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0"/>
  </p:notesMasterIdLst>
  <p:sldIdLst>
    <p:sldId id="256" r:id="rId2"/>
    <p:sldId id="493" r:id="rId3"/>
    <p:sldId id="512" r:id="rId4"/>
    <p:sldId id="524" r:id="rId5"/>
    <p:sldId id="557" r:id="rId6"/>
    <p:sldId id="558" r:id="rId7"/>
    <p:sldId id="525" r:id="rId8"/>
    <p:sldId id="526" r:id="rId9"/>
    <p:sldId id="527" r:id="rId10"/>
    <p:sldId id="530" r:id="rId11"/>
    <p:sldId id="531" r:id="rId12"/>
    <p:sldId id="514" r:id="rId13"/>
    <p:sldId id="532" r:id="rId14"/>
    <p:sldId id="553" r:id="rId15"/>
    <p:sldId id="555" r:id="rId16"/>
    <p:sldId id="533" r:id="rId17"/>
    <p:sldId id="556" r:id="rId18"/>
    <p:sldId id="534" r:id="rId19"/>
    <p:sldId id="548" r:id="rId20"/>
    <p:sldId id="549" r:id="rId21"/>
    <p:sldId id="552" r:id="rId22"/>
    <p:sldId id="551" r:id="rId23"/>
    <p:sldId id="538" r:id="rId24"/>
    <p:sldId id="528" r:id="rId25"/>
    <p:sldId id="529" r:id="rId26"/>
    <p:sldId id="535" r:id="rId27"/>
    <p:sldId id="496" r:id="rId28"/>
    <p:sldId id="539" r:id="rId29"/>
    <p:sldId id="540" r:id="rId30"/>
    <p:sldId id="543" r:id="rId31"/>
    <p:sldId id="542" r:id="rId32"/>
    <p:sldId id="544" r:id="rId33"/>
    <p:sldId id="550" r:id="rId34"/>
    <p:sldId id="547" r:id="rId35"/>
    <p:sldId id="545" r:id="rId36"/>
    <p:sldId id="546" r:id="rId37"/>
    <p:sldId id="472" r:id="rId38"/>
    <p:sldId id="536" r:id="rId3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6341C"/>
    <a:srgbClr val="F59D9D"/>
    <a:srgbClr val="99FF33"/>
    <a:srgbClr val="3366FF"/>
    <a:srgbClr val="CC0099"/>
    <a:srgbClr val="9966FF"/>
    <a:srgbClr val="FF6600"/>
    <a:srgbClr val="BE442C"/>
    <a:srgbClr val="F9FDC3"/>
    <a:srgbClr val="E457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58" autoAdjust="0"/>
    <p:restoredTop sz="94633" autoAdjust="0"/>
  </p:normalViewPr>
  <p:slideViewPr>
    <p:cSldViewPr>
      <p:cViewPr varScale="1">
        <p:scale>
          <a:sx n="98" d="100"/>
          <a:sy n="98" d="100"/>
        </p:scale>
        <p:origin x="774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172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90" d="100"/>
        <a:sy n="90" d="100"/>
      </p:scale>
      <p:origin x="0" y="403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5731CC-7623-49A2-BDB8-9242858AF01D}" type="datetimeFigureOut">
              <a:rPr lang="en-US" smtClean="0"/>
              <a:t>9/16/2019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47FE0E-92D0-472F-9E15-224B450E13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7377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DC30AAD-270B-45A5-9812-B3FF80DA1D53}" type="datetimeFigureOut">
              <a:rPr lang="en-US" smtClean="0"/>
              <a:t>9/16/2019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9/16/2019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9/16/2019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9/16/2019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9/16/2019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9/16/2019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9/16/2019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9/16/2019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30AAD-270B-45A5-9812-B3FF80DA1D53}" type="datetimeFigureOut">
              <a:rPr lang="en-US" smtClean="0"/>
              <a:t>9/16/2019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DDC30AAD-270B-45A5-9812-B3FF80DA1D53}" type="datetimeFigureOut">
              <a:rPr lang="en-US" smtClean="0"/>
              <a:t>9/16/2019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DC30AAD-270B-45A5-9812-B3FF80DA1D53}" type="datetimeFigureOut">
              <a:rPr lang="en-US" smtClean="0"/>
              <a:t>9/16/2019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DC30AAD-270B-45A5-9812-B3FF80DA1D53}" type="datetimeFigureOut">
              <a:rPr lang="en-US" smtClean="0"/>
              <a:t>9/16/2019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1AC0F1D-8C17-445D-B92E-6E4FAA8C845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696200" cy="2514600"/>
          </a:xfrm>
        </p:spPr>
        <p:txBody>
          <a:bodyPr>
            <a:normAutofit fontScale="40000" lnSpcReduction="20000"/>
          </a:bodyPr>
          <a:lstStyle/>
          <a:p>
            <a:pPr algn="r">
              <a:lnSpc>
                <a:spcPts val="100"/>
              </a:lnSpc>
              <a:spcBef>
                <a:spcPts val="0"/>
              </a:spcBef>
            </a:pPr>
            <a:r>
              <a:rPr lang="en-US" sz="2400" i="1" dirty="0" smtClean="0">
                <a:solidFill>
                  <a:schemeClr val="accent2">
                    <a:lumMod val="50000"/>
                  </a:schemeClr>
                </a:solidFill>
              </a:rPr>
              <a:t>  </a:t>
            </a:r>
          </a:p>
          <a:p>
            <a:pPr algn="r"/>
            <a:endParaRPr lang="en-US" sz="2400" i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r"/>
            <a:endParaRPr lang="en-US" sz="2400" i="1" dirty="0">
              <a:solidFill>
                <a:schemeClr val="accent1">
                  <a:lumMod val="50000"/>
                </a:schemeClr>
              </a:solidFill>
            </a:endParaRPr>
          </a:p>
          <a:p>
            <a:pPr algn="r"/>
            <a:endParaRPr lang="en-US" sz="2400" i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r"/>
            <a:endParaRPr lang="en-US" sz="2400" i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r"/>
            <a:endParaRPr lang="en-US" sz="2400" i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r"/>
            <a:endParaRPr lang="en-US" sz="2400" i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r"/>
            <a:endParaRPr lang="en-US" sz="2400" i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r"/>
            <a:endParaRPr lang="en-US" sz="2400" i="1" dirty="0" smtClean="0">
              <a:solidFill>
                <a:srgbClr val="C00000"/>
              </a:solidFill>
            </a:endParaRPr>
          </a:p>
          <a:p>
            <a:r>
              <a:rPr lang="en-US" sz="5100" i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David </a:t>
            </a:r>
            <a:r>
              <a:rPr lang="en-US" sz="5100" i="1" dirty="0" err="1">
                <a:solidFill>
                  <a:schemeClr val="accent2">
                    <a:lumMod val="40000"/>
                    <a:lumOff val="60000"/>
                  </a:schemeClr>
                </a:solidFill>
              </a:rPr>
              <a:t>Stotts</a:t>
            </a:r>
            <a:endParaRPr lang="en-US" sz="5100" i="1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r>
              <a:rPr lang="en-US" sz="5100" i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Computer Science Department</a:t>
            </a:r>
          </a:p>
          <a:p>
            <a:r>
              <a:rPr lang="en-US" sz="5100" i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UNC Chapel </a:t>
            </a:r>
            <a:r>
              <a:rPr lang="en-US" sz="5100" i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Hill</a:t>
            </a:r>
            <a:endParaRPr lang="en-US" sz="2800" i="1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200" y="609600"/>
            <a:ext cx="7620000" cy="2590800"/>
          </a:xfrm>
        </p:spPr>
        <p:txBody>
          <a:bodyPr>
            <a:noAutofit/>
          </a:bodyPr>
          <a:lstStyle/>
          <a:p>
            <a:pPr algn="r">
              <a:spcBef>
                <a:spcPts val="0"/>
              </a:spcBef>
            </a:pPr>
            <a:r>
              <a:rPr lang="en-US" dirty="0" smtClean="0">
                <a:solidFill>
                  <a:srgbClr val="F9FDC3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Data Structures </a:t>
            </a:r>
            <a:br>
              <a:rPr lang="en-US" dirty="0" smtClean="0">
                <a:solidFill>
                  <a:srgbClr val="F9FDC3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dirty="0" smtClean="0">
                <a:solidFill>
                  <a:srgbClr val="F9FDC3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and Analysis</a:t>
            </a:r>
            <a:br>
              <a:rPr lang="en-US" dirty="0" smtClean="0">
                <a:solidFill>
                  <a:srgbClr val="F9FDC3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sz="2400" dirty="0" smtClean="0">
                <a:solidFill>
                  <a:srgbClr val="F9FDC3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en-US" sz="2400" dirty="0" smtClean="0">
                <a:solidFill>
                  <a:srgbClr val="F9FDC3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sz="2400" i="1" dirty="0" smtClean="0">
                <a:solidFill>
                  <a:srgbClr val="F9FDC3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(COMP 410)</a:t>
            </a:r>
            <a:endParaRPr lang="en-US" sz="2400" i="1" dirty="0">
              <a:solidFill>
                <a:srgbClr val="F9FDC3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3230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417638"/>
                <a:ext cx="8229600" cy="4906962"/>
              </a:xfrm>
            </p:spPr>
            <p:txBody>
              <a:bodyPr>
                <a:normAutofit fontScale="70000" lnSpcReduction="20000"/>
              </a:bodyPr>
              <a:lstStyle/>
              <a:p>
                <a:pPr marL="109728" indent="0">
                  <a:buNone/>
                </a:pPr>
                <a:r>
                  <a:rPr lang="en-US" sz="2400" b="1" dirty="0" smtClean="0">
                    <a:solidFill>
                      <a:srgbClr val="C00000"/>
                    </a:solidFill>
                  </a:rPr>
                  <a:t>I’m thinking of a number between 1 and 1,000,000</a:t>
                </a:r>
              </a:p>
              <a:p>
                <a:r>
                  <a:rPr lang="en-US" sz="2400" dirty="0" smtClean="0"/>
                  <a:t>You guess at it… </a:t>
                </a:r>
              </a:p>
              <a:p>
                <a:r>
                  <a:rPr lang="en-US" sz="2400" dirty="0" smtClean="0"/>
                  <a:t>I’ll say higher, lower, or bingo</a:t>
                </a:r>
              </a:p>
              <a:p>
                <a:pPr marL="109728" indent="0" algn="ctr">
                  <a:buNone/>
                </a:pPr>
                <a:endParaRPr lang="en-US" sz="2400" i="1" dirty="0" smtClean="0">
                  <a:solidFill>
                    <a:srgbClr val="0070C0"/>
                  </a:solidFill>
                </a:endParaRPr>
              </a:p>
              <a:p>
                <a:pPr marL="109728" indent="0">
                  <a:buNone/>
                </a:pPr>
                <a:r>
                  <a:rPr lang="en-US" sz="2400" b="1" i="1" dirty="0" smtClean="0">
                    <a:solidFill>
                      <a:srgbClr val="C00000"/>
                    </a:solidFill>
                  </a:rPr>
                  <a:t>Is there a max # of guesses to get my number?</a:t>
                </a:r>
              </a:p>
              <a:p>
                <a:pPr marL="109728" indent="0">
                  <a:buNone/>
                </a:pPr>
                <a:endParaRPr lang="en-US" sz="2400" i="1" dirty="0" smtClean="0">
                  <a:solidFill>
                    <a:srgbClr val="0070C0"/>
                  </a:solidFill>
                </a:endParaRPr>
              </a:p>
              <a:p>
                <a:pPr marL="109728" indent="0">
                  <a:buNone/>
                </a:pPr>
                <a:r>
                  <a:rPr lang="en-US" sz="2400" i="1" dirty="0" smtClean="0">
                    <a:solidFill>
                      <a:srgbClr val="0070C0"/>
                    </a:solidFill>
                  </a:rPr>
                  <a:t>Yes… use binary search</a:t>
                </a:r>
              </a:p>
              <a:p>
                <a:pPr marL="109728" indent="0">
                  <a:buNone/>
                </a:pPr>
                <a:endParaRPr lang="en-US" sz="2400" i="1" dirty="0" smtClean="0">
                  <a:solidFill>
                    <a:srgbClr val="0070C0"/>
                  </a:solidFill>
                </a:endParaRPr>
              </a:p>
              <a:p>
                <a:pPr marL="109728" indent="0">
                  <a:buNone/>
                </a:pPr>
                <a:r>
                  <a:rPr lang="en-US" sz="2400" i="1" dirty="0" smtClean="0">
                    <a:solidFill>
                      <a:srgbClr val="0070C0"/>
                    </a:solidFill>
                  </a:rPr>
                  <a:t>Guess 500,000</a:t>
                </a:r>
              </a:p>
              <a:p>
                <a:pPr marL="109728" indent="0">
                  <a:spcBef>
                    <a:spcPts val="1200"/>
                  </a:spcBef>
                  <a:buNone/>
                </a:pPr>
                <a:r>
                  <a:rPr lang="en-US" sz="2400" i="1" dirty="0" smtClean="0">
                    <a:solidFill>
                      <a:srgbClr val="0070C0"/>
                    </a:solidFill>
                  </a:rPr>
                  <a:t>If I say “lower” you know 500,001 and up are not it</a:t>
                </a:r>
              </a:p>
              <a:p>
                <a:pPr marL="109728" indent="0">
                  <a:spcBef>
                    <a:spcPts val="1200"/>
                  </a:spcBef>
                  <a:buNone/>
                </a:pPr>
                <a:r>
                  <a:rPr lang="en-US" sz="2400" i="1" dirty="0" smtClean="0">
                    <a:solidFill>
                      <a:srgbClr val="0070C0"/>
                    </a:solidFill>
                  </a:rPr>
                  <a:t>You can cut the space in half, only guess below 500,000</a:t>
                </a:r>
              </a:p>
              <a:p>
                <a:pPr marL="109728" indent="0">
                  <a:buNone/>
                </a:pPr>
                <a:endParaRPr lang="en-US" sz="2400" i="1" dirty="0" smtClean="0">
                  <a:solidFill>
                    <a:srgbClr val="0070C0"/>
                  </a:solidFill>
                </a:endParaRPr>
              </a:p>
              <a:p>
                <a:pPr marL="109728" indent="0">
                  <a:buNone/>
                </a:pPr>
                <a:r>
                  <a:rPr lang="en-US" sz="2400" i="1" dirty="0" smtClean="0">
                    <a:solidFill>
                      <a:srgbClr val="0070C0"/>
                    </a:solidFill>
                  </a:rPr>
                  <a:t>Next guess is 250,000… repeat</a:t>
                </a:r>
              </a:p>
              <a:p>
                <a:pPr marL="109728" indent="0">
                  <a:buNone/>
                </a:pPr>
                <a:endParaRPr lang="en-US" sz="2400" i="1" dirty="0" smtClean="0">
                  <a:solidFill>
                    <a:srgbClr val="0070C0"/>
                  </a:solidFill>
                </a:endParaRPr>
              </a:p>
              <a:p>
                <a:pPr marL="109728" indent="0">
                  <a:buNone/>
                </a:pPr>
                <a:r>
                  <a:rPr lang="en-US" sz="2400" b="1" i="1" dirty="0" smtClean="0">
                    <a:solidFill>
                      <a:srgbClr val="C00000"/>
                    </a:solidFill>
                  </a:rPr>
                  <a:t>How </a:t>
                </a:r>
                <a:r>
                  <a:rPr lang="en-US" sz="2400" b="1" i="1" dirty="0">
                    <a:solidFill>
                      <a:srgbClr val="C00000"/>
                    </a:solidFill>
                  </a:rPr>
                  <a:t>many time can we cut 1,000,000 in half until we hit </a:t>
                </a:r>
                <a:r>
                  <a:rPr lang="en-US" sz="2400" b="1" i="1" dirty="0" smtClean="0">
                    <a:solidFill>
                      <a:srgbClr val="C00000"/>
                    </a:solidFill>
                  </a:rPr>
                  <a:t>1 ?</a:t>
                </a:r>
              </a:p>
              <a:p>
                <a:pPr marL="109728" indent="0">
                  <a:spcBef>
                    <a:spcPts val="1200"/>
                  </a:spcBef>
                  <a:buNone/>
                </a:pPr>
                <a:r>
                  <a:rPr lang="en-US" sz="2400" i="1" dirty="0" smtClean="0">
                    <a:solidFill>
                      <a:srgbClr val="0070C0"/>
                    </a:solidFill>
                  </a:rPr>
                  <a:t>       Max is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dirty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dirty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400" b="0" i="1" dirty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𝑙𝑜𝑔</m:t>
                        </m:r>
                      </m:e>
                      <m:sub>
                        <m:r>
                          <a:rPr lang="en-US" sz="2400" b="0" i="1" dirty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400" b="0" i="1" dirty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 1,000,000</m:t>
                    </m:r>
                  </m:oMath>
                </a14:m>
                <a:r>
                  <a:rPr lang="en-US" sz="2400" i="1" dirty="0" smtClean="0">
                    <a:solidFill>
                      <a:srgbClr val="0070C0"/>
                    </a:solidFill>
                  </a:rPr>
                  <a:t>       in general,  O(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𝑙𝑜𝑔</m:t>
                        </m:r>
                      </m:e>
                      <m:sub>
                        <m:r>
                          <a:rPr lang="en-US" sz="2400" i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400" i="1" dirty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400" b="0" i="1" dirty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r>
                  <a:rPr lang="en-US" sz="2400" i="1" dirty="0">
                    <a:solidFill>
                      <a:srgbClr val="0070C0"/>
                    </a:solidFill>
                  </a:rPr>
                  <a:t> </a:t>
                </a:r>
                <a:r>
                  <a:rPr lang="en-US" sz="2400" i="1" dirty="0" smtClean="0">
                    <a:solidFill>
                      <a:srgbClr val="0070C0"/>
                    </a:solidFill>
                  </a:rPr>
                  <a:t>) for N numbers</a:t>
                </a:r>
              </a:p>
              <a:p>
                <a:pPr marL="109728" indent="0">
                  <a:spcBef>
                    <a:spcPts val="1200"/>
                  </a:spcBef>
                  <a:buNone/>
                </a:pPr>
                <a:r>
                  <a:rPr lang="en-US" sz="2200" b="1" i="1" dirty="0">
                    <a:solidFill>
                      <a:srgbClr val="C00000"/>
                    </a:solidFill>
                  </a:rPr>
                  <a:t> </a:t>
                </a:r>
                <a:r>
                  <a:rPr lang="en-US" sz="2200" b="1" i="1" dirty="0" smtClean="0">
                    <a:solidFill>
                      <a:srgbClr val="C00000"/>
                    </a:solidFill>
                  </a:rPr>
                  <a:t>                                                                         </a:t>
                </a:r>
                <a:r>
                  <a:rPr lang="en-US" sz="2200" i="1" dirty="0" smtClean="0">
                    <a:solidFill>
                      <a:srgbClr val="0070C0"/>
                    </a:solidFill>
                  </a:rPr>
                  <a:t>or just </a:t>
                </a:r>
                <a:r>
                  <a:rPr lang="en-US" sz="2200" b="1" i="1" dirty="0" smtClean="0">
                    <a:solidFill>
                      <a:srgbClr val="C00000"/>
                    </a:solidFill>
                  </a:rPr>
                  <a:t>O( log N )</a:t>
                </a:r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417638"/>
                <a:ext cx="8229600" cy="4906962"/>
              </a:xfrm>
              <a:blipFill rotWithShape="0">
                <a:blip r:embed="rId2"/>
                <a:stretch>
                  <a:fillRect t="-12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>
                <a:solidFill>
                  <a:srgbClr val="0070C0"/>
                </a:solidFill>
              </a:rPr>
              <a:t>Number Guessing Game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58000" y="1384570"/>
            <a:ext cx="1866900" cy="1323439"/>
          </a:xfrm>
          <a:prstGeom prst="rect">
            <a:avLst/>
          </a:prstGeom>
          <a:solidFill>
            <a:schemeClr val="accent1">
              <a:alpha val="2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000" b="1" i="1" dirty="0" smtClean="0">
                <a:solidFill>
                  <a:srgbClr val="0070C0"/>
                </a:solidFill>
              </a:rPr>
              <a:t>Log base 2 of 1,000,000 </a:t>
            </a:r>
          </a:p>
          <a:p>
            <a:r>
              <a:rPr lang="en-US" sz="2000" b="1" i="1" dirty="0" smtClean="0">
                <a:solidFill>
                  <a:srgbClr val="0070C0"/>
                </a:solidFill>
              </a:rPr>
              <a:t>is about </a:t>
            </a:r>
          </a:p>
          <a:p>
            <a:r>
              <a:rPr lang="en-US" sz="2000" b="1" i="1" dirty="0" smtClean="0">
                <a:solidFill>
                  <a:srgbClr val="C00000"/>
                </a:solidFill>
              </a:rPr>
              <a:t>20</a:t>
            </a:r>
            <a:endParaRPr lang="en-US" sz="2000" b="1" i="1" dirty="0"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315200" y="2338677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rgbClr val="C00000"/>
                </a:solidFill>
              </a:rPr>
              <a:t>guesses</a:t>
            </a:r>
            <a:endParaRPr lang="en-US" i="1" dirty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67525" y="2813440"/>
            <a:ext cx="1847850" cy="1938992"/>
          </a:xfrm>
          <a:prstGeom prst="rect">
            <a:avLst/>
          </a:prstGeom>
          <a:solidFill>
            <a:schemeClr val="accent1">
              <a:alpha val="2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sz="2000" b="1" i="1" dirty="0" smtClean="0">
                <a:solidFill>
                  <a:srgbClr val="0070C0"/>
                </a:solidFill>
              </a:rPr>
              <a:t>Random (linear) guessing takes </a:t>
            </a:r>
            <a:r>
              <a:rPr lang="en-US" sz="2000" b="1" i="1" dirty="0" err="1" smtClean="0">
                <a:solidFill>
                  <a:srgbClr val="0070C0"/>
                </a:solidFill>
              </a:rPr>
              <a:t>avg</a:t>
            </a:r>
            <a:r>
              <a:rPr lang="en-US" sz="2000" b="1" i="1" dirty="0" smtClean="0">
                <a:solidFill>
                  <a:srgbClr val="0070C0"/>
                </a:solidFill>
              </a:rPr>
              <a:t> of </a:t>
            </a:r>
            <a:r>
              <a:rPr lang="en-US" sz="2000" b="1" i="1" dirty="0" smtClean="0">
                <a:solidFill>
                  <a:srgbClr val="C00000"/>
                </a:solidFill>
              </a:rPr>
              <a:t>500,000</a:t>
            </a:r>
            <a:r>
              <a:rPr lang="en-US" sz="2000" b="1" i="1" dirty="0" smtClean="0">
                <a:solidFill>
                  <a:srgbClr val="0070C0"/>
                </a:solidFill>
              </a:rPr>
              <a:t> guesses</a:t>
            </a:r>
          </a:p>
        </p:txBody>
      </p:sp>
    </p:spTree>
    <p:extLst>
      <p:ext uri="{BB962C8B-B14F-4D97-AF65-F5344CB8AC3E}">
        <p14:creationId xmlns:p14="http://schemas.microsoft.com/office/powerpoint/2010/main" val="3749785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"/>
                            </p:stCondLst>
                            <p:childTnLst>
                              <p:par>
                                <p:cTn id="65" presetID="10" presetClass="entr" presetSubtype="0" fill="hold" grpId="0" nodeType="after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85135" y="121425"/>
            <a:ext cx="8229600" cy="1143000"/>
          </a:xfrm>
        </p:spPr>
        <p:txBody>
          <a:bodyPr>
            <a:normAutofit/>
          </a:bodyPr>
          <a:lstStyle/>
          <a:p>
            <a:pPr algn="r"/>
            <a:r>
              <a:rPr lang="en-US" sz="3600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Number Guessing has a BST</a:t>
            </a:r>
            <a:endParaRPr lang="en-US" sz="3600" dirty="0">
              <a:solidFill>
                <a:srgbClr val="0070C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4730366" y="1687031"/>
            <a:ext cx="810501" cy="574528"/>
          </a:xfrm>
          <a:prstGeom prst="straightConnector1">
            <a:avLst/>
          </a:prstGeom>
          <a:ln w="41275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5428257" y="2332870"/>
            <a:ext cx="7275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12</a:t>
            </a:r>
            <a:endParaRPr lang="en-US" sz="2400" b="1" dirty="0">
              <a:solidFill>
                <a:srgbClr val="C00000"/>
              </a:solidFill>
            </a:endParaRPr>
          </a:p>
        </p:txBody>
      </p:sp>
      <p:cxnSp>
        <p:nvCxnSpPr>
          <p:cNvPr id="50" name="Straight Arrow Connector 49"/>
          <p:cNvCxnSpPr/>
          <p:nvPr/>
        </p:nvCxnSpPr>
        <p:spPr>
          <a:xfrm>
            <a:off x="6215560" y="2766545"/>
            <a:ext cx="434290" cy="557106"/>
          </a:xfrm>
          <a:prstGeom prst="straightConnector1">
            <a:avLst/>
          </a:prstGeom>
          <a:ln w="41275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6596043" y="3384364"/>
            <a:ext cx="6200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14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3865142" y="1354152"/>
            <a:ext cx="5264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8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4599935" y="3373913"/>
            <a:ext cx="6228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10</a:t>
            </a:r>
          </a:p>
        </p:txBody>
      </p:sp>
      <p:cxnSp>
        <p:nvCxnSpPr>
          <p:cNvPr id="67" name="Straight Arrow Connector 66"/>
          <p:cNvCxnSpPr/>
          <p:nvPr/>
        </p:nvCxnSpPr>
        <p:spPr>
          <a:xfrm>
            <a:off x="2354713" y="3002521"/>
            <a:ext cx="363313" cy="423141"/>
          </a:xfrm>
          <a:prstGeom prst="straightConnector1">
            <a:avLst/>
          </a:prstGeom>
          <a:ln w="41275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1911154" y="2427077"/>
            <a:ext cx="5250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4</a:t>
            </a:r>
            <a:endParaRPr lang="en-US" sz="2400" b="1" dirty="0">
              <a:solidFill>
                <a:srgbClr val="C00000"/>
              </a:solidFill>
            </a:endParaRPr>
          </a:p>
        </p:txBody>
      </p:sp>
      <p:cxnSp>
        <p:nvCxnSpPr>
          <p:cNvPr id="52" name="Straight Arrow Connector 51"/>
          <p:cNvCxnSpPr/>
          <p:nvPr/>
        </p:nvCxnSpPr>
        <p:spPr>
          <a:xfrm flipH="1">
            <a:off x="2471315" y="1708343"/>
            <a:ext cx="1001935" cy="620044"/>
          </a:xfrm>
          <a:prstGeom prst="straightConnector1">
            <a:avLst/>
          </a:prstGeom>
          <a:ln w="41275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905823" y="3408855"/>
            <a:ext cx="4932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2</a:t>
            </a:r>
            <a:endParaRPr lang="en-US" sz="2400" b="1" dirty="0">
              <a:solidFill>
                <a:srgbClr val="C00000"/>
              </a:solidFill>
            </a:endParaRPr>
          </a:p>
        </p:txBody>
      </p:sp>
      <p:cxnSp>
        <p:nvCxnSpPr>
          <p:cNvPr id="60" name="Straight Arrow Connector 59"/>
          <p:cNvCxnSpPr/>
          <p:nvPr/>
        </p:nvCxnSpPr>
        <p:spPr>
          <a:xfrm flipH="1">
            <a:off x="1356435" y="2928834"/>
            <a:ext cx="362132" cy="419477"/>
          </a:xfrm>
          <a:prstGeom prst="straightConnector1">
            <a:avLst/>
          </a:prstGeom>
          <a:ln w="41275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/>
        </p:nvCxnSpPr>
        <p:spPr>
          <a:xfrm flipH="1">
            <a:off x="5000416" y="2794535"/>
            <a:ext cx="434720" cy="529116"/>
          </a:xfrm>
          <a:prstGeom prst="straightConnector1">
            <a:avLst/>
          </a:prstGeom>
          <a:ln w="41275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5554928" y="5374593"/>
                <a:ext cx="2707811" cy="1210781"/>
              </a:xfrm>
              <a:prstGeom prst="rect">
                <a:avLst/>
              </a:prstGeom>
              <a:solidFill>
                <a:schemeClr val="accent1">
                  <a:alpha val="25000"/>
                </a:schemeClr>
              </a:solidFill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b="1" i="1" dirty="0" smtClean="0">
                    <a:solidFill>
                      <a:srgbClr val="0070C0"/>
                    </a:solidFill>
                  </a:rPr>
                  <a:t>Complete binary tree</a:t>
                </a:r>
              </a:p>
              <a:p>
                <a:pPr algn="r"/>
                <a:r>
                  <a:rPr lang="en-US" b="1" i="1" dirty="0">
                    <a:solidFill>
                      <a:srgbClr val="0070C0"/>
                    </a:solidFill>
                  </a:rPr>
                  <a:t>h</a:t>
                </a:r>
                <a:r>
                  <a:rPr lang="en-US" b="1" i="1" dirty="0" smtClean="0">
                    <a:solidFill>
                      <a:srgbClr val="0070C0"/>
                    </a:solidFill>
                  </a:rPr>
                  <a:t>eight h is 3</a:t>
                </a:r>
              </a:p>
              <a:p>
                <a:pPr algn="r"/>
                <a:endParaRPr lang="en-US" b="1" i="1" dirty="0" smtClean="0">
                  <a:solidFill>
                    <a:srgbClr val="0070C0"/>
                  </a:solidFill>
                </a:endParaRPr>
              </a:p>
              <a:p>
                <a:pPr algn="r"/>
                <a:r>
                  <a:rPr lang="en-US" b="1" dirty="0" smtClean="0">
                    <a:solidFill>
                      <a:srgbClr val="0070C0"/>
                    </a:solidFill>
                  </a:rPr>
                  <a:t>#nodes = 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1" i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e>
                      <m:sup>
                        <m:r>
                          <a:rPr lang="en-US" b="1" i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𝐡</m:t>
                        </m:r>
                        <m:r>
                          <a:rPr lang="en-US" b="1" i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b="1" i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sup>
                    </m:sSup>
                  </m:oMath>
                </a14:m>
                <a:r>
                  <a:rPr lang="en-US" b="1" dirty="0" smtClean="0">
                    <a:solidFill>
                      <a:srgbClr val="0070C0"/>
                    </a:solidFill>
                  </a:rPr>
                  <a:t>)-1</a:t>
                </a:r>
                <a:endParaRPr lang="en-US" b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54928" y="5374593"/>
                <a:ext cx="2707811" cy="1210781"/>
              </a:xfrm>
              <a:prstGeom prst="rect">
                <a:avLst/>
              </a:prstGeom>
              <a:blipFill rotWithShape="0">
                <a:blip r:embed="rId2"/>
                <a:stretch>
                  <a:fillRect t="-3030" r="-2027" b="-8081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TextBox 20"/>
          <p:cNvSpPr txBox="1"/>
          <p:nvPr/>
        </p:nvSpPr>
        <p:spPr>
          <a:xfrm>
            <a:off x="2648081" y="3435792"/>
            <a:ext cx="4720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6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342178" y="4388327"/>
            <a:ext cx="4782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3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324120" y="4388327"/>
            <a:ext cx="6486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15</a:t>
            </a:r>
            <a:endParaRPr lang="en-US" sz="2400" b="1" dirty="0">
              <a:solidFill>
                <a:srgbClr val="C00000"/>
              </a:solidFill>
            </a:endParaRPr>
          </a:p>
        </p:txBody>
      </p:sp>
      <p:cxnSp>
        <p:nvCxnSpPr>
          <p:cNvPr id="27" name="Straight Arrow Connector 26"/>
          <p:cNvCxnSpPr/>
          <p:nvPr/>
        </p:nvCxnSpPr>
        <p:spPr>
          <a:xfrm flipH="1">
            <a:off x="632584" y="3890994"/>
            <a:ext cx="279496" cy="428844"/>
          </a:xfrm>
          <a:prstGeom prst="straightConnector1">
            <a:avLst/>
          </a:prstGeom>
          <a:ln w="41275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387070" y="4360320"/>
            <a:ext cx="4944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1</a:t>
            </a:r>
            <a:endParaRPr lang="en-US" sz="2400" b="1" dirty="0">
              <a:solidFill>
                <a:srgbClr val="C00000"/>
              </a:solidFill>
            </a:endParaRPr>
          </a:p>
        </p:txBody>
      </p:sp>
      <p:cxnSp>
        <p:nvCxnSpPr>
          <p:cNvPr id="35" name="Straight Arrow Connector 34"/>
          <p:cNvCxnSpPr/>
          <p:nvPr/>
        </p:nvCxnSpPr>
        <p:spPr>
          <a:xfrm>
            <a:off x="1241231" y="3862266"/>
            <a:ext cx="247486" cy="473771"/>
          </a:xfrm>
          <a:prstGeom prst="straightConnector1">
            <a:avLst/>
          </a:prstGeom>
          <a:ln w="41275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>
            <a:off x="7216056" y="3886148"/>
            <a:ext cx="247486" cy="473771"/>
          </a:xfrm>
          <a:prstGeom prst="straightConnector1">
            <a:avLst/>
          </a:prstGeom>
          <a:ln w="41275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 flipH="1">
            <a:off x="6501125" y="3939214"/>
            <a:ext cx="226330" cy="449113"/>
          </a:xfrm>
          <a:prstGeom prst="straightConnector1">
            <a:avLst/>
          </a:prstGeom>
          <a:ln w="41275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6087204" y="4388327"/>
            <a:ext cx="6065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13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3217087" y="4335908"/>
            <a:ext cx="4079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7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2173659" y="4354872"/>
            <a:ext cx="4362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5</a:t>
            </a:r>
          </a:p>
        </p:txBody>
      </p:sp>
      <p:cxnSp>
        <p:nvCxnSpPr>
          <p:cNvPr id="48" name="Straight Arrow Connector 47"/>
          <p:cNvCxnSpPr/>
          <p:nvPr/>
        </p:nvCxnSpPr>
        <p:spPr>
          <a:xfrm flipH="1">
            <a:off x="2439548" y="3880757"/>
            <a:ext cx="279496" cy="428844"/>
          </a:xfrm>
          <a:prstGeom prst="straightConnector1">
            <a:avLst/>
          </a:prstGeom>
          <a:ln w="41275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>
            <a:off x="3162406" y="3870520"/>
            <a:ext cx="275010" cy="449318"/>
          </a:xfrm>
          <a:prstGeom prst="straightConnector1">
            <a:avLst/>
          </a:prstGeom>
          <a:ln w="41275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/>
        </p:nvSpPr>
        <p:spPr>
          <a:xfrm>
            <a:off x="4135714" y="4309601"/>
            <a:ext cx="4769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C00000"/>
                </a:solidFill>
              </a:rPr>
              <a:t>9</a:t>
            </a:r>
            <a:endParaRPr lang="en-US" sz="2400" b="1" dirty="0" smtClean="0">
              <a:solidFill>
                <a:srgbClr val="C00000"/>
              </a:solidFill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5092116" y="4308808"/>
            <a:ext cx="6228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11</a:t>
            </a:r>
          </a:p>
        </p:txBody>
      </p:sp>
      <p:cxnSp>
        <p:nvCxnSpPr>
          <p:cNvPr id="68" name="Straight Arrow Connector 67"/>
          <p:cNvCxnSpPr/>
          <p:nvPr/>
        </p:nvCxnSpPr>
        <p:spPr>
          <a:xfrm flipH="1">
            <a:off x="4489363" y="3806792"/>
            <a:ext cx="301333" cy="502016"/>
          </a:xfrm>
          <a:prstGeom prst="straightConnector1">
            <a:avLst/>
          </a:prstGeom>
          <a:ln w="41275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/>
          <p:nvPr/>
        </p:nvCxnSpPr>
        <p:spPr>
          <a:xfrm>
            <a:off x="5106079" y="3812900"/>
            <a:ext cx="247486" cy="473771"/>
          </a:xfrm>
          <a:prstGeom prst="straightConnector1">
            <a:avLst/>
          </a:prstGeom>
          <a:ln w="41275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5742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50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7000"/>
                            </p:stCondLst>
                            <p:childTnLst>
                              <p:par>
                                <p:cTn id="5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500"/>
                            </p:stCondLst>
                            <p:childTnLst>
                              <p:par>
                                <p:cTn id="6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8000"/>
                            </p:stCondLst>
                            <p:childTnLst>
                              <p:par>
                                <p:cTn id="6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8500"/>
                            </p:stCondLst>
                            <p:childTnLst>
                              <p:par>
                                <p:cTn id="6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9000"/>
                            </p:stCondLst>
                            <p:childTnLst>
                              <p:par>
                                <p:cTn id="7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9500"/>
                            </p:stCondLst>
                            <p:childTnLst>
                              <p:par>
                                <p:cTn id="7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0000"/>
                            </p:stCondLst>
                            <p:childTnLst>
                              <p:par>
                                <p:cTn id="8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0500"/>
                            </p:stCondLst>
                            <p:childTnLst>
                              <p:par>
                                <p:cTn id="8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1000"/>
                            </p:stCondLst>
                            <p:childTnLst>
                              <p:par>
                                <p:cTn id="8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1500"/>
                            </p:stCondLst>
                            <p:childTnLst>
                              <p:par>
                                <p:cTn id="9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2000"/>
                            </p:stCondLst>
                            <p:childTnLst>
                              <p:par>
                                <p:cTn id="9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2500"/>
                            </p:stCondLst>
                            <p:childTnLst>
                              <p:par>
                                <p:cTn id="10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13000"/>
                            </p:stCondLst>
                            <p:childTnLst>
                              <p:par>
                                <p:cTn id="10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13500"/>
                            </p:stCondLst>
                            <p:childTnLst>
                              <p:par>
                                <p:cTn id="1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14000"/>
                            </p:stCondLst>
                            <p:childTnLst>
                              <p:par>
                                <p:cTn id="1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14500"/>
                            </p:stCondLst>
                            <p:childTnLst>
                              <p:par>
                                <p:cTn id="1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15000"/>
                            </p:stCondLst>
                            <p:childTnLst>
                              <p:par>
                                <p:cTn id="1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/>
      <p:bldP spid="57" grpId="0"/>
      <p:bldP spid="58" grpId="0"/>
      <p:bldP spid="63" grpId="0"/>
      <p:bldP spid="49" grpId="0"/>
      <p:bldP spid="59" grpId="0"/>
      <p:bldP spid="51" grpId="0" animBg="1"/>
      <p:bldP spid="21" grpId="0"/>
      <p:bldP spid="25" grpId="0"/>
      <p:bldP spid="26" grpId="0"/>
      <p:bldP spid="29" grpId="0"/>
      <p:bldP spid="43" grpId="0"/>
      <p:bldP spid="46" grpId="0"/>
      <p:bldP spid="47" grpId="0"/>
      <p:bldP spid="65" grpId="0"/>
      <p:bldP spid="6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589653"/>
          </a:xfrm>
        </p:spPr>
        <p:txBody>
          <a:bodyPr>
            <a:normAutofit fontScale="70000" lnSpcReduction="20000"/>
          </a:bodyPr>
          <a:lstStyle/>
          <a:p>
            <a:pPr marL="109728" indent="0">
              <a:spcAft>
                <a:spcPts val="1200"/>
              </a:spcAft>
              <a:buNone/>
            </a:pPr>
            <a:r>
              <a:rPr lang="en-US" sz="2800" b="1" dirty="0" smtClean="0">
                <a:solidFill>
                  <a:srgbClr val="C00000"/>
                </a:solidFill>
              </a:rPr>
              <a:t>OO Signature</a:t>
            </a:r>
          </a:p>
          <a:p>
            <a:pPr>
              <a:spcAft>
                <a:spcPts val="600"/>
              </a:spcAft>
            </a:pPr>
            <a:r>
              <a:rPr lang="en-US" dirty="0">
                <a:latin typeface="Courier New" panose="02070309020205020404" pitchFamily="49" charset="0"/>
              </a:rPr>
              <a:t>n</a:t>
            </a:r>
            <a:r>
              <a:rPr lang="en-US" dirty="0" smtClean="0">
                <a:latin typeface="Courier New" panose="02070309020205020404" pitchFamily="49" charset="0"/>
              </a:rPr>
              <a:t>ew:            </a:t>
            </a:r>
            <a:r>
              <a:rPr lang="en-US" dirty="0" smtClean="0">
                <a:latin typeface="Courier New" panose="02070309020205020404" pitchFamily="49" charset="0"/>
                <a:sym typeface="Wingdings" panose="05000000000000000000" pitchFamily="2" charset="2"/>
              </a:rPr>
              <a:t> BST</a:t>
            </a:r>
          </a:p>
          <a:p>
            <a:pPr>
              <a:spcAft>
                <a:spcPts val="600"/>
              </a:spcAft>
            </a:pP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sym typeface="Wingdings" panose="05000000000000000000" pitchFamily="2" charset="2"/>
              </a:rPr>
              <a:t>i</a:t>
            </a:r>
            <a:r>
              <a:rPr lang="en-US" b="1" dirty="0" smtClean="0">
                <a:solidFill>
                  <a:srgbClr val="0070C0"/>
                </a:solidFill>
                <a:latin typeface="Courier New" panose="02070309020205020404" pitchFamily="49" charset="0"/>
                <a:sym typeface="Wingdings" panose="05000000000000000000" pitchFamily="2" charset="2"/>
              </a:rPr>
              <a:t>nsert</a:t>
            </a:r>
            <a:r>
              <a:rPr lang="en-US" dirty="0" smtClean="0">
                <a:latin typeface="Courier New" panose="02070309020205020404" pitchFamily="49" charset="0"/>
                <a:sym typeface="Wingdings" panose="05000000000000000000" pitchFamily="2" charset="2"/>
              </a:rPr>
              <a:t>:   </a:t>
            </a:r>
            <a:r>
              <a:rPr lang="en-US" dirty="0" err="1" smtClean="0">
                <a:latin typeface="Courier New" panose="02070309020205020404" pitchFamily="49" charset="0"/>
                <a:sym typeface="Wingdings" panose="05000000000000000000" pitchFamily="2" charset="2"/>
              </a:rPr>
              <a:t>Elt</a:t>
            </a:r>
            <a:r>
              <a:rPr lang="en-US" dirty="0" smtClean="0">
                <a:latin typeface="Courier New" panose="02070309020205020404" pitchFamily="49" charset="0"/>
                <a:sym typeface="Wingdings" panose="05000000000000000000" pitchFamily="2" charset="2"/>
              </a:rPr>
              <a:t>     Boolean</a:t>
            </a:r>
          </a:p>
          <a:p>
            <a:pPr>
              <a:spcAft>
                <a:spcPts val="600"/>
              </a:spcAft>
            </a:pPr>
            <a:r>
              <a:rPr lang="en-US" b="1" dirty="0" smtClean="0">
                <a:solidFill>
                  <a:srgbClr val="0070C0"/>
                </a:solidFill>
                <a:latin typeface="Courier New" panose="02070309020205020404" pitchFamily="49" charset="0"/>
                <a:sym typeface="Wingdings" panose="05000000000000000000" pitchFamily="2" charset="2"/>
              </a:rPr>
              <a:t>remove</a:t>
            </a:r>
            <a:r>
              <a:rPr lang="en-US" dirty="0" smtClean="0">
                <a:latin typeface="Courier New" panose="02070309020205020404" pitchFamily="49" charset="0"/>
                <a:sym typeface="Wingdings" panose="05000000000000000000" pitchFamily="2" charset="2"/>
              </a:rPr>
              <a:t>:   </a:t>
            </a:r>
            <a:r>
              <a:rPr lang="en-US" dirty="0" err="1" smtClean="0">
                <a:latin typeface="Courier New" panose="02070309020205020404" pitchFamily="49" charset="0"/>
                <a:sym typeface="Wingdings" panose="05000000000000000000" pitchFamily="2" charset="2"/>
              </a:rPr>
              <a:t>Elt</a:t>
            </a:r>
            <a:r>
              <a:rPr lang="en-US" dirty="0" smtClean="0">
                <a:latin typeface="Courier New" panose="02070309020205020404" pitchFamily="49" charset="0"/>
                <a:sym typeface="Wingdings" panose="05000000000000000000" pitchFamily="2" charset="2"/>
              </a:rPr>
              <a:t>     Boolean</a:t>
            </a:r>
          </a:p>
          <a:p>
            <a:pPr>
              <a:spcAft>
                <a:spcPts val="600"/>
              </a:spcAft>
            </a:pPr>
            <a:r>
              <a:rPr lang="en-US" b="1" dirty="0" err="1" smtClean="0">
                <a:solidFill>
                  <a:srgbClr val="0070C0"/>
                </a:solidFill>
                <a:latin typeface="Courier New" panose="02070309020205020404" pitchFamily="49" charset="0"/>
                <a:sym typeface="Wingdings" panose="05000000000000000000" pitchFamily="2" charset="2"/>
              </a:rPr>
              <a:t>findMin</a:t>
            </a:r>
            <a:r>
              <a:rPr lang="en-US" dirty="0" smtClean="0">
                <a:latin typeface="Courier New" panose="02070309020205020404" pitchFamily="49" charset="0"/>
                <a:sym typeface="Wingdings" panose="05000000000000000000" pitchFamily="2" charset="2"/>
              </a:rPr>
              <a:t>:         </a:t>
            </a:r>
            <a:r>
              <a:rPr lang="en-US" dirty="0" err="1" smtClean="0">
                <a:latin typeface="Courier New" panose="02070309020205020404" pitchFamily="49" charset="0"/>
                <a:sym typeface="Wingdings" panose="05000000000000000000" pitchFamily="2" charset="2"/>
              </a:rPr>
              <a:t>Elt</a:t>
            </a:r>
            <a:endParaRPr lang="en-US" dirty="0" smtClean="0">
              <a:latin typeface="Courier New" panose="02070309020205020404" pitchFamily="49" charset="0"/>
              <a:sym typeface="Wingdings" panose="05000000000000000000" pitchFamily="2" charset="2"/>
            </a:endParaRPr>
          </a:p>
          <a:p>
            <a:pPr>
              <a:spcAft>
                <a:spcPts val="600"/>
              </a:spcAft>
            </a:pPr>
            <a:r>
              <a:rPr lang="en-US" b="1" dirty="0" err="1" smtClean="0">
                <a:solidFill>
                  <a:srgbClr val="0070C0"/>
                </a:solidFill>
                <a:latin typeface="Courier New" panose="02070309020205020404" pitchFamily="49" charset="0"/>
                <a:sym typeface="Wingdings" panose="05000000000000000000" pitchFamily="2" charset="2"/>
              </a:rPr>
              <a:t>findMax</a:t>
            </a:r>
            <a:r>
              <a:rPr lang="en-US" dirty="0" smtClean="0">
                <a:latin typeface="Courier New" panose="02070309020205020404" pitchFamily="49" charset="0"/>
                <a:sym typeface="Wingdings" panose="05000000000000000000" pitchFamily="2" charset="2"/>
              </a:rPr>
              <a:t>:         </a:t>
            </a:r>
            <a:r>
              <a:rPr lang="en-US" dirty="0" err="1" smtClean="0">
                <a:latin typeface="Courier New" panose="02070309020205020404" pitchFamily="49" charset="0"/>
                <a:sym typeface="Wingdings" panose="05000000000000000000" pitchFamily="2" charset="2"/>
              </a:rPr>
              <a:t>Elt</a:t>
            </a:r>
            <a:endParaRPr lang="en-US" dirty="0" smtClean="0">
              <a:latin typeface="Courier New" panose="02070309020205020404" pitchFamily="49" charset="0"/>
              <a:sym typeface="Wingdings" panose="05000000000000000000" pitchFamily="2" charset="2"/>
            </a:endParaRPr>
          </a:p>
          <a:p>
            <a:pPr>
              <a:spcAft>
                <a:spcPts val="600"/>
              </a:spcAft>
            </a:pPr>
            <a:r>
              <a:rPr lang="en-US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contains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: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Elt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   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Boolean </a:t>
            </a:r>
            <a:r>
              <a:rPr lang="en-US" sz="1900" i="1" dirty="0" smtClean="0">
                <a:solidFill>
                  <a:srgbClr val="C00000"/>
                </a:solidFill>
                <a:cs typeface="Courier New" panose="02070309020205020404" pitchFamily="49" charset="0"/>
                <a:sym typeface="Wingdings" panose="05000000000000000000" pitchFamily="2" charset="2"/>
              </a:rPr>
              <a:t>(searching</a:t>
            </a:r>
            <a:r>
              <a:rPr lang="en-US" sz="1900" i="1" dirty="0">
                <a:solidFill>
                  <a:srgbClr val="C00000"/>
                </a:solidFill>
                <a:cs typeface="Courier New" panose="02070309020205020404" pitchFamily="49" charset="0"/>
                <a:sym typeface="Wingdings" panose="05000000000000000000" pitchFamily="2" charset="2"/>
              </a:rPr>
              <a:t>)</a:t>
            </a:r>
          </a:p>
          <a:p>
            <a:pPr>
              <a:spcAft>
                <a:spcPts val="600"/>
              </a:spcAft>
            </a:pPr>
            <a:r>
              <a:rPr lang="en-US" dirty="0" smtClean="0">
                <a:latin typeface="Courier New" panose="02070309020205020404" pitchFamily="49" charset="0"/>
                <a:sym typeface="Wingdings" panose="05000000000000000000" pitchFamily="2" charset="2"/>
              </a:rPr>
              <a:t>get:      </a:t>
            </a:r>
            <a:r>
              <a:rPr lang="en-US" dirty="0" err="1" smtClean="0">
                <a:latin typeface="Courier New" panose="02070309020205020404" pitchFamily="49" charset="0"/>
                <a:sym typeface="Wingdings" panose="05000000000000000000" pitchFamily="2" charset="2"/>
              </a:rPr>
              <a:t>Elt</a:t>
            </a:r>
            <a:r>
              <a:rPr lang="en-US" dirty="0" smtClean="0">
                <a:latin typeface="Courier New" panose="02070309020205020404" pitchFamily="49" charset="0"/>
                <a:sym typeface="Wingdings" panose="05000000000000000000" pitchFamily="2" charset="2"/>
              </a:rPr>
              <a:t>    BST     </a:t>
            </a:r>
            <a:r>
              <a:rPr lang="en-US" sz="1900" i="1" dirty="0" smtClean="0">
                <a:solidFill>
                  <a:srgbClr val="C00000"/>
                </a:solidFill>
                <a:cs typeface="Courier New" panose="02070309020205020404" pitchFamily="49" charset="0"/>
                <a:sym typeface="Wingdings" panose="05000000000000000000" pitchFamily="2" charset="2"/>
              </a:rPr>
              <a:t>(return a cell)</a:t>
            </a:r>
            <a:r>
              <a:rPr lang="en-US" sz="1900" dirty="0" smtClean="0">
                <a:latin typeface="Courier New" panose="02070309020205020404" pitchFamily="49" charset="0"/>
                <a:sym typeface="Wingdings" panose="05000000000000000000" pitchFamily="2" charset="2"/>
              </a:rPr>
              <a:t> </a:t>
            </a:r>
          </a:p>
          <a:p>
            <a:pPr>
              <a:spcAft>
                <a:spcPts val="600"/>
              </a:spcAft>
            </a:pPr>
            <a:r>
              <a:rPr lang="en-US" dirty="0">
                <a:latin typeface="Courier New" panose="02070309020205020404" pitchFamily="49" charset="0"/>
                <a:sym typeface="Wingdings" panose="05000000000000000000" pitchFamily="2" charset="2"/>
              </a:rPr>
              <a:t>v</a:t>
            </a:r>
            <a:r>
              <a:rPr lang="en-US" dirty="0" smtClean="0">
                <a:latin typeface="Courier New" panose="02070309020205020404" pitchFamily="49" charset="0"/>
                <a:sym typeface="Wingdings" panose="05000000000000000000" pitchFamily="2" charset="2"/>
              </a:rPr>
              <a:t>al:             </a:t>
            </a:r>
            <a:r>
              <a:rPr lang="en-US" dirty="0" err="1" smtClean="0">
                <a:latin typeface="Courier New" panose="02070309020205020404" pitchFamily="49" charset="0"/>
                <a:sym typeface="Wingdings" panose="05000000000000000000" pitchFamily="2" charset="2"/>
              </a:rPr>
              <a:t>Elt</a:t>
            </a:r>
            <a:r>
              <a:rPr lang="en-US" dirty="0" smtClean="0">
                <a:latin typeface="Courier New" panose="02070309020205020404" pitchFamily="49" charset="0"/>
                <a:sym typeface="Wingdings" panose="05000000000000000000" pitchFamily="2" charset="2"/>
              </a:rPr>
              <a:t>     </a:t>
            </a:r>
            <a:r>
              <a:rPr lang="en-US" sz="1900" i="1" dirty="0" smtClean="0">
                <a:solidFill>
                  <a:srgbClr val="C00000"/>
                </a:solidFill>
                <a:sym typeface="Wingdings" panose="05000000000000000000" pitchFamily="2" charset="2"/>
              </a:rPr>
              <a:t>(get root value)</a:t>
            </a:r>
            <a:endParaRPr lang="en-US" sz="1900" dirty="0" smtClean="0">
              <a:latin typeface="Courier New" panose="02070309020205020404" pitchFamily="49" charset="0"/>
              <a:sym typeface="Wingdings" panose="05000000000000000000" pitchFamily="2" charset="2"/>
            </a:endParaRPr>
          </a:p>
          <a:p>
            <a:pPr>
              <a:spcAft>
                <a:spcPts val="600"/>
              </a:spcAft>
            </a:pPr>
            <a:r>
              <a:rPr lang="en-US" dirty="0" smtClean="0">
                <a:latin typeface="Courier New" panose="02070309020205020404" pitchFamily="49" charset="0"/>
                <a:sym typeface="Wingdings" panose="05000000000000000000" pitchFamily="2" charset="2"/>
              </a:rPr>
              <a:t>size</a:t>
            </a:r>
            <a:r>
              <a:rPr lang="en-US" dirty="0">
                <a:latin typeface="Courier New" panose="02070309020205020404" pitchFamily="49" charset="0"/>
                <a:sym typeface="Wingdings" panose="05000000000000000000" pitchFamily="2" charset="2"/>
              </a:rPr>
              <a:t>: </a:t>
            </a:r>
            <a:r>
              <a:rPr lang="en-US" dirty="0" smtClean="0">
                <a:latin typeface="Courier New" panose="02070309020205020404" pitchFamily="49" charset="0"/>
                <a:sym typeface="Wingdings" panose="05000000000000000000" pitchFamily="2" charset="2"/>
              </a:rPr>
              <a:t>           </a:t>
            </a:r>
            <a:r>
              <a:rPr lang="en-US" dirty="0" err="1" smtClean="0">
                <a:latin typeface="Courier New" panose="02070309020205020404" pitchFamily="49" charset="0"/>
                <a:sym typeface="Wingdings" panose="05000000000000000000" pitchFamily="2" charset="2"/>
              </a:rPr>
              <a:t>Int</a:t>
            </a:r>
            <a:r>
              <a:rPr lang="en-US" dirty="0" smtClean="0">
                <a:latin typeface="Courier New" panose="02070309020205020404" pitchFamily="49" charset="0"/>
                <a:sym typeface="Wingdings" panose="05000000000000000000" pitchFamily="2" charset="2"/>
              </a:rPr>
              <a:t>+    </a:t>
            </a:r>
            <a:r>
              <a:rPr lang="en-US" sz="1900" i="1" dirty="0" smtClean="0">
                <a:solidFill>
                  <a:srgbClr val="C00000"/>
                </a:solidFill>
                <a:sym typeface="Wingdings" panose="05000000000000000000" pitchFamily="2" charset="2"/>
              </a:rPr>
              <a:t>(non-negative integers)</a:t>
            </a:r>
          </a:p>
          <a:p>
            <a:pPr>
              <a:spcAft>
                <a:spcPts val="600"/>
              </a:spcAft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empty:           Boolean</a:t>
            </a:r>
          </a:p>
          <a:p>
            <a:pPr>
              <a:spcAft>
                <a:spcPts val="60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h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eight:         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Int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+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  <a:sym typeface="Wingdings" panose="05000000000000000000" pitchFamily="2" charset="2"/>
            </a:endParaRPr>
          </a:p>
          <a:p>
            <a:pPr marL="109728" indent="0">
              <a:spcAft>
                <a:spcPts val="600"/>
              </a:spcAft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>
                <a:solidFill>
                  <a:srgbClr val="0070C0"/>
                </a:solidFill>
              </a:rPr>
              <a:t>ADT: BST of </a:t>
            </a:r>
            <a:r>
              <a:rPr lang="en-US" dirty="0" err="1" smtClean="0">
                <a:solidFill>
                  <a:srgbClr val="0070C0"/>
                </a:solidFill>
              </a:rPr>
              <a:t>Elt</a:t>
            </a: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7761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sz="3600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“contains” in BST</a:t>
            </a:r>
            <a:endParaRPr lang="en-US" sz="3600" dirty="0">
              <a:solidFill>
                <a:srgbClr val="0070C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2303559" y="2429912"/>
            <a:ext cx="645763" cy="442343"/>
          </a:xfrm>
          <a:prstGeom prst="straightConnector1">
            <a:avLst/>
          </a:prstGeom>
          <a:ln w="41275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stCxn id="27" idx="2"/>
          </p:cNvCxnSpPr>
          <p:nvPr/>
        </p:nvCxnSpPr>
        <p:spPr>
          <a:xfrm>
            <a:off x="1265415" y="3381849"/>
            <a:ext cx="430281" cy="572561"/>
          </a:xfrm>
          <a:prstGeom prst="straightConnector1">
            <a:avLst/>
          </a:prstGeom>
          <a:ln w="41275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>
            <a:off x="1344906" y="2360885"/>
            <a:ext cx="501637" cy="511370"/>
          </a:xfrm>
          <a:prstGeom prst="straightConnector1">
            <a:avLst/>
          </a:prstGeom>
          <a:ln w="41275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1856624" y="1976444"/>
            <a:ext cx="4469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C00000"/>
                </a:solidFill>
              </a:rPr>
              <a:t>6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532647" y="3930249"/>
            <a:ext cx="4379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C00000"/>
                </a:solidFill>
              </a:rPr>
              <a:t>4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914401" y="2920184"/>
            <a:ext cx="7020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C00000"/>
                </a:solidFill>
              </a:rPr>
              <a:t>2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2949322" y="2920184"/>
            <a:ext cx="4324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C00000"/>
                </a:solidFill>
              </a:rPr>
              <a:t>8</a:t>
            </a:r>
          </a:p>
        </p:txBody>
      </p:sp>
      <p:cxnSp>
        <p:nvCxnSpPr>
          <p:cNvPr id="23" name="Straight Arrow Connector 22"/>
          <p:cNvCxnSpPr/>
          <p:nvPr/>
        </p:nvCxnSpPr>
        <p:spPr>
          <a:xfrm flipH="1">
            <a:off x="654734" y="3381849"/>
            <a:ext cx="356345" cy="548400"/>
          </a:xfrm>
          <a:prstGeom prst="straightConnector1">
            <a:avLst/>
          </a:prstGeom>
          <a:ln w="41275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352701" y="3930249"/>
            <a:ext cx="5025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C00000"/>
                </a:solidFill>
              </a:rPr>
              <a:t>1</a:t>
            </a:r>
          </a:p>
        </p:txBody>
      </p:sp>
      <p:cxnSp>
        <p:nvCxnSpPr>
          <p:cNvPr id="38" name="Straight Arrow Connector 37"/>
          <p:cNvCxnSpPr/>
          <p:nvPr/>
        </p:nvCxnSpPr>
        <p:spPr>
          <a:xfrm flipH="1">
            <a:off x="1344906" y="4391914"/>
            <a:ext cx="285229" cy="485434"/>
          </a:xfrm>
          <a:prstGeom prst="straightConnector1">
            <a:avLst/>
          </a:prstGeom>
          <a:ln w="41275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983854" y="4949934"/>
            <a:ext cx="5130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C00000"/>
                </a:solidFill>
              </a:rPr>
              <a:t>3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6688373" y="1384729"/>
            <a:ext cx="1888055" cy="461665"/>
          </a:xfrm>
          <a:prstGeom prst="rect">
            <a:avLst/>
          </a:prstGeom>
          <a:solidFill>
            <a:schemeClr val="accent1">
              <a:alpha val="2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sz="2400" b="1" i="1" dirty="0">
                <a:solidFill>
                  <a:schemeClr val="accent4">
                    <a:lumMod val="75000"/>
                  </a:schemeClr>
                </a:solidFill>
              </a:rPr>
              <a:t>c</a:t>
            </a:r>
            <a:r>
              <a:rPr lang="en-US" sz="2400" b="1" i="1" dirty="0" smtClean="0">
                <a:solidFill>
                  <a:schemeClr val="accent4">
                    <a:lumMod val="75000"/>
                  </a:schemeClr>
                </a:solidFill>
              </a:rPr>
              <a:t>ontains(3)</a:t>
            </a:r>
            <a:endParaRPr lang="en-US" sz="2400" b="1" i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4282216" y="1996768"/>
            <a:ext cx="4681827" cy="400110"/>
          </a:xfrm>
          <a:prstGeom prst="rect">
            <a:avLst/>
          </a:prstGeom>
          <a:solidFill>
            <a:schemeClr val="accent1">
              <a:alpha val="2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sz="2000" b="1" i="1" dirty="0" smtClean="0"/>
              <a:t>Start at root… is root </a:t>
            </a:r>
            <a:r>
              <a:rPr lang="en-US" sz="2000" b="1" i="1" dirty="0" err="1" smtClean="0"/>
              <a:t>val</a:t>
            </a:r>
            <a:r>
              <a:rPr lang="en-US" sz="2000" b="1" i="1" dirty="0" smtClean="0"/>
              <a:t> 3 ?</a:t>
            </a:r>
            <a:endParaRPr lang="en-US" sz="2000" b="1" i="1" dirty="0"/>
          </a:p>
        </p:txBody>
      </p:sp>
      <p:sp>
        <p:nvSpPr>
          <p:cNvPr id="43" name="TextBox 42"/>
          <p:cNvSpPr txBox="1"/>
          <p:nvPr/>
        </p:nvSpPr>
        <p:spPr>
          <a:xfrm>
            <a:off x="4282216" y="2518312"/>
            <a:ext cx="4681828" cy="707886"/>
          </a:xfrm>
          <a:prstGeom prst="rect">
            <a:avLst/>
          </a:prstGeom>
          <a:solidFill>
            <a:schemeClr val="accent1">
              <a:alpha val="2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sz="2000" b="1" i="1" dirty="0" smtClean="0"/>
              <a:t>no, so is root </a:t>
            </a:r>
            <a:r>
              <a:rPr lang="en-US" sz="2000" b="1" i="1" dirty="0" err="1" smtClean="0"/>
              <a:t>val</a:t>
            </a:r>
            <a:r>
              <a:rPr lang="en-US" sz="2000" b="1" i="1" dirty="0" smtClean="0"/>
              <a:t> &gt; 3 ? </a:t>
            </a:r>
          </a:p>
          <a:p>
            <a:pPr algn="r"/>
            <a:r>
              <a:rPr lang="en-US" sz="2000" b="1" i="1" dirty="0" smtClean="0"/>
              <a:t>Yes, so go left</a:t>
            </a:r>
            <a:endParaRPr lang="en-US" sz="2000" b="1" i="1" dirty="0"/>
          </a:p>
        </p:txBody>
      </p:sp>
      <p:sp>
        <p:nvSpPr>
          <p:cNvPr id="44" name="TextBox 43"/>
          <p:cNvSpPr txBox="1"/>
          <p:nvPr/>
        </p:nvSpPr>
        <p:spPr>
          <a:xfrm>
            <a:off x="3886200" y="3404569"/>
            <a:ext cx="5077843" cy="1015663"/>
          </a:xfrm>
          <a:prstGeom prst="rect">
            <a:avLst/>
          </a:prstGeom>
          <a:solidFill>
            <a:schemeClr val="accent1">
              <a:alpha val="2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sz="2000" b="1" i="1" dirty="0" smtClean="0"/>
              <a:t>Is left root </a:t>
            </a:r>
            <a:r>
              <a:rPr lang="en-US" sz="2000" b="1" i="1" dirty="0" err="1" smtClean="0"/>
              <a:t>val</a:t>
            </a:r>
            <a:r>
              <a:rPr lang="en-US" sz="2000" b="1" i="1" dirty="0" smtClean="0"/>
              <a:t> = 3 ?</a:t>
            </a:r>
          </a:p>
          <a:p>
            <a:pPr algn="r"/>
            <a:r>
              <a:rPr lang="en-US" sz="2000" b="1" i="1" dirty="0" smtClean="0"/>
              <a:t>No, so is </a:t>
            </a:r>
            <a:r>
              <a:rPr lang="en-US" sz="2000" b="1" i="1" dirty="0" err="1" smtClean="0"/>
              <a:t>val</a:t>
            </a:r>
            <a:r>
              <a:rPr lang="en-US" sz="2000" b="1" i="1" dirty="0" smtClean="0"/>
              <a:t> &gt; 3 ?</a:t>
            </a:r>
          </a:p>
          <a:p>
            <a:pPr algn="r"/>
            <a:r>
              <a:rPr lang="en-US" sz="2000" b="1" i="1" dirty="0" smtClean="0"/>
              <a:t>No, so go right</a:t>
            </a:r>
            <a:endParaRPr lang="en-US" sz="2000" b="1" i="1" dirty="0"/>
          </a:p>
        </p:txBody>
      </p:sp>
      <p:sp>
        <p:nvSpPr>
          <p:cNvPr id="45" name="TextBox 44"/>
          <p:cNvSpPr txBox="1"/>
          <p:nvPr/>
        </p:nvSpPr>
        <p:spPr>
          <a:xfrm>
            <a:off x="4724400" y="4578283"/>
            <a:ext cx="4219323" cy="1015663"/>
          </a:xfrm>
          <a:prstGeom prst="rect">
            <a:avLst/>
          </a:prstGeom>
          <a:solidFill>
            <a:schemeClr val="accent1">
              <a:alpha val="2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sz="2000" b="1" i="1" dirty="0" smtClean="0"/>
              <a:t>Is right root </a:t>
            </a:r>
            <a:r>
              <a:rPr lang="en-US" sz="2000" b="1" i="1" dirty="0" err="1" smtClean="0"/>
              <a:t>val</a:t>
            </a:r>
            <a:r>
              <a:rPr lang="en-US" sz="2000" b="1" i="1" dirty="0" smtClean="0"/>
              <a:t> = 3 ?</a:t>
            </a:r>
          </a:p>
          <a:p>
            <a:pPr algn="r"/>
            <a:r>
              <a:rPr lang="en-US" sz="2000" b="1" i="1" dirty="0" smtClean="0"/>
              <a:t>No, so is </a:t>
            </a:r>
            <a:r>
              <a:rPr lang="en-US" sz="2000" b="1" i="1" dirty="0" err="1" smtClean="0"/>
              <a:t>val</a:t>
            </a:r>
            <a:r>
              <a:rPr lang="en-US" sz="2000" b="1" i="1" dirty="0" smtClean="0"/>
              <a:t> &gt; 3 ?</a:t>
            </a:r>
          </a:p>
          <a:p>
            <a:pPr algn="r"/>
            <a:r>
              <a:rPr lang="en-US" sz="2000" b="1" i="1" dirty="0" smtClean="0"/>
              <a:t>yes, so go left</a:t>
            </a:r>
            <a:endParaRPr lang="en-US" sz="2000" b="1" i="1" dirty="0"/>
          </a:p>
        </p:txBody>
      </p:sp>
      <p:sp>
        <p:nvSpPr>
          <p:cNvPr id="46" name="TextBox 45"/>
          <p:cNvSpPr txBox="1"/>
          <p:nvPr/>
        </p:nvSpPr>
        <p:spPr>
          <a:xfrm>
            <a:off x="4800600" y="5751997"/>
            <a:ext cx="4117723" cy="707886"/>
          </a:xfrm>
          <a:prstGeom prst="rect">
            <a:avLst/>
          </a:prstGeom>
          <a:solidFill>
            <a:schemeClr val="accent1">
              <a:alpha val="2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sz="2000" b="1" i="1" dirty="0" smtClean="0"/>
              <a:t>Is right root </a:t>
            </a:r>
            <a:r>
              <a:rPr lang="en-US" sz="2000" b="1" i="1" dirty="0" err="1" smtClean="0"/>
              <a:t>val</a:t>
            </a:r>
            <a:r>
              <a:rPr lang="en-US" sz="2000" b="1" i="1" dirty="0" smtClean="0"/>
              <a:t> = 3 ?</a:t>
            </a:r>
          </a:p>
          <a:p>
            <a:pPr algn="r"/>
            <a:r>
              <a:rPr lang="en-US" sz="2000" b="1" i="1" dirty="0" smtClean="0"/>
              <a:t>yes, </a:t>
            </a:r>
            <a:r>
              <a:rPr lang="en-US" sz="2000" b="1" i="1" dirty="0" smtClean="0">
                <a:solidFill>
                  <a:srgbClr val="C00000"/>
                </a:solidFill>
              </a:rPr>
              <a:t>so we got it</a:t>
            </a:r>
            <a:endParaRPr lang="en-US" sz="2000" b="1" i="1" dirty="0">
              <a:solidFill>
                <a:srgbClr val="C00000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008880" y="3704955"/>
            <a:ext cx="8966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>
                <a:solidFill>
                  <a:srgbClr val="C00000"/>
                </a:solidFill>
              </a:rPr>
              <a:t>v</a:t>
            </a:r>
            <a:r>
              <a:rPr lang="en-US" b="1" dirty="0" err="1" smtClean="0">
                <a:solidFill>
                  <a:srgbClr val="C00000"/>
                </a:solidFill>
              </a:rPr>
              <a:t>al</a:t>
            </a:r>
            <a:r>
              <a:rPr lang="en-US" b="1" dirty="0" smtClean="0">
                <a:solidFill>
                  <a:srgbClr val="C00000"/>
                </a:solidFill>
              </a:rPr>
              <a:t>: 2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5105400" y="4910638"/>
            <a:ext cx="8966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>
                <a:solidFill>
                  <a:srgbClr val="C00000"/>
                </a:solidFill>
              </a:rPr>
              <a:t>v</a:t>
            </a:r>
            <a:r>
              <a:rPr lang="en-US" b="1" dirty="0" err="1" smtClean="0">
                <a:solidFill>
                  <a:srgbClr val="C00000"/>
                </a:solidFill>
              </a:rPr>
              <a:t>al</a:t>
            </a:r>
            <a:r>
              <a:rPr lang="en-US" b="1" dirty="0" smtClean="0">
                <a:solidFill>
                  <a:srgbClr val="C00000"/>
                </a:solidFill>
              </a:rPr>
              <a:t>: 4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5105400" y="5980676"/>
            <a:ext cx="8966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>
                <a:solidFill>
                  <a:srgbClr val="C00000"/>
                </a:solidFill>
              </a:rPr>
              <a:t>v</a:t>
            </a:r>
            <a:r>
              <a:rPr lang="en-US" b="1" dirty="0" err="1" smtClean="0">
                <a:solidFill>
                  <a:srgbClr val="C00000"/>
                </a:solidFill>
              </a:rPr>
              <a:t>al</a:t>
            </a:r>
            <a:r>
              <a:rPr lang="en-US" b="1" dirty="0" smtClean="0">
                <a:solidFill>
                  <a:srgbClr val="C00000"/>
                </a:solidFill>
              </a:rPr>
              <a:t>: 3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4352271" y="2059795"/>
            <a:ext cx="8966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>
                <a:solidFill>
                  <a:srgbClr val="C00000"/>
                </a:solidFill>
              </a:rPr>
              <a:t>v</a:t>
            </a:r>
            <a:r>
              <a:rPr lang="en-US" b="1" dirty="0" err="1" smtClean="0">
                <a:solidFill>
                  <a:srgbClr val="C00000"/>
                </a:solidFill>
              </a:rPr>
              <a:t>al</a:t>
            </a:r>
            <a:r>
              <a:rPr lang="en-US" b="1" dirty="0" smtClean="0">
                <a:solidFill>
                  <a:srgbClr val="C00000"/>
                </a:solidFill>
              </a:rPr>
              <a:t>: 6</a:t>
            </a:r>
            <a:endParaRPr lang="en-US" b="1" dirty="0">
              <a:solidFill>
                <a:srgbClr val="C00000"/>
              </a:solidFill>
            </a:endParaRPr>
          </a:p>
        </p:txBody>
      </p:sp>
      <p:cxnSp>
        <p:nvCxnSpPr>
          <p:cNvPr id="56" name="Straight Arrow Connector 55"/>
          <p:cNvCxnSpPr/>
          <p:nvPr/>
        </p:nvCxnSpPr>
        <p:spPr>
          <a:xfrm flipH="1">
            <a:off x="1518597" y="2450659"/>
            <a:ext cx="501637" cy="511370"/>
          </a:xfrm>
          <a:prstGeom prst="straightConnector1">
            <a:avLst/>
          </a:prstGeom>
          <a:ln w="41275">
            <a:solidFill>
              <a:schemeClr val="accent2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>
          <a:xfrm>
            <a:off x="1436440" y="3247262"/>
            <a:ext cx="430281" cy="572561"/>
          </a:xfrm>
          <a:prstGeom prst="straightConnector1">
            <a:avLst/>
          </a:prstGeom>
          <a:ln w="41275">
            <a:solidFill>
              <a:schemeClr val="accent2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/>
          <p:nvPr/>
        </p:nvCxnSpPr>
        <p:spPr>
          <a:xfrm flipH="1">
            <a:off x="1556814" y="4455604"/>
            <a:ext cx="285229" cy="485434"/>
          </a:xfrm>
          <a:prstGeom prst="straightConnector1">
            <a:avLst/>
          </a:prstGeom>
          <a:ln w="41275">
            <a:solidFill>
              <a:schemeClr val="accent2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34317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000"/>
                            </p:stCondLst>
                            <p:childTnLst>
                              <p:par>
                                <p:cTn id="5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000"/>
                            </p:stCondLst>
                            <p:childTnLst>
                              <p:par>
                                <p:cTn id="6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/>
      <p:bldP spid="48" grpId="0"/>
      <p:bldP spid="51" grpId="0"/>
      <p:bldP spid="5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89653"/>
          </a:xfrm>
        </p:spPr>
        <p:txBody>
          <a:bodyPr>
            <a:noAutofit/>
          </a:bodyPr>
          <a:lstStyle/>
          <a:p>
            <a:pPr marL="109728" indent="0">
              <a:spcAft>
                <a:spcPts val="600"/>
              </a:spcAft>
              <a:buNone/>
            </a:pPr>
            <a:r>
              <a:rPr lang="en-US" sz="2800" b="1" dirty="0" smtClean="0">
                <a:solidFill>
                  <a:srgbClr val="C00000"/>
                </a:solidFill>
                <a:latin typeface="Arial Narrow" panose="020B0606020202030204" pitchFamily="34" charset="0"/>
                <a:cs typeface="Courier New" panose="02070309020205020404" pitchFamily="49" charset="0"/>
              </a:rPr>
              <a:t>In node object… contains ( </a:t>
            </a:r>
            <a:r>
              <a:rPr lang="en-US" sz="2800" b="1" dirty="0" err="1" smtClean="0">
                <a:solidFill>
                  <a:srgbClr val="C00000"/>
                </a:solidFill>
                <a:latin typeface="Arial Narrow" panose="020B0606020202030204" pitchFamily="34" charset="0"/>
                <a:cs typeface="Courier New" panose="02070309020205020404" pitchFamily="49" charset="0"/>
              </a:rPr>
              <a:t>elt</a:t>
            </a:r>
            <a:r>
              <a:rPr lang="en-US" sz="2800" b="1" dirty="0" smtClean="0">
                <a:solidFill>
                  <a:srgbClr val="C00000"/>
                </a:solidFill>
                <a:latin typeface="Arial Narrow" panose="020B0606020202030204" pitchFamily="34" charset="0"/>
                <a:cs typeface="Courier New" panose="02070309020205020404" pitchFamily="49" charset="0"/>
              </a:rPr>
              <a:t> )</a:t>
            </a:r>
          </a:p>
          <a:p>
            <a:pPr marL="109728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400" dirty="0" smtClean="0">
                <a:cs typeface="Courier New" panose="02070309020205020404" pitchFamily="49" charset="0"/>
              </a:rPr>
              <a:t>if ( </a:t>
            </a:r>
            <a:r>
              <a:rPr lang="en-US" sz="2400" dirty="0" err="1" smtClean="0">
                <a:cs typeface="Courier New" panose="02070309020205020404" pitchFamily="49" charset="0"/>
              </a:rPr>
              <a:t>this.val</a:t>
            </a:r>
            <a:r>
              <a:rPr lang="en-US" sz="2400" dirty="0" smtClean="0">
                <a:cs typeface="Courier New" panose="02070309020205020404" pitchFamily="49" charset="0"/>
              </a:rPr>
              <a:t> == </a:t>
            </a:r>
            <a:r>
              <a:rPr lang="en-US" sz="2400" dirty="0" err="1" smtClean="0">
                <a:cs typeface="Courier New" panose="02070309020205020404" pitchFamily="49" charset="0"/>
              </a:rPr>
              <a:t>elt</a:t>
            </a:r>
            <a:r>
              <a:rPr lang="en-US" sz="2400" dirty="0" smtClean="0">
                <a:cs typeface="Courier New" panose="02070309020205020404" pitchFamily="49" charset="0"/>
              </a:rPr>
              <a:t> ) { </a:t>
            </a:r>
          </a:p>
          <a:p>
            <a:pPr marL="109728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400" i="1" dirty="0">
                <a:cs typeface="Courier New" panose="02070309020205020404" pitchFamily="49" charset="0"/>
              </a:rPr>
              <a:t> </a:t>
            </a:r>
            <a:r>
              <a:rPr lang="en-US" sz="2400" i="1" dirty="0" smtClean="0">
                <a:cs typeface="Courier New" panose="02070309020205020404" pitchFamily="49" charset="0"/>
              </a:rPr>
              <a:t>   // found it</a:t>
            </a:r>
          </a:p>
          <a:p>
            <a:pPr marL="109728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400" dirty="0">
                <a:cs typeface="Courier New" panose="02070309020205020404" pitchFamily="49" charset="0"/>
              </a:rPr>
              <a:t> </a:t>
            </a:r>
            <a:r>
              <a:rPr lang="en-US" sz="2400" dirty="0" smtClean="0">
                <a:cs typeface="Courier New" panose="02070309020205020404" pitchFamily="49" charset="0"/>
              </a:rPr>
              <a:t>   return true;</a:t>
            </a:r>
          </a:p>
          <a:p>
            <a:pPr marL="109728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400" dirty="0" smtClean="0">
                <a:cs typeface="Courier New" panose="02070309020205020404" pitchFamily="49" charset="0"/>
              </a:rPr>
              <a:t>} else if ( </a:t>
            </a:r>
            <a:r>
              <a:rPr lang="en-US" sz="2400" dirty="0" err="1" smtClean="0">
                <a:cs typeface="Courier New" panose="02070309020205020404" pitchFamily="49" charset="0"/>
              </a:rPr>
              <a:t>this.val</a:t>
            </a:r>
            <a:r>
              <a:rPr lang="en-US" sz="2400" dirty="0" smtClean="0">
                <a:cs typeface="Courier New" panose="02070309020205020404" pitchFamily="49" charset="0"/>
              </a:rPr>
              <a:t> &gt; </a:t>
            </a:r>
            <a:r>
              <a:rPr lang="en-US" sz="2400" dirty="0" err="1" smtClean="0">
                <a:cs typeface="Courier New" panose="02070309020205020404" pitchFamily="49" charset="0"/>
              </a:rPr>
              <a:t>elt</a:t>
            </a:r>
            <a:r>
              <a:rPr lang="en-US" sz="2400" dirty="0" smtClean="0">
                <a:cs typeface="Courier New" panose="02070309020205020404" pitchFamily="49" charset="0"/>
              </a:rPr>
              <a:t> ) { </a:t>
            </a:r>
          </a:p>
          <a:p>
            <a:pPr marL="109728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400" i="1" dirty="0">
                <a:cs typeface="Courier New" panose="02070309020205020404" pitchFamily="49" charset="0"/>
              </a:rPr>
              <a:t> </a:t>
            </a:r>
            <a:r>
              <a:rPr lang="en-US" sz="2400" i="1" dirty="0" smtClean="0">
                <a:cs typeface="Courier New" panose="02070309020205020404" pitchFamily="49" charset="0"/>
              </a:rPr>
              <a:t>   // item has to be in left subtree</a:t>
            </a:r>
          </a:p>
          <a:p>
            <a:pPr marL="109728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400" dirty="0">
                <a:cs typeface="Courier New" panose="02070309020205020404" pitchFamily="49" charset="0"/>
              </a:rPr>
              <a:t> </a:t>
            </a:r>
            <a:r>
              <a:rPr lang="en-US" sz="2400" dirty="0" smtClean="0">
                <a:cs typeface="Courier New" panose="02070309020205020404" pitchFamily="49" charset="0"/>
              </a:rPr>
              <a:t>   return </a:t>
            </a:r>
            <a:r>
              <a:rPr lang="en-US" sz="2400" dirty="0" err="1" smtClean="0">
                <a:cs typeface="Courier New" panose="02070309020205020404" pitchFamily="49" charset="0"/>
              </a:rPr>
              <a:t>this.LChild.contains</a:t>
            </a:r>
            <a:r>
              <a:rPr lang="en-US" sz="2400" dirty="0" smtClean="0">
                <a:cs typeface="Courier New" panose="02070309020205020404" pitchFamily="49" charset="0"/>
              </a:rPr>
              <a:t>(</a:t>
            </a:r>
            <a:r>
              <a:rPr lang="en-US" sz="2400" dirty="0" err="1" smtClean="0">
                <a:cs typeface="Courier New" panose="02070309020205020404" pitchFamily="49" charset="0"/>
              </a:rPr>
              <a:t>elt</a:t>
            </a:r>
            <a:r>
              <a:rPr lang="en-US" sz="2400" dirty="0" smtClean="0">
                <a:cs typeface="Courier New" panose="02070309020205020404" pitchFamily="49" charset="0"/>
              </a:rPr>
              <a:t>);</a:t>
            </a:r>
          </a:p>
          <a:p>
            <a:pPr marL="109728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400" dirty="0" smtClean="0">
                <a:cs typeface="Courier New" panose="02070309020205020404" pitchFamily="49" charset="0"/>
              </a:rPr>
              <a:t>} else { </a:t>
            </a:r>
          </a:p>
          <a:p>
            <a:pPr marL="109728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400" i="1" dirty="0">
                <a:cs typeface="Courier New" panose="02070309020205020404" pitchFamily="49" charset="0"/>
              </a:rPr>
              <a:t> </a:t>
            </a:r>
            <a:r>
              <a:rPr lang="en-US" sz="2400" i="1" dirty="0" smtClean="0">
                <a:cs typeface="Courier New" panose="02070309020205020404" pitchFamily="49" charset="0"/>
              </a:rPr>
              <a:t>   // </a:t>
            </a:r>
            <a:r>
              <a:rPr lang="en-US" sz="2400" i="1" dirty="0" err="1" smtClean="0">
                <a:cs typeface="Courier New" panose="02070309020205020404" pitchFamily="49" charset="0"/>
              </a:rPr>
              <a:t>this.val</a:t>
            </a:r>
            <a:r>
              <a:rPr lang="en-US" sz="2400" i="1" dirty="0" smtClean="0">
                <a:cs typeface="Courier New" panose="02070309020205020404" pitchFamily="49" charset="0"/>
              </a:rPr>
              <a:t> &lt; </a:t>
            </a:r>
            <a:r>
              <a:rPr lang="en-US" sz="2400" i="1" dirty="0" err="1" smtClean="0">
                <a:cs typeface="Courier New" panose="02070309020205020404" pitchFamily="49" charset="0"/>
              </a:rPr>
              <a:t>elt</a:t>
            </a:r>
            <a:r>
              <a:rPr lang="en-US" sz="2400" i="1" dirty="0" smtClean="0">
                <a:cs typeface="Courier New" panose="02070309020205020404" pitchFamily="49" charset="0"/>
              </a:rPr>
              <a:t>, so </a:t>
            </a:r>
            <a:r>
              <a:rPr lang="en-US" sz="2400" i="1" dirty="0" err="1" smtClean="0">
                <a:cs typeface="Courier New" panose="02070309020205020404" pitchFamily="49" charset="0"/>
              </a:rPr>
              <a:t>elt</a:t>
            </a:r>
            <a:r>
              <a:rPr lang="en-US" sz="2400" i="1" dirty="0" smtClean="0">
                <a:cs typeface="Courier New" panose="02070309020205020404" pitchFamily="49" charset="0"/>
              </a:rPr>
              <a:t> has to be in right subtree </a:t>
            </a:r>
          </a:p>
          <a:p>
            <a:pPr marL="109728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400" dirty="0">
                <a:cs typeface="Courier New" panose="02070309020205020404" pitchFamily="49" charset="0"/>
              </a:rPr>
              <a:t> </a:t>
            </a:r>
            <a:r>
              <a:rPr lang="en-US" sz="2400" dirty="0" smtClean="0">
                <a:cs typeface="Courier New" panose="02070309020205020404" pitchFamily="49" charset="0"/>
              </a:rPr>
              <a:t>   return </a:t>
            </a:r>
            <a:r>
              <a:rPr lang="en-US" sz="2400" dirty="0" err="1" smtClean="0">
                <a:cs typeface="Courier New" panose="02070309020205020404" pitchFamily="49" charset="0"/>
              </a:rPr>
              <a:t>this.Rchild.contains</a:t>
            </a:r>
            <a:r>
              <a:rPr lang="en-US" sz="2400" dirty="0" smtClean="0">
                <a:cs typeface="Courier New" panose="02070309020205020404" pitchFamily="49" charset="0"/>
              </a:rPr>
              <a:t>(</a:t>
            </a:r>
            <a:r>
              <a:rPr lang="en-US" sz="2400" dirty="0" err="1" smtClean="0">
                <a:cs typeface="Courier New" panose="02070309020205020404" pitchFamily="49" charset="0"/>
              </a:rPr>
              <a:t>elt</a:t>
            </a:r>
            <a:r>
              <a:rPr lang="en-US" sz="2400" dirty="0" smtClean="0">
                <a:cs typeface="Courier New" panose="02070309020205020404" pitchFamily="49" charset="0"/>
              </a:rPr>
              <a:t>);</a:t>
            </a:r>
          </a:p>
          <a:p>
            <a:pPr marL="109728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400" dirty="0">
                <a:cs typeface="Courier New" panose="02070309020205020404" pitchFamily="49" charset="0"/>
              </a:rPr>
              <a:t>}</a:t>
            </a:r>
            <a:endParaRPr lang="en-US" sz="2000" dirty="0">
              <a:cs typeface="Courier New" panose="02070309020205020404" pitchFamily="49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9600" y="197198"/>
            <a:ext cx="8229600" cy="1143000"/>
          </a:xfrm>
        </p:spPr>
        <p:txBody>
          <a:bodyPr/>
          <a:lstStyle/>
          <a:p>
            <a:pPr algn="r"/>
            <a:r>
              <a:rPr lang="en-US" dirty="0" smtClean="0">
                <a:solidFill>
                  <a:srgbClr val="0070C0"/>
                </a:solidFill>
              </a:rPr>
              <a:t>“contains” code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191000" y="5638800"/>
            <a:ext cx="4648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  <a:latin typeface="Segoe Print" panose="02000600000000000000" pitchFamily="2" charset="0"/>
              </a:rPr>
              <a:t>But this is not complete…</a:t>
            </a:r>
          </a:p>
          <a:p>
            <a:r>
              <a:rPr lang="en-US" sz="2400" b="1" dirty="0" smtClean="0">
                <a:solidFill>
                  <a:srgbClr val="0070C0"/>
                </a:solidFill>
                <a:latin typeface="Segoe Print" panose="02000600000000000000" pitchFamily="2" charset="0"/>
              </a:rPr>
              <a:t>No false returns</a:t>
            </a:r>
            <a:endParaRPr lang="en-US" sz="2400" b="1" dirty="0">
              <a:solidFill>
                <a:srgbClr val="0070C0"/>
              </a:solidFill>
              <a:latin typeface="Segoe Print" panose="02000600000000000000" pitchFamily="2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6172200" y="1524000"/>
            <a:ext cx="2438400" cy="2825555"/>
            <a:chOff x="352701" y="1976444"/>
            <a:chExt cx="3029024" cy="3435155"/>
          </a:xfrm>
        </p:grpSpPr>
        <p:cxnSp>
          <p:nvCxnSpPr>
            <p:cNvPr id="6" name="Straight Arrow Connector 5"/>
            <p:cNvCxnSpPr/>
            <p:nvPr/>
          </p:nvCxnSpPr>
          <p:spPr>
            <a:xfrm>
              <a:off x="2303559" y="2429912"/>
              <a:ext cx="645763" cy="442343"/>
            </a:xfrm>
            <a:prstGeom prst="straightConnector1">
              <a:avLst/>
            </a:prstGeom>
            <a:ln w="41275">
              <a:solidFill>
                <a:srgbClr val="00B0F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Arrow Connector 6"/>
            <p:cNvCxnSpPr>
              <a:stCxn id="11" idx="2"/>
            </p:cNvCxnSpPr>
            <p:nvPr/>
          </p:nvCxnSpPr>
          <p:spPr>
            <a:xfrm>
              <a:off x="1265415" y="3381849"/>
              <a:ext cx="430281" cy="572561"/>
            </a:xfrm>
            <a:prstGeom prst="straightConnector1">
              <a:avLst/>
            </a:prstGeom>
            <a:ln w="41275">
              <a:solidFill>
                <a:srgbClr val="00B0F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/>
            <p:nvPr/>
          </p:nvCxnSpPr>
          <p:spPr>
            <a:xfrm flipH="1">
              <a:off x="1344906" y="2360885"/>
              <a:ext cx="501637" cy="511370"/>
            </a:xfrm>
            <a:prstGeom prst="straightConnector1">
              <a:avLst/>
            </a:prstGeom>
            <a:ln w="41275">
              <a:solidFill>
                <a:srgbClr val="00B0F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1856624" y="1976444"/>
              <a:ext cx="44693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solidFill>
                    <a:srgbClr val="C00000"/>
                  </a:solidFill>
                </a:rPr>
                <a:t>6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532647" y="3930249"/>
              <a:ext cx="43790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solidFill>
                    <a:srgbClr val="C00000"/>
                  </a:solidFill>
                </a:rPr>
                <a:t>4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914401" y="2920184"/>
              <a:ext cx="70202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solidFill>
                    <a:srgbClr val="C00000"/>
                  </a:solidFill>
                </a:rPr>
                <a:t>2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2949322" y="2920184"/>
              <a:ext cx="43240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solidFill>
                    <a:srgbClr val="C00000"/>
                  </a:solidFill>
                </a:rPr>
                <a:t>8</a:t>
              </a:r>
            </a:p>
          </p:txBody>
        </p:sp>
        <p:cxnSp>
          <p:nvCxnSpPr>
            <p:cNvPr id="13" name="Straight Arrow Connector 12"/>
            <p:cNvCxnSpPr/>
            <p:nvPr/>
          </p:nvCxnSpPr>
          <p:spPr>
            <a:xfrm flipH="1">
              <a:off x="654734" y="3381849"/>
              <a:ext cx="356345" cy="548400"/>
            </a:xfrm>
            <a:prstGeom prst="straightConnector1">
              <a:avLst/>
            </a:prstGeom>
            <a:ln w="41275">
              <a:solidFill>
                <a:srgbClr val="00B0F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352701" y="3930249"/>
              <a:ext cx="50253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solidFill>
                    <a:srgbClr val="C00000"/>
                  </a:solidFill>
                </a:rPr>
                <a:t>1</a:t>
              </a:r>
            </a:p>
          </p:txBody>
        </p:sp>
        <p:cxnSp>
          <p:nvCxnSpPr>
            <p:cNvPr id="15" name="Straight Arrow Connector 14"/>
            <p:cNvCxnSpPr/>
            <p:nvPr/>
          </p:nvCxnSpPr>
          <p:spPr>
            <a:xfrm flipH="1">
              <a:off x="1344906" y="4391914"/>
              <a:ext cx="285229" cy="485434"/>
            </a:xfrm>
            <a:prstGeom prst="straightConnector1">
              <a:avLst/>
            </a:prstGeom>
            <a:ln w="41275">
              <a:solidFill>
                <a:srgbClr val="00B0F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>
              <a:off x="983854" y="4949934"/>
              <a:ext cx="51302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solidFill>
                    <a:srgbClr val="C00000"/>
                  </a:solidFill>
                </a:rPr>
                <a:t>3</a:t>
              </a:r>
            </a:p>
          </p:txBody>
        </p:sp>
        <p:cxnSp>
          <p:nvCxnSpPr>
            <p:cNvPr id="17" name="Straight Arrow Connector 16"/>
            <p:cNvCxnSpPr/>
            <p:nvPr/>
          </p:nvCxnSpPr>
          <p:spPr>
            <a:xfrm flipH="1">
              <a:off x="1518597" y="2450659"/>
              <a:ext cx="501637" cy="511370"/>
            </a:xfrm>
            <a:prstGeom prst="straightConnector1">
              <a:avLst/>
            </a:prstGeom>
            <a:ln w="41275">
              <a:solidFill>
                <a:schemeClr val="accent2">
                  <a:lumMod val="60000"/>
                  <a:lumOff val="4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/>
            <p:nvPr/>
          </p:nvCxnSpPr>
          <p:spPr>
            <a:xfrm>
              <a:off x="1436440" y="3247262"/>
              <a:ext cx="430281" cy="572561"/>
            </a:xfrm>
            <a:prstGeom prst="straightConnector1">
              <a:avLst/>
            </a:prstGeom>
            <a:ln w="41275">
              <a:solidFill>
                <a:schemeClr val="accent2">
                  <a:lumMod val="60000"/>
                  <a:lumOff val="4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/>
            <p:nvPr/>
          </p:nvCxnSpPr>
          <p:spPr>
            <a:xfrm flipH="1">
              <a:off x="1556814" y="4455604"/>
              <a:ext cx="285229" cy="485434"/>
            </a:xfrm>
            <a:prstGeom prst="straightConnector1">
              <a:avLst/>
            </a:prstGeom>
            <a:ln w="41275">
              <a:solidFill>
                <a:schemeClr val="accent2">
                  <a:lumMod val="60000"/>
                  <a:lumOff val="4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834031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026126"/>
            <a:ext cx="8229600" cy="4589653"/>
          </a:xfrm>
        </p:spPr>
        <p:txBody>
          <a:bodyPr>
            <a:noAutofit/>
          </a:bodyPr>
          <a:lstStyle/>
          <a:p>
            <a:pPr marL="109728" indent="0">
              <a:spcAft>
                <a:spcPts val="600"/>
              </a:spcAft>
              <a:buNone/>
            </a:pPr>
            <a:r>
              <a:rPr lang="en-US" sz="2800" b="1" dirty="0" smtClean="0">
                <a:solidFill>
                  <a:srgbClr val="C00000"/>
                </a:solidFill>
                <a:latin typeface="Arial Narrow" panose="020B0606020202030204" pitchFamily="34" charset="0"/>
                <a:cs typeface="Courier New" panose="02070309020205020404" pitchFamily="49" charset="0"/>
              </a:rPr>
              <a:t>In node object… contains ( </a:t>
            </a:r>
            <a:r>
              <a:rPr lang="en-US" sz="2800" b="1" dirty="0" err="1" smtClean="0">
                <a:solidFill>
                  <a:srgbClr val="C00000"/>
                </a:solidFill>
                <a:latin typeface="Arial Narrow" panose="020B0606020202030204" pitchFamily="34" charset="0"/>
                <a:cs typeface="Courier New" panose="02070309020205020404" pitchFamily="49" charset="0"/>
              </a:rPr>
              <a:t>elt</a:t>
            </a:r>
            <a:r>
              <a:rPr lang="en-US" sz="2800" b="1" dirty="0" smtClean="0">
                <a:solidFill>
                  <a:srgbClr val="C00000"/>
                </a:solidFill>
                <a:latin typeface="Arial Narrow" panose="020B0606020202030204" pitchFamily="34" charset="0"/>
                <a:cs typeface="Courier New" panose="02070309020205020404" pitchFamily="49" charset="0"/>
              </a:rPr>
              <a:t> )</a:t>
            </a:r>
          </a:p>
          <a:p>
            <a:pPr marL="109728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400" dirty="0" smtClean="0">
                <a:cs typeface="Courier New" panose="02070309020205020404" pitchFamily="49" charset="0"/>
              </a:rPr>
              <a:t>if ( </a:t>
            </a:r>
            <a:r>
              <a:rPr lang="en-US" sz="2400" dirty="0" err="1" smtClean="0">
                <a:cs typeface="Courier New" panose="02070309020205020404" pitchFamily="49" charset="0"/>
              </a:rPr>
              <a:t>this.val</a:t>
            </a:r>
            <a:r>
              <a:rPr lang="en-US" sz="2400" dirty="0" smtClean="0">
                <a:cs typeface="Courier New" panose="02070309020205020404" pitchFamily="49" charset="0"/>
              </a:rPr>
              <a:t> == </a:t>
            </a:r>
            <a:r>
              <a:rPr lang="en-US" sz="2400" dirty="0" err="1" smtClean="0">
                <a:cs typeface="Courier New" panose="02070309020205020404" pitchFamily="49" charset="0"/>
              </a:rPr>
              <a:t>elt</a:t>
            </a:r>
            <a:r>
              <a:rPr lang="en-US" sz="2400" dirty="0" smtClean="0">
                <a:cs typeface="Courier New" panose="02070309020205020404" pitchFamily="49" charset="0"/>
              </a:rPr>
              <a:t> ) { </a:t>
            </a:r>
          </a:p>
          <a:p>
            <a:pPr marL="109728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400" i="1" dirty="0">
                <a:cs typeface="Courier New" panose="02070309020205020404" pitchFamily="49" charset="0"/>
              </a:rPr>
              <a:t> </a:t>
            </a:r>
            <a:r>
              <a:rPr lang="en-US" sz="2400" i="1" dirty="0" smtClean="0">
                <a:cs typeface="Courier New" panose="02070309020205020404" pitchFamily="49" charset="0"/>
              </a:rPr>
              <a:t>   // found it</a:t>
            </a:r>
          </a:p>
          <a:p>
            <a:pPr marL="109728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400" dirty="0">
                <a:cs typeface="Courier New" panose="02070309020205020404" pitchFamily="49" charset="0"/>
              </a:rPr>
              <a:t> </a:t>
            </a:r>
            <a:r>
              <a:rPr lang="en-US" sz="2400" dirty="0" smtClean="0">
                <a:cs typeface="Courier New" panose="02070309020205020404" pitchFamily="49" charset="0"/>
              </a:rPr>
              <a:t>   return true;</a:t>
            </a:r>
          </a:p>
          <a:p>
            <a:pPr marL="109728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400" dirty="0" smtClean="0">
                <a:cs typeface="Courier New" panose="02070309020205020404" pitchFamily="49" charset="0"/>
              </a:rPr>
              <a:t>} else if ( </a:t>
            </a:r>
            <a:r>
              <a:rPr lang="en-US" sz="2400" dirty="0" err="1" smtClean="0">
                <a:cs typeface="Courier New" panose="02070309020205020404" pitchFamily="49" charset="0"/>
              </a:rPr>
              <a:t>this.val</a:t>
            </a:r>
            <a:r>
              <a:rPr lang="en-US" sz="2400" dirty="0" smtClean="0">
                <a:cs typeface="Courier New" panose="02070309020205020404" pitchFamily="49" charset="0"/>
              </a:rPr>
              <a:t> &gt; </a:t>
            </a:r>
            <a:r>
              <a:rPr lang="en-US" sz="2400" dirty="0" err="1" smtClean="0">
                <a:cs typeface="Courier New" panose="02070309020205020404" pitchFamily="49" charset="0"/>
              </a:rPr>
              <a:t>elt</a:t>
            </a:r>
            <a:r>
              <a:rPr lang="en-US" sz="2400" dirty="0" smtClean="0">
                <a:cs typeface="Courier New" panose="02070309020205020404" pitchFamily="49" charset="0"/>
              </a:rPr>
              <a:t> ) { </a:t>
            </a:r>
          </a:p>
          <a:p>
            <a:pPr marL="109728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400" i="1" dirty="0">
                <a:cs typeface="Courier New" panose="02070309020205020404" pitchFamily="49" charset="0"/>
              </a:rPr>
              <a:t> </a:t>
            </a:r>
            <a:r>
              <a:rPr lang="en-US" sz="2400" i="1" dirty="0" smtClean="0">
                <a:cs typeface="Courier New" panose="02070309020205020404" pitchFamily="49" charset="0"/>
              </a:rPr>
              <a:t>   // item has to be in left subtree</a:t>
            </a:r>
          </a:p>
          <a:p>
            <a:pPr marL="109728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400" dirty="0">
                <a:cs typeface="Courier New" panose="02070309020205020404" pitchFamily="49" charset="0"/>
              </a:rPr>
              <a:t> </a:t>
            </a:r>
            <a:r>
              <a:rPr lang="en-US" sz="2400" dirty="0" smtClean="0">
                <a:cs typeface="Courier New" panose="02070309020205020404" pitchFamily="49" charset="0"/>
              </a:rPr>
              <a:t>   </a:t>
            </a:r>
            <a:r>
              <a:rPr lang="en-US" sz="2400" dirty="0" smtClean="0">
                <a:solidFill>
                  <a:srgbClr val="0070C0"/>
                </a:solidFill>
                <a:cs typeface="Courier New" panose="02070309020205020404" pitchFamily="49" charset="0"/>
              </a:rPr>
              <a:t>if (</a:t>
            </a:r>
            <a:r>
              <a:rPr lang="en-US" sz="2400" dirty="0" err="1" smtClean="0">
                <a:solidFill>
                  <a:srgbClr val="0070C0"/>
                </a:solidFill>
                <a:cs typeface="Courier New" panose="02070309020205020404" pitchFamily="49" charset="0"/>
              </a:rPr>
              <a:t>this.LChild</a:t>
            </a:r>
            <a:r>
              <a:rPr lang="en-US" sz="2400" dirty="0" smtClean="0">
                <a:solidFill>
                  <a:srgbClr val="0070C0"/>
                </a:solidFill>
                <a:cs typeface="Courier New" panose="02070309020205020404" pitchFamily="49" charset="0"/>
              </a:rPr>
              <a:t> ==null) return false</a:t>
            </a:r>
            <a:r>
              <a:rPr lang="en-US" sz="2400" dirty="0" smtClean="0">
                <a:cs typeface="Courier New" panose="02070309020205020404" pitchFamily="49" charset="0"/>
              </a:rPr>
              <a:t>;</a:t>
            </a:r>
          </a:p>
          <a:p>
            <a:pPr marL="109728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400" dirty="0">
                <a:cs typeface="Courier New" panose="02070309020205020404" pitchFamily="49" charset="0"/>
              </a:rPr>
              <a:t> </a:t>
            </a:r>
            <a:r>
              <a:rPr lang="en-US" sz="2400" dirty="0" smtClean="0">
                <a:cs typeface="Courier New" panose="02070309020205020404" pitchFamily="49" charset="0"/>
              </a:rPr>
              <a:t>   else return </a:t>
            </a:r>
            <a:r>
              <a:rPr lang="en-US" sz="2400" dirty="0" err="1" smtClean="0">
                <a:cs typeface="Courier New" panose="02070309020205020404" pitchFamily="49" charset="0"/>
              </a:rPr>
              <a:t>this.LChild.contains</a:t>
            </a:r>
            <a:r>
              <a:rPr lang="en-US" sz="2400" dirty="0" smtClean="0">
                <a:cs typeface="Courier New" panose="02070309020205020404" pitchFamily="49" charset="0"/>
              </a:rPr>
              <a:t>(</a:t>
            </a:r>
            <a:r>
              <a:rPr lang="en-US" sz="2400" dirty="0" err="1" smtClean="0">
                <a:cs typeface="Courier New" panose="02070309020205020404" pitchFamily="49" charset="0"/>
              </a:rPr>
              <a:t>elt</a:t>
            </a:r>
            <a:r>
              <a:rPr lang="en-US" sz="2400" dirty="0" smtClean="0">
                <a:cs typeface="Courier New" panose="02070309020205020404" pitchFamily="49" charset="0"/>
              </a:rPr>
              <a:t>);</a:t>
            </a:r>
          </a:p>
          <a:p>
            <a:pPr marL="109728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400" dirty="0" smtClean="0">
                <a:cs typeface="Courier New" panose="02070309020205020404" pitchFamily="49" charset="0"/>
              </a:rPr>
              <a:t>} else { </a:t>
            </a:r>
          </a:p>
          <a:p>
            <a:pPr marL="109728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400" i="1" dirty="0">
                <a:cs typeface="Courier New" panose="02070309020205020404" pitchFamily="49" charset="0"/>
              </a:rPr>
              <a:t> </a:t>
            </a:r>
            <a:r>
              <a:rPr lang="en-US" sz="2400" i="1" dirty="0" smtClean="0">
                <a:cs typeface="Courier New" panose="02070309020205020404" pitchFamily="49" charset="0"/>
              </a:rPr>
              <a:t>   // </a:t>
            </a:r>
            <a:r>
              <a:rPr lang="en-US" sz="2400" i="1" dirty="0" err="1" smtClean="0">
                <a:cs typeface="Courier New" panose="02070309020205020404" pitchFamily="49" charset="0"/>
              </a:rPr>
              <a:t>this.val</a:t>
            </a:r>
            <a:r>
              <a:rPr lang="en-US" sz="2400" i="1" dirty="0" smtClean="0">
                <a:cs typeface="Courier New" panose="02070309020205020404" pitchFamily="49" charset="0"/>
              </a:rPr>
              <a:t> &lt; </a:t>
            </a:r>
            <a:r>
              <a:rPr lang="en-US" sz="2400" i="1" dirty="0" err="1" smtClean="0">
                <a:cs typeface="Courier New" panose="02070309020205020404" pitchFamily="49" charset="0"/>
              </a:rPr>
              <a:t>elt</a:t>
            </a:r>
            <a:r>
              <a:rPr lang="en-US" sz="2400" i="1" dirty="0" smtClean="0">
                <a:cs typeface="Courier New" panose="02070309020205020404" pitchFamily="49" charset="0"/>
              </a:rPr>
              <a:t>, so </a:t>
            </a:r>
            <a:r>
              <a:rPr lang="en-US" sz="2400" i="1" dirty="0" err="1" smtClean="0">
                <a:cs typeface="Courier New" panose="02070309020205020404" pitchFamily="49" charset="0"/>
              </a:rPr>
              <a:t>elt</a:t>
            </a:r>
            <a:r>
              <a:rPr lang="en-US" sz="2400" i="1" dirty="0" smtClean="0">
                <a:cs typeface="Courier New" panose="02070309020205020404" pitchFamily="49" charset="0"/>
              </a:rPr>
              <a:t> has to be in right subtree </a:t>
            </a:r>
          </a:p>
          <a:p>
            <a:pPr marL="109728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400" i="1" dirty="0">
                <a:cs typeface="Courier New" panose="02070309020205020404" pitchFamily="49" charset="0"/>
              </a:rPr>
              <a:t> </a:t>
            </a:r>
            <a:r>
              <a:rPr lang="en-US" sz="2400" i="1" dirty="0" smtClean="0">
                <a:cs typeface="Courier New" panose="02070309020205020404" pitchFamily="49" charset="0"/>
              </a:rPr>
              <a:t>   </a:t>
            </a:r>
            <a:r>
              <a:rPr lang="en-US" sz="2400" dirty="0" smtClean="0">
                <a:solidFill>
                  <a:srgbClr val="0070C0"/>
                </a:solidFill>
                <a:cs typeface="Courier New" panose="02070309020205020404" pitchFamily="49" charset="0"/>
              </a:rPr>
              <a:t>if (</a:t>
            </a:r>
            <a:r>
              <a:rPr lang="en-US" sz="2400" dirty="0" err="1" smtClean="0">
                <a:solidFill>
                  <a:srgbClr val="0070C0"/>
                </a:solidFill>
                <a:cs typeface="Courier New" panose="02070309020205020404" pitchFamily="49" charset="0"/>
              </a:rPr>
              <a:t>this.Rchild</a:t>
            </a:r>
            <a:r>
              <a:rPr lang="en-US" sz="2400" dirty="0" smtClean="0">
                <a:solidFill>
                  <a:srgbClr val="0070C0"/>
                </a:solidFill>
                <a:cs typeface="Courier New" panose="02070309020205020404" pitchFamily="49" charset="0"/>
              </a:rPr>
              <a:t>==null) return false</a:t>
            </a:r>
            <a:r>
              <a:rPr lang="en-US" sz="2400" dirty="0" smtClean="0">
                <a:cs typeface="Courier New" panose="02070309020205020404" pitchFamily="49" charset="0"/>
              </a:rPr>
              <a:t>;</a:t>
            </a:r>
          </a:p>
          <a:p>
            <a:pPr marL="109728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400" dirty="0">
                <a:cs typeface="Courier New" panose="02070309020205020404" pitchFamily="49" charset="0"/>
              </a:rPr>
              <a:t> </a:t>
            </a:r>
            <a:r>
              <a:rPr lang="en-US" sz="2400" dirty="0" smtClean="0">
                <a:cs typeface="Courier New" panose="02070309020205020404" pitchFamily="49" charset="0"/>
              </a:rPr>
              <a:t>   else return </a:t>
            </a:r>
            <a:r>
              <a:rPr lang="en-US" sz="2400" dirty="0" err="1" smtClean="0">
                <a:cs typeface="Courier New" panose="02070309020205020404" pitchFamily="49" charset="0"/>
              </a:rPr>
              <a:t>this.Rchild.contains</a:t>
            </a:r>
            <a:r>
              <a:rPr lang="en-US" sz="2400" dirty="0" smtClean="0">
                <a:cs typeface="Courier New" panose="02070309020205020404" pitchFamily="49" charset="0"/>
              </a:rPr>
              <a:t>(</a:t>
            </a:r>
            <a:r>
              <a:rPr lang="en-US" sz="2400" dirty="0" err="1" smtClean="0">
                <a:cs typeface="Courier New" panose="02070309020205020404" pitchFamily="49" charset="0"/>
              </a:rPr>
              <a:t>elt</a:t>
            </a:r>
            <a:r>
              <a:rPr lang="en-US" sz="2400" dirty="0" smtClean="0">
                <a:cs typeface="Courier New" panose="02070309020205020404" pitchFamily="49" charset="0"/>
              </a:rPr>
              <a:t>);</a:t>
            </a:r>
          </a:p>
          <a:p>
            <a:pPr marL="109728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400" dirty="0">
                <a:cs typeface="Courier New" panose="02070309020205020404" pitchFamily="49" charset="0"/>
              </a:rPr>
              <a:t>}</a:t>
            </a:r>
            <a:endParaRPr lang="en-US" sz="2000" dirty="0">
              <a:cs typeface="Courier New" panose="02070309020205020404" pitchFamily="49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9600" y="197198"/>
            <a:ext cx="8229600" cy="1143000"/>
          </a:xfrm>
        </p:spPr>
        <p:txBody>
          <a:bodyPr/>
          <a:lstStyle/>
          <a:p>
            <a:pPr algn="r"/>
            <a:r>
              <a:rPr lang="en-US" dirty="0" smtClean="0">
                <a:solidFill>
                  <a:srgbClr val="0070C0"/>
                </a:solidFill>
              </a:rPr>
              <a:t>“contains” code</a:t>
            </a:r>
            <a:endParaRPr lang="en-US" dirty="0">
              <a:solidFill>
                <a:srgbClr val="0070C0"/>
              </a:solidFill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6172200" y="1219200"/>
            <a:ext cx="2438400" cy="2825555"/>
            <a:chOff x="352701" y="1976444"/>
            <a:chExt cx="3029024" cy="3435155"/>
          </a:xfrm>
        </p:grpSpPr>
        <p:cxnSp>
          <p:nvCxnSpPr>
            <p:cNvPr id="6" name="Straight Arrow Connector 5"/>
            <p:cNvCxnSpPr/>
            <p:nvPr/>
          </p:nvCxnSpPr>
          <p:spPr>
            <a:xfrm>
              <a:off x="2303559" y="2429912"/>
              <a:ext cx="645763" cy="442343"/>
            </a:xfrm>
            <a:prstGeom prst="straightConnector1">
              <a:avLst/>
            </a:prstGeom>
            <a:ln w="41275">
              <a:solidFill>
                <a:srgbClr val="00B0F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Arrow Connector 6"/>
            <p:cNvCxnSpPr>
              <a:stCxn id="11" idx="2"/>
            </p:cNvCxnSpPr>
            <p:nvPr/>
          </p:nvCxnSpPr>
          <p:spPr>
            <a:xfrm>
              <a:off x="1265415" y="3381849"/>
              <a:ext cx="430281" cy="572561"/>
            </a:xfrm>
            <a:prstGeom prst="straightConnector1">
              <a:avLst/>
            </a:prstGeom>
            <a:ln w="41275">
              <a:solidFill>
                <a:srgbClr val="00B0F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/>
            <p:nvPr/>
          </p:nvCxnSpPr>
          <p:spPr>
            <a:xfrm flipH="1">
              <a:off x="1344906" y="2360885"/>
              <a:ext cx="501637" cy="511370"/>
            </a:xfrm>
            <a:prstGeom prst="straightConnector1">
              <a:avLst/>
            </a:prstGeom>
            <a:ln w="41275">
              <a:solidFill>
                <a:srgbClr val="00B0F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1856624" y="1976444"/>
              <a:ext cx="44693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solidFill>
                    <a:srgbClr val="C00000"/>
                  </a:solidFill>
                </a:rPr>
                <a:t>6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532647" y="3930249"/>
              <a:ext cx="43790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solidFill>
                    <a:srgbClr val="C00000"/>
                  </a:solidFill>
                </a:rPr>
                <a:t>4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914401" y="2920184"/>
              <a:ext cx="70202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solidFill>
                    <a:srgbClr val="C00000"/>
                  </a:solidFill>
                </a:rPr>
                <a:t>2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2949322" y="2920184"/>
              <a:ext cx="43240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solidFill>
                    <a:srgbClr val="C00000"/>
                  </a:solidFill>
                </a:rPr>
                <a:t>8</a:t>
              </a:r>
            </a:p>
          </p:txBody>
        </p:sp>
        <p:cxnSp>
          <p:nvCxnSpPr>
            <p:cNvPr id="13" name="Straight Arrow Connector 12"/>
            <p:cNvCxnSpPr/>
            <p:nvPr/>
          </p:nvCxnSpPr>
          <p:spPr>
            <a:xfrm flipH="1">
              <a:off x="654734" y="3381849"/>
              <a:ext cx="356345" cy="548400"/>
            </a:xfrm>
            <a:prstGeom prst="straightConnector1">
              <a:avLst/>
            </a:prstGeom>
            <a:ln w="41275">
              <a:solidFill>
                <a:srgbClr val="00B0F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352701" y="3930249"/>
              <a:ext cx="50253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solidFill>
                    <a:srgbClr val="C00000"/>
                  </a:solidFill>
                </a:rPr>
                <a:t>1</a:t>
              </a:r>
            </a:p>
          </p:txBody>
        </p:sp>
        <p:cxnSp>
          <p:nvCxnSpPr>
            <p:cNvPr id="15" name="Straight Arrow Connector 14"/>
            <p:cNvCxnSpPr/>
            <p:nvPr/>
          </p:nvCxnSpPr>
          <p:spPr>
            <a:xfrm flipH="1">
              <a:off x="1344906" y="4391914"/>
              <a:ext cx="285229" cy="485434"/>
            </a:xfrm>
            <a:prstGeom prst="straightConnector1">
              <a:avLst/>
            </a:prstGeom>
            <a:ln w="41275">
              <a:solidFill>
                <a:srgbClr val="00B0F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>
              <a:off x="983854" y="4949934"/>
              <a:ext cx="51302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solidFill>
                    <a:srgbClr val="C00000"/>
                  </a:solidFill>
                </a:rPr>
                <a:t>3</a:t>
              </a:r>
            </a:p>
          </p:txBody>
        </p:sp>
        <p:cxnSp>
          <p:nvCxnSpPr>
            <p:cNvPr id="17" name="Straight Arrow Connector 16"/>
            <p:cNvCxnSpPr/>
            <p:nvPr/>
          </p:nvCxnSpPr>
          <p:spPr>
            <a:xfrm flipH="1">
              <a:off x="1518597" y="2450659"/>
              <a:ext cx="501637" cy="511370"/>
            </a:xfrm>
            <a:prstGeom prst="straightConnector1">
              <a:avLst/>
            </a:prstGeom>
            <a:ln w="41275">
              <a:solidFill>
                <a:schemeClr val="accent2">
                  <a:lumMod val="60000"/>
                  <a:lumOff val="4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/>
            <p:nvPr/>
          </p:nvCxnSpPr>
          <p:spPr>
            <a:xfrm>
              <a:off x="1436440" y="3247262"/>
              <a:ext cx="430281" cy="572561"/>
            </a:xfrm>
            <a:prstGeom prst="straightConnector1">
              <a:avLst/>
            </a:prstGeom>
            <a:ln w="41275">
              <a:solidFill>
                <a:schemeClr val="accent2">
                  <a:lumMod val="60000"/>
                  <a:lumOff val="4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/>
            <p:nvPr/>
          </p:nvCxnSpPr>
          <p:spPr>
            <a:xfrm flipH="1">
              <a:off x="1556814" y="4455604"/>
              <a:ext cx="285229" cy="485434"/>
            </a:xfrm>
            <a:prstGeom prst="straightConnector1">
              <a:avLst/>
            </a:prstGeom>
            <a:ln w="41275">
              <a:solidFill>
                <a:schemeClr val="accent2">
                  <a:lumMod val="60000"/>
                  <a:lumOff val="4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537353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sz="3600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“insert” in BST</a:t>
            </a:r>
            <a:endParaRPr lang="en-US" sz="3600" dirty="0">
              <a:solidFill>
                <a:srgbClr val="0070C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0" y="5427923"/>
            <a:ext cx="3981424" cy="906800"/>
          </a:xfrm>
        </p:spPr>
        <p:txBody>
          <a:bodyPr>
            <a:normAutofit/>
          </a:bodyPr>
          <a:lstStyle/>
          <a:p>
            <a:pPr marL="109728" indent="0" algn="r">
              <a:buNone/>
            </a:pPr>
            <a:endParaRPr lang="en-US" sz="2400" dirty="0" smtClean="0"/>
          </a:p>
          <a:p>
            <a:pPr marL="109728" indent="0" algn="r">
              <a:buNone/>
            </a:pPr>
            <a:endParaRPr lang="en-US" sz="2400" dirty="0" smtClean="0"/>
          </a:p>
          <a:p>
            <a:pPr marL="109728" indent="0" algn="r">
              <a:buNone/>
            </a:pPr>
            <a:endParaRPr lang="en-US" sz="2400" dirty="0" smtClean="0"/>
          </a:p>
          <a:p>
            <a:pPr marL="109728" indent="0" algn="r">
              <a:buNone/>
            </a:pPr>
            <a:endParaRPr lang="en-US" sz="2400" dirty="0"/>
          </a:p>
          <a:p>
            <a:pPr marL="109728" indent="0" algn="r">
              <a:buNone/>
            </a:pPr>
            <a:endParaRPr lang="en-US" sz="2400" dirty="0" smtClean="0"/>
          </a:p>
          <a:p>
            <a:pPr marL="109728" indent="0">
              <a:spcAft>
                <a:spcPts val="1200"/>
              </a:spcAft>
              <a:buNone/>
            </a:pPr>
            <a:endParaRPr lang="en-US" sz="2800" dirty="0" smtClean="0"/>
          </a:p>
          <a:p>
            <a:pPr marL="109728" indent="0">
              <a:spcAft>
                <a:spcPts val="1200"/>
              </a:spcAft>
              <a:buNone/>
            </a:pPr>
            <a:endParaRPr lang="en-US" sz="2800" dirty="0"/>
          </a:p>
          <a:p>
            <a:pPr marL="109728" indent="0">
              <a:spcAft>
                <a:spcPts val="1200"/>
              </a:spcAft>
              <a:buNone/>
            </a:pPr>
            <a:endParaRPr lang="en-US" sz="2800" dirty="0" smtClean="0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2303559" y="2429912"/>
            <a:ext cx="645763" cy="442343"/>
          </a:xfrm>
          <a:prstGeom prst="straightConnector1">
            <a:avLst/>
          </a:prstGeom>
          <a:ln w="41275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stCxn id="27" idx="2"/>
          </p:cNvCxnSpPr>
          <p:nvPr/>
        </p:nvCxnSpPr>
        <p:spPr>
          <a:xfrm>
            <a:off x="1265415" y="3381849"/>
            <a:ext cx="430281" cy="572561"/>
          </a:xfrm>
          <a:prstGeom prst="straightConnector1">
            <a:avLst/>
          </a:prstGeom>
          <a:ln w="41275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>
            <a:off x="1344906" y="2360885"/>
            <a:ext cx="501637" cy="511370"/>
          </a:xfrm>
          <a:prstGeom prst="straightConnector1">
            <a:avLst/>
          </a:prstGeom>
          <a:ln w="41275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1856624" y="1973085"/>
            <a:ext cx="4469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C00000"/>
                </a:solidFill>
              </a:rPr>
              <a:t>6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532647" y="3930249"/>
            <a:ext cx="4379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C00000"/>
                </a:solidFill>
              </a:rPr>
              <a:t>4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914401" y="2920184"/>
            <a:ext cx="7020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C00000"/>
                </a:solidFill>
              </a:rPr>
              <a:t>2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2910330" y="2872375"/>
            <a:ext cx="4324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C00000"/>
                </a:solidFill>
              </a:rPr>
              <a:t>8</a:t>
            </a:r>
          </a:p>
        </p:txBody>
      </p:sp>
      <p:cxnSp>
        <p:nvCxnSpPr>
          <p:cNvPr id="23" name="Straight Arrow Connector 22"/>
          <p:cNvCxnSpPr/>
          <p:nvPr/>
        </p:nvCxnSpPr>
        <p:spPr>
          <a:xfrm flipH="1">
            <a:off x="654734" y="3381849"/>
            <a:ext cx="356345" cy="548400"/>
          </a:xfrm>
          <a:prstGeom prst="straightConnector1">
            <a:avLst/>
          </a:prstGeom>
          <a:ln w="41275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352701" y="3930249"/>
            <a:ext cx="5025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C00000"/>
                </a:solidFill>
              </a:rPr>
              <a:t>1</a:t>
            </a:r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6033222" y="2355646"/>
            <a:ext cx="732138" cy="441918"/>
          </a:xfrm>
          <a:prstGeom prst="straightConnector1">
            <a:avLst/>
          </a:prstGeom>
          <a:ln w="41275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flipH="1">
            <a:off x="1344906" y="4391914"/>
            <a:ext cx="285229" cy="485434"/>
          </a:xfrm>
          <a:prstGeom prst="straightConnector1">
            <a:avLst/>
          </a:prstGeom>
          <a:ln w="41275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6750127" y="2750769"/>
            <a:ext cx="5065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C00000"/>
                </a:solidFill>
              </a:rPr>
              <a:t>8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983854" y="4949934"/>
            <a:ext cx="5130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C00000"/>
                </a:solidFill>
              </a:rPr>
              <a:t>3</a:t>
            </a:r>
          </a:p>
        </p:txBody>
      </p:sp>
      <p:cxnSp>
        <p:nvCxnSpPr>
          <p:cNvPr id="50" name="Straight Arrow Connector 49"/>
          <p:cNvCxnSpPr/>
          <p:nvPr/>
        </p:nvCxnSpPr>
        <p:spPr>
          <a:xfrm flipH="1">
            <a:off x="6546298" y="3151993"/>
            <a:ext cx="284150" cy="447931"/>
          </a:xfrm>
          <a:prstGeom prst="straightConnector1">
            <a:avLst/>
          </a:prstGeom>
          <a:ln w="41275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6231964" y="3599924"/>
            <a:ext cx="4564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7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5626944" y="1973085"/>
            <a:ext cx="5349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C00000"/>
                </a:solidFill>
              </a:rPr>
              <a:t>6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5267768" y="3599924"/>
            <a:ext cx="4956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C00000"/>
                </a:solidFill>
              </a:rPr>
              <a:t>4</a:t>
            </a:r>
          </a:p>
        </p:txBody>
      </p:sp>
      <p:cxnSp>
        <p:nvCxnSpPr>
          <p:cNvPr id="67" name="Straight Arrow Connector 66"/>
          <p:cNvCxnSpPr/>
          <p:nvPr/>
        </p:nvCxnSpPr>
        <p:spPr>
          <a:xfrm>
            <a:off x="5014688" y="3151815"/>
            <a:ext cx="363313" cy="423141"/>
          </a:xfrm>
          <a:prstGeom prst="straightConnector1">
            <a:avLst/>
          </a:prstGeom>
          <a:ln w="41275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4739171" y="2746370"/>
            <a:ext cx="5239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C00000"/>
                </a:solidFill>
              </a:rPr>
              <a:t>2</a:t>
            </a:r>
          </a:p>
        </p:txBody>
      </p:sp>
      <p:cxnSp>
        <p:nvCxnSpPr>
          <p:cNvPr id="52" name="Straight Arrow Connector 51"/>
          <p:cNvCxnSpPr/>
          <p:nvPr/>
        </p:nvCxnSpPr>
        <p:spPr>
          <a:xfrm flipH="1">
            <a:off x="5129058" y="2324240"/>
            <a:ext cx="497886" cy="441918"/>
          </a:xfrm>
          <a:prstGeom prst="straightConnector1">
            <a:avLst/>
          </a:prstGeom>
          <a:ln w="41275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4140307" y="3593156"/>
            <a:ext cx="5025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C00000"/>
                </a:solidFill>
              </a:rPr>
              <a:t>1</a:t>
            </a:r>
          </a:p>
        </p:txBody>
      </p:sp>
      <p:cxnSp>
        <p:nvCxnSpPr>
          <p:cNvPr id="60" name="Straight Arrow Connector 59"/>
          <p:cNvCxnSpPr/>
          <p:nvPr/>
        </p:nvCxnSpPr>
        <p:spPr>
          <a:xfrm flipH="1">
            <a:off x="4418869" y="3155479"/>
            <a:ext cx="362132" cy="419477"/>
          </a:xfrm>
          <a:prstGeom prst="straightConnector1">
            <a:avLst/>
          </a:prstGeom>
          <a:ln w="41275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4642841" y="4649531"/>
            <a:ext cx="5130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C00000"/>
                </a:solidFill>
              </a:rPr>
              <a:t>3</a:t>
            </a:r>
          </a:p>
        </p:txBody>
      </p:sp>
      <p:cxnSp>
        <p:nvCxnSpPr>
          <p:cNvPr id="64" name="Straight Arrow Connector 63"/>
          <p:cNvCxnSpPr/>
          <p:nvPr/>
        </p:nvCxnSpPr>
        <p:spPr>
          <a:xfrm flipH="1">
            <a:off x="5001165" y="4016833"/>
            <a:ext cx="376837" cy="564304"/>
          </a:xfrm>
          <a:prstGeom prst="straightConnector1">
            <a:avLst/>
          </a:prstGeom>
          <a:ln w="41275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65"/>
          <p:cNvSpPr txBox="1"/>
          <p:nvPr/>
        </p:nvSpPr>
        <p:spPr>
          <a:xfrm>
            <a:off x="5966888" y="4650031"/>
            <a:ext cx="4324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5</a:t>
            </a:r>
            <a:endParaRPr lang="en-US" sz="2400" b="1" dirty="0">
              <a:solidFill>
                <a:srgbClr val="C00000"/>
              </a:solidFill>
            </a:endParaRPr>
          </a:p>
        </p:txBody>
      </p:sp>
      <p:cxnSp>
        <p:nvCxnSpPr>
          <p:cNvPr id="68" name="Straight Arrow Connector 67"/>
          <p:cNvCxnSpPr/>
          <p:nvPr/>
        </p:nvCxnSpPr>
        <p:spPr>
          <a:xfrm>
            <a:off x="5563308" y="3983895"/>
            <a:ext cx="439621" cy="610262"/>
          </a:xfrm>
          <a:prstGeom prst="straightConnector1">
            <a:avLst/>
          </a:prstGeom>
          <a:ln w="41275">
            <a:solidFill>
              <a:srgbClr val="00B05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TextBox 75"/>
          <p:cNvSpPr txBox="1"/>
          <p:nvPr/>
        </p:nvSpPr>
        <p:spPr>
          <a:xfrm>
            <a:off x="6934200" y="1384729"/>
            <a:ext cx="1642228" cy="461665"/>
          </a:xfrm>
          <a:prstGeom prst="rect">
            <a:avLst/>
          </a:prstGeom>
          <a:solidFill>
            <a:schemeClr val="accent1">
              <a:alpha val="2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sz="2400" b="1" i="1" dirty="0">
                <a:solidFill>
                  <a:schemeClr val="accent4">
                    <a:lumMod val="75000"/>
                  </a:schemeClr>
                </a:solidFill>
              </a:rPr>
              <a:t>i</a:t>
            </a:r>
            <a:r>
              <a:rPr lang="en-US" sz="2400" b="1" i="1" dirty="0" smtClean="0">
                <a:solidFill>
                  <a:schemeClr val="accent4">
                    <a:lumMod val="75000"/>
                  </a:schemeClr>
                </a:solidFill>
              </a:rPr>
              <a:t>nsert(5)</a:t>
            </a:r>
            <a:endParaRPr lang="en-US" sz="2400" b="1" i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2775757" y="5482765"/>
            <a:ext cx="6014721" cy="1015663"/>
          </a:xfrm>
          <a:prstGeom prst="rect">
            <a:avLst/>
          </a:prstGeom>
          <a:solidFill>
            <a:schemeClr val="accent1">
              <a:alpha val="2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sz="2000" b="1" i="1" dirty="0" smtClean="0"/>
              <a:t>Write code like “contains”… </a:t>
            </a:r>
          </a:p>
          <a:p>
            <a:pPr algn="r"/>
            <a:r>
              <a:rPr lang="en-US" sz="2000" b="1" i="1" dirty="0" smtClean="0"/>
              <a:t>at “4” we see no R link… so “5” is not there… </a:t>
            </a:r>
          </a:p>
          <a:p>
            <a:pPr algn="r"/>
            <a:r>
              <a:rPr lang="en-US" sz="2000" b="1" i="1" dirty="0" smtClean="0"/>
              <a:t>and we have the right spot to put it in</a:t>
            </a:r>
            <a:endParaRPr lang="en-US" sz="2000" b="1" i="1" dirty="0"/>
          </a:p>
        </p:txBody>
      </p:sp>
      <p:sp>
        <p:nvSpPr>
          <p:cNvPr id="7" name="Freeform 6"/>
          <p:cNvSpPr/>
          <p:nvPr/>
        </p:nvSpPr>
        <p:spPr>
          <a:xfrm>
            <a:off x="2001520" y="4368800"/>
            <a:ext cx="2174556" cy="1402080"/>
          </a:xfrm>
          <a:custGeom>
            <a:avLst/>
            <a:gdLst>
              <a:gd name="connsiteX0" fmla="*/ 2062480 w 2174556"/>
              <a:gd name="connsiteY0" fmla="*/ 1402080 h 1402080"/>
              <a:gd name="connsiteX1" fmla="*/ 2153920 w 2174556"/>
              <a:gd name="connsiteY1" fmla="*/ 1320800 h 1402080"/>
              <a:gd name="connsiteX2" fmla="*/ 2164080 w 2174556"/>
              <a:gd name="connsiteY2" fmla="*/ 1290320 h 1402080"/>
              <a:gd name="connsiteX3" fmla="*/ 2164080 w 2174556"/>
              <a:gd name="connsiteY3" fmla="*/ 1026160 h 1402080"/>
              <a:gd name="connsiteX4" fmla="*/ 2153920 w 2174556"/>
              <a:gd name="connsiteY4" fmla="*/ 995680 h 1402080"/>
              <a:gd name="connsiteX5" fmla="*/ 2123440 w 2174556"/>
              <a:gd name="connsiteY5" fmla="*/ 975360 h 1402080"/>
              <a:gd name="connsiteX6" fmla="*/ 2082800 w 2174556"/>
              <a:gd name="connsiteY6" fmla="*/ 914400 h 1402080"/>
              <a:gd name="connsiteX7" fmla="*/ 2062480 w 2174556"/>
              <a:gd name="connsiteY7" fmla="*/ 883920 h 1402080"/>
              <a:gd name="connsiteX8" fmla="*/ 2001520 w 2174556"/>
              <a:gd name="connsiteY8" fmla="*/ 863600 h 1402080"/>
              <a:gd name="connsiteX9" fmla="*/ 1971040 w 2174556"/>
              <a:gd name="connsiteY9" fmla="*/ 853440 h 1402080"/>
              <a:gd name="connsiteX10" fmla="*/ 1940560 w 2174556"/>
              <a:gd name="connsiteY10" fmla="*/ 843280 h 1402080"/>
              <a:gd name="connsiteX11" fmla="*/ 1889760 w 2174556"/>
              <a:gd name="connsiteY11" fmla="*/ 833120 h 1402080"/>
              <a:gd name="connsiteX12" fmla="*/ 1849120 w 2174556"/>
              <a:gd name="connsiteY12" fmla="*/ 822960 h 1402080"/>
              <a:gd name="connsiteX13" fmla="*/ 1747520 w 2174556"/>
              <a:gd name="connsiteY13" fmla="*/ 812800 h 1402080"/>
              <a:gd name="connsiteX14" fmla="*/ 1341120 w 2174556"/>
              <a:gd name="connsiteY14" fmla="*/ 822960 h 1402080"/>
              <a:gd name="connsiteX15" fmla="*/ 1219200 w 2174556"/>
              <a:gd name="connsiteY15" fmla="*/ 812800 h 1402080"/>
              <a:gd name="connsiteX16" fmla="*/ 1148080 w 2174556"/>
              <a:gd name="connsiteY16" fmla="*/ 721360 h 1402080"/>
              <a:gd name="connsiteX17" fmla="*/ 1117600 w 2174556"/>
              <a:gd name="connsiteY17" fmla="*/ 629920 h 1402080"/>
              <a:gd name="connsiteX18" fmla="*/ 1107440 w 2174556"/>
              <a:gd name="connsiteY18" fmla="*/ 528320 h 1402080"/>
              <a:gd name="connsiteX19" fmla="*/ 1097280 w 2174556"/>
              <a:gd name="connsiteY19" fmla="*/ 355600 h 1402080"/>
              <a:gd name="connsiteX20" fmla="*/ 1087120 w 2174556"/>
              <a:gd name="connsiteY20" fmla="*/ 325120 h 1402080"/>
              <a:gd name="connsiteX21" fmla="*/ 1066800 w 2174556"/>
              <a:gd name="connsiteY21" fmla="*/ 274320 h 1402080"/>
              <a:gd name="connsiteX22" fmla="*/ 1056640 w 2174556"/>
              <a:gd name="connsiteY22" fmla="*/ 243840 h 1402080"/>
              <a:gd name="connsiteX23" fmla="*/ 1026160 w 2174556"/>
              <a:gd name="connsiteY23" fmla="*/ 223520 h 1402080"/>
              <a:gd name="connsiteX24" fmla="*/ 975360 w 2174556"/>
              <a:gd name="connsiteY24" fmla="*/ 162560 h 1402080"/>
              <a:gd name="connsiteX25" fmla="*/ 883920 w 2174556"/>
              <a:gd name="connsiteY25" fmla="*/ 142240 h 1402080"/>
              <a:gd name="connsiteX26" fmla="*/ 822960 w 2174556"/>
              <a:gd name="connsiteY26" fmla="*/ 121920 h 1402080"/>
              <a:gd name="connsiteX27" fmla="*/ 741680 w 2174556"/>
              <a:gd name="connsiteY27" fmla="*/ 132080 h 1402080"/>
              <a:gd name="connsiteX28" fmla="*/ 711200 w 2174556"/>
              <a:gd name="connsiteY28" fmla="*/ 142240 h 1402080"/>
              <a:gd name="connsiteX29" fmla="*/ 558800 w 2174556"/>
              <a:gd name="connsiteY29" fmla="*/ 162560 h 1402080"/>
              <a:gd name="connsiteX30" fmla="*/ 528320 w 2174556"/>
              <a:gd name="connsiteY30" fmla="*/ 172720 h 1402080"/>
              <a:gd name="connsiteX31" fmla="*/ 467360 w 2174556"/>
              <a:gd name="connsiteY31" fmla="*/ 182880 h 1402080"/>
              <a:gd name="connsiteX32" fmla="*/ 436880 w 2174556"/>
              <a:gd name="connsiteY32" fmla="*/ 203200 h 1402080"/>
              <a:gd name="connsiteX33" fmla="*/ 386080 w 2174556"/>
              <a:gd name="connsiteY33" fmla="*/ 213360 h 1402080"/>
              <a:gd name="connsiteX34" fmla="*/ 355600 w 2174556"/>
              <a:gd name="connsiteY34" fmla="*/ 223520 h 1402080"/>
              <a:gd name="connsiteX35" fmla="*/ 213360 w 2174556"/>
              <a:gd name="connsiteY35" fmla="*/ 213360 h 1402080"/>
              <a:gd name="connsiteX36" fmla="*/ 182880 w 2174556"/>
              <a:gd name="connsiteY36" fmla="*/ 193040 h 1402080"/>
              <a:gd name="connsiteX37" fmla="*/ 121920 w 2174556"/>
              <a:gd name="connsiteY37" fmla="*/ 111760 h 1402080"/>
              <a:gd name="connsiteX38" fmla="*/ 50800 w 2174556"/>
              <a:gd name="connsiteY38" fmla="*/ 50800 h 1402080"/>
              <a:gd name="connsiteX39" fmla="*/ 40640 w 2174556"/>
              <a:gd name="connsiteY39" fmla="*/ 20320 h 1402080"/>
              <a:gd name="connsiteX40" fmla="*/ 10160 w 2174556"/>
              <a:gd name="connsiteY40" fmla="*/ 10160 h 1402080"/>
              <a:gd name="connsiteX41" fmla="*/ 0 w 2174556"/>
              <a:gd name="connsiteY41" fmla="*/ 0 h 1402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2174556" h="1402080">
                <a:moveTo>
                  <a:pt x="2062480" y="1402080"/>
                </a:moveTo>
                <a:cubicBezTo>
                  <a:pt x="2086001" y="1383263"/>
                  <a:pt x="2135262" y="1346921"/>
                  <a:pt x="2153920" y="1320800"/>
                </a:cubicBezTo>
                <a:cubicBezTo>
                  <a:pt x="2160145" y="1312085"/>
                  <a:pt x="2160693" y="1300480"/>
                  <a:pt x="2164080" y="1290320"/>
                </a:cubicBezTo>
                <a:cubicBezTo>
                  <a:pt x="2175180" y="1157118"/>
                  <a:pt x="2180651" y="1167013"/>
                  <a:pt x="2164080" y="1026160"/>
                </a:cubicBezTo>
                <a:cubicBezTo>
                  <a:pt x="2162829" y="1015524"/>
                  <a:pt x="2160610" y="1004043"/>
                  <a:pt x="2153920" y="995680"/>
                </a:cubicBezTo>
                <a:cubicBezTo>
                  <a:pt x="2146292" y="986145"/>
                  <a:pt x="2133600" y="982133"/>
                  <a:pt x="2123440" y="975360"/>
                </a:cubicBezTo>
                <a:cubicBezTo>
                  <a:pt x="2105585" y="921795"/>
                  <a:pt x="2125081" y="965137"/>
                  <a:pt x="2082800" y="914400"/>
                </a:cubicBezTo>
                <a:cubicBezTo>
                  <a:pt x="2074983" y="905019"/>
                  <a:pt x="2072835" y="890392"/>
                  <a:pt x="2062480" y="883920"/>
                </a:cubicBezTo>
                <a:cubicBezTo>
                  <a:pt x="2044317" y="872568"/>
                  <a:pt x="2021840" y="870373"/>
                  <a:pt x="2001520" y="863600"/>
                </a:cubicBezTo>
                <a:lnTo>
                  <a:pt x="1971040" y="853440"/>
                </a:lnTo>
                <a:cubicBezTo>
                  <a:pt x="1960880" y="850053"/>
                  <a:pt x="1951062" y="845380"/>
                  <a:pt x="1940560" y="843280"/>
                </a:cubicBezTo>
                <a:cubicBezTo>
                  <a:pt x="1923627" y="839893"/>
                  <a:pt x="1906617" y="836866"/>
                  <a:pt x="1889760" y="833120"/>
                </a:cubicBezTo>
                <a:cubicBezTo>
                  <a:pt x="1876129" y="830091"/>
                  <a:pt x="1862943" y="824935"/>
                  <a:pt x="1849120" y="822960"/>
                </a:cubicBezTo>
                <a:cubicBezTo>
                  <a:pt x="1815426" y="818147"/>
                  <a:pt x="1781387" y="816187"/>
                  <a:pt x="1747520" y="812800"/>
                </a:cubicBezTo>
                <a:cubicBezTo>
                  <a:pt x="1612053" y="816187"/>
                  <a:pt x="1476629" y="822960"/>
                  <a:pt x="1341120" y="822960"/>
                </a:cubicBezTo>
                <a:cubicBezTo>
                  <a:pt x="1300339" y="822960"/>
                  <a:pt x="1258604" y="823308"/>
                  <a:pt x="1219200" y="812800"/>
                </a:cubicBezTo>
                <a:cubicBezTo>
                  <a:pt x="1199914" y="807657"/>
                  <a:pt x="1148313" y="721859"/>
                  <a:pt x="1148080" y="721360"/>
                </a:cubicBezTo>
                <a:cubicBezTo>
                  <a:pt x="1134493" y="692245"/>
                  <a:pt x="1117600" y="629920"/>
                  <a:pt x="1117600" y="629920"/>
                </a:cubicBezTo>
                <a:cubicBezTo>
                  <a:pt x="1114213" y="596053"/>
                  <a:pt x="1109954" y="562263"/>
                  <a:pt x="1107440" y="528320"/>
                </a:cubicBezTo>
                <a:cubicBezTo>
                  <a:pt x="1103180" y="470805"/>
                  <a:pt x="1103019" y="412987"/>
                  <a:pt x="1097280" y="355600"/>
                </a:cubicBezTo>
                <a:cubicBezTo>
                  <a:pt x="1096214" y="344944"/>
                  <a:pt x="1090880" y="335148"/>
                  <a:pt x="1087120" y="325120"/>
                </a:cubicBezTo>
                <a:cubicBezTo>
                  <a:pt x="1080716" y="308043"/>
                  <a:pt x="1073204" y="291397"/>
                  <a:pt x="1066800" y="274320"/>
                </a:cubicBezTo>
                <a:cubicBezTo>
                  <a:pt x="1063040" y="264292"/>
                  <a:pt x="1063330" y="252203"/>
                  <a:pt x="1056640" y="243840"/>
                </a:cubicBezTo>
                <a:cubicBezTo>
                  <a:pt x="1049012" y="234305"/>
                  <a:pt x="1036320" y="230293"/>
                  <a:pt x="1026160" y="223520"/>
                </a:cubicBezTo>
                <a:cubicBezTo>
                  <a:pt x="1015769" y="207933"/>
                  <a:pt x="993413" y="170082"/>
                  <a:pt x="975360" y="162560"/>
                </a:cubicBezTo>
                <a:cubicBezTo>
                  <a:pt x="946538" y="150551"/>
                  <a:pt x="914089" y="150285"/>
                  <a:pt x="883920" y="142240"/>
                </a:cubicBezTo>
                <a:cubicBezTo>
                  <a:pt x="863224" y="136721"/>
                  <a:pt x="822960" y="121920"/>
                  <a:pt x="822960" y="121920"/>
                </a:cubicBezTo>
                <a:cubicBezTo>
                  <a:pt x="795867" y="125307"/>
                  <a:pt x="768544" y="127196"/>
                  <a:pt x="741680" y="132080"/>
                </a:cubicBezTo>
                <a:cubicBezTo>
                  <a:pt x="731143" y="133996"/>
                  <a:pt x="721655" y="139917"/>
                  <a:pt x="711200" y="142240"/>
                </a:cubicBezTo>
                <a:cubicBezTo>
                  <a:pt x="665595" y="152374"/>
                  <a:pt x="602822" y="157669"/>
                  <a:pt x="558800" y="162560"/>
                </a:cubicBezTo>
                <a:cubicBezTo>
                  <a:pt x="548640" y="165947"/>
                  <a:pt x="538775" y="170397"/>
                  <a:pt x="528320" y="172720"/>
                </a:cubicBezTo>
                <a:cubicBezTo>
                  <a:pt x="508210" y="177189"/>
                  <a:pt x="486903" y="176366"/>
                  <a:pt x="467360" y="182880"/>
                </a:cubicBezTo>
                <a:cubicBezTo>
                  <a:pt x="455776" y="186741"/>
                  <a:pt x="448313" y="198913"/>
                  <a:pt x="436880" y="203200"/>
                </a:cubicBezTo>
                <a:cubicBezTo>
                  <a:pt x="420711" y="209263"/>
                  <a:pt x="402833" y="209172"/>
                  <a:pt x="386080" y="213360"/>
                </a:cubicBezTo>
                <a:cubicBezTo>
                  <a:pt x="375690" y="215957"/>
                  <a:pt x="365760" y="220133"/>
                  <a:pt x="355600" y="223520"/>
                </a:cubicBezTo>
                <a:cubicBezTo>
                  <a:pt x="308187" y="220133"/>
                  <a:pt x="260171" y="221621"/>
                  <a:pt x="213360" y="213360"/>
                </a:cubicBezTo>
                <a:cubicBezTo>
                  <a:pt x="201335" y="211238"/>
                  <a:pt x="191049" y="202116"/>
                  <a:pt x="182880" y="193040"/>
                </a:cubicBezTo>
                <a:cubicBezTo>
                  <a:pt x="160224" y="167867"/>
                  <a:pt x="145867" y="135707"/>
                  <a:pt x="121920" y="111760"/>
                </a:cubicBezTo>
                <a:cubicBezTo>
                  <a:pt x="79466" y="69306"/>
                  <a:pt x="102935" y="89901"/>
                  <a:pt x="50800" y="50800"/>
                </a:cubicBezTo>
                <a:cubicBezTo>
                  <a:pt x="47413" y="40640"/>
                  <a:pt x="48213" y="27893"/>
                  <a:pt x="40640" y="20320"/>
                </a:cubicBezTo>
                <a:cubicBezTo>
                  <a:pt x="33067" y="12747"/>
                  <a:pt x="19739" y="14949"/>
                  <a:pt x="10160" y="10160"/>
                </a:cubicBezTo>
                <a:cubicBezTo>
                  <a:pt x="5876" y="8018"/>
                  <a:pt x="3387" y="3387"/>
                  <a:pt x="0" y="0"/>
                </a:cubicBezTo>
              </a:path>
            </a:pathLst>
          </a:custGeom>
          <a:noFill/>
          <a:ln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3" name="Straight Arrow Connector 32"/>
          <p:cNvCxnSpPr/>
          <p:nvPr/>
        </p:nvCxnSpPr>
        <p:spPr>
          <a:xfrm flipH="1">
            <a:off x="5129058" y="2406093"/>
            <a:ext cx="607401" cy="543505"/>
          </a:xfrm>
          <a:prstGeom prst="straightConnector1">
            <a:avLst/>
          </a:prstGeom>
          <a:ln w="41275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>
            <a:off x="5141277" y="3041769"/>
            <a:ext cx="397400" cy="482493"/>
          </a:xfrm>
          <a:prstGeom prst="straightConnector1">
            <a:avLst/>
          </a:prstGeom>
          <a:ln w="41275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2487478" y="3830756"/>
            <a:ext cx="4564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7</a:t>
            </a:r>
            <a:endParaRPr lang="en-US" sz="2400" b="1" dirty="0">
              <a:solidFill>
                <a:srgbClr val="C00000"/>
              </a:solidFill>
            </a:endParaRPr>
          </a:p>
        </p:txBody>
      </p:sp>
      <p:cxnSp>
        <p:nvCxnSpPr>
          <p:cNvPr id="41" name="Straight Arrow Connector 40"/>
          <p:cNvCxnSpPr>
            <a:endCxn id="39" idx="0"/>
          </p:cNvCxnSpPr>
          <p:nvPr/>
        </p:nvCxnSpPr>
        <p:spPr>
          <a:xfrm flipH="1">
            <a:off x="2715683" y="3292230"/>
            <a:ext cx="354281" cy="538526"/>
          </a:xfrm>
          <a:prstGeom prst="straightConnector1">
            <a:avLst/>
          </a:prstGeom>
          <a:ln w="41275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99950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5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500"/>
                            </p:stCondLst>
                            <p:childTnLst>
                              <p:par>
                                <p:cTn id="4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300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3500"/>
                            </p:stCondLst>
                            <p:childTnLst>
                              <p:par>
                                <p:cTn id="5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4000"/>
                            </p:stCondLst>
                            <p:childTnLst>
                              <p:par>
                                <p:cTn id="6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4500"/>
                            </p:stCondLst>
                            <p:childTnLst>
                              <p:par>
                                <p:cTn id="6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000"/>
                            </p:stCondLst>
                            <p:childTnLst>
                              <p:par>
                                <p:cTn id="6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500"/>
                            </p:stCondLst>
                            <p:childTnLst>
                              <p:par>
                                <p:cTn id="7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6000"/>
                            </p:stCondLst>
                            <p:childTnLst>
                              <p:par>
                                <p:cTn id="7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500"/>
                            </p:stCondLst>
                            <p:childTnLst>
                              <p:par>
                                <p:cTn id="9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/>
      <p:bldP spid="57" grpId="0"/>
      <p:bldP spid="58" grpId="0"/>
      <p:bldP spid="63" grpId="0"/>
      <p:bldP spid="49" grpId="0"/>
      <p:bldP spid="59" grpId="0"/>
      <p:bldP spid="61" grpId="0"/>
      <p:bldP spid="66" grpId="0"/>
      <p:bldP spid="76" grpId="0" animBg="1"/>
      <p:bldP spid="40" grpId="0" animBg="1"/>
      <p:bldP spid="7" grpId="0" animBg="1"/>
      <p:bldP spid="3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4589653"/>
          </a:xfrm>
        </p:spPr>
        <p:txBody>
          <a:bodyPr>
            <a:noAutofit/>
          </a:bodyPr>
          <a:lstStyle/>
          <a:p>
            <a:pPr marL="109728" indent="0">
              <a:spcAft>
                <a:spcPts val="600"/>
              </a:spcAft>
              <a:buNone/>
            </a:pPr>
            <a:r>
              <a:rPr lang="en-US" sz="2800" b="1" dirty="0" smtClean="0">
                <a:solidFill>
                  <a:srgbClr val="C00000"/>
                </a:solidFill>
                <a:latin typeface="Arial Narrow" panose="020B0606020202030204" pitchFamily="34" charset="0"/>
                <a:cs typeface="Courier New" panose="02070309020205020404" pitchFamily="49" charset="0"/>
              </a:rPr>
              <a:t>In node object… insert ( </a:t>
            </a:r>
            <a:r>
              <a:rPr lang="en-US" sz="2800" b="1" dirty="0" err="1" smtClean="0">
                <a:solidFill>
                  <a:srgbClr val="C00000"/>
                </a:solidFill>
                <a:latin typeface="Arial Narrow" panose="020B0606020202030204" pitchFamily="34" charset="0"/>
                <a:cs typeface="Courier New" panose="02070309020205020404" pitchFamily="49" charset="0"/>
              </a:rPr>
              <a:t>elt</a:t>
            </a:r>
            <a:r>
              <a:rPr lang="en-US" sz="2800" b="1" dirty="0" smtClean="0">
                <a:solidFill>
                  <a:srgbClr val="C00000"/>
                </a:solidFill>
                <a:latin typeface="Arial Narrow" panose="020B0606020202030204" pitchFamily="34" charset="0"/>
                <a:cs typeface="Courier New" panose="02070309020205020404" pitchFamily="49" charset="0"/>
              </a:rPr>
              <a:t> )</a:t>
            </a:r>
          </a:p>
          <a:p>
            <a:pPr marL="109728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600" dirty="0" smtClean="0">
                <a:cs typeface="Courier New" panose="02070309020205020404" pitchFamily="49" charset="0"/>
              </a:rPr>
              <a:t>if ( </a:t>
            </a:r>
            <a:r>
              <a:rPr lang="en-US" sz="1600" dirty="0" err="1" smtClean="0">
                <a:cs typeface="Courier New" panose="02070309020205020404" pitchFamily="49" charset="0"/>
              </a:rPr>
              <a:t>this.val</a:t>
            </a:r>
            <a:r>
              <a:rPr lang="en-US" sz="1600" dirty="0" smtClean="0">
                <a:cs typeface="Courier New" panose="02070309020205020404" pitchFamily="49" charset="0"/>
              </a:rPr>
              <a:t> == </a:t>
            </a:r>
            <a:r>
              <a:rPr lang="en-US" sz="1600" dirty="0" err="1" smtClean="0">
                <a:cs typeface="Courier New" panose="02070309020205020404" pitchFamily="49" charset="0"/>
              </a:rPr>
              <a:t>elt</a:t>
            </a:r>
            <a:r>
              <a:rPr lang="en-US" sz="1600" dirty="0" smtClean="0">
                <a:cs typeface="Courier New" panose="02070309020205020404" pitchFamily="49" charset="0"/>
              </a:rPr>
              <a:t> ) { </a:t>
            </a:r>
          </a:p>
          <a:p>
            <a:pPr marL="109728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600" i="1" dirty="0">
                <a:cs typeface="Courier New" panose="02070309020205020404" pitchFamily="49" charset="0"/>
              </a:rPr>
              <a:t> </a:t>
            </a:r>
            <a:r>
              <a:rPr lang="en-US" sz="1600" i="1" dirty="0" smtClean="0">
                <a:cs typeface="Courier New" panose="02070309020205020404" pitchFamily="49" charset="0"/>
              </a:rPr>
              <a:t>   // found it</a:t>
            </a:r>
          </a:p>
          <a:p>
            <a:pPr marL="109728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600" dirty="0"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cs typeface="Courier New" panose="02070309020205020404" pitchFamily="49" charset="0"/>
              </a:rPr>
              <a:t>   return false;</a:t>
            </a:r>
          </a:p>
          <a:p>
            <a:pPr marL="109728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600" dirty="0" smtClean="0">
                <a:cs typeface="Courier New" panose="02070309020205020404" pitchFamily="49" charset="0"/>
              </a:rPr>
              <a:t>} else if ( </a:t>
            </a:r>
            <a:r>
              <a:rPr lang="en-US" sz="1600" dirty="0" err="1" smtClean="0">
                <a:cs typeface="Courier New" panose="02070309020205020404" pitchFamily="49" charset="0"/>
              </a:rPr>
              <a:t>this.val</a:t>
            </a:r>
            <a:r>
              <a:rPr lang="en-US" sz="1600" dirty="0" smtClean="0">
                <a:cs typeface="Courier New" panose="02070309020205020404" pitchFamily="49" charset="0"/>
              </a:rPr>
              <a:t> &gt; </a:t>
            </a:r>
            <a:r>
              <a:rPr lang="en-US" sz="1600" dirty="0" err="1" smtClean="0">
                <a:cs typeface="Courier New" panose="02070309020205020404" pitchFamily="49" charset="0"/>
              </a:rPr>
              <a:t>elt</a:t>
            </a:r>
            <a:r>
              <a:rPr lang="en-US" sz="1600" dirty="0" smtClean="0">
                <a:cs typeface="Courier New" panose="02070309020205020404" pitchFamily="49" charset="0"/>
              </a:rPr>
              <a:t> ) { </a:t>
            </a:r>
          </a:p>
          <a:p>
            <a:pPr marL="109728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600" i="1" dirty="0">
                <a:cs typeface="Courier New" panose="02070309020205020404" pitchFamily="49" charset="0"/>
              </a:rPr>
              <a:t> </a:t>
            </a:r>
            <a:r>
              <a:rPr lang="en-US" sz="1600" i="1" dirty="0" smtClean="0">
                <a:cs typeface="Courier New" panose="02070309020205020404" pitchFamily="49" charset="0"/>
              </a:rPr>
              <a:t>   // item has to be in left subtree</a:t>
            </a:r>
          </a:p>
          <a:p>
            <a:pPr marL="109728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600" b="1" dirty="0">
                <a:cs typeface="Courier New" panose="02070309020205020404" pitchFamily="49" charset="0"/>
              </a:rPr>
              <a:t> </a:t>
            </a:r>
            <a:r>
              <a:rPr lang="en-US" sz="1600" b="1" dirty="0" smtClean="0">
                <a:cs typeface="Courier New" panose="02070309020205020404" pitchFamily="49" charset="0"/>
              </a:rPr>
              <a:t>   </a:t>
            </a:r>
            <a:r>
              <a:rPr lang="en-US" sz="1600" b="1" dirty="0" smtClean="0">
                <a:solidFill>
                  <a:srgbClr val="0070C0"/>
                </a:solidFill>
                <a:cs typeface="Courier New" panose="02070309020205020404" pitchFamily="49" charset="0"/>
              </a:rPr>
              <a:t>if (</a:t>
            </a:r>
            <a:r>
              <a:rPr lang="en-US" sz="1600" b="1" dirty="0" err="1" smtClean="0">
                <a:solidFill>
                  <a:srgbClr val="0070C0"/>
                </a:solidFill>
                <a:cs typeface="Courier New" panose="02070309020205020404" pitchFamily="49" charset="0"/>
              </a:rPr>
              <a:t>this.LChild</a:t>
            </a:r>
            <a:r>
              <a:rPr lang="en-US" sz="1600" b="1" dirty="0" smtClean="0">
                <a:solidFill>
                  <a:srgbClr val="0070C0"/>
                </a:solidFill>
                <a:cs typeface="Courier New" panose="02070309020205020404" pitchFamily="49" charset="0"/>
              </a:rPr>
              <a:t> ==null) {</a:t>
            </a:r>
          </a:p>
          <a:p>
            <a:pPr marL="109728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600" b="1" dirty="0">
                <a:solidFill>
                  <a:srgbClr val="0070C0"/>
                </a:solidFill>
                <a:cs typeface="Courier New" panose="02070309020205020404" pitchFamily="49" charset="0"/>
              </a:rPr>
              <a:t> </a:t>
            </a:r>
            <a:r>
              <a:rPr lang="en-US" sz="1600" b="1" dirty="0" smtClean="0">
                <a:solidFill>
                  <a:srgbClr val="0070C0"/>
                </a:solidFill>
                <a:cs typeface="Courier New" panose="02070309020205020404" pitchFamily="49" charset="0"/>
              </a:rPr>
              <a:t>      </a:t>
            </a:r>
            <a:r>
              <a:rPr lang="en-US" sz="1600" b="1" dirty="0" err="1" smtClean="0">
                <a:solidFill>
                  <a:srgbClr val="0070C0"/>
                </a:solidFill>
                <a:cs typeface="Courier New" panose="02070309020205020404" pitchFamily="49" charset="0"/>
              </a:rPr>
              <a:t>this.LChild</a:t>
            </a:r>
            <a:r>
              <a:rPr lang="en-US" sz="1600" b="1" dirty="0" smtClean="0">
                <a:solidFill>
                  <a:srgbClr val="0070C0"/>
                </a:solidFill>
                <a:cs typeface="Courier New" panose="02070309020205020404" pitchFamily="49" charset="0"/>
              </a:rPr>
              <a:t> = new Node(</a:t>
            </a:r>
            <a:r>
              <a:rPr lang="en-US" sz="1600" b="1" dirty="0" err="1" smtClean="0">
                <a:solidFill>
                  <a:srgbClr val="0070C0"/>
                </a:solidFill>
                <a:cs typeface="Courier New" panose="02070309020205020404" pitchFamily="49" charset="0"/>
              </a:rPr>
              <a:t>elt</a:t>
            </a:r>
            <a:r>
              <a:rPr lang="en-US" sz="1600" b="1" dirty="0" smtClean="0">
                <a:solidFill>
                  <a:srgbClr val="0070C0"/>
                </a:solidFill>
                <a:cs typeface="Courier New" panose="02070309020205020404" pitchFamily="49" charset="0"/>
              </a:rPr>
              <a:t>);</a:t>
            </a:r>
          </a:p>
          <a:p>
            <a:pPr marL="109728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600" b="1" dirty="0">
                <a:solidFill>
                  <a:srgbClr val="0070C0"/>
                </a:solidFill>
                <a:cs typeface="Courier New" panose="02070309020205020404" pitchFamily="49" charset="0"/>
              </a:rPr>
              <a:t> </a:t>
            </a:r>
            <a:r>
              <a:rPr lang="en-US" sz="1600" b="1" dirty="0" smtClean="0">
                <a:solidFill>
                  <a:srgbClr val="0070C0"/>
                </a:solidFill>
                <a:cs typeface="Courier New" panose="02070309020205020404" pitchFamily="49" charset="0"/>
              </a:rPr>
              <a:t>      return true;</a:t>
            </a:r>
          </a:p>
          <a:p>
            <a:pPr marL="109728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600" b="1" dirty="0">
                <a:solidFill>
                  <a:srgbClr val="0070C0"/>
                </a:solidFill>
                <a:cs typeface="Courier New" panose="02070309020205020404" pitchFamily="49" charset="0"/>
              </a:rPr>
              <a:t> </a:t>
            </a:r>
            <a:r>
              <a:rPr lang="en-US" sz="1600" b="1" dirty="0" smtClean="0">
                <a:solidFill>
                  <a:srgbClr val="0070C0"/>
                </a:solidFill>
                <a:cs typeface="Courier New" panose="02070309020205020404" pitchFamily="49" charset="0"/>
              </a:rPr>
              <a:t>   }</a:t>
            </a:r>
            <a:r>
              <a:rPr lang="en-US" sz="1600" b="1" dirty="0" smtClean="0">
                <a:cs typeface="Courier New" panose="02070309020205020404" pitchFamily="49" charset="0"/>
              </a:rPr>
              <a:t>;</a:t>
            </a:r>
          </a:p>
          <a:p>
            <a:pPr marL="109728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600" dirty="0"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cs typeface="Courier New" panose="02070309020205020404" pitchFamily="49" charset="0"/>
              </a:rPr>
              <a:t>   else return </a:t>
            </a:r>
            <a:r>
              <a:rPr lang="en-US" sz="1600" dirty="0" err="1" smtClean="0">
                <a:cs typeface="Courier New" panose="02070309020205020404" pitchFamily="49" charset="0"/>
              </a:rPr>
              <a:t>this.LChild.insert</a:t>
            </a:r>
            <a:r>
              <a:rPr lang="en-US" sz="1600" dirty="0" smtClean="0">
                <a:cs typeface="Courier New" panose="02070309020205020404" pitchFamily="49" charset="0"/>
              </a:rPr>
              <a:t>(</a:t>
            </a:r>
            <a:r>
              <a:rPr lang="en-US" sz="1600" dirty="0" err="1" smtClean="0">
                <a:cs typeface="Courier New" panose="02070309020205020404" pitchFamily="49" charset="0"/>
              </a:rPr>
              <a:t>elt</a:t>
            </a:r>
            <a:r>
              <a:rPr lang="en-US" sz="1600" dirty="0" smtClean="0">
                <a:cs typeface="Courier New" panose="02070309020205020404" pitchFamily="49" charset="0"/>
              </a:rPr>
              <a:t>); </a:t>
            </a:r>
            <a:r>
              <a:rPr lang="en-US" sz="1600" dirty="0" smtClean="0">
                <a:solidFill>
                  <a:srgbClr val="C00000"/>
                </a:solidFill>
                <a:cs typeface="Courier New" panose="02070309020205020404" pitchFamily="49" charset="0"/>
              </a:rPr>
              <a:t>// recursion</a:t>
            </a:r>
          </a:p>
          <a:p>
            <a:pPr marL="109728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600" dirty="0" smtClean="0">
                <a:cs typeface="Courier New" panose="02070309020205020404" pitchFamily="49" charset="0"/>
              </a:rPr>
              <a:t>} else { </a:t>
            </a:r>
          </a:p>
          <a:p>
            <a:pPr marL="109728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600" i="1" dirty="0">
                <a:cs typeface="Courier New" panose="02070309020205020404" pitchFamily="49" charset="0"/>
              </a:rPr>
              <a:t> </a:t>
            </a:r>
            <a:r>
              <a:rPr lang="en-US" sz="1600" i="1" dirty="0" smtClean="0">
                <a:cs typeface="Courier New" panose="02070309020205020404" pitchFamily="49" charset="0"/>
              </a:rPr>
              <a:t>   // </a:t>
            </a:r>
            <a:r>
              <a:rPr lang="en-US" sz="1600" i="1" dirty="0" err="1" smtClean="0">
                <a:cs typeface="Courier New" panose="02070309020205020404" pitchFamily="49" charset="0"/>
              </a:rPr>
              <a:t>this.val</a:t>
            </a:r>
            <a:r>
              <a:rPr lang="en-US" sz="1600" i="1" dirty="0" smtClean="0">
                <a:cs typeface="Courier New" panose="02070309020205020404" pitchFamily="49" charset="0"/>
              </a:rPr>
              <a:t> &lt; </a:t>
            </a:r>
            <a:r>
              <a:rPr lang="en-US" sz="1600" i="1" dirty="0" err="1" smtClean="0">
                <a:cs typeface="Courier New" panose="02070309020205020404" pitchFamily="49" charset="0"/>
              </a:rPr>
              <a:t>elt</a:t>
            </a:r>
            <a:r>
              <a:rPr lang="en-US" sz="1600" i="1" dirty="0" smtClean="0">
                <a:cs typeface="Courier New" panose="02070309020205020404" pitchFamily="49" charset="0"/>
              </a:rPr>
              <a:t>, so </a:t>
            </a:r>
            <a:r>
              <a:rPr lang="en-US" sz="1600" i="1" dirty="0" err="1" smtClean="0">
                <a:cs typeface="Courier New" panose="02070309020205020404" pitchFamily="49" charset="0"/>
              </a:rPr>
              <a:t>elt</a:t>
            </a:r>
            <a:r>
              <a:rPr lang="en-US" sz="1600" i="1" dirty="0" smtClean="0">
                <a:cs typeface="Courier New" panose="02070309020205020404" pitchFamily="49" charset="0"/>
              </a:rPr>
              <a:t> has to be in right subtree </a:t>
            </a:r>
          </a:p>
          <a:p>
            <a:pPr marL="109728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600" i="1" dirty="0">
                <a:cs typeface="Courier New" panose="02070309020205020404" pitchFamily="49" charset="0"/>
              </a:rPr>
              <a:t> </a:t>
            </a:r>
            <a:r>
              <a:rPr lang="en-US" sz="1600" i="1" dirty="0" smtClean="0">
                <a:cs typeface="Courier New" panose="02070309020205020404" pitchFamily="49" charset="0"/>
              </a:rPr>
              <a:t>   </a:t>
            </a:r>
            <a:r>
              <a:rPr lang="en-US" sz="1600" b="1" dirty="0" smtClean="0">
                <a:solidFill>
                  <a:srgbClr val="0070C0"/>
                </a:solidFill>
                <a:cs typeface="Courier New" panose="02070309020205020404" pitchFamily="49" charset="0"/>
              </a:rPr>
              <a:t>if (</a:t>
            </a:r>
            <a:r>
              <a:rPr lang="en-US" sz="1600" b="1" dirty="0" err="1" smtClean="0">
                <a:solidFill>
                  <a:srgbClr val="0070C0"/>
                </a:solidFill>
                <a:cs typeface="Courier New" panose="02070309020205020404" pitchFamily="49" charset="0"/>
              </a:rPr>
              <a:t>this.Rchild</a:t>
            </a:r>
            <a:r>
              <a:rPr lang="en-US" sz="1600" b="1" dirty="0" smtClean="0">
                <a:solidFill>
                  <a:srgbClr val="0070C0"/>
                </a:solidFill>
                <a:cs typeface="Courier New" panose="02070309020205020404" pitchFamily="49" charset="0"/>
              </a:rPr>
              <a:t>==null) {</a:t>
            </a:r>
          </a:p>
          <a:p>
            <a:pPr marL="109728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600" b="1" dirty="0">
                <a:solidFill>
                  <a:srgbClr val="0070C0"/>
                </a:solidFill>
                <a:cs typeface="Courier New" panose="02070309020205020404" pitchFamily="49" charset="0"/>
              </a:rPr>
              <a:t> </a:t>
            </a:r>
            <a:r>
              <a:rPr lang="en-US" sz="1600" b="1" dirty="0" smtClean="0">
                <a:solidFill>
                  <a:srgbClr val="0070C0"/>
                </a:solidFill>
                <a:cs typeface="Courier New" panose="02070309020205020404" pitchFamily="49" charset="0"/>
              </a:rPr>
              <a:t>     </a:t>
            </a:r>
            <a:r>
              <a:rPr lang="en-US" sz="1600" b="1" dirty="0" err="1" smtClean="0">
                <a:solidFill>
                  <a:srgbClr val="0070C0"/>
                </a:solidFill>
                <a:cs typeface="Courier New" panose="02070309020205020404" pitchFamily="49" charset="0"/>
              </a:rPr>
              <a:t>this.RChild</a:t>
            </a:r>
            <a:r>
              <a:rPr lang="en-US" sz="1600" b="1" dirty="0" smtClean="0">
                <a:solidFill>
                  <a:srgbClr val="0070C0"/>
                </a:solidFill>
                <a:cs typeface="Courier New" panose="02070309020205020404" pitchFamily="49" charset="0"/>
              </a:rPr>
              <a:t> = new Node(</a:t>
            </a:r>
            <a:r>
              <a:rPr lang="en-US" sz="1600" b="1" dirty="0" err="1" smtClean="0">
                <a:solidFill>
                  <a:srgbClr val="0070C0"/>
                </a:solidFill>
                <a:cs typeface="Courier New" panose="02070309020205020404" pitchFamily="49" charset="0"/>
              </a:rPr>
              <a:t>elt</a:t>
            </a:r>
            <a:r>
              <a:rPr lang="en-US" sz="1600" b="1" dirty="0" smtClean="0">
                <a:solidFill>
                  <a:srgbClr val="0070C0"/>
                </a:solidFill>
                <a:cs typeface="Courier New" panose="02070309020205020404" pitchFamily="49" charset="0"/>
              </a:rPr>
              <a:t>);</a:t>
            </a:r>
          </a:p>
          <a:p>
            <a:pPr marL="109728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600" b="1" dirty="0">
                <a:solidFill>
                  <a:srgbClr val="0070C0"/>
                </a:solidFill>
                <a:cs typeface="Courier New" panose="02070309020205020404" pitchFamily="49" charset="0"/>
              </a:rPr>
              <a:t> </a:t>
            </a:r>
            <a:r>
              <a:rPr lang="en-US" sz="1600" b="1" dirty="0" smtClean="0">
                <a:solidFill>
                  <a:srgbClr val="0070C0"/>
                </a:solidFill>
                <a:cs typeface="Courier New" panose="02070309020205020404" pitchFamily="49" charset="0"/>
              </a:rPr>
              <a:t>     return true</a:t>
            </a:r>
            <a:r>
              <a:rPr lang="en-US" sz="1600" b="1" dirty="0" smtClean="0">
                <a:cs typeface="Courier New" panose="02070309020205020404" pitchFamily="49" charset="0"/>
              </a:rPr>
              <a:t>;</a:t>
            </a:r>
          </a:p>
          <a:p>
            <a:pPr marL="109728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600" b="1" dirty="0">
                <a:cs typeface="Courier New" panose="02070309020205020404" pitchFamily="49" charset="0"/>
              </a:rPr>
              <a:t> </a:t>
            </a:r>
            <a:r>
              <a:rPr lang="en-US" sz="1600" b="1" dirty="0" smtClean="0">
                <a:cs typeface="Courier New" panose="02070309020205020404" pitchFamily="49" charset="0"/>
              </a:rPr>
              <a:t>   </a:t>
            </a:r>
            <a:r>
              <a:rPr lang="en-US" sz="1600" b="1" dirty="0" smtClean="0">
                <a:solidFill>
                  <a:srgbClr val="0070C0"/>
                </a:solidFill>
                <a:cs typeface="Courier New" panose="02070309020205020404" pitchFamily="49" charset="0"/>
              </a:rPr>
              <a:t>}</a:t>
            </a:r>
          </a:p>
          <a:p>
            <a:pPr marL="109728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600" dirty="0"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cs typeface="Courier New" panose="02070309020205020404" pitchFamily="49" charset="0"/>
              </a:rPr>
              <a:t>   else return </a:t>
            </a:r>
            <a:r>
              <a:rPr lang="en-US" sz="1600" dirty="0" err="1" smtClean="0">
                <a:cs typeface="Courier New" panose="02070309020205020404" pitchFamily="49" charset="0"/>
              </a:rPr>
              <a:t>this.Rchild.insert</a:t>
            </a:r>
            <a:r>
              <a:rPr lang="en-US" sz="1600" dirty="0" smtClean="0">
                <a:cs typeface="Courier New" panose="02070309020205020404" pitchFamily="49" charset="0"/>
              </a:rPr>
              <a:t>(</a:t>
            </a:r>
            <a:r>
              <a:rPr lang="en-US" sz="1600" dirty="0" err="1" smtClean="0">
                <a:cs typeface="Courier New" panose="02070309020205020404" pitchFamily="49" charset="0"/>
              </a:rPr>
              <a:t>elt</a:t>
            </a:r>
            <a:r>
              <a:rPr lang="en-US" sz="1600" dirty="0" smtClean="0">
                <a:cs typeface="Courier New" panose="02070309020205020404" pitchFamily="49" charset="0"/>
              </a:rPr>
              <a:t>);  </a:t>
            </a:r>
            <a:r>
              <a:rPr lang="en-US" sz="1600" dirty="0" smtClean="0">
                <a:solidFill>
                  <a:srgbClr val="C00000"/>
                </a:solidFill>
                <a:cs typeface="Courier New" panose="02070309020205020404" pitchFamily="49" charset="0"/>
              </a:rPr>
              <a:t>// </a:t>
            </a:r>
            <a:r>
              <a:rPr lang="en-US" sz="1600" dirty="0" smtClean="0">
                <a:solidFill>
                  <a:srgbClr val="C00000"/>
                </a:solidFill>
                <a:cs typeface="Courier New" panose="02070309020205020404" pitchFamily="49" charset="0"/>
                <a:sym typeface="Wingdings" panose="05000000000000000000" pitchFamily="2" charset="2"/>
              </a:rPr>
              <a:t> delegation one node to another</a:t>
            </a:r>
            <a:endParaRPr lang="en-US" sz="1600" dirty="0" smtClean="0">
              <a:solidFill>
                <a:srgbClr val="C00000"/>
              </a:solidFill>
              <a:cs typeface="Courier New" panose="02070309020205020404" pitchFamily="49" charset="0"/>
            </a:endParaRPr>
          </a:p>
          <a:p>
            <a:pPr marL="109728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600" dirty="0">
                <a:cs typeface="Courier New" panose="02070309020205020404" pitchFamily="49" charset="0"/>
              </a:rPr>
              <a:t>}</a:t>
            </a:r>
            <a:endParaRPr lang="en-US" sz="1400" dirty="0">
              <a:cs typeface="Courier New" panose="02070309020205020404" pitchFamily="49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9600" y="197198"/>
            <a:ext cx="8229600" cy="1143000"/>
          </a:xfrm>
        </p:spPr>
        <p:txBody>
          <a:bodyPr/>
          <a:lstStyle/>
          <a:p>
            <a:pPr algn="r"/>
            <a:r>
              <a:rPr lang="en-US" dirty="0" smtClean="0">
                <a:solidFill>
                  <a:srgbClr val="0070C0"/>
                </a:solidFill>
              </a:rPr>
              <a:t>“insert” code</a:t>
            </a:r>
            <a:endParaRPr lang="en-US" dirty="0">
              <a:solidFill>
                <a:srgbClr val="0070C0"/>
              </a:solidFill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5791200" y="1076892"/>
            <a:ext cx="2819400" cy="3317274"/>
            <a:chOff x="4140307" y="1973085"/>
            <a:chExt cx="3116345" cy="3138611"/>
          </a:xfrm>
        </p:grpSpPr>
        <p:cxnSp>
          <p:nvCxnSpPr>
            <p:cNvPr id="21" name="Straight Arrow Connector 20"/>
            <p:cNvCxnSpPr/>
            <p:nvPr/>
          </p:nvCxnSpPr>
          <p:spPr>
            <a:xfrm>
              <a:off x="6033222" y="2355646"/>
              <a:ext cx="732138" cy="441918"/>
            </a:xfrm>
            <a:prstGeom prst="straightConnector1">
              <a:avLst/>
            </a:prstGeom>
            <a:ln w="41275">
              <a:solidFill>
                <a:srgbClr val="00B0F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Box 21"/>
            <p:cNvSpPr txBox="1"/>
            <p:nvPr/>
          </p:nvSpPr>
          <p:spPr>
            <a:xfrm>
              <a:off x="6750127" y="2750769"/>
              <a:ext cx="50652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solidFill>
                    <a:srgbClr val="C00000"/>
                  </a:solidFill>
                </a:rPr>
                <a:t>8</a:t>
              </a:r>
            </a:p>
          </p:txBody>
        </p:sp>
        <p:cxnSp>
          <p:nvCxnSpPr>
            <p:cNvPr id="23" name="Straight Arrow Connector 22"/>
            <p:cNvCxnSpPr/>
            <p:nvPr/>
          </p:nvCxnSpPr>
          <p:spPr>
            <a:xfrm flipH="1">
              <a:off x="6546298" y="3151993"/>
              <a:ext cx="284150" cy="447931"/>
            </a:xfrm>
            <a:prstGeom prst="straightConnector1">
              <a:avLst/>
            </a:prstGeom>
            <a:ln w="41275">
              <a:solidFill>
                <a:srgbClr val="00B0F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TextBox 23"/>
            <p:cNvSpPr txBox="1"/>
            <p:nvPr/>
          </p:nvSpPr>
          <p:spPr>
            <a:xfrm>
              <a:off x="6231964" y="3599924"/>
              <a:ext cx="45640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rgbClr val="C00000"/>
                  </a:solidFill>
                </a:rPr>
                <a:t>7</a:t>
              </a:r>
              <a:endParaRPr lang="en-US" sz="2400" b="1" dirty="0">
                <a:solidFill>
                  <a:srgbClr val="C00000"/>
                </a:solidFill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5626944" y="1973085"/>
              <a:ext cx="53496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solidFill>
                    <a:srgbClr val="C00000"/>
                  </a:solidFill>
                </a:rPr>
                <a:t>6</a:t>
              </a: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5267768" y="3599924"/>
              <a:ext cx="49567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solidFill>
                    <a:srgbClr val="C00000"/>
                  </a:solidFill>
                </a:rPr>
                <a:t>4</a:t>
              </a:r>
            </a:p>
          </p:txBody>
        </p:sp>
        <p:cxnSp>
          <p:nvCxnSpPr>
            <p:cNvPr id="27" name="Straight Arrow Connector 26"/>
            <p:cNvCxnSpPr/>
            <p:nvPr/>
          </p:nvCxnSpPr>
          <p:spPr>
            <a:xfrm>
              <a:off x="5014688" y="3151815"/>
              <a:ext cx="363313" cy="423141"/>
            </a:xfrm>
            <a:prstGeom prst="straightConnector1">
              <a:avLst/>
            </a:prstGeom>
            <a:ln w="41275">
              <a:solidFill>
                <a:srgbClr val="00B0F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TextBox 27"/>
            <p:cNvSpPr txBox="1"/>
            <p:nvPr/>
          </p:nvSpPr>
          <p:spPr>
            <a:xfrm>
              <a:off x="4739171" y="2746370"/>
              <a:ext cx="52398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solidFill>
                    <a:srgbClr val="C00000"/>
                  </a:solidFill>
                </a:rPr>
                <a:t>2</a:t>
              </a:r>
            </a:p>
          </p:txBody>
        </p:sp>
        <p:cxnSp>
          <p:nvCxnSpPr>
            <p:cNvPr id="29" name="Straight Arrow Connector 28"/>
            <p:cNvCxnSpPr/>
            <p:nvPr/>
          </p:nvCxnSpPr>
          <p:spPr>
            <a:xfrm flipH="1">
              <a:off x="5129058" y="2324240"/>
              <a:ext cx="497886" cy="441918"/>
            </a:xfrm>
            <a:prstGeom prst="straightConnector1">
              <a:avLst/>
            </a:prstGeom>
            <a:ln w="41275">
              <a:solidFill>
                <a:srgbClr val="00B0F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TextBox 29"/>
            <p:cNvSpPr txBox="1"/>
            <p:nvPr/>
          </p:nvSpPr>
          <p:spPr>
            <a:xfrm>
              <a:off x="4140307" y="3593156"/>
              <a:ext cx="50253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solidFill>
                    <a:srgbClr val="C00000"/>
                  </a:solidFill>
                </a:rPr>
                <a:t>1</a:t>
              </a:r>
            </a:p>
          </p:txBody>
        </p:sp>
        <p:cxnSp>
          <p:nvCxnSpPr>
            <p:cNvPr id="31" name="Straight Arrow Connector 30"/>
            <p:cNvCxnSpPr/>
            <p:nvPr/>
          </p:nvCxnSpPr>
          <p:spPr>
            <a:xfrm flipH="1">
              <a:off x="4418869" y="3155479"/>
              <a:ext cx="362132" cy="419477"/>
            </a:xfrm>
            <a:prstGeom prst="straightConnector1">
              <a:avLst/>
            </a:prstGeom>
            <a:ln w="41275">
              <a:solidFill>
                <a:srgbClr val="00B0F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TextBox 31"/>
            <p:cNvSpPr txBox="1"/>
            <p:nvPr/>
          </p:nvSpPr>
          <p:spPr>
            <a:xfrm>
              <a:off x="4642841" y="4649531"/>
              <a:ext cx="51302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solidFill>
                    <a:srgbClr val="C00000"/>
                  </a:solidFill>
                </a:rPr>
                <a:t>3</a:t>
              </a:r>
            </a:p>
          </p:txBody>
        </p:sp>
        <p:cxnSp>
          <p:nvCxnSpPr>
            <p:cNvPr id="33" name="Straight Arrow Connector 32"/>
            <p:cNvCxnSpPr/>
            <p:nvPr/>
          </p:nvCxnSpPr>
          <p:spPr>
            <a:xfrm flipH="1">
              <a:off x="5001165" y="4016833"/>
              <a:ext cx="376837" cy="564304"/>
            </a:xfrm>
            <a:prstGeom prst="straightConnector1">
              <a:avLst/>
            </a:prstGeom>
            <a:ln w="41275">
              <a:solidFill>
                <a:srgbClr val="00B0F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TextBox 33"/>
            <p:cNvSpPr txBox="1"/>
            <p:nvPr/>
          </p:nvSpPr>
          <p:spPr>
            <a:xfrm>
              <a:off x="5966888" y="4650031"/>
              <a:ext cx="43240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rgbClr val="C00000"/>
                  </a:solidFill>
                </a:rPr>
                <a:t>5</a:t>
              </a:r>
              <a:endParaRPr lang="en-US" sz="2400" b="1" dirty="0">
                <a:solidFill>
                  <a:srgbClr val="C00000"/>
                </a:solidFill>
              </a:endParaRPr>
            </a:p>
          </p:txBody>
        </p:sp>
        <p:cxnSp>
          <p:nvCxnSpPr>
            <p:cNvPr id="35" name="Straight Arrow Connector 34"/>
            <p:cNvCxnSpPr/>
            <p:nvPr/>
          </p:nvCxnSpPr>
          <p:spPr>
            <a:xfrm>
              <a:off x="5563308" y="3983895"/>
              <a:ext cx="439621" cy="610262"/>
            </a:xfrm>
            <a:prstGeom prst="straightConnector1">
              <a:avLst/>
            </a:prstGeom>
            <a:ln w="41275">
              <a:solidFill>
                <a:srgbClr val="00B050"/>
              </a:solidFill>
              <a:prstDash val="sys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Arrow Connector 35"/>
            <p:cNvCxnSpPr/>
            <p:nvPr/>
          </p:nvCxnSpPr>
          <p:spPr>
            <a:xfrm flipH="1">
              <a:off x="5129058" y="2406093"/>
              <a:ext cx="607401" cy="543505"/>
            </a:xfrm>
            <a:prstGeom prst="straightConnector1">
              <a:avLst/>
            </a:prstGeom>
            <a:ln w="41275">
              <a:solidFill>
                <a:schemeClr val="accent2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Arrow Connector 36"/>
            <p:cNvCxnSpPr/>
            <p:nvPr/>
          </p:nvCxnSpPr>
          <p:spPr>
            <a:xfrm>
              <a:off x="5141277" y="3041769"/>
              <a:ext cx="397400" cy="482493"/>
            </a:xfrm>
            <a:prstGeom prst="straightConnector1">
              <a:avLst/>
            </a:prstGeom>
            <a:ln w="41275">
              <a:solidFill>
                <a:schemeClr val="accent2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433832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2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85135" y="121425"/>
            <a:ext cx="8229600" cy="1143000"/>
          </a:xfrm>
        </p:spPr>
        <p:txBody>
          <a:bodyPr>
            <a:normAutofit/>
          </a:bodyPr>
          <a:lstStyle/>
          <a:p>
            <a:pPr algn="r"/>
            <a:r>
              <a:rPr lang="en-US" sz="3600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“</a:t>
            </a:r>
            <a:r>
              <a:rPr lang="en-US" sz="3600" dirty="0" err="1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findMin</a:t>
            </a:r>
            <a:r>
              <a:rPr lang="en-US" sz="3600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” in BST</a:t>
            </a:r>
            <a:endParaRPr lang="en-US" sz="3600" dirty="0">
              <a:solidFill>
                <a:srgbClr val="0070C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4730366" y="1687031"/>
            <a:ext cx="810501" cy="574528"/>
          </a:xfrm>
          <a:prstGeom prst="straightConnector1">
            <a:avLst/>
          </a:prstGeom>
          <a:ln w="41275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5428257" y="2332870"/>
            <a:ext cx="7275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12</a:t>
            </a:r>
            <a:endParaRPr lang="en-US" sz="2400" b="1" dirty="0">
              <a:solidFill>
                <a:srgbClr val="C00000"/>
              </a:solidFill>
            </a:endParaRPr>
          </a:p>
        </p:txBody>
      </p:sp>
      <p:cxnSp>
        <p:nvCxnSpPr>
          <p:cNvPr id="50" name="Straight Arrow Connector 49"/>
          <p:cNvCxnSpPr/>
          <p:nvPr/>
        </p:nvCxnSpPr>
        <p:spPr>
          <a:xfrm>
            <a:off x="6215560" y="2766545"/>
            <a:ext cx="434290" cy="557106"/>
          </a:xfrm>
          <a:prstGeom prst="straightConnector1">
            <a:avLst/>
          </a:prstGeom>
          <a:ln w="41275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6596043" y="3384364"/>
            <a:ext cx="6200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14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3865142" y="1354152"/>
            <a:ext cx="5264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8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4599935" y="3373913"/>
            <a:ext cx="6228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10</a:t>
            </a:r>
          </a:p>
        </p:txBody>
      </p:sp>
      <p:cxnSp>
        <p:nvCxnSpPr>
          <p:cNvPr id="67" name="Straight Arrow Connector 66"/>
          <p:cNvCxnSpPr/>
          <p:nvPr/>
        </p:nvCxnSpPr>
        <p:spPr>
          <a:xfrm>
            <a:off x="2354713" y="3002521"/>
            <a:ext cx="363313" cy="423141"/>
          </a:xfrm>
          <a:prstGeom prst="straightConnector1">
            <a:avLst/>
          </a:prstGeom>
          <a:ln w="41275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1911154" y="2427077"/>
            <a:ext cx="5250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4</a:t>
            </a:r>
            <a:endParaRPr lang="en-US" sz="2400" b="1" dirty="0">
              <a:solidFill>
                <a:srgbClr val="C00000"/>
              </a:solidFill>
            </a:endParaRPr>
          </a:p>
        </p:txBody>
      </p:sp>
      <p:cxnSp>
        <p:nvCxnSpPr>
          <p:cNvPr id="52" name="Straight Arrow Connector 51"/>
          <p:cNvCxnSpPr/>
          <p:nvPr/>
        </p:nvCxnSpPr>
        <p:spPr>
          <a:xfrm flipH="1">
            <a:off x="2471315" y="1708343"/>
            <a:ext cx="1001935" cy="620044"/>
          </a:xfrm>
          <a:prstGeom prst="straightConnector1">
            <a:avLst/>
          </a:prstGeom>
          <a:ln w="41275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905823" y="3408855"/>
            <a:ext cx="4932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2</a:t>
            </a:r>
            <a:endParaRPr lang="en-US" sz="2400" b="1" dirty="0">
              <a:solidFill>
                <a:srgbClr val="C00000"/>
              </a:solidFill>
            </a:endParaRPr>
          </a:p>
        </p:txBody>
      </p:sp>
      <p:cxnSp>
        <p:nvCxnSpPr>
          <p:cNvPr id="60" name="Straight Arrow Connector 59"/>
          <p:cNvCxnSpPr/>
          <p:nvPr/>
        </p:nvCxnSpPr>
        <p:spPr>
          <a:xfrm flipH="1">
            <a:off x="1356435" y="2928834"/>
            <a:ext cx="362132" cy="419477"/>
          </a:xfrm>
          <a:prstGeom prst="straightConnector1">
            <a:avLst/>
          </a:prstGeom>
          <a:ln w="41275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/>
        </p:nvCxnSpPr>
        <p:spPr>
          <a:xfrm flipH="1">
            <a:off x="5000416" y="2794535"/>
            <a:ext cx="434720" cy="529116"/>
          </a:xfrm>
          <a:prstGeom prst="straightConnector1">
            <a:avLst/>
          </a:prstGeom>
          <a:ln w="41275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3625050" y="5114243"/>
            <a:ext cx="4789489" cy="461665"/>
          </a:xfrm>
          <a:prstGeom prst="rect">
            <a:avLst/>
          </a:prstGeom>
          <a:solidFill>
            <a:schemeClr val="accent1">
              <a:alpha val="2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sz="2400" b="1" i="1" dirty="0" smtClean="0">
                <a:solidFill>
                  <a:srgbClr val="C00000"/>
                </a:solidFill>
              </a:rPr>
              <a:t>Follow left links until hit null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648081" y="3435792"/>
            <a:ext cx="4720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6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342178" y="4388327"/>
            <a:ext cx="4782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3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324120" y="4388327"/>
            <a:ext cx="6486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15</a:t>
            </a:r>
            <a:endParaRPr lang="en-US" sz="2400" b="1" dirty="0">
              <a:solidFill>
                <a:srgbClr val="C00000"/>
              </a:solidFill>
            </a:endParaRPr>
          </a:p>
        </p:txBody>
      </p:sp>
      <p:cxnSp>
        <p:nvCxnSpPr>
          <p:cNvPr id="27" name="Straight Arrow Connector 26"/>
          <p:cNvCxnSpPr/>
          <p:nvPr/>
        </p:nvCxnSpPr>
        <p:spPr>
          <a:xfrm flipH="1">
            <a:off x="632584" y="3890994"/>
            <a:ext cx="279496" cy="428844"/>
          </a:xfrm>
          <a:prstGeom prst="straightConnector1">
            <a:avLst/>
          </a:prstGeom>
          <a:ln w="41275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387070" y="4360320"/>
            <a:ext cx="4944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1</a:t>
            </a:r>
            <a:endParaRPr lang="en-US" sz="2400" b="1" dirty="0">
              <a:solidFill>
                <a:srgbClr val="C00000"/>
              </a:solidFill>
            </a:endParaRPr>
          </a:p>
        </p:txBody>
      </p:sp>
      <p:cxnSp>
        <p:nvCxnSpPr>
          <p:cNvPr id="35" name="Straight Arrow Connector 34"/>
          <p:cNvCxnSpPr/>
          <p:nvPr/>
        </p:nvCxnSpPr>
        <p:spPr>
          <a:xfrm>
            <a:off x="1241231" y="3862266"/>
            <a:ext cx="247486" cy="473771"/>
          </a:xfrm>
          <a:prstGeom prst="straightConnector1">
            <a:avLst/>
          </a:prstGeom>
          <a:ln w="41275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>
            <a:off x="7216056" y="3886148"/>
            <a:ext cx="247486" cy="473771"/>
          </a:xfrm>
          <a:prstGeom prst="straightConnector1">
            <a:avLst/>
          </a:prstGeom>
          <a:ln w="41275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 flipH="1">
            <a:off x="6501125" y="3939214"/>
            <a:ext cx="226330" cy="449113"/>
          </a:xfrm>
          <a:prstGeom prst="straightConnector1">
            <a:avLst/>
          </a:prstGeom>
          <a:ln w="41275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6087204" y="4388327"/>
            <a:ext cx="6065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13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3217087" y="4335908"/>
            <a:ext cx="4079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7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2173659" y="4354872"/>
            <a:ext cx="4362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5</a:t>
            </a:r>
          </a:p>
        </p:txBody>
      </p:sp>
      <p:cxnSp>
        <p:nvCxnSpPr>
          <p:cNvPr id="48" name="Straight Arrow Connector 47"/>
          <p:cNvCxnSpPr/>
          <p:nvPr/>
        </p:nvCxnSpPr>
        <p:spPr>
          <a:xfrm flipH="1">
            <a:off x="2439548" y="3880757"/>
            <a:ext cx="279496" cy="428844"/>
          </a:xfrm>
          <a:prstGeom prst="straightConnector1">
            <a:avLst/>
          </a:prstGeom>
          <a:ln w="41275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>
            <a:off x="3162406" y="3870520"/>
            <a:ext cx="275010" cy="449318"/>
          </a:xfrm>
          <a:prstGeom prst="straightConnector1">
            <a:avLst/>
          </a:prstGeom>
          <a:ln w="41275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/>
        </p:nvSpPr>
        <p:spPr>
          <a:xfrm>
            <a:off x="4135714" y="4309601"/>
            <a:ext cx="4769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C00000"/>
                </a:solidFill>
              </a:rPr>
              <a:t>9</a:t>
            </a:r>
            <a:endParaRPr lang="en-US" sz="2400" b="1" dirty="0" smtClean="0">
              <a:solidFill>
                <a:srgbClr val="C00000"/>
              </a:solidFill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5092116" y="4308808"/>
            <a:ext cx="6228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11</a:t>
            </a:r>
          </a:p>
        </p:txBody>
      </p:sp>
      <p:cxnSp>
        <p:nvCxnSpPr>
          <p:cNvPr id="68" name="Straight Arrow Connector 67"/>
          <p:cNvCxnSpPr/>
          <p:nvPr/>
        </p:nvCxnSpPr>
        <p:spPr>
          <a:xfrm flipH="1">
            <a:off x="4489363" y="3806792"/>
            <a:ext cx="301333" cy="502016"/>
          </a:xfrm>
          <a:prstGeom prst="straightConnector1">
            <a:avLst/>
          </a:prstGeom>
          <a:ln w="41275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/>
          <p:nvPr/>
        </p:nvCxnSpPr>
        <p:spPr>
          <a:xfrm>
            <a:off x="5106079" y="3812900"/>
            <a:ext cx="247486" cy="473771"/>
          </a:xfrm>
          <a:prstGeom prst="straightConnector1">
            <a:avLst/>
          </a:prstGeom>
          <a:ln w="41275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H="1">
            <a:off x="2354714" y="1706388"/>
            <a:ext cx="1410738" cy="865679"/>
          </a:xfrm>
          <a:prstGeom prst="straightConnector1">
            <a:avLst/>
          </a:prstGeom>
          <a:ln w="41275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H="1">
            <a:off x="1399070" y="2808798"/>
            <a:ext cx="602391" cy="696402"/>
          </a:xfrm>
          <a:prstGeom prst="straightConnector1">
            <a:avLst/>
          </a:prstGeom>
          <a:ln w="41275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flipH="1">
            <a:off x="711798" y="3897457"/>
            <a:ext cx="313809" cy="642183"/>
          </a:xfrm>
          <a:prstGeom prst="straightConnector1">
            <a:avLst/>
          </a:prstGeom>
          <a:ln w="41275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3637166" y="5816174"/>
            <a:ext cx="4789489" cy="461665"/>
          </a:xfrm>
          <a:prstGeom prst="rect">
            <a:avLst/>
          </a:prstGeom>
          <a:solidFill>
            <a:schemeClr val="accent1">
              <a:alpha val="2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sz="2400" b="1" i="1" dirty="0" err="1" smtClean="0"/>
              <a:t>findMax</a:t>
            </a:r>
            <a:r>
              <a:rPr lang="en-US" sz="2400" b="1" i="1" dirty="0" smtClean="0"/>
              <a:t>:</a:t>
            </a:r>
            <a:r>
              <a:rPr lang="en-US" sz="2400" b="1" i="1" dirty="0" smtClean="0">
                <a:solidFill>
                  <a:srgbClr val="C00000"/>
                </a:solidFill>
              </a:rPr>
              <a:t> follow right links</a:t>
            </a:r>
            <a:endParaRPr lang="en-US" sz="2400" b="1" dirty="0">
              <a:solidFill>
                <a:srgbClr val="C00000"/>
              </a:solidFill>
            </a:endParaRPr>
          </a:p>
        </p:txBody>
      </p:sp>
      <p:cxnSp>
        <p:nvCxnSpPr>
          <p:cNvPr id="45" name="Straight Arrow Connector 44"/>
          <p:cNvCxnSpPr/>
          <p:nvPr/>
        </p:nvCxnSpPr>
        <p:spPr>
          <a:xfrm>
            <a:off x="4415578" y="1707535"/>
            <a:ext cx="1019558" cy="679603"/>
          </a:xfrm>
          <a:prstGeom prst="straightConnector1">
            <a:avLst/>
          </a:prstGeom>
          <a:ln w="41275"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>
            <a:off x="5988865" y="2756248"/>
            <a:ext cx="607178" cy="748952"/>
          </a:xfrm>
          <a:prstGeom prst="straightConnector1">
            <a:avLst/>
          </a:prstGeom>
          <a:ln w="41275"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>
            <a:off x="7017633" y="3806601"/>
            <a:ext cx="371537" cy="668039"/>
          </a:xfrm>
          <a:prstGeom prst="straightConnector1">
            <a:avLst/>
          </a:prstGeom>
          <a:ln w="41275"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04346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 animBg="1"/>
      <p:bldP spid="4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96320" y="1548089"/>
            <a:ext cx="8229600" cy="4525963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US" dirty="0" smtClean="0"/>
              <a:t>“contains” the node of interest</a:t>
            </a:r>
          </a:p>
          <a:p>
            <a:pPr>
              <a:spcBef>
                <a:spcPts val="1200"/>
              </a:spcBef>
            </a:pPr>
            <a:r>
              <a:rPr lang="en-US" b="1" dirty="0" smtClean="0">
                <a:solidFill>
                  <a:srgbClr val="C00000"/>
                </a:solidFill>
              </a:rPr>
              <a:t>If leaf</a:t>
            </a:r>
            <a:r>
              <a:rPr lang="en-US" dirty="0" smtClean="0"/>
              <a:t>, just unlink it</a:t>
            </a:r>
          </a:p>
          <a:p>
            <a:pPr>
              <a:spcBef>
                <a:spcPts val="1200"/>
              </a:spcBef>
            </a:pPr>
            <a:r>
              <a:rPr lang="en-US" b="1" dirty="0" smtClean="0">
                <a:solidFill>
                  <a:srgbClr val="C00000"/>
                </a:solidFill>
              </a:rPr>
              <a:t>If has 1 child</a:t>
            </a:r>
            <a:r>
              <a:rPr lang="en-US" dirty="0" smtClean="0"/>
              <a:t>, just make parent point to child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sz="3600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“remove” in BST</a:t>
            </a:r>
            <a:endParaRPr lang="en-US" sz="360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09800" y="3352800"/>
            <a:ext cx="4469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C00000"/>
                </a:solidFill>
              </a:rPr>
              <a:t>6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478504" y="3349406"/>
            <a:ext cx="4469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C00000"/>
                </a:solidFill>
              </a:rPr>
              <a:t>6</a:t>
            </a:r>
          </a:p>
        </p:txBody>
      </p:sp>
      <p:sp>
        <p:nvSpPr>
          <p:cNvPr id="6" name="TextBox 5"/>
          <p:cNvSpPr txBox="1"/>
          <p:nvPr/>
        </p:nvSpPr>
        <p:spPr>
          <a:xfrm flipH="1">
            <a:off x="1524000" y="4114800"/>
            <a:ext cx="3809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C00000"/>
                </a:solidFill>
              </a:rPr>
              <a:t>2</a:t>
            </a:r>
          </a:p>
        </p:txBody>
      </p:sp>
      <p:sp>
        <p:nvSpPr>
          <p:cNvPr id="7" name="TextBox 6"/>
          <p:cNvSpPr txBox="1"/>
          <p:nvPr/>
        </p:nvSpPr>
        <p:spPr>
          <a:xfrm flipH="1">
            <a:off x="5670627" y="4113362"/>
            <a:ext cx="3809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C00000"/>
                </a:solidFill>
              </a:rPr>
              <a:t>2</a:t>
            </a:r>
          </a:p>
        </p:txBody>
      </p:sp>
      <p:sp>
        <p:nvSpPr>
          <p:cNvPr id="8" name="TextBox 7"/>
          <p:cNvSpPr txBox="1"/>
          <p:nvPr/>
        </p:nvSpPr>
        <p:spPr>
          <a:xfrm flipH="1">
            <a:off x="885222" y="4910877"/>
            <a:ext cx="3809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C00000"/>
                </a:solidFill>
              </a:rPr>
              <a:t>1</a:t>
            </a:r>
          </a:p>
        </p:txBody>
      </p:sp>
      <p:sp>
        <p:nvSpPr>
          <p:cNvPr id="9" name="TextBox 8"/>
          <p:cNvSpPr txBox="1"/>
          <p:nvPr/>
        </p:nvSpPr>
        <p:spPr>
          <a:xfrm flipH="1">
            <a:off x="2052268" y="4876799"/>
            <a:ext cx="3809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C00000"/>
                </a:solidFill>
              </a:rPr>
              <a:t>4</a:t>
            </a:r>
          </a:p>
        </p:txBody>
      </p:sp>
      <p:sp>
        <p:nvSpPr>
          <p:cNvPr id="10" name="TextBox 9"/>
          <p:cNvSpPr txBox="1"/>
          <p:nvPr/>
        </p:nvSpPr>
        <p:spPr>
          <a:xfrm flipH="1">
            <a:off x="1458895" y="5664250"/>
            <a:ext cx="3809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C00000"/>
                </a:solidFill>
              </a:rPr>
              <a:t>3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 flipH="1">
            <a:off x="1871202" y="3695323"/>
            <a:ext cx="362132" cy="419477"/>
          </a:xfrm>
          <a:prstGeom prst="straightConnector1">
            <a:avLst/>
          </a:prstGeom>
          <a:ln w="41275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>
            <a:off x="1199512" y="4491400"/>
            <a:ext cx="362132" cy="419477"/>
          </a:xfrm>
          <a:prstGeom prst="straightConnector1">
            <a:avLst/>
          </a:prstGeom>
          <a:ln w="41275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1757108" y="5263678"/>
            <a:ext cx="362132" cy="419477"/>
          </a:xfrm>
          <a:prstGeom prst="straightConnector1">
            <a:avLst/>
          </a:prstGeom>
          <a:ln w="41275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2538022" y="3696761"/>
            <a:ext cx="357578" cy="418039"/>
          </a:xfrm>
          <a:prstGeom prst="straightConnector1">
            <a:avLst/>
          </a:prstGeom>
          <a:ln w="41275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 flipH="1">
            <a:off x="6563982" y="4678329"/>
            <a:ext cx="3809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59D9D"/>
                </a:solidFill>
              </a:rPr>
              <a:t>4</a:t>
            </a:r>
          </a:p>
        </p:txBody>
      </p:sp>
      <p:sp>
        <p:nvSpPr>
          <p:cNvPr id="18" name="TextBox 17"/>
          <p:cNvSpPr txBox="1"/>
          <p:nvPr/>
        </p:nvSpPr>
        <p:spPr>
          <a:xfrm flipH="1">
            <a:off x="4967300" y="4897357"/>
            <a:ext cx="3809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C00000"/>
                </a:solidFill>
              </a:rPr>
              <a:t>1</a:t>
            </a:r>
          </a:p>
        </p:txBody>
      </p:sp>
      <p:cxnSp>
        <p:nvCxnSpPr>
          <p:cNvPr id="19" name="Straight Arrow Connector 18"/>
          <p:cNvCxnSpPr/>
          <p:nvPr/>
        </p:nvCxnSpPr>
        <p:spPr>
          <a:xfrm flipH="1">
            <a:off x="5326520" y="4486967"/>
            <a:ext cx="362132" cy="419477"/>
          </a:xfrm>
          <a:prstGeom prst="straightConnector1">
            <a:avLst/>
          </a:prstGeom>
          <a:ln w="41275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6907546" y="3685997"/>
            <a:ext cx="357578" cy="418039"/>
          </a:xfrm>
          <a:prstGeom prst="straightConnector1">
            <a:avLst/>
          </a:prstGeom>
          <a:ln w="41275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H="1">
            <a:off x="6051626" y="3701812"/>
            <a:ext cx="362132" cy="419477"/>
          </a:xfrm>
          <a:prstGeom prst="straightConnector1">
            <a:avLst/>
          </a:prstGeom>
          <a:ln w="41275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 flipH="1">
            <a:off x="7280246" y="4121289"/>
            <a:ext cx="3809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C00000"/>
                </a:solidFill>
              </a:rPr>
              <a:t>8</a:t>
            </a:r>
          </a:p>
        </p:txBody>
      </p:sp>
      <p:sp>
        <p:nvSpPr>
          <p:cNvPr id="23" name="TextBox 22"/>
          <p:cNvSpPr txBox="1"/>
          <p:nvPr/>
        </p:nvSpPr>
        <p:spPr>
          <a:xfrm flipH="1">
            <a:off x="6195941" y="5242583"/>
            <a:ext cx="3809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C00000"/>
                </a:solidFill>
              </a:rPr>
              <a:t>3</a:t>
            </a:r>
          </a:p>
        </p:txBody>
      </p:sp>
      <p:cxnSp>
        <p:nvCxnSpPr>
          <p:cNvPr id="24" name="Straight Arrow Connector 23"/>
          <p:cNvCxnSpPr/>
          <p:nvPr/>
        </p:nvCxnSpPr>
        <p:spPr>
          <a:xfrm flipH="1">
            <a:off x="6476321" y="4984148"/>
            <a:ext cx="240382" cy="279530"/>
          </a:xfrm>
          <a:prstGeom prst="straightConnector1">
            <a:avLst/>
          </a:prstGeom>
          <a:ln w="41275"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1829253" y="4479318"/>
            <a:ext cx="357578" cy="418039"/>
          </a:xfrm>
          <a:prstGeom prst="straightConnector1">
            <a:avLst/>
          </a:prstGeom>
          <a:ln w="41275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 flipH="1">
            <a:off x="2838875" y="4118295"/>
            <a:ext cx="3809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C00000"/>
                </a:solidFill>
              </a:rPr>
              <a:t>8</a:t>
            </a:r>
          </a:p>
        </p:txBody>
      </p:sp>
      <p:cxnSp>
        <p:nvCxnSpPr>
          <p:cNvPr id="27" name="Straight Arrow Connector 26"/>
          <p:cNvCxnSpPr/>
          <p:nvPr/>
        </p:nvCxnSpPr>
        <p:spPr>
          <a:xfrm>
            <a:off x="5985254" y="4495574"/>
            <a:ext cx="263966" cy="762450"/>
          </a:xfrm>
          <a:prstGeom prst="straightConnector1">
            <a:avLst/>
          </a:prstGeom>
          <a:ln w="41275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6029139" y="4433252"/>
            <a:ext cx="616448" cy="353258"/>
          </a:xfrm>
          <a:prstGeom prst="straightConnector1">
            <a:avLst/>
          </a:prstGeom>
          <a:ln w="41275">
            <a:solidFill>
              <a:schemeClr val="accent2">
                <a:lumMod val="60000"/>
                <a:lumOff val="40000"/>
              </a:schemeClr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3168959" y="5480604"/>
            <a:ext cx="1712295" cy="461665"/>
          </a:xfrm>
          <a:prstGeom prst="rect">
            <a:avLst/>
          </a:prstGeom>
          <a:solidFill>
            <a:schemeClr val="accent1">
              <a:alpha val="2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sz="2400" b="1" i="1" dirty="0">
                <a:solidFill>
                  <a:srgbClr val="C00000"/>
                </a:solidFill>
              </a:rPr>
              <a:t>r</a:t>
            </a:r>
            <a:r>
              <a:rPr lang="en-US" sz="2400" b="1" i="1" dirty="0" smtClean="0">
                <a:solidFill>
                  <a:srgbClr val="C00000"/>
                </a:solidFill>
              </a:rPr>
              <a:t>emove(4)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42" name="Oval 41"/>
          <p:cNvSpPr/>
          <p:nvPr/>
        </p:nvSpPr>
        <p:spPr>
          <a:xfrm>
            <a:off x="1934264" y="4839142"/>
            <a:ext cx="644897" cy="533400"/>
          </a:xfrm>
          <a:prstGeom prst="ellipse">
            <a:avLst/>
          </a:prstGeom>
          <a:solidFill>
            <a:schemeClr val="accent2">
              <a:lumMod val="60000"/>
              <a:lumOff val="40000"/>
              <a:alpha val="26000"/>
            </a:schemeClr>
          </a:solidFill>
          <a:ln>
            <a:solidFill>
              <a:schemeClr val="accent2">
                <a:lumMod val="60000"/>
                <a:lumOff val="40000"/>
                <a:alpha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605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5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5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000"/>
                            </p:stCondLst>
                            <p:childTnLst>
                              <p:par>
                                <p:cTn id="4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3500"/>
                            </p:stCondLst>
                            <p:childTnLst>
                              <p:par>
                                <p:cTn id="4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"/>
                            </p:stCondLst>
                            <p:childTnLst>
                              <p:par>
                                <p:cTn id="6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17" grpId="0"/>
      <p:bldP spid="18" grpId="0"/>
      <p:bldP spid="22" grpId="0"/>
      <p:bldP spid="23" grpId="0"/>
      <p:bldP spid="33" grpId="0" animBg="1"/>
      <p:bldP spid="4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330891"/>
          </a:xfrm>
        </p:spPr>
        <p:txBody>
          <a:bodyPr>
            <a:normAutofit/>
          </a:bodyPr>
          <a:lstStyle/>
          <a:p>
            <a:pPr marL="109728" indent="0" algn="ctr">
              <a:spcBef>
                <a:spcPts val="2400"/>
              </a:spcBef>
              <a:spcAft>
                <a:spcPts val="1200"/>
              </a:spcAft>
              <a:buNone/>
            </a:pPr>
            <a:r>
              <a:rPr lang="en-US" sz="5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Tree Data Structures</a:t>
            </a:r>
          </a:p>
          <a:p>
            <a:pPr marL="109728" indent="0" algn="ctr">
              <a:spcAft>
                <a:spcPts val="1200"/>
              </a:spcAft>
              <a:buNone/>
            </a:pPr>
            <a:endParaRPr lang="en-US" sz="1800" i="1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 algn="ctr">
              <a:spcAft>
                <a:spcPts val="1200"/>
              </a:spcAft>
              <a:buNone/>
            </a:pPr>
            <a:r>
              <a:rPr lang="en-US" sz="4400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binary tree</a:t>
            </a:r>
          </a:p>
          <a:p>
            <a:pPr marL="109728" indent="0" algn="ctr">
              <a:spcAft>
                <a:spcPts val="1200"/>
              </a:spcAft>
              <a:buNone/>
            </a:pPr>
            <a:r>
              <a:rPr lang="en-US" sz="4400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binary search tree (BST)</a:t>
            </a:r>
            <a:endParaRPr lang="en-US" sz="4400" i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293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864291"/>
          </a:xfrm>
        </p:spPr>
        <p:txBody>
          <a:bodyPr/>
          <a:lstStyle/>
          <a:p>
            <a:pPr marL="109728" indent="0">
              <a:spcBef>
                <a:spcPts val="1200"/>
              </a:spcBef>
              <a:buNone/>
            </a:pPr>
            <a:r>
              <a:rPr lang="en-US" sz="2400" b="1" dirty="0" smtClean="0">
                <a:solidFill>
                  <a:srgbClr val="C00000"/>
                </a:solidFill>
              </a:rPr>
              <a:t>If has 2 children, </a:t>
            </a:r>
            <a:r>
              <a:rPr lang="en-US" sz="2400" b="1" dirty="0">
                <a:solidFill>
                  <a:srgbClr val="C00000"/>
                </a:solidFill>
              </a:rPr>
              <a:t>then</a:t>
            </a:r>
          </a:p>
          <a:p>
            <a:pPr lvl="1">
              <a:spcBef>
                <a:spcPts val="600"/>
              </a:spcBef>
            </a:pPr>
            <a:r>
              <a:rPr lang="en-US" sz="1800" dirty="0" err="1"/>
              <a:t>findMin</a:t>
            </a:r>
            <a:r>
              <a:rPr lang="en-US" sz="1800" dirty="0"/>
              <a:t> in R subtree</a:t>
            </a:r>
          </a:p>
          <a:p>
            <a:pPr lvl="1">
              <a:spcBef>
                <a:spcPts val="600"/>
              </a:spcBef>
            </a:pPr>
            <a:r>
              <a:rPr lang="en-US" sz="1800" dirty="0"/>
              <a:t>Replace node </a:t>
            </a:r>
            <a:r>
              <a:rPr lang="en-US" sz="1800" dirty="0" err="1"/>
              <a:t>val</a:t>
            </a:r>
            <a:r>
              <a:rPr lang="en-US" sz="1800" dirty="0"/>
              <a:t> being deleted with this min </a:t>
            </a:r>
            <a:r>
              <a:rPr lang="en-US" sz="1800" dirty="0" err="1" smtClean="0"/>
              <a:t>val</a:t>
            </a:r>
            <a:endParaRPr lang="en-US" sz="1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sz="3600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“remove” in BST</a:t>
            </a:r>
            <a:endParaRPr lang="en-US" sz="360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022419" y="5222898"/>
            <a:ext cx="1463756" cy="400110"/>
          </a:xfrm>
          <a:prstGeom prst="rect">
            <a:avLst/>
          </a:prstGeom>
          <a:solidFill>
            <a:schemeClr val="accent1">
              <a:alpha val="2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sz="2000" b="1" i="1" dirty="0" smtClean="0">
                <a:solidFill>
                  <a:srgbClr val="C00000"/>
                </a:solidFill>
              </a:rPr>
              <a:t>remove(2)</a:t>
            </a:r>
            <a:endParaRPr lang="en-US" sz="2000" b="1" dirty="0">
              <a:solidFill>
                <a:srgbClr val="C00000"/>
              </a:solidFill>
            </a:endParaRPr>
          </a:p>
        </p:txBody>
      </p:sp>
      <p:grpSp>
        <p:nvGrpSpPr>
          <p:cNvPr id="56" name="Group 55"/>
          <p:cNvGrpSpPr/>
          <p:nvPr/>
        </p:nvGrpSpPr>
        <p:grpSpPr>
          <a:xfrm>
            <a:off x="799894" y="2676513"/>
            <a:ext cx="2334652" cy="3208105"/>
            <a:chOff x="133383" y="3018126"/>
            <a:chExt cx="2334652" cy="3208105"/>
          </a:xfrm>
        </p:grpSpPr>
        <p:cxnSp>
          <p:nvCxnSpPr>
            <p:cNvPr id="25" name="Straight Arrow Connector 24"/>
            <p:cNvCxnSpPr/>
            <p:nvPr/>
          </p:nvCxnSpPr>
          <p:spPr>
            <a:xfrm>
              <a:off x="1123917" y="4108403"/>
              <a:ext cx="357578" cy="418039"/>
            </a:xfrm>
            <a:prstGeom prst="straightConnector1">
              <a:avLst/>
            </a:prstGeom>
            <a:ln w="41275">
              <a:solidFill>
                <a:srgbClr val="00B0F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6" name="Group 35"/>
            <p:cNvGrpSpPr/>
            <p:nvPr/>
          </p:nvGrpSpPr>
          <p:grpSpPr>
            <a:xfrm>
              <a:off x="133383" y="3018126"/>
              <a:ext cx="2334652" cy="3208105"/>
              <a:chOff x="647535" y="3046701"/>
              <a:chExt cx="2334652" cy="3208105"/>
            </a:xfrm>
          </p:grpSpPr>
          <p:sp>
            <p:nvSpPr>
              <p:cNvPr id="6" name="TextBox 5"/>
              <p:cNvSpPr txBox="1"/>
              <p:nvPr/>
            </p:nvSpPr>
            <p:spPr>
              <a:xfrm>
                <a:off x="1296785" y="3811945"/>
                <a:ext cx="39089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>
                    <a:solidFill>
                      <a:srgbClr val="C00000"/>
                    </a:solidFill>
                  </a:rPr>
                  <a:t>2</a:t>
                </a:r>
              </a:p>
            </p:txBody>
          </p:sp>
          <p:grpSp>
            <p:nvGrpSpPr>
              <p:cNvPr id="35" name="Group 34"/>
              <p:cNvGrpSpPr/>
              <p:nvPr/>
            </p:nvGrpSpPr>
            <p:grpSpPr>
              <a:xfrm>
                <a:off x="647535" y="3046701"/>
                <a:ext cx="2334652" cy="3208105"/>
                <a:chOff x="885222" y="3352800"/>
                <a:chExt cx="2334652" cy="3208105"/>
              </a:xfrm>
            </p:grpSpPr>
            <p:sp>
              <p:nvSpPr>
                <p:cNvPr id="4" name="TextBox 3"/>
                <p:cNvSpPr txBox="1"/>
                <p:nvPr/>
              </p:nvSpPr>
              <p:spPr>
                <a:xfrm>
                  <a:off x="2209800" y="3352800"/>
                  <a:ext cx="446935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400" b="1" dirty="0">
                      <a:solidFill>
                        <a:srgbClr val="C00000"/>
                      </a:solidFill>
                    </a:rPr>
                    <a:t>6</a:t>
                  </a:r>
                </a:p>
              </p:txBody>
            </p:sp>
            <p:sp>
              <p:nvSpPr>
                <p:cNvPr id="8" name="TextBox 7"/>
                <p:cNvSpPr txBox="1"/>
                <p:nvPr/>
              </p:nvSpPr>
              <p:spPr>
                <a:xfrm flipH="1">
                  <a:off x="885222" y="4910877"/>
                  <a:ext cx="380999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400" b="1" dirty="0">
                      <a:solidFill>
                        <a:srgbClr val="C00000"/>
                      </a:solidFill>
                    </a:rPr>
                    <a:t>1</a:t>
                  </a:r>
                </a:p>
              </p:txBody>
            </p:sp>
            <p:sp>
              <p:nvSpPr>
                <p:cNvPr id="9" name="TextBox 8"/>
                <p:cNvSpPr txBox="1"/>
                <p:nvPr/>
              </p:nvSpPr>
              <p:spPr>
                <a:xfrm flipH="1">
                  <a:off x="2052268" y="4876799"/>
                  <a:ext cx="380999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400" b="1" dirty="0" smtClean="0">
                      <a:solidFill>
                        <a:srgbClr val="C00000"/>
                      </a:solidFill>
                    </a:rPr>
                    <a:t>5</a:t>
                  </a:r>
                  <a:endParaRPr lang="en-US" sz="2400" b="1" dirty="0">
                    <a:solidFill>
                      <a:srgbClr val="C00000"/>
                    </a:solidFill>
                  </a:endParaRPr>
                </a:p>
              </p:txBody>
            </p:sp>
            <p:sp>
              <p:nvSpPr>
                <p:cNvPr id="10" name="TextBox 9"/>
                <p:cNvSpPr txBox="1"/>
                <p:nvPr/>
              </p:nvSpPr>
              <p:spPr>
                <a:xfrm flipH="1">
                  <a:off x="1443081" y="5603184"/>
                  <a:ext cx="380999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400" b="1" dirty="0">
                      <a:solidFill>
                        <a:srgbClr val="C00000"/>
                      </a:solidFill>
                    </a:rPr>
                    <a:t>3</a:t>
                  </a:r>
                </a:p>
              </p:txBody>
            </p:sp>
            <p:cxnSp>
              <p:nvCxnSpPr>
                <p:cNvPr id="11" name="Straight Arrow Connector 10"/>
                <p:cNvCxnSpPr/>
                <p:nvPr/>
              </p:nvCxnSpPr>
              <p:spPr>
                <a:xfrm flipH="1">
                  <a:off x="1871202" y="3695323"/>
                  <a:ext cx="362132" cy="419477"/>
                </a:xfrm>
                <a:prstGeom prst="straightConnector1">
                  <a:avLst/>
                </a:prstGeom>
                <a:ln w="41275">
                  <a:solidFill>
                    <a:srgbClr val="00B0F0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" name="Straight Arrow Connector 11"/>
                <p:cNvCxnSpPr/>
                <p:nvPr/>
              </p:nvCxnSpPr>
              <p:spPr>
                <a:xfrm flipH="1">
                  <a:off x="1199512" y="4491400"/>
                  <a:ext cx="362132" cy="419477"/>
                </a:xfrm>
                <a:prstGeom prst="straightConnector1">
                  <a:avLst/>
                </a:prstGeom>
                <a:ln w="41275">
                  <a:solidFill>
                    <a:srgbClr val="00B0F0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" name="Straight Arrow Connector 12"/>
                <p:cNvCxnSpPr/>
                <p:nvPr/>
              </p:nvCxnSpPr>
              <p:spPr>
                <a:xfrm flipH="1">
                  <a:off x="1757108" y="5263678"/>
                  <a:ext cx="362132" cy="419477"/>
                </a:xfrm>
                <a:prstGeom prst="straightConnector1">
                  <a:avLst/>
                </a:prstGeom>
                <a:ln w="41275">
                  <a:solidFill>
                    <a:srgbClr val="00B0F0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" name="Straight Arrow Connector 13"/>
                <p:cNvCxnSpPr/>
                <p:nvPr/>
              </p:nvCxnSpPr>
              <p:spPr>
                <a:xfrm>
                  <a:off x="2538022" y="3696761"/>
                  <a:ext cx="357578" cy="418039"/>
                </a:xfrm>
                <a:prstGeom prst="straightConnector1">
                  <a:avLst/>
                </a:prstGeom>
                <a:ln w="41275">
                  <a:solidFill>
                    <a:srgbClr val="00B0F0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6" name="TextBox 25"/>
                <p:cNvSpPr txBox="1"/>
                <p:nvPr/>
              </p:nvSpPr>
              <p:spPr>
                <a:xfrm flipH="1">
                  <a:off x="2838875" y="4118295"/>
                  <a:ext cx="380999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400" b="1" dirty="0">
                      <a:solidFill>
                        <a:srgbClr val="C00000"/>
                      </a:solidFill>
                    </a:rPr>
                    <a:t>8</a:t>
                  </a:r>
                </a:p>
              </p:txBody>
            </p:sp>
            <p:sp>
              <p:nvSpPr>
                <p:cNvPr id="30" name="TextBox 29"/>
                <p:cNvSpPr txBox="1"/>
                <p:nvPr/>
              </p:nvSpPr>
              <p:spPr>
                <a:xfrm flipH="1">
                  <a:off x="2087168" y="6099240"/>
                  <a:ext cx="380999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400" b="1" dirty="0">
                      <a:solidFill>
                        <a:srgbClr val="C00000"/>
                      </a:solidFill>
                    </a:rPr>
                    <a:t>4</a:t>
                  </a:r>
                </a:p>
              </p:txBody>
            </p:sp>
            <p:cxnSp>
              <p:nvCxnSpPr>
                <p:cNvPr id="31" name="Straight Arrow Connector 30"/>
                <p:cNvCxnSpPr/>
                <p:nvPr/>
              </p:nvCxnSpPr>
              <p:spPr>
                <a:xfrm>
                  <a:off x="1839894" y="5798271"/>
                  <a:ext cx="357578" cy="418039"/>
                </a:xfrm>
                <a:prstGeom prst="straightConnector1">
                  <a:avLst/>
                </a:prstGeom>
                <a:ln w="41275">
                  <a:solidFill>
                    <a:srgbClr val="00B0F0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2" name="Oval 31"/>
                <p:cNvSpPr/>
                <p:nvPr/>
              </p:nvSpPr>
              <p:spPr>
                <a:xfrm>
                  <a:off x="1398623" y="4049554"/>
                  <a:ext cx="644897" cy="533400"/>
                </a:xfrm>
                <a:prstGeom prst="ellipse">
                  <a:avLst/>
                </a:prstGeom>
                <a:solidFill>
                  <a:schemeClr val="accent2">
                    <a:lumMod val="60000"/>
                    <a:lumOff val="40000"/>
                    <a:alpha val="26000"/>
                  </a:schemeClr>
                </a:solidFill>
                <a:ln>
                  <a:solidFill>
                    <a:schemeClr val="accent2">
                      <a:lumMod val="60000"/>
                      <a:lumOff val="40000"/>
                      <a:alpha val="3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  <p:sp>
        <p:nvSpPr>
          <p:cNvPr id="63" name="TextBox 62"/>
          <p:cNvSpPr txBox="1"/>
          <p:nvPr/>
        </p:nvSpPr>
        <p:spPr>
          <a:xfrm>
            <a:off x="4967281" y="5308987"/>
            <a:ext cx="8328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i="1" dirty="0" smtClean="0">
                <a:solidFill>
                  <a:schemeClr val="accent1">
                    <a:lumMod val="75000"/>
                  </a:schemeClr>
                </a:solidFill>
              </a:rPr>
              <a:t>copy value</a:t>
            </a:r>
            <a:endParaRPr lang="en-US" sz="16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pSp>
        <p:nvGrpSpPr>
          <p:cNvPr id="64" name="Group 63"/>
          <p:cNvGrpSpPr/>
          <p:nvPr/>
        </p:nvGrpSpPr>
        <p:grpSpPr>
          <a:xfrm>
            <a:off x="4931958" y="2667584"/>
            <a:ext cx="2334652" cy="3208105"/>
            <a:chOff x="133383" y="3018126"/>
            <a:chExt cx="2334652" cy="3208105"/>
          </a:xfrm>
        </p:grpSpPr>
        <p:cxnSp>
          <p:nvCxnSpPr>
            <p:cNvPr id="65" name="Straight Arrow Connector 64"/>
            <p:cNvCxnSpPr/>
            <p:nvPr/>
          </p:nvCxnSpPr>
          <p:spPr>
            <a:xfrm>
              <a:off x="1123917" y="4108403"/>
              <a:ext cx="357578" cy="418039"/>
            </a:xfrm>
            <a:prstGeom prst="straightConnector1">
              <a:avLst/>
            </a:prstGeom>
            <a:ln w="41275">
              <a:solidFill>
                <a:srgbClr val="00B0F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6" name="Group 65"/>
            <p:cNvGrpSpPr/>
            <p:nvPr/>
          </p:nvGrpSpPr>
          <p:grpSpPr>
            <a:xfrm>
              <a:off x="133383" y="3018126"/>
              <a:ext cx="2334652" cy="3208105"/>
              <a:chOff x="647535" y="3046701"/>
              <a:chExt cx="2334652" cy="3208105"/>
            </a:xfrm>
          </p:grpSpPr>
          <p:sp>
            <p:nvSpPr>
              <p:cNvPr id="67" name="TextBox 66"/>
              <p:cNvSpPr txBox="1"/>
              <p:nvPr/>
            </p:nvSpPr>
            <p:spPr>
              <a:xfrm>
                <a:off x="1296785" y="3811945"/>
                <a:ext cx="39089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solidFill>
                      <a:srgbClr val="C00000"/>
                    </a:solidFill>
                  </a:rPr>
                  <a:t>3</a:t>
                </a:r>
                <a:endParaRPr lang="en-US" sz="2400" b="1" dirty="0">
                  <a:solidFill>
                    <a:srgbClr val="C00000"/>
                  </a:solidFill>
                </a:endParaRPr>
              </a:p>
            </p:txBody>
          </p:sp>
          <p:grpSp>
            <p:nvGrpSpPr>
              <p:cNvPr id="68" name="Group 67"/>
              <p:cNvGrpSpPr/>
              <p:nvPr/>
            </p:nvGrpSpPr>
            <p:grpSpPr>
              <a:xfrm>
                <a:off x="647535" y="3046701"/>
                <a:ext cx="2334652" cy="3208105"/>
                <a:chOff x="885222" y="3352800"/>
                <a:chExt cx="2334652" cy="3208105"/>
              </a:xfrm>
            </p:grpSpPr>
            <p:sp>
              <p:nvSpPr>
                <p:cNvPr id="69" name="TextBox 68"/>
                <p:cNvSpPr txBox="1"/>
                <p:nvPr/>
              </p:nvSpPr>
              <p:spPr>
                <a:xfrm>
                  <a:off x="2209800" y="3352800"/>
                  <a:ext cx="446935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400" b="1" dirty="0">
                      <a:solidFill>
                        <a:srgbClr val="C00000"/>
                      </a:solidFill>
                    </a:rPr>
                    <a:t>6</a:t>
                  </a:r>
                </a:p>
              </p:txBody>
            </p:sp>
            <p:sp>
              <p:nvSpPr>
                <p:cNvPr id="70" name="TextBox 69"/>
                <p:cNvSpPr txBox="1"/>
                <p:nvPr/>
              </p:nvSpPr>
              <p:spPr>
                <a:xfrm flipH="1">
                  <a:off x="885222" y="4910877"/>
                  <a:ext cx="380999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400" b="1" dirty="0">
                      <a:solidFill>
                        <a:srgbClr val="C00000"/>
                      </a:solidFill>
                    </a:rPr>
                    <a:t>1</a:t>
                  </a:r>
                </a:p>
              </p:txBody>
            </p:sp>
            <p:sp>
              <p:nvSpPr>
                <p:cNvPr id="71" name="TextBox 70"/>
                <p:cNvSpPr txBox="1"/>
                <p:nvPr/>
              </p:nvSpPr>
              <p:spPr>
                <a:xfrm flipH="1">
                  <a:off x="2052268" y="4876799"/>
                  <a:ext cx="380999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400" b="1" dirty="0" smtClean="0">
                      <a:solidFill>
                        <a:srgbClr val="C00000"/>
                      </a:solidFill>
                    </a:rPr>
                    <a:t>5</a:t>
                  </a:r>
                  <a:endParaRPr lang="en-US" sz="2400" b="1" dirty="0">
                    <a:solidFill>
                      <a:srgbClr val="C00000"/>
                    </a:solidFill>
                  </a:endParaRPr>
                </a:p>
              </p:txBody>
            </p:sp>
            <p:sp>
              <p:nvSpPr>
                <p:cNvPr id="72" name="TextBox 71"/>
                <p:cNvSpPr txBox="1"/>
                <p:nvPr/>
              </p:nvSpPr>
              <p:spPr>
                <a:xfrm flipH="1">
                  <a:off x="1443081" y="5603184"/>
                  <a:ext cx="380999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400" b="1" dirty="0">
                      <a:solidFill>
                        <a:srgbClr val="C00000"/>
                      </a:solidFill>
                    </a:rPr>
                    <a:t>3</a:t>
                  </a:r>
                </a:p>
              </p:txBody>
            </p:sp>
            <p:cxnSp>
              <p:nvCxnSpPr>
                <p:cNvPr id="73" name="Straight Arrow Connector 72"/>
                <p:cNvCxnSpPr/>
                <p:nvPr/>
              </p:nvCxnSpPr>
              <p:spPr>
                <a:xfrm flipH="1">
                  <a:off x="1871202" y="3695323"/>
                  <a:ext cx="362132" cy="419477"/>
                </a:xfrm>
                <a:prstGeom prst="straightConnector1">
                  <a:avLst/>
                </a:prstGeom>
                <a:ln w="41275">
                  <a:solidFill>
                    <a:srgbClr val="00B0F0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4" name="Straight Arrow Connector 73"/>
                <p:cNvCxnSpPr/>
                <p:nvPr/>
              </p:nvCxnSpPr>
              <p:spPr>
                <a:xfrm flipH="1">
                  <a:off x="1199512" y="4491400"/>
                  <a:ext cx="362132" cy="419477"/>
                </a:xfrm>
                <a:prstGeom prst="straightConnector1">
                  <a:avLst/>
                </a:prstGeom>
                <a:ln w="41275">
                  <a:solidFill>
                    <a:srgbClr val="00B0F0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5" name="Straight Arrow Connector 74"/>
                <p:cNvCxnSpPr/>
                <p:nvPr/>
              </p:nvCxnSpPr>
              <p:spPr>
                <a:xfrm flipH="1">
                  <a:off x="1757108" y="5263678"/>
                  <a:ext cx="362132" cy="419477"/>
                </a:xfrm>
                <a:prstGeom prst="straightConnector1">
                  <a:avLst/>
                </a:prstGeom>
                <a:ln w="41275">
                  <a:solidFill>
                    <a:srgbClr val="00B0F0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6" name="Straight Arrow Connector 75"/>
                <p:cNvCxnSpPr/>
                <p:nvPr/>
              </p:nvCxnSpPr>
              <p:spPr>
                <a:xfrm>
                  <a:off x="2538022" y="3696761"/>
                  <a:ext cx="357578" cy="418039"/>
                </a:xfrm>
                <a:prstGeom prst="straightConnector1">
                  <a:avLst/>
                </a:prstGeom>
                <a:ln w="41275">
                  <a:solidFill>
                    <a:srgbClr val="00B0F0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77" name="TextBox 76"/>
                <p:cNvSpPr txBox="1"/>
                <p:nvPr/>
              </p:nvSpPr>
              <p:spPr>
                <a:xfrm flipH="1">
                  <a:off x="2838875" y="4118295"/>
                  <a:ext cx="380999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400" b="1" dirty="0">
                      <a:solidFill>
                        <a:srgbClr val="C00000"/>
                      </a:solidFill>
                    </a:rPr>
                    <a:t>8</a:t>
                  </a:r>
                </a:p>
              </p:txBody>
            </p:sp>
            <p:sp>
              <p:nvSpPr>
                <p:cNvPr id="78" name="TextBox 77"/>
                <p:cNvSpPr txBox="1"/>
                <p:nvPr/>
              </p:nvSpPr>
              <p:spPr>
                <a:xfrm flipH="1">
                  <a:off x="2087168" y="6099240"/>
                  <a:ext cx="380999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400" b="1" dirty="0">
                      <a:solidFill>
                        <a:srgbClr val="C00000"/>
                      </a:solidFill>
                    </a:rPr>
                    <a:t>4</a:t>
                  </a:r>
                </a:p>
              </p:txBody>
            </p:sp>
            <p:cxnSp>
              <p:nvCxnSpPr>
                <p:cNvPr id="79" name="Straight Arrow Connector 78"/>
                <p:cNvCxnSpPr/>
                <p:nvPr/>
              </p:nvCxnSpPr>
              <p:spPr>
                <a:xfrm>
                  <a:off x="1839894" y="5798271"/>
                  <a:ext cx="357578" cy="418039"/>
                </a:xfrm>
                <a:prstGeom prst="straightConnector1">
                  <a:avLst/>
                </a:prstGeom>
                <a:ln w="41275">
                  <a:solidFill>
                    <a:srgbClr val="00B0F0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80" name="Oval 79"/>
                <p:cNvSpPr/>
                <p:nvPr/>
              </p:nvSpPr>
              <p:spPr>
                <a:xfrm>
                  <a:off x="1407468" y="3989699"/>
                  <a:ext cx="644897" cy="533400"/>
                </a:xfrm>
                <a:prstGeom prst="ellipse">
                  <a:avLst/>
                </a:prstGeom>
                <a:solidFill>
                  <a:schemeClr val="accent2">
                    <a:lumMod val="60000"/>
                    <a:lumOff val="40000"/>
                    <a:alpha val="26000"/>
                  </a:schemeClr>
                </a:solidFill>
                <a:ln>
                  <a:solidFill>
                    <a:schemeClr val="accent2">
                      <a:lumMod val="60000"/>
                      <a:lumOff val="40000"/>
                      <a:alpha val="3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  <p:sp>
        <p:nvSpPr>
          <p:cNvPr id="81" name="Freeform 80"/>
          <p:cNvSpPr/>
          <p:nvPr/>
        </p:nvSpPr>
        <p:spPr>
          <a:xfrm>
            <a:off x="5507837" y="3998528"/>
            <a:ext cx="272802" cy="865632"/>
          </a:xfrm>
          <a:custGeom>
            <a:avLst/>
            <a:gdLst>
              <a:gd name="connsiteX0" fmla="*/ 52275 w 272802"/>
              <a:gd name="connsiteY0" fmla="*/ 865632 h 865632"/>
              <a:gd name="connsiteX1" fmla="*/ 15699 w 272802"/>
              <a:gd name="connsiteY1" fmla="*/ 402336 h 865632"/>
              <a:gd name="connsiteX2" fmla="*/ 64467 w 272802"/>
              <a:gd name="connsiteY2" fmla="*/ 292608 h 865632"/>
              <a:gd name="connsiteX3" fmla="*/ 137619 w 272802"/>
              <a:gd name="connsiteY3" fmla="*/ 231648 h 865632"/>
              <a:gd name="connsiteX4" fmla="*/ 198579 w 272802"/>
              <a:gd name="connsiteY4" fmla="*/ 170688 h 865632"/>
              <a:gd name="connsiteX5" fmla="*/ 222963 w 272802"/>
              <a:gd name="connsiteY5" fmla="*/ 134112 h 865632"/>
              <a:gd name="connsiteX6" fmla="*/ 259539 w 272802"/>
              <a:gd name="connsiteY6" fmla="*/ 97536 h 865632"/>
              <a:gd name="connsiteX7" fmla="*/ 271731 w 272802"/>
              <a:gd name="connsiteY7" fmla="*/ 0 h 8656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72802" h="865632">
                <a:moveTo>
                  <a:pt x="52275" y="865632"/>
                </a:moveTo>
                <a:cubicBezTo>
                  <a:pt x="29232" y="675526"/>
                  <a:pt x="-27316" y="560056"/>
                  <a:pt x="15699" y="402336"/>
                </a:cubicBezTo>
                <a:cubicBezTo>
                  <a:pt x="28630" y="354921"/>
                  <a:pt x="34996" y="327973"/>
                  <a:pt x="64467" y="292608"/>
                </a:cubicBezTo>
                <a:cubicBezTo>
                  <a:pt x="93803" y="257405"/>
                  <a:pt x="101655" y="255624"/>
                  <a:pt x="137619" y="231648"/>
                </a:cubicBezTo>
                <a:cubicBezTo>
                  <a:pt x="202643" y="134112"/>
                  <a:pt x="117299" y="251968"/>
                  <a:pt x="198579" y="170688"/>
                </a:cubicBezTo>
                <a:cubicBezTo>
                  <a:pt x="208940" y="160327"/>
                  <a:pt x="213582" y="145369"/>
                  <a:pt x="222963" y="134112"/>
                </a:cubicBezTo>
                <a:cubicBezTo>
                  <a:pt x="234001" y="120866"/>
                  <a:pt x="247347" y="109728"/>
                  <a:pt x="259539" y="97536"/>
                </a:cubicBezTo>
                <a:cubicBezTo>
                  <a:pt x="278157" y="41683"/>
                  <a:pt x="271731" y="73811"/>
                  <a:pt x="271731" y="0"/>
                </a:cubicBezTo>
              </a:path>
            </a:pathLst>
          </a:custGeom>
          <a:noFill/>
          <a:ln w="41275" cmpd="sng">
            <a:solidFill>
              <a:schemeClr val="bg1">
                <a:lumMod val="75000"/>
              </a:schemeClr>
            </a:solidFill>
            <a:prstDash val="sysDot"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140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63" grpId="0"/>
      <p:bldP spid="81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864291"/>
          </a:xfrm>
        </p:spPr>
        <p:txBody>
          <a:bodyPr/>
          <a:lstStyle/>
          <a:p>
            <a:pPr marL="109728" indent="0">
              <a:spcBef>
                <a:spcPts val="1200"/>
              </a:spcBef>
              <a:buNone/>
            </a:pPr>
            <a:r>
              <a:rPr lang="en-US" sz="2400" b="1" dirty="0" smtClean="0">
                <a:solidFill>
                  <a:srgbClr val="C00000"/>
                </a:solidFill>
              </a:rPr>
              <a:t>(2 children) … </a:t>
            </a:r>
            <a:r>
              <a:rPr lang="en-US" sz="2400" b="1" dirty="0">
                <a:solidFill>
                  <a:srgbClr val="C00000"/>
                </a:solidFill>
              </a:rPr>
              <a:t>then</a:t>
            </a:r>
          </a:p>
          <a:p>
            <a:pPr lvl="1">
              <a:spcBef>
                <a:spcPts val="600"/>
              </a:spcBef>
            </a:pPr>
            <a:r>
              <a:rPr lang="en-US" sz="1800" dirty="0" smtClean="0"/>
              <a:t>Recursive </a:t>
            </a:r>
            <a:r>
              <a:rPr lang="en-US" sz="1800" dirty="0"/>
              <a:t>delete the min node </a:t>
            </a:r>
            <a:endParaRPr lang="en-US" sz="1800" dirty="0" smtClean="0"/>
          </a:p>
          <a:p>
            <a:pPr lvl="1">
              <a:spcBef>
                <a:spcPts val="600"/>
              </a:spcBef>
            </a:pPr>
            <a:r>
              <a:rPr lang="en-US" sz="1800" dirty="0" smtClean="0"/>
              <a:t>It </a:t>
            </a:r>
            <a:r>
              <a:rPr lang="en-US" sz="1800" dirty="0"/>
              <a:t>will not have a L subtree so now it’s a one </a:t>
            </a:r>
            <a:r>
              <a:rPr lang="en-US" sz="1800" dirty="0" smtClean="0"/>
              <a:t>or no </a:t>
            </a:r>
            <a:r>
              <a:rPr lang="en-US" sz="1800" smtClean="0"/>
              <a:t>child case … </a:t>
            </a:r>
            <a:r>
              <a:rPr lang="en-US" sz="1800" dirty="0" smtClean="0"/>
              <a:t>here, it’s 1 child</a:t>
            </a:r>
            <a:endParaRPr lang="en-US" sz="1800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sz="3600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“remove” in BST</a:t>
            </a:r>
            <a:endParaRPr lang="en-US" sz="360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pSp>
        <p:nvGrpSpPr>
          <p:cNvPr id="37" name="Group 36"/>
          <p:cNvGrpSpPr/>
          <p:nvPr/>
        </p:nvGrpSpPr>
        <p:grpSpPr>
          <a:xfrm>
            <a:off x="6131286" y="3480540"/>
            <a:ext cx="2536235" cy="2827475"/>
            <a:chOff x="4205362" y="3362325"/>
            <a:chExt cx="2536235" cy="2827475"/>
          </a:xfrm>
        </p:grpSpPr>
        <p:sp>
          <p:nvSpPr>
            <p:cNvPr id="38" name="TextBox 37"/>
            <p:cNvSpPr txBox="1"/>
            <p:nvPr/>
          </p:nvSpPr>
          <p:spPr>
            <a:xfrm flipH="1">
              <a:off x="4895319" y="4085421"/>
              <a:ext cx="38099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solidFill>
                    <a:srgbClr val="C00000"/>
                  </a:solidFill>
                </a:rPr>
                <a:t>3</a:t>
              </a:r>
            </a:p>
          </p:txBody>
        </p:sp>
        <p:grpSp>
          <p:nvGrpSpPr>
            <p:cNvPr id="39" name="Group 38"/>
            <p:cNvGrpSpPr/>
            <p:nvPr/>
          </p:nvGrpSpPr>
          <p:grpSpPr>
            <a:xfrm>
              <a:off x="4205362" y="3362325"/>
              <a:ext cx="2536235" cy="2827475"/>
              <a:chOff x="4967300" y="3349406"/>
              <a:chExt cx="2536235" cy="2827475"/>
            </a:xfrm>
          </p:grpSpPr>
          <p:sp>
            <p:nvSpPr>
              <p:cNvPr id="40" name="TextBox 39"/>
              <p:cNvSpPr txBox="1"/>
              <p:nvPr/>
            </p:nvSpPr>
            <p:spPr>
              <a:xfrm>
                <a:off x="6478504" y="3349406"/>
                <a:ext cx="44693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>
                    <a:solidFill>
                      <a:srgbClr val="C00000"/>
                    </a:solidFill>
                  </a:rPr>
                  <a:t>6</a:t>
                </a:r>
              </a:p>
            </p:txBody>
          </p:sp>
          <p:sp>
            <p:nvSpPr>
              <p:cNvPr id="42" name="TextBox 41"/>
              <p:cNvSpPr txBox="1"/>
              <p:nvPr/>
            </p:nvSpPr>
            <p:spPr>
              <a:xfrm flipH="1">
                <a:off x="5787687" y="5715216"/>
                <a:ext cx="38099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>
                    <a:solidFill>
                      <a:srgbClr val="C00000"/>
                    </a:solidFill>
                  </a:rPr>
                  <a:t>4</a:t>
                </a:r>
              </a:p>
            </p:txBody>
          </p:sp>
          <p:sp>
            <p:nvSpPr>
              <p:cNvPr id="43" name="TextBox 42"/>
              <p:cNvSpPr txBox="1"/>
              <p:nvPr/>
            </p:nvSpPr>
            <p:spPr>
              <a:xfrm flipH="1">
                <a:off x="4967300" y="4897357"/>
                <a:ext cx="38099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>
                    <a:solidFill>
                      <a:srgbClr val="C00000"/>
                    </a:solidFill>
                  </a:rPr>
                  <a:t>1</a:t>
                </a:r>
              </a:p>
            </p:txBody>
          </p:sp>
          <p:cxnSp>
            <p:nvCxnSpPr>
              <p:cNvPr id="44" name="Straight Arrow Connector 43"/>
              <p:cNvCxnSpPr/>
              <p:nvPr/>
            </p:nvCxnSpPr>
            <p:spPr>
              <a:xfrm flipH="1">
                <a:off x="5326520" y="4486967"/>
                <a:ext cx="362132" cy="419477"/>
              </a:xfrm>
              <a:prstGeom prst="straightConnector1">
                <a:avLst/>
              </a:prstGeom>
              <a:ln w="41275">
                <a:solidFill>
                  <a:srgbClr val="00B0F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Arrow Connector 44"/>
              <p:cNvCxnSpPr/>
              <p:nvPr/>
            </p:nvCxnSpPr>
            <p:spPr>
              <a:xfrm>
                <a:off x="6775102" y="3717947"/>
                <a:ext cx="357578" cy="418039"/>
              </a:xfrm>
              <a:prstGeom prst="straightConnector1">
                <a:avLst/>
              </a:prstGeom>
              <a:ln w="41275">
                <a:solidFill>
                  <a:srgbClr val="00B0F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Arrow Connector 45"/>
              <p:cNvCxnSpPr/>
              <p:nvPr/>
            </p:nvCxnSpPr>
            <p:spPr>
              <a:xfrm flipH="1">
                <a:off x="6051626" y="3701812"/>
                <a:ext cx="362132" cy="419477"/>
              </a:xfrm>
              <a:prstGeom prst="straightConnector1">
                <a:avLst/>
              </a:prstGeom>
              <a:ln w="41275">
                <a:solidFill>
                  <a:srgbClr val="00B0F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7" name="TextBox 46"/>
              <p:cNvSpPr txBox="1"/>
              <p:nvPr/>
            </p:nvSpPr>
            <p:spPr>
              <a:xfrm flipH="1">
                <a:off x="7027775" y="4159054"/>
                <a:ext cx="475760" cy="4683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>
                    <a:solidFill>
                      <a:srgbClr val="C00000"/>
                    </a:solidFill>
                  </a:rPr>
                  <a:t>8</a:t>
                </a:r>
              </a:p>
            </p:txBody>
          </p:sp>
          <p:cxnSp>
            <p:nvCxnSpPr>
              <p:cNvPr id="51" name="Straight Arrow Connector 50"/>
              <p:cNvCxnSpPr/>
              <p:nvPr/>
            </p:nvCxnSpPr>
            <p:spPr>
              <a:xfrm flipH="1">
                <a:off x="6153947" y="5306174"/>
                <a:ext cx="260606" cy="405075"/>
              </a:xfrm>
              <a:prstGeom prst="straightConnector1">
                <a:avLst/>
              </a:prstGeom>
              <a:ln w="41275">
                <a:solidFill>
                  <a:srgbClr val="00B0F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3" name="TextBox 52"/>
              <p:cNvSpPr txBox="1"/>
              <p:nvPr/>
            </p:nvSpPr>
            <p:spPr>
              <a:xfrm flipH="1">
                <a:off x="6324448" y="4897356"/>
                <a:ext cx="38099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>
                    <a:solidFill>
                      <a:srgbClr val="C00000"/>
                    </a:solidFill>
                  </a:rPr>
                  <a:t>5</a:t>
                </a:r>
              </a:p>
            </p:txBody>
          </p:sp>
          <p:cxnSp>
            <p:nvCxnSpPr>
              <p:cNvPr id="54" name="Straight Arrow Connector 53"/>
              <p:cNvCxnSpPr/>
              <p:nvPr/>
            </p:nvCxnSpPr>
            <p:spPr>
              <a:xfrm>
                <a:off x="6006550" y="4486967"/>
                <a:ext cx="362974" cy="448215"/>
              </a:xfrm>
              <a:prstGeom prst="straightConnector1">
                <a:avLst/>
              </a:prstGeom>
              <a:ln w="41275">
                <a:solidFill>
                  <a:srgbClr val="00B0F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5" name="Oval 54"/>
              <p:cNvSpPr/>
              <p:nvPr/>
            </p:nvSpPr>
            <p:spPr>
              <a:xfrm>
                <a:off x="5509050" y="4046560"/>
                <a:ext cx="644897" cy="533400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  <a:alpha val="26000"/>
                </a:schemeClr>
              </a:solidFill>
              <a:ln>
                <a:solidFill>
                  <a:schemeClr val="accent2">
                    <a:lumMod val="60000"/>
                    <a:lumOff val="40000"/>
                    <a:alpha val="3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62" name="Group 61"/>
          <p:cNvGrpSpPr/>
          <p:nvPr/>
        </p:nvGrpSpPr>
        <p:grpSpPr>
          <a:xfrm>
            <a:off x="2999397" y="2488630"/>
            <a:ext cx="2693945" cy="3342349"/>
            <a:chOff x="3120130" y="3075331"/>
            <a:chExt cx="2693945" cy="3342349"/>
          </a:xfrm>
        </p:grpSpPr>
        <p:grpSp>
          <p:nvGrpSpPr>
            <p:cNvPr id="28" name="Group 27"/>
            <p:cNvGrpSpPr/>
            <p:nvPr/>
          </p:nvGrpSpPr>
          <p:grpSpPr>
            <a:xfrm>
              <a:off x="3120130" y="3075331"/>
              <a:ext cx="2693945" cy="3342349"/>
              <a:chOff x="4205362" y="3362325"/>
              <a:chExt cx="2693945" cy="3342349"/>
            </a:xfrm>
          </p:grpSpPr>
          <p:sp>
            <p:nvSpPr>
              <p:cNvPr id="7" name="TextBox 6"/>
              <p:cNvSpPr txBox="1"/>
              <p:nvPr/>
            </p:nvSpPr>
            <p:spPr>
              <a:xfrm flipH="1">
                <a:off x="4895319" y="4085421"/>
                <a:ext cx="38099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>
                    <a:solidFill>
                      <a:srgbClr val="C00000"/>
                    </a:solidFill>
                  </a:rPr>
                  <a:t>3</a:t>
                </a:r>
              </a:p>
            </p:txBody>
          </p:sp>
          <p:grpSp>
            <p:nvGrpSpPr>
              <p:cNvPr id="16" name="Group 15"/>
              <p:cNvGrpSpPr/>
              <p:nvPr/>
            </p:nvGrpSpPr>
            <p:grpSpPr>
              <a:xfrm>
                <a:off x="4205362" y="3362325"/>
                <a:ext cx="2693945" cy="3342349"/>
                <a:chOff x="4967300" y="3349406"/>
                <a:chExt cx="2693945" cy="3342349"/>
              </a:xfrm>
            </p:grpSpPr>
            <p:sp>
              <p:nvSpPr>
                <p:cNvPr id="5" name="TextBox 4"/>
                <p:cNvSpPr txBox="1"/>
                <p:nvPr/>
              </p:nvSpPr>
              <p:spPr>
                <a:xfrm>
                  <a:off x="6478504" y="3349406"/>
                  <a:ext cx="446935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400" b="1" dirty="0">
                      <a:solidFill>
                        <a:srgbClr val="C00000"/>
                      </a:solidFill>
                    </a:rPr>
                    <a:t>6</a:t>
                  </a:r>
                </a:p>
              </p:txBody>
            </p:sp>
            <p:sp>
              <p:nvSpPr>
                <p:cNvPr id="17" name="TextBox 16"/>
                <p:cNvSpPr txBox="1"/>
                <p:nvPr/>
              </p:nvSpPr>
              <p:spPr>
                <a:xfrm flipH="1">
                  <a:off x="6697176" y="6230090"/>
                  <a:ext cx="380999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400" b="1" dirty="0">
                      <a:solidFill>
                        <a:srgbClr val="C00000"/>
                      </a:solidFill>
                    </a:rPr>
                    <a:t>4</a:t>
                  </a:r>
                </a:p>
              </p:txBody>
            </p:sp>
            <p:sp>
              <p:nvSpPr>
                <p:cNvPr id="18" name="TextBox 17"/>
                <p:cNvSpPr txBox="1"/>
                <p:nvPr/>
              </p:nvSpPr>
              <p:spPr>
                <a:xfrm flipH="1">
                  <a:off x="4967300" y="4897357"/>
                  <a:ext cx="380999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400" b="1" dirty="0">
                      <a:solidFill>
                        <a:srgbClr val="C00000"/>
                      </a:solidFill>
                    </a:rPr>
                    <a:t>1</a:t>
                  </a:r>
                </a:p>
              </p:txBody>
            </p:sp>
            <p:cxnSp>
              <p:nvCxnSpPr>
                <p:cNvPr id="19" name="Straight Arrow Connector 18"/>
                <p:cNvCxnSpPr/>
                <p:nvPr/>
              </p:nvCxnSpPr>
              <p:spPr>
                <a:xfrm flipH="1">
                  <a:off x="5326520" y="4486967"/>
                  <a:ext cx="362132" cy="419477"/>
                </a:xfrm>
                <a:prstGeom prst="straightConnector1">
                  <a:avLst/>
                </a:prstGeom>
                <a:ln w="41275">
                  <a:solidFill>
                    <a:srgbClr val="00B0F0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" name="Straight Arrow Connector 19"/>
                <p:cNvCxnSpPr/>
                <p:nvPr/>
              </p:nvCxnSpPr>
              <p:spPr>
                <a:xfrm>
                  <a:off x="6907546" y="3685997"/>
                  <a:ext cx="357578" cy="418039"/>
                </a:xfrm>
                <a:prstGeom prst="straightConnector1">
                  <a:avLst/>
                </a:prstGeom>
                <a:ln w="41275">
                  <a:solidFill>
                    <a:srgbClr val="00B0F0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" name="Straight Arrow Connector 20"/>
                <p:cNvCxnSpPr/>
                <p:nvPr/>
              </p:nvCxnSpPr>
              <p:spPr>
                <a:xfrm flipH="1">
                  <a:off x="6051626" y="3701812"/>
                  <a:ext cx="362132" cy="419477"/>
                </a:xfrm>
                <a:prstGeom prst="straightConnector1">
                  <a:avLst/>
                </a:prstGeom>
                <a:ln w="41275">
                  <a:solidFill>
                    <a:srgbClr val="00B0F0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2" name="TextBox 21"/>
                <p:cNvSpPr txBox="1"/>
                <p:nvPr/>
              </p:nvSpPr>
              <p:spPr>
                <a:xfrm flipH="1">
                  <a:off x="7280246" y="4121289"/>
                  <a:ext cx="380999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400" b="1" dirty="0">
                      <a:solidFill>
                        <a:srgbClr val="C00000"/>
                      </a:solidFill>
                    </a:rPr>
                    <a:t>8</a:t>
                  </a:r>
                </a:p>
              </p:txBody>
            </p:sp>
            <p:sp>
              <p:nvSpPr>
                <p:cNvPr id="23" name="TextBox 22"/>
                <p:cNvSpPr txBox="1"/>
                <p:nvPr/>
              </p:nvSpPr>
              <p:spPr>
                <a:xfrm flipH="1">
                  <a:off x="5723591" y="5603183"/>
                  <a:ext cx="380999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400" b="1" dirty="0">
                      <a:solidFill>
                        <a:srgbClr val="C00000"/>
                      </a:solidFill>
                    </a:rPr>
                    <a:t>3</a:t>
                  </a:r>
                </a:p>
              </p:txBody>
            </p:sp>
            <p:cxnSp>
              <p:nvCxnSpPr>
                <p:cNvPr id="24" name="Straight Arrow Connector 23"/>
                <p:cNvCxnSpPr/>
                <p:nvPr/>
              </p:nvCxnSpPr>
              <p:spPr>
                <a:xfrm>
                  <a:off x="6150747" y="5878796"/>
                  <a:ext cx="502441" cy="448387"/>
                </a:xfrm>
                <a:prstGeom prst="straightConnector1">
                  <a:avLst/>
                </a:prstGeom>
                <a:ln w="41275">
                  <a:solidFill>
                    <a:schemeClr val="bg1">
                      <a:lumMod val="75000"/>
                    </a:schemeClr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" name="Straight Arrow Connector 28"/>
                <p:cNvCxnSpPr/>
                <p:nvPr/>
              </p:nvCxnSpPr>
              <p:spPr>
                <a:xfrm flipH="1">
                  <a:off x="5978738" y="5153707"/>
                  <a:ext cx="380999" cy="461527"/>
                </a:xfrm>
                <a:prstGeom prst="straightConnector1">
                  <a:avLst/>
                </a:prstGeom>
                <a:ln w="41275">
                  <a:solidFill>
                    <a:schemeClr val="accent2">
                      <a:lumMod val="60000"/>
                      <a:lumOff val="40000"/>
                    </a:schemeClr>
                  </a:solidFill>
                  <a:prstDash val="sysDot"/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4" name="TextBox 33"/>
                <p:cNvSpPr txBox="1"/>
                <p:nvPr/>
              </p:nvSpPr>
              <p:spPr>
                <a:xfrm flipH="1">
                  <a:off x="6324448" y="4897356"/>
                  <a:ext cx="380999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400" b="1" dirty="0">
                      <a:solidFill>
                        <a:srgbClr val="C00000"/>
                      </a:solidFill>
                    </a:rPr>
                    <a:t>5</a:t>
                  </a:r>
                </a:p>
              </p:txBody>
            </p:sp>
            <p:cxnSp>
              <p:nvCxnSpPr>
                <p:cNvPr id="41" name="Straight Arrow Connector 40"/>
                <p:cNvCxnSpPr/>
                <p:nvPr/>
              </p:nvCxnSpPr>
              <p:spPr>
                <a:xfrm>
                  <a:off x="6006550" y="4486967"/>
                  <a:ext cx="362974" cy="448215"/>
                </a:xfrm>
                <a:prstGeom prst="straightConnector1">
                  <a:avLst/>
                </a:prstGeom>
                <a:ln w="41275">
                  <a:solidFill>
                    <a:srgbClr val="00B0F0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8" name="Oval 47"/>
                <p:cNvSpPr/>
                <p:nvPr/>
              </p:nvSpPr>
              <p:spPr>
                <a:xfrm>
                  <a:off x="5509050" y="4046560"/>
                  <a:ext cx="644897" cy="533400"/>
                </a:xfrm>
                <a:prstGeom prst="ellipse">
                  <a:avLst/>
                </a:prstGeom>
                <a:solidFill>
                  <a:schemeClr val="accent2">
                    <a:lumMod val="60000"/>
                    <a:lumOff val="40000"/>
                    <a:alpha val="26000"/>
                  </a:schemeClr>
                </a:solidFill>
                <a:ln>
                  <a:solidFill>
                    <a:schemeClr val="accent2">
                      <a:lumMod val="60000"/>
                      <a:lumOff val="40000"/>
                      <a:alpha val="3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61" name="Freeform 60"/>
            <p:cNvSpPr/>
            <p:nvPr/>
          </p:nvSpPr>
          <p:spPr>
            <a:xfrm>
              <a:off x="4410075" y="5000625"/>
              <a:ext cx="533400" cy="915031"/>
            </a:xfrm>
            <a:custGeom>
              <a:avLst/>
              <a:gdLst>
                <a:gd name="connsiteX0" fmla="*/ 171450 w 533400"/>
                <a:gd name="connsiteY0" fmla="*/ 0 h 915031"/>
                <a:gd name="connsiteX1" fmla="*/ 123825 w 533400"/>
                <a:gd name="connsiteY1" fmla="*/ 28575 h 915031"/>
                <a:gd name="connsiteX2" fmla="*/ 57150 w 533400"/>
                <a:gd name="connsiteY2" fmla="*/ 104775 h 915031"/>
                <a:gd name="connsiteX3" fmla="*/ 9525 w 533400"/>
                <a:gd name="connsiteY3" fmla="*/ 190500 h 915031"/>
                <a:gd name="connsiteX4" fmla="*/ 0 w 533400"/>
                <a:gd name="connsiteY4" fmla="*/ 247650 h 915031"/>
                <a:gd name="connsiteX5" fmla="*/ 9525 w 533400"/>
                <a:gd name="connsiteY5" fmla="*/ 428625 h 915031"/>
                <a:gd name="connsiteX6" fmla="*/ 28575 w 533400"/>
                <a:gd name="connsiteY6" fmla="*/ 485775 h 915031"/>
                <a:gd name="connsiteX7" fmla="*/ 85725 w 533400"/>
                <a:gd name="connsiteY7" fmla="*/ 533400 h 915031"/>
                <a:gd name="connsiteX8" fmla="*/ 133350 w 533400"/>
                <a:gd name="connsiteY8" fmla="*/ 581025 h 915031"/>
                <a:gd name="connsiteX9" fmla="*/ 152400 w 533400"/>
                <a:gd name="connsiteY9" fmla="*/ 609600 h 915031"/>
                <a:gd name="connsiteX10" fmla="*/ 180975 w 533400"/>
                <a:gd name="connsiteY10" fmla="*/ 638175 h 915031"/>
                <a:gd name="connsiteX11" fmla="*/ 228600 w 533400"/>
                <a:gd name="connsiteY11" fmla="*/ 685800 h 915031"/>
                <a:gd name="connsiteX12" fmla="*/ 247650 w 533400"/>
                <a:gd name="connsiteY12" fmla="*/ 714375 h 915031"/>
                <a:gd name="connsiteX13" fmla="*/ 304800 w 533400"/>
                <a:gd name="connsiteY13" fmla="*/ 752475 h 915031"/>
                <a:gd name="connsiteX14" fmla="*/ 381000 w 533400"/>
                <a:gd name="connsiteY14" fmla="*/ 819150 h 915031"/>
                <a:gd name="connsiteX15" fmla="*/ 438150 w 533400"/>
                <a:gd name="connsiteY15" fmla="*/ 838200 h 915031"/>
                <a:gd name="connsiteX16" fmla="*/ 476250 w 533400"/>
                <a:gd name="connsiteY16" fmla="*/ 866775 h 915031"/>
                <a:gd name="connsiteX17" fmla="*/ 523875 w 533400"/>
                <a:gd name="connsiteY17" fmla="*/ 914400 h 915031"/>
                <a:gd name="connsiteX18" fmla="*/ 533400 w 533400"/>
                <a:gd name="connsiteY18" fmla="*/ 914400 h 9150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533400" h="915031">
                  <a:moveTo>
                    <a:pt x="171450" y="0"/>
                  </a:moveTo>
                  <a:cubicBezTo>
                    <a:pt x="155575" y="9525"/>
                    <a:pt x="136916" y="15484"/>
                    <a:pt x="123825" y="28575"/>
                  </a:cubicBezTo>
                  <a:cubicBezTo>
                    <a:pt x="12700" y="139700"/>
                    <a:pt x="138113" y="50800"/>
                    <a:pt x="57150" y="104775"/>
                  </a:cubicBezTo>
                  <a:cubicBezTo>
                    <a:pt x="32596" y="141606"/>
                    <a:pt x="17908" y="152778"/>
                    <a:pt x="9525" y="190500"/>
                  </a:cubicBezTo>
                  <a:cubicBezTo>
                    <a:pt x="5335" y="209353"/>
                    <a:pt x="3175" y="228600"/>
                    <a:pt x="0" y="247650"/>
                  </a:cubicBezTo>
                  <a:cubicBezTo>
                    <a:pt x="3175" y="307975"/>
                    <a:pt x="2328" y="368647"/>
                    <a:pt x="9525" y="428625"/>
                  </a:cubicBezTo>
                  <a:cubicBezTo>
                    <a:pt x="11917" y="448562"/>
                    <a:pt x="14376" y="471576"/>
                    <a:pt x="28575" y="485775"/>
                  </a:cubicBezTo>
                  <a:cubicBezTo>
                    <a:pt x="65245" y="522445"/>
                    <a:pt x="45942" y="506878"/>
                    <a:pt x="85725" y="533400"/>
                  </a:cubicBezTo>
                  <a:cubicBezTo>
                    <a:pt x="136525" y="609600"/>
                    <a:pt x="69850" y="517525"/>
                    <a:pt x="133350" y="581025"/>
                  </a:cubicBezTo>
                  <a:cubicBezTo>
                    <a:pt x="141445" y="589120"/>
                    <a:pt x="145071" y="600806"/>
                    <a:pt x="152400" y="609600"/>
                  </a:cubicBezTo>
                  <a:cubicBezTo>
                    <a:pt x="161024" y="619948"/>
                    <a:pt x="172351" y="627827"/>
                    <a:pt x="180975" y="638175"/>
                  </a:cubicBezTo>
                  <a:cubicBezTo>
                    <a:pt x="220662" y="685800"/>
                    <a:pt x="176213" y="650875"/>
                    <a:pt x="228600" y="685800"/>
                  </a:cubicBezTo>
                  <a:cubicBezTo>
                    <a:pt x="234950" y="695325"/>
                    <a:pt x="239035" y="706837"/>
                    <a:pt x="247650" y="714375"/>
                  </a:cubicBezTo>
                  <a:cubicBezTo>
                    <a:pt x="264880" y="729452"/>
                    <a:pt x="304800" y="752475"/>
                    <a:pt x="304800" y="752475"/>
                  </a:cubicBezTo>
                  <a:cubicBezTo>
                    <a:pt x="327025" y="785813"/>
                    <a:pt x="333375" y="803275"/>
                    <a:pt x="381000" y="819150"/>
                  </a:cubicBezTo>
                  <a:lnTo>
                    <a:pt x="438150" y="838200"/>
                  </a:lnTo>
                  <a:cubicBezTo>
                    <a:pt x="450850" y="847725"/>
                    <a:pt x="465025" y="855550"/>
                    <a:pt x="476250" y="866775"/>
                  </a:cubicBezTo>
                  <a:cubicBezTo>
                    <a:pt x="514350" y="904875"/>
                    <a:pt x="473075" y="889000"/>
                    <a:pt x="523875" y="914400"/>
                  </a:cubicBezTo>
                  <a:cubicBezTo>
                    <a:pt x="526715" y="915820"/>
                    <a:pt x="530225" y="914400"/>
                    <a:pt x="533400" y="914400"/>
                  </a:cubicBezTo>
                </a:path>
              </a:pathLst>
            </a:custGeom>
            <a:noFill/>
            <a:ln w="41275" cmpd="sng">
              <a:solidFill>
                <a:srgbClr val="00B0F0"/>
              </a:solidFill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3" name="TextBox 62"/>
          <p:cNvSpPr txBox="1"/>
          <p:nvPr/>
        </p:nvSpPr>
        <p:spPr>
          <a:xfrm>
            <a:off x="2948880" y="5154569"/>
            <a:ext cx="11624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i="1" dirty="0" smtClean="0">
                <a:solidFill>
                  <a:schemeClr val="accent1">
                    <a:lumMod val="75000"/>
                  </a:schemeClr>
                </a:solidFill>
              </a:rPr>
              <a:t>Remove min in R</a:t>
            </a:r>
            <a:endParaRPr lang="en-US" sz="16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pSp>
        <p:nvGrpSpPr>
          <p:cNvPr id="57" name="Group 56"/>
          <p:cNvGrpSpPr/>
          <p:nvPr/>
        </p:nvGrpSpPr>
        <p:grpSpPr>
          <a:xfrm>
            <a:off x="214413" y="2651489"/>
            <a:ext cx="2334652" cy="3208105"/>
            <a:chOff x="133383" y="3018126"/>
            <a:chExt cx="2334652" cy="3208105"/>
          </a:xfrm>
        </p:grpSpPr>
        <p:cxnSp>
          <p:nvCxnSpPr>
            <p:cNvPr id="58" name="Straight Arrow Connector 57"/>
            <p:cNvCxnSpPr/>
            <p:nvPr/>
          </p:nvCxnSpPr>
          <p:spPr>
            <a:xfrm>
              <a:off x="1123917" y="4108403"/>
              <a:ext cx="357578" cy="418039"/>
            </a:xfrm>
            <a:prstGeom prst="straightConnector1">
              <a:avLst/>
            </a:prstGeom>
            <a:ln w="41275">
              <a:solidFill>
                <a:srgbClr val="00B0F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9" name="Group 58"/>
            <p:cNvGrpSpPr/>
            <p:nvPr/>
          </p:nvGrpSpPr>
          <p:grpSpPr>
            <a:xfrm>
              <a:off x="133383" y="3018126"/>
              <a:ext cx="2334652" cy="3208105"/>
              <a:chOff x="647535" y="3046701"/>
              <a:chExt cx="2334652" cy="3208105"/>
            </a:xfrm>
          </p:grpSpPr>
          <p:sp>
            <p:nvSpPr>
              <p:cNvPr id="60" name="TextBox 59"/>
              <p:cNvSpPr txBox="1"/>
              <p:nvPr/>
            </p:nvSpPr>
            <p:spPr>
              <a:xfrm>
                <a:off x="1296785" y="3811945"/>
                <a:ext cx="39089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solidFill>
                      <a:srgbClr val="C00000"/>
                    </a:solidFill>
                  </a:rPr>
                  <a:t>3</a:t>
                </a:r>
                <a:endParaRPr lang="en-US" sz="2400" b="1" dirty="0">
                  <a:solidFill>
                    <a:srgbClr val="C00000"/>
                  </a:solidFill>
                </a:endParaRPr>
              </a:p>
            </p:txBody>
          </p:sp>
          <p:grpSp>
            <p:nvGrpSpPr>
              <p:cNvPr id="64" name="Group 63"/>
              <p:cNvGrpSpPr/>
              <p:nvPr/>
            </p:nvGrpSpPr>
            <p:grpSpPr>
              <a:xfrm>
                <a:off x="647535" y="3046701"/>
                <a:ext cx="2334652" cy="3208105"/>
                <a:chOff x="885222" y="3352800"/>
                <a:chExt cx="2334652" cy="3208105"/>
              </a:xfrm>
            </p:grpSpPr>
            <p:sp>
              <p:nvSpPr>
                <p:cNvPr id="65" name="TextBox 64"/>
                <p:cNvSpPr txBox="1"/>
                <p:nvPr/>
              </p:nvSpPr>
              <p:spPr>
                <a:xfrm>
                  <a:off x="2209800" y="3352800"/>
                  <a:ext cx="446935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400" b="1" dirty="0">
                      <a:solidFill>
                        <a:srgbClr val="C00000"/>
                      </a:solidFill>
                    </a:rPr>
                    <a:t>6</a:t>
                  </a:r>
                </a:p>
              </p:txBody>
            </p:sp>
            <p:sp>
              <p:nvSpPr>
                <p:cNvPr id="66" name="TextBox 65"/>
                <p:cNvSpPr txBox="1"/>
                <p:nvPr/>
              </p:nvSpPr>
              <p:spPr>
                <a:xfrm flipH="1">
                  <a:off x="885222" y="4910877"/>
                  <a:ext cx="380999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400" b="1" dirty="0">
                      <a:solidFill>
                        <a:srgbClr val="C00000"/>
                      </a:solidFill>
                    </a:rPr>
                    <a:t>1</a:t>
                  </a:r>
                </a:p>
              </p:txBody>
            </p:sp>
            <p:sp>
              <p:nvSpPr>
                <p:cNvPr id="67" name="TextBox 66"/>
                <p:cNvSpPr txBox="1"/>
                <p:nvPr/>
              </p:nvSpPr>
              <p:spPr>
                <a:xfrm flipH="1">
                  <a:off x="2052268" y="4876799"/>
                  <a:ext cx="380999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400" b="1" dirty="0" smtClean="0">
                      <a:solidFill>
                        <a:srgbClr val="C00000"/>
                      </a:solidFill>
                    </a:rPr>
                    <a:t>5</a:t>
                  </a:r>
                  <a:endParaRPr lang="en-US" sz="2400" b="1" dirty="0">
                    <a:solidFill>
                      <a:srgbClr val="C00000"/>
                    </a:solidFill>
                  </a:endParaRPr>
                </a:p>
              </p:txBody>
            </p:sp>
            <p:sp>
              <p:nvSpPr>
                <p:cNvPr id="68" name="TextBox 67"/>
                <p:cNvSpPr txBox="1"/>
                <p:nvPr/>
              </p:nvSpPr>
              <p:spPr>
                <a:xfrm flipH="1">
                  <a:off x="1443081" y="5603184"/>
                  <a:ext cx="380999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400" b="1" dirty="0">
                      <a:solidFill>
                        <a:srgbClr val="C00000"/>
                      </a:solidFill>
                    </a:rPr>
                    <a:t>3</a:t>
                  </a:r>
                </a:p>
              </p:txBody>
            </p:sp>
            <p:cxnSp>
              <p:nvCxnSpPr>
                <p:cNvPr id="69" name="Straight Arrow Connector 68"/>
                <p:cNvCxnSpPr/>
                <p:nvPr/>
              </p:nvCxnSpPr>
              <p:spPr>
                <a:xfrm flipH="1">
                  <a:off x="1871202" y="3695323"/>
                  <a:ext cx="362132" cy="419477"/>
                </a:xfrm>
                <a:prstGeom prst="straightConnector1">
                  <a:avLst/>
                </a:prstGeom>
                <a:ln w="41275">
                  <a:solidFill>
                    <a:srgbClr val="00B0F0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0" name="Straight Arrow Connector 69"/>
                <p:cNvCxnSpPr/>
                <p:nvPr/>
              </p:nvCxnSpPr>
              <p:spPr>
                <a:xfrm flipH="1">
                  <a:off x="1199512" y="4491400"/>
                  <a:ext cx="362132" cy="419477"/>
                </a:xfrm>
                <a:prstGeom prst="straightConnector1">
                  <a:avLst/>
                </a:prstGeom>
                <a:ln w="41275">
                  <a:solidFill>
                    <a:srgbClr val="00B0F0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1" name="Straight Arrow Connector 70"/>
                <p:cNvCxnSpPr/>
                <p:nvPr/>
              </p:nvCxnSpPr>
              <p:spPr>
                <a:xfrm flipH="1">
                  <a:off x="1757108" y="5263678"/>
                  <a:ext cx="362132" cy="419477"/>
                </a:xfrm>
                <a:prstGeom prst="straightConnector1">
                  <a:avLst/>
                </a:prstGeom>
                <a:ln w="41275">
                  <a:solidFill>
                    <a:srgbClr val="00B0F0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2" name="Straight Arrow Connector 71"/>
                <p:cNvCxnSpPr/>
                <p:nvPr/>
              </p:nvCxnSpPr>
              <p:spPr>
                <a:xfrm>
                  <a:off x="2538022" y="3696761"/>
                  <a:ext cx="357578" cy="418039"/>
                </a:xfrm>
                <a:prstGeom prst="straightConnector1">
                  <a:avLst/>
                </a:prstGeom>
                <a:ln w="41275">
                  <a:solidFill>
                    <a:srgbClr val="00B0F0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73" name="TextBox 72"/>
                <p:cNvSpPr txBox="1"/>
                <p:nvPr/>
              </p:nvSpPr>
              <p:spPr>
                <a:xfrm flipH="1">
                  <a:off x="2838875" y="4118295"/>
                  <a:ext cx="380999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400" b="1" dirty="0">
                      <a:solidFill>
                        <a:srgbClr val="C00000"/>
                      </a:solidFill>
                    </a:rPr>
                    <a:t>8</a:t>
                  </a:r>
                </a:p>
              </p:txBody>
            </p:sp>
            <p:sp>
              <p:nvSpPr>
                <p:cNvPr id="74" name="TextBox 73"/>
                <p:cNvSpPr txBox="1"/>
                <p:nvPr/>
              </p:nvSpPr>
              <p:spPr>
                <a:xfrm flipH="1">
                  <a:off x="2087168" y="6099240"/>
                  <a:ext cx="380999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400" b="1" dirty="0">
                      <a:solidFill>
                        <a:srgbClr val="C00000"/>
                      </a:solidFill>
                    </a:rPr>
                    <a:t>4</a:t>
                  </a:r>
                </a:p>
              </p:txBody>
            </p:sp>
            <p:cxnSp>
              <p:nvCxnSpPr>
                <p:cNvPr id="75" name="Straight Arrow Connector 74"/>
                <p:cNvCxnSpPr/>
                <p:nvPr/>
              </p:nvCxnSpPr>
              <p:spPr>
                <a:xfrm>
                  <a:off x="1839894" y="5798271"/>
                  <a:ext cx="357578" cy="418039"/>
                </a:xfrm>
                <a:prstGeom prst="straightConnector1">
                  <a:avLst/>
                </a:prstGeom>
                <a:ln w="41275">
                  <a:solidFill>
                    <a:srgbClr val="00B0F0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76" name="Oval 75"/>
                <p:cNvSpPr/>
                <p:nvPr/>
              </p:nvSpPr>
              <p:spPr>
                <a:xfrm>
                  <a:off x="1407468" y="3989699"/>
                  <a:ext cx="644897" cy="533400"/>
                </a:xfrm>
                <a:prstGeom prst="ellipse">
                  <a:avLst/>
                </a:prstGeom>
                <a:solidFill>
                  <a:schemeClr val="accent2">
                    <a:lumMod val="60000"/>
                    <a:lumOff val="40000"/>
                    <a:alpha val="26000"/>
                  </a:schemeClr>
                </a:solidFill>
                <a:ln>
                  <a:solidFill>
                    <a:schemeClr val="accent2">
                      <a:lumMod val="60000"/>
                      <a:lumOff val="40000"/>
                      <a:alpha val="3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1772805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864291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US" sz="2400" b="1" dirty="0">
                <a:solidFill>
                  <a:srgbClr val="C00000"/>
                </a:solidFill>
              </a:rPr>
              <a:t>If has 2 children, then</a:t>
            </a:r>
          </a:p>
          <a:p>
            <a:pPr lvl="1">
              <a:spcBef>
                <a:spcPts val="600"/>
              </a:spcBef>
            </a:pPr>
            <a:r>
              <a:rPr lang="en-US" sz="1800" b="1" dirty="0" smtClean="0">
                <a:solidFill>
                  <a:srgbClr val="C00000"/>
                </a:solidFill>
              </a:rPr>
              <a:t>Can also do this </a:t>
            </a:r>
            <a:r>
              <a:rPr lang="en-US" sz="1800" dirty="0" smtClean="0"/>
              <a:t>with </a:t>
            </a:r>
            <a:r>
              <a:rPr lang="en-US" sz="1800" dirty="0" err="1" smtClean="0"/>
              <a:t>findMax</a:t>
            </a:r>
            <a:r>
              <a:rPr lang="en-US" sz="1800" dirty="0" smtClean="0"/>
              <a:t> </a:t>
            </a:r>
            <a:r>
              <a:rPr lang="en-US" sz="1800" dirty="0"/>
              <a:t>in </a:t>
            </a:r>
            <a:r>
              <a:rPr lang="en-US" sz="1800" dirty="0" smtClean="0"/>
              <a:t>L subtree (as the animation page shows)</a:t>
            </a:r>
            <a:endParaRPr lang="en-US" sz="1800" dirty="0"/>
          </a:p>
          <a:p>
            <a:pPr marL="109728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sz="3600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“remove” in BST (alt.)</a:t>
            </a:r>
            <a:endParaRPr lang="en-US" sz="360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188183" y="5608929"/>
            <a:ext cx="1463756" cy="400110"/>
          </a:xfrm>
          <a:prstGeom prst="rect">
            <a:avLst/>
          </a:prstGeom>
          <a:solidFill>
            <a:schemeClr val="accent1">
              <a:alpha val="2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sz="2000" b="1" i="1" dirty="0" smtClean="0">
                <a:solidFill>
                  <a:srgbClr val="C00000"/>
                </a:solidFill>
              </a:rPr>
              <a:t>remove(2)</a:t>
            </a:r>
            <a:endParaRPr lang="en-US" sz="2000" b="1" dirty="0">
              <a:solidFill>
                <a:srgbClr val="C00000"/>
              </a:solidFill>
            </a:endParaRPr>
          </a:p>
        </p:txBody>
      </p:sp>
      <p:grpSp>
        <p:nvGrpSpPr>
          <p:cNvPr id="56" name="Group 55"/>
          <p:cNvGrpSpPr/>
          <p:nvPr/>
        </p:nvGrpSpPr>
        <p:grpSpPr>
          <a:xfrm>
            <a:off x="285147" y="2576572"/>
            <a:ext cx="2334652" cy="3208105"/>
            <a:chOff x="133383" y="3018126"/>
            <a:chExt cx="2334652" cy="3208105"/>
          </a:xfrm>
        </p:grpSpPr>
        <p:cxnSp>
          <p:nvCxnSpPr>
            <p:cNvPr id="25" name="Straight Arrow Connector 24"/>
            <p:cNvCxnSpPr/>
            <p:nvPr/>
          </p:nvCxnSpPr>
          <p:spPr>
            <a:xfrm>
              <a:off x="1123917" y="4108403"/>
              <a:ext cx="357578" cy="418039"/>
            </a:xfrm>
            <a:prstGeom prst="straightConnector1">
              <a:avLst/>
            </a:prstGeom>
            <a:ln w="41275">
              <a:solidFill>
                <a:srgbClr val="00B0F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6" name="Group 35"/>
            <p:cNvGrpSpPr/>
            <p:nvPr/>
          </p:nvGrpSpPr>
          <p:grpSpPr>
            <a:xfrm>
              <a:off x="133383" y="3018126"/>
              <a:ext cx="2334652" cy="3208105"/>
              <a:chOff x="647535" y="3046701"/>
              <a:chExt cx="2334652" cy="3208105"/>
            </a:xfrm>
          </p:grpSpPr>
          <p:sp>
            <p:nvSpPr>
              <p:cNvPr id="6" name="TextBox 5"/>
              <p:cNvSpPr txBox="1"/>
              <p:nvPr/>
            </p:nvSpPr>
            <p:spPr>
              <a:xfrm>
                <a:off x="1296785" y="3811945"/>
                <a:ext cx="39089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>
                    <a:solidFill>
                      <a:srgbClr val="C00000"/>
                    </a:solidFill>
                  </a:rPr>
                  <a:t>2</a:t>
                </a:r>
              </a:p>
            </p:txBody>
          </p:sp>
          <p:grpSp>
            <p:nvGrpSpPr>
              <p:cNvPr id="35" name="Group 34"/>
              <p:cNvGrpSpPr/>
              <p:nvPr/>
            </p:nvGrpSpPr>
            <p:grpSpPr>
              <a:xfrm>
                <a:off x="647535" y="3046701"/>
                <a:ext cx="2334652" cy="3208105"/>
                <a:chOff x="885222" y="3352800"/>
                <a:chExt cx="2334652" cy="3208105"/>
              </a:xfrm>
            </p:grpSpPr>
            <p:sp>
              <p:nvSpPr>
                <p:cNvPr id="4" name="TextBox 3"/>
                <p:cNvSpPr txBox="1"/>
                <p:nvPr/>
              </p:nvSpPr>
              <p:spPr>
                <a:xfrm>
                  <a:off x="2209800" y="3352800"/>
                  <a:ext cx="446935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400" b="1" dirty="0">
                      <a:solidFill>
                        <a:srgbClr val="C00000"/>
                      </a:solidFill>
                    </a:rPr>
                    <a:t>6</a:t>
                  </a:r>
                </a:p>
              </p:txBody>
            </p:sp>
            <p:sp>
              <p:nvSpPr>
                <p:cNvPr id="8" name="TextBox 7"/>
                <p:cNvSpPr txBox="1"/>
                <p:nvPr/>
              </p:nvSpPr>
              <p:spPr>
                <a:xfrm flipH="1">
                  <a:off x="885222" y="4910877"/>
                  <a:ext cx="380999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400" b="1" dirty="0">
                      <a:solidFill>
                        <a:srgbClr val="C00000"/>
                      </a:solidFill>
                    </a:rPr>
                    <a:t>1</a:t>
                  </a:r>
                </a:p>
              </p:txBody>
            </p:sp>
            <p:sp>
              <p:nvSpPr>
                <p:cNvPr id="9" name="TextBox 8"/>
                <p:cNvSpPr txBox="1"/>
                <p:nvPr/>
              </p:nvSpPr>
              <p:spPr>
                <a:xfrm flipH="1">
                  <a:off x="2052268" y="4876799"/>
                  <a:ext cx="380999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400" b="1" dirty="0" smtClean="0">
                      <a:solidFill>
                        <a:srgbClr val="C00000"/>
                      </a:solidFill>
                    </a:rPr>
                    <a:t>5</a:t>
                  </a:r>
                  <a:endParaRPr lang="en-US" sz="2400" b="1" dirty="0">
                    <a:solidFill>
                      <a:srgbClr val="C00000"/>
                    </a:solidFill>
                  </a:endParaRPr>
                </a:p>
              </p:txBody>
            </p:sp>
            <p:sp>
              <p:nvSpPr>
                <p:cNvPr id="10" name="TextBox 9"/>
                <p:cNvSpPr txBox="1"/>
                <p:nvPr/>
              </p:nvSpPr>
              <p:spPr>
                <a:xfrm flipH="1">
                  <a:off x="1443081" y="5603184"/>
                  <a:ext cx="380999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400" b="1" dirty="0">
                      <a:solidFill>
                        <a:srgbClr val="C00000"/>
                      </a:solidFill>
                    </a:rPr>
                    <a:t>3</a:t>
                  </a:r>
                </a:p>
              </p:txBody>
            </p:sp>
            <p:cxnSp>
              <p:nvCxnSpPr>
                <p:cNvPr id="11" name="Straight Arrow Connector 10"/>
                <p:cNvCxnSpPr/>
                <p:nvPr/>
              </p:nvCxnSpPr>
              <p:spPr>
                <a:xfrm flipH="1">
                  <a:off x="1871202" y="3695323"/>
                  <a:ext cx="362132" cy="419477"/>
                </a:xfrm>
                <a:prstGeom prst="straightConnector1">
                  <a:avLst/>
                </a:prstGeom>
                <a:ln w="41275">
                  <a:solidFill>
                    <a:srgbClr val="00B0F0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" name="Straight Arrow Connector 11"/>
                <p:cNvCxnSpPr/>
                <p:nvPr/>
              </p:nvCxnSpPr>
              <p:spPr>
                <a:xfrm flipH="1">
                  <a:off x="1199512" y="4491400"/>
                  <a:ext cx="362132" cy="419477"/>
                </a:xfrm>
                <a:prstGeom prst="straightConnector1">
                  <a:avLst/>
                </a:prstGeom>
                <a:ln w="41275">
                  <a:solidFill>
                    <a:srgbClr val="00B0F0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" name="Straight Arrow Connector 12"/>
                <p:cNvCxnSpPr/>
                <p:nvPr/>
              </p:nvCxnSpPr>
              <p:spPr>
                <a:xfrm flipH="1">
                  <a:off x="1757108" y="5263678"/>
                  <a:ext cx="362132" cy="419477"/>
                </a:xfrm>
                <a:prstGeom prst="straightConnector1">
                  <a:avLst/>
                </a:prstGeom>
                <a:ln w="41275">
                  <a:solidFill>
                    <a:srgbClr val="00B0F0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" name="Straight Arrow Connector 13"/>
                <p:cNvCxnSpPr/>
                <p:nvPr/>
              </p:nvCxnSpPr>
              <p:spPr>
                <a:xfrm>
                  <a:off x="2538022" y="3696761"/>
                  <a:ext cx="357578" cy="418039"/>
                </a:xfrm>
                <a:prstGeom prst="straightConnector1">
                  <a:avLst/>
                </a:prstGeom>
                <a:ln w="41275">
                  <a:solidFill>
                    <a:srgbClr val="00B0F0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6" name="TextBox 25"/>
                <p:cNvSpPr txBox="1"/>
                <p:nvPr/>
              </p:nvSpPr>
              <p:spPr>
                <a:xfrm flipH="1">
                  <a:off x="2838875" y="4118295"/>
                  <a:ext cx="380999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400" b="1" dirty="0">
                      <a:solidFill>
                        <a:srgbClr val="C00000"/>
                      </a:solidFill>
                    </a:rPr>
                    <a:t>8</a:t>
                  </a:r>
                </a:p>
              </p:txBody>
            </p:sp>
            <p:sp>
              <p:nvSpPr>
                <p:cNvPr id="30" name="TextBox 29"/>
                <p:cNvSpPr txBox="1"/>
                <p:nvPr/>
              </p:nvSpPr>
              <p:spPr>
                <a:xfrm flipH="1">
                  <a:off x="2087168" y="6099240"/>
                  <a:ext cx="380999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400" b="1" dirty="0">
                      <a:solidFill>
                        <a:srgbClr val="C00000"/>
                      </a:solidFill>
                    </a:rPr>
                    <a:t>4</a:t>
                  </a:r>
                </a:p>
              </p:txBody>
            </p:sp>
            <p:cxnSp>
              <p:nvCxnSpPr>
                <p:cNvPr id="31" name="Straight Arrow Connector 30"/>
                <p:cNvCxnSpPr/>
                <p:nvPr/>
              </p:nvCxnSpPr>
              <p:spPr>
                <a:xfrm>
                  <a:off x="1839894" y="5798271"/>
                  <a:ext cx="357578" cy="418039"/>
                </a:xfrm>
                <a:prstGeom prst="straightConnector1">
                  <a:avLst/>
                </a:prstGeom>
                <a:ln w="41275">
                  <a:solidFill>
                    <a:srgbClr val="00B0F0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2" name="Oval 31"/>
                <p:cNvSpPr/>
                <p:nvPr/>
              </p:nvSpPr>
              <p:spPr>
                <a:xfrm>
                  <a:off x="1398623" y="4049554"/>
                  <a:ext cx="644897" cy="533400"/>
                </a:xfrm>
                <a:prstGeom prst="ellipse">
                  <a:avLst/>
                </a:prstGeom>
                <a:solidFill>
                  <a:schemeClr val="accent2">
                    <a:lumMod val="60000"/>
                    <a:lumOff val="40000"/>
                    <a:alpha val="26000"/>
                  </a:schemeClr>
                </a:solidFill>
                <a:ln>
                  <a:solidFill>
                    <a:schemeClr val="accent2">
                      <a:lumMod val="60000"/>
                      <a:lumOff val="40000"/>
                      <a:alpha val="3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  <p:grpSp>
        <p:nvGrpSpPr>
          <p:cNvPr id="57" name="Group 56"/>
          <p:cNvGrpSpPr/>
          <p:nvPr/>
        </p:nvGrpSpPr>
        <p:grpSpPr>
          <a:xfrm>
            <a:off x="3393285" y="2524461"/>
            <a:ext cx="2334652" cy="3208105"/>
            <a:chOff x="133383" y="3018126"/>
            <a:chExt cx="2334652" cy="3208105"/>
          </a:xfrm>
        </p:grpSpPr>
        <p:cxnSp>
          <p:nvCxnSpPr>
            <p:cNvPr id="58" name="Straight Arrow Connector 57"/>
            <p:cNvCxnSpPr/>
            <p:nvPr/>
          </p:nvCxnSpPr>
          <p:spPr>
            <a:xfrm>
              <a:off x="1123917" y="4108403"/>
              <a:ext cx="357578" cy="418039"/>
            </a:xfrm>
            <a:prstGeom prst="straightConnector1">
              <a:avLst/>
            </a:prstGeom>
            <a:ln w="41275">
              <a:solidFill>
                <a:srgbClr val="00B0F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9" name="Group 58"/>
            <p:cNvGrpSpPr/>
            <p:nvPr/>
          </p:nvGrpSpPr>
          <p:grpSpPr>
            <a:xfrm>
              <a:off x="133383" y="3018126"/>
              <a:ext cx="2334652" cy="3208105"/>
              <a:chOff x="647535" y="3046701"/>
              <a:chExt cx="2334652" cy="3208105"/>
            </a:xfrm>
          </p:grpSpPr>
          <p:sp>
            <p:nvSpPr>
              <p:cNvPr id="60" name="TextBox 59"/>
              <p:cNvSpPr txBox="1"/>
              <p:nvPr/>
            </p:nvSpPr>
            <p:spPr>
              <a:xfrm>
                <a:off x="1309225" y="3791029"/>
                <a:ext cx="39089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solidFill>
                      <a:srgbClr val="C00000"/>
                    </a:solidFill>
                  </a:rPr>
                  <a:t>1</a:t>
                </a:r>
                <a:endParaRPr lang="en-US" sz="2400" b="1" dirty="0">
                  <a:solidFill>
                    <a:srgbClr val="C00000"/>
                  </a:solidFill>
                </a:endParaRPr>
              </a:p>
            </p:txBody>
          </p:sp>
          <p:grpSp>
            <p:nvGrpSpPr>
              <p:cNvPr id="63" name="Group 62"/>
              <p:cNvGrpSpPr/>
              <p:nvPr/>
            </p:nvGrpSpPr>
            <p:grpSpPr>
              <a:xfrm>
                <a:off x="647535" y="3046701"/>
                <a:ext cx="2334652" cy="3208105"/>
                <a:chOff x="885222" y="3352800"/>
                <a:chExt cx="2334652" cy="3208105"/>
              </a:xfrm>
            </p:grpSpPr>
            <p:sp>
              <p:nvSpPr>
                <p:cNvPr id="75" name="Oval 74"/>
                <p:cNvSpPr/>
                <p:nvPr/>
              </p:nvSpPr>
              <p:spPr>
                <a:xfrm>
                  <a:off x="1397707" y="3998708"/>
                  <a:ext cx="644897" cy="533400"/>
                </a:xfrm>
                <a:prstGeom prst="ellipse">
                  <a:avLst/>
                </a:prstGeom>
                <a:solidFill>
                  <a:schemeClr val="accent2">
                    <a:lumMod val="60000"/>
                    <a:lumOff val="40000"/>
                    <a:alpha val="26000"/>
                  </a:schemeClr>
                </a:solidFill>
                <a:ln>
                  <a:solidFill>
                    <a:schemeClr val="accent2">
                      <a:lumMod val="60000"/>
                      <a:lumOff val="40000"/>
                      <a:alpha val="3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4" name="TextBox 63"/>
                <p:cNvSpPr txBox="1"/>
                <p:nvPr/>
              </p:nvSpPr>
              <p:spPr>
                <a:xfrm>
                  <a:off x="2209800" y="3352800"/>
                  <a:ext cx="446935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400" b="1" dirty="0">
                      <a:solidFill>
                        <a:srgbClr val="C00000"/>
                      </a:solidFill>
                    </a:rPr>
                    <a:t>6</a:t>
                  </a:r>
                </a:p>
              </p:txBody>
            </p:sp>
            <p:sp>
              <p:nvSpPr>
                <p:cNvPr id="65" name="TextBox 64"/>
                <p:cNvSpPr txBox="1"/>
                <p:nvPr/>
              </p:nvSpPr>
              <p:spPr>
                <a:xfrm flipH="1">
                  <a:off x="885222" y="4910877"/>
                  <a:ext cx="380999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400" b="1" dirty="0">
                      <a:solidFill>
                        <a:srgbClr val="C00000"/>
                      </a:solidFill>
                    </a:rPr>
                    <a:t>1</a:t>
                  </a:r>
                </a:p>
              </p:txBody>
            </p:sp>
            <p:sp>
              <p:nvSpPr>
                <p:cNvPr id="66" name="TextBox 65"/>
                <p:cNvSpPr txBox="1"/>
                <p:nvPr/>
              </p:nvSpPr>
              <p:spPr>
                <a:xfrm flipH="1">
                  <a:off x="2052268" y="4876799"/>
                  <a:ext cx="380999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400" b="1" dirty="0" smtClean="0">
                      <a:solidFill>
                        <a:srgbClr val="C00000"/>
                      </a:solidFill>
                    </a:rPr>
                    <a:t>5</a:t>
                  </a:r>
                  <a:endParaRPr lang="en-US" sz="2400" b="1" dirty="0">
                    <a:solidFill>
                      <a:srgbClr val="C00000"/>
                    </a:solidFill>
                  </a:endParaRPr>
                </a:p>
              </p:txBody>
            </p:sp>
            <p:sp>
              <p:nvSpPr>
                <p:cNvPr id="67" name="TextBox 66"/>
                <p:cNvSpPr txBox="1"/>
                <p:nvPr/>
              </p:nvSpPr>
              <p:spPr>
                <a:xfrm flipH="1">
                  <a:off x="1443081" y="5603184"/>
                  <a:ext cx="380999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400" b="1" dirty="0">
                      <a:solidFill>
                        <a:srgbClr val="C00000"/>
                      </a:solidFill>
                    </a:rPr>
                    <a:t>3</a:t>
                  </a:r>
                </a:p>
              </p:txBody>
            </p:sp>
            <p:cxnSp>
              <p:nvCxnSpPr>
                <p:cNvPr id="68" name="Straight Arrow Connector 67"/>
                <p:cNvCxnSpPr/>
                <p:nvPr/>
              </p:nvCxnSpPr>
              <p:spPr>
                <a:xfrm flipH="1">
                  <a:off x="1871202" y="3695323"/>
                  <a:ext cx="362132" cy="419477"/>
                </a:xfrm>
                <a:prstGeom prst="straightConnector1">
                  <a:avLst/>
                </a:prstGeom>
                <a:ln w="41275">
                  <a:solidFill>
                    <a:srgbClr val="00B0F0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9" name="Straight Arrow Connector 68"/>
                <p:cNvCxnSpPr/>
                <p:nvPr/>
              </p:nvCxnSpPr>
              <p:spPr>
                <a:xfrm flipH="1">
                  <a:off x="1199512" y="4491400"/>
                  <a:ext cx="362132" cy="419477"/>
                </a:xfrm>
                <a:prstGeom prst="straightConnector1">
                  <a:avLst/>
                </a:prstGeom>
                <a:ln w="41275">
                  <a:solidFill>
                    <a:srgbClr val="00B0F0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0" name="Straight Arrow Connector 69"/>
                <p:cNvCxnSpPr/>
                <p:nvPr/>
              </p:nvCxnSpPr>
              <p:spPr>
                <a:xfrm flipH="1">
                  <a:off x="1757108" y="5263678"/>
                  <a:ext cx="362132" cy="419477"/>
                </a:xfrm>
                <a:prstGeom prst="straightConnector1">
                  <a:avLst/>
                </a:prstGeom>
                <a:ln w="41275">
                  <a:solidFill>
                    <a:srgbClr val="00B0F0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1" name="Straight Arrow Connector 70"/>
                <p:cNvCxnSpPr/>
                <p:nvPr/>
              </p:nvCxnSpPr>
              <p:spPr>
                <a:xfrm>
                  <a:off x="2538022" y="3696761"/>
                  <a:ext cx="357578" cy="418039"/>
                </a:xfrm>
                <a:prstGeom prst="straightConnector1">
                  <a:avLst/>
                </a:prstGeom>
                <a:ln w="41275">
                  <a:solidFill>
                    <a:srgbClr val="00B0F0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72" name="TextBox 71"/>
                <p:cNvSpPr txBox="1"/>
                <p:nvPr/>
              </p:nvSpPr>
              <p:spPr>
                <a:xfrm flipH="1">
                  <a:off x="2838875" y="4118295"/>
                  <a:ext cx="380999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400" b="1" dirty="0">
                      <a:solidFill>
                        <a:srgbClr val="C00000"/>
                      </a:solidFill>
                    </a:rPr>
                    <a:t>8</a:t>
                  </a:r>
                </a:p>
              </p:txBody>
            </p:sp>
            <p:sp>
              <p:nvSpPr>
                <p:cNvPr id="73" name="TextBox 72"/>
                <p:cNvSpPr txBox="1"/>
                <p:nvPr/>
              </p:nvSpPr>
              <p:spPr>
                <a:xfrm flipH="1">
                  <a:off x="2087168" y="6099240"/>
                  <a:ext cx="380999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400" b="1" dirty="0">
                      <a:solidFill>
                        <a:srgbClr val="C00000"/>
                      </a:solidFill>
                    </a:rPr>
                    <a:t>4</a:t>
                  </a:r>
                </a:p>
              </p:txBody>
            </p:sp>
            <p:cxnSp>
              <p:nvCxnSpPr>
                <p:cNvPr id="74" name="Straight Arrow Connector 73"/>
                <p:cNvCxnSpPr/>
                <p:nvPr/>
              </p:nvCxnSpPr>
              <p:spPr>
                <a:xfrm>
                  <a:off x="1839894" y="5798271"/>
                  <a:ext cx="357578" cy="418039"/>
                </a:xfrm>
                <a:prstGeom prst="straightConnector1">
                  <a:avLst/>
                </a:prstGeom>
                <a:ln w="41275">
                  <a:solidFill>
                    <a:srgbClr val="00B0F0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2" name="Freeform 1"/>
          <p:cNvSpPr/>
          <p:nvPr/>
        </p:nvSpPr>
        <p:spPr>
          <a:xfrm rot="20688489">
            <a:off x="3376941" y="3473581"/>
            <a:ext cx="512064" cy="525605"/>
          </a:xfrm>
          <a:custGeom>
            <a:avLst/>
            <a:gdLst>
              <a:gd name="connsiteX0" fmla="*/ 0 w 512064"/>
              <a:gd name="connsiteY0" fmla="*/ 525605 h 525605"/>
              <a:gd name="connsiteX1" fmla="*/ 109728 w 512064"/>
              <a:gd name="connsiteY1" fmla="*/ 111077 h 525605"/>
              <a:gd name="connsiteX2" fmla="*/ 182880 w 512064"/>
              <a:gd name="connsiteY2" fmla="*/ 74501 h 525605"/>
              <a:gd name="connsiteX3" fmla="*/ 219456 w 512064"/>
              <a:gd name="connsiteY3" fmla="*/ 50117 h 525605"/>
              <a:gd name="connsiteX4" fmla="*/ 365760 w 512064"/>
              <a:gd name="connsiteY4" fmla="*/ 13541 h 525605"/>
              <a:gd name="connsiteX5" fmla="*/ 402336 w 512064"/>
              <a:gd name="connsiteY5" fmla="*/ 1349 h 525605"/>
              <a:gd name="connsiteX6" fmla="*/ 512064 w 512064"/>
              <a:gd name="connsiteY6" fmla="*/ 1349 h 5256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12064" h="525605">
                <a:moveTo>
                  <a:pt x="0" y="525605"/>
                </a:moveTo>
                <a:cubicBezTo>
                  <a:pt x="36576" y="387429"/>
                  <a:pt x="64528" y="246677"/>
                  <a:pt x="109728" y="111077"/>
                </a:cubicBezTo>
                <a:cubicBezTo>
                  <a:pt x="116716" y="90113"/>
                  <a:pt x="167732" y="82075"/>
                  <a:pt x="182880" y="74501"/>
                </a:cubicBezTo>
                <a:cubicBezTo>
                  <a:pt x="195986" y="67948"/>
                  <a:pt x="206066" y="56068"/>
                  <a:pt x="219456" y="50117"/>
                </a:cubicBezTo>
                <a:cubicBezTo>
                  <a:pt x="293363" y="17269"/>
                  <a:pt x="289084" y="30580"/>
                  <a:pt x="365760" y="13541"/>
                </a:cubicBezTo>
                <a:cubicBezTo>
                  <a:pt x="378305" y="10753"/>
                  <a:pt x="389529" y="2416"/>
                  <a:pt x="402336" y="1349"/>
                </a:cubicBezTo>
                <a:cubicBezTo>
                  <a:pt x="438786" y="-1688"/>
                  <a:pt x="475488" y="1349"/>
                  <a:pt x="512064" y="1349"/>
                </a:cubicBezTo>
              </a:path>
            </a:pathLst>
          </a:custGeom>
          <a:noFill/>
          <a:ln w="38100" cmpd="sng">
            <a:solidFill>
              <a:schemeClr val="accent1">
                <a:lumMod val="60000"/>
                <a:lumOff val="40000"/>
              </a:schemeClr>
            </a:solidFill>
            <a:prstDash val="sysDot"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6" name="Group 75"/>
          <p:cNvGrpSpPr/>
          <p:nvPr/>
        </p:nvGrpSpPr>
        <p:grpSpPr>
          <a:xfrm>
            <a:off x="6393824" y="3038237"/>
            <a:ext cx="1822167" cy="3208105"/>
            <a:chOff x="645868" y="3018126"/>
            <a:chExt cx="1822167" cy="3208105"/>
          </a:xfrm>
        </p:grpSpPr>
        <p:cxnSp>
          <p:nvCxnSpPr>
            <p:cNvPr id="77" name="Straight Arrow Connector 76"/>
            <p:cNvCxnSpPr/>
            <p:nvPr/>
          </p:nvCxnSpPr>
          <p:spPr>
            <a:xfrm>
              <a:off x="1123917" y="4108403"/>
              <a:ext cx="357578" cy="418039"/>
            </a:xfrm>
            <a:prstGeom prst="straightConnector1">
              <a:avLst/>
            </a:prstGeom>
            <a:ln w="41275">
              <a:solidFill>
                <a:srgbClr val="00B0F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78" name="Group 77"/>
            <p:cNvGrpSpPr/>
            <p:nvPr/>
          </p:nvGrpSpPr>
          <p:grpSpPr>
            <a:xfrm>
              <a:off x="645868" y="3018126"/>
              <a:ext cx="1822167" cy="3208105"/>
              <a:chOff x="1160020" y="3046701"/>
              <a:chExt cx="1822167" cy="3208105"/>
            </a:xfrm>
          </p:grpSpPr>
          <p:sp>
            <p:nvSpPr>
              <p:cNvPr id="79" name="TextBox 78"/>
              <p:cNvSpPr txBox="1"/>
              <p:nvPr/>
            </p:nvSpPr>
            <p:spPr>
              <a:xfrm>
                <a:off x="1309225" y="3791029"/>
                <a:ext cx="39089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solidFill>
                      <a:srgbClr val="C00000"/>
                    </a:solidFill>
                  </a:rPr>
                  <a:t>1</a:t>
                </a:r>
                <a:endParaRPr lang="en-US" sz="2400" b="1" dirty="0">
                  <a:solidFill>
                    <a:srgbClr val="C00000"/>
                  </a:solidFill>
                </a:endParaRPr>
              </a:p>
            </p:txBody>
          </p:sp>
          <p:grpSp>
            <p:nvGrpSpPr>
              <p:cNvPr id="80" name="Group 79"/>
              <p:cNvGrpSpPr/>
              <p:nvPr/>
            </p:nvGrpSpPr>
            <p:grpSpPr>
              <a:xfrm>
                <a:off x="1160020" y="3046701"/>
                <a:ext cx="1822167" cy="3208105"/>
                <a:chOff x="1397707" y="3352800"/>
                <a:chExt cx="1822167" cy="3208105"/>
              </a:xfrm>
            </p:grpSpPr>
            <p:sp>
              <p:nvSpPr>
                <p:cNvPr id="81" name="Oval 80"/>
                <p:cNvSpPr/>
                <p:nvPr/>
              </p:nvSpPr>
              <p:spPr>
                <a:xfrm>
                  <a:off x="1397707" y="3998708"/>
                  <a:ext cx="644897" cy="533400"/>
                </a:xfrm>
                <a:prstGeom prst="ellipse">
                  <a:avLst/>
                </a:prstGeom>
                <a:solidFill>
                  <a:schemeClr val="accent2">
                    <a:lumMod val="60000"/>
                    <a:lumOff val="40000"/>
                    <a:alpha val="26000"/>
                  </a:schemeClr>
                </a:solidFill>
                <a:ln>
                  <a:solidFill>
                    <a:schemeClr val="accent2">
                      <a:lumMod val="60000"/>
                      <a:lumOff val="40000"/>
                      <a:alpha val="3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TextBox 81"/>
                <p:cNvSpPr txBox="1"/>
                <p:nvPr/>
              </p:nvSpPr>
              <p:spPr>
                <a:xfrm>
                  <a:off x="2209800" y="3352800"/>
                  <a:ext cx="446935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400" b="1" dirty="0">
                      <a:solidFill>
                        <a:srgbClr val="C00000"/>
                      </a:solidFill>
                    </a:rPr>
                    <a:t>6</a:t>
                  </a:r>
                </a:p>
              </p:txBody>
            </p:sp>
            <p:sp>
              <p:nvSpPr>
                <p:cNvPr id="84" name="TextBox 83"/>
                <p:cNvSpPr txBox="1"/>
                <p:nvPr/>
              </p:nvSpPr>
              <p:spPr>
                <a:xfrm flipH="1">
                  <a:off x="2052268" y="4876799"/>
                  <a:ext cx="380999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400" b="1" dirty="0" smtClean="0">
                      <a:solidFill>
                        <a:srgbClr val="C00000"/>
                      </a:solidFill>
                    </a:rPr>
                    <a:t>5</a:t>
                  </a:r>
                  <a:endParaRPr lang="en-US" sz="2400" b="1" dirty="0">
                    <a:solidFill>
                      <a:srgbClr val="C00000"/>
                    </a:solidFill>
                  </a:endParaRPr>
                </a:p>
              </p:txBody>
            </p:sp>
            <p:sp>
              <p:nvSpPr>
                <p:cNvPr id="85" name="TextBox 84"/>
                <p:cNvSpPr txBox="1"/>
                <p:nvPr/>
              </p:nvSpPr>
              <p:spPr>
                <a:xfrm flipH="1">
                  <a:off x="1443081" y="5603184"/>
                  <a:ext cx="380999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400" b="1" dirty="0">
                      <a:solidFill>
                        <a:srgbClr val="C00000"/>
                      </a:solidFill>
                    </a:rPr>
                    <a:t>3</a:t>
                  </a:r>
                </a:p>
              </p:txBody>
            </p:sp>
            <p:cxnSp>
              <p:nvCxnSpPr>
                <p:cNvPr id="86" name="Straight Arrow Connector 85"/>
                <p:cNvCxnSpPr/>
                <p:nvPr/>
              </p:nvCxnSpPr>
              <p:spPr>
                <a:xfrm flipH="1">
                  <a:off x="1871202" y="3695323"/>
                  <a:ext cx="362132" cy="419477"/>
                </a:xfrm>
                <a:prstGeom prst="straightConnector1">
                  <a:avLst/>
                </a:prstGeom>
                <a:ln w="41275">
                  <a:solidFill>
                    <a:srgbClr val="00B0F0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8" name="Straight Arrow Connector 87"/>
                <p:cNvCxnSpPr/>
                <p:nvPr/>
              </p:nvCxnSpPr>
              <p:spPr>
                <a:xfrm flipH="1">
                  <a:off x="1757108" y="5263678"/>
                  <a:ext cx="362132" cy="419477"/>
                </a:xfrm>
                <a:prstGeom prst="straightConnector1">
                  <a:avLst/>
                </a:prstGeom>
                <a:ln w="41275">
                  <a:solidFill>
                    <a:srgbClr val="00B0F0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9" name="Straight Arrow Connector 88"/>
                <p:cNvCxnSpPr/>
                <p:nvPr/>
              </p:nvCxnSpPr>
              <p:spPr>
                <a:xfrm>
                  <a:off x="2538022" y="3696761"/>
                  <a:ext cx="357578" cy="418039"/>
                </a:xfrm>
                <a:prstGeom prst="straightConnector1">
                  <a:avLst/>
                </a:prstGeom>
                <a:ln w="41275">
                  <a:solidFill>
                    <a:srgbClr val="00B0F0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90" name="TextBox 89"/>
                <p:cNvSpPr txBox="1"/>
                <p:nvPr/>
              </p:nvSpPr>
              <p:spPr>
                <a:xfrm flipH="1">
                  <a:off x="2838875" y="4118295"/>
                  <a:ext cx="380999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400" b="1" dirty="0">
                      <a:solidFill>
                        <a:srgbClr val="C00000"/>
                      </a:solidFill>
                    </a:rPr>
                    <a:t>8</a:t>
                  </a:r>
                </a:p>
              </p:txBody>
            </p:sp>
            <p:sp>
              <p:nvSpPr>
                <p:cNvPr id="91" name="TextBox 90"/>
                <p:cNvSpPr txBox="1"/>
                <p:nvPr/>
              </p:nvSpPr>
              <p:spPr>
                <a:xfrm flipH="1">
                  <a:off x="2087168" y="6099240"/>
                  <a:ext cx="380999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400" b="1" dirty="0">
                      <a:solidFill>
                        <a:srgbClr val="C00000"/>
                      </a:solidFill>
                    </a:rPr>
                    <a:t>4</a:t>
                  </a:r>
                </a:p>
              </p:txBody>
            </p:sp>
            <p:cxnSp>
              <p:nvCxnSpPr>
                <p:cNvPr id="92" name="Straight Arrow Connector 91"/>
                <p:cNvCxnSpPr/>
                <p:nvPr/>
              </p:nvCxnSpPr>
              <p:spPr>
                <a:xfrm>
                  <a:off x="1839894" y="5798271"/>
                  <a:ext cx="357578" cy="418039"/>
                </a:xfrm>
                <a:prstGeom prst="straightConnector1">
                  <a:avLst/>
                </a:prstGeom>
                <a:ln w="41275">
                  <a:solidFill>
                    <a:srgbClr val="00B0F0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27" name="TextBox 26"/>
          <p:cNvSpPr txBox="1"/>
          <p:nvPr/>
        </p:nvSpPr>
        <p:spPr>
          <a:xfrm>
            <a:off x="2966264" y="4413943"/>
            <a:ext cx="8328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i="1" dirty="0" smtClean="0">
                <a:solidFill>
                  <a:schemeClr val="bg1">
                    <a:lumMod val="65000"/>
                  </a:schemeClr>
                </a:solidFill>
              </a:rPr>
              <a:t>copy value</a:t>
            </a:r>
            <a:endParaRPr lang="en-US" sz="1600" b="1" i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5513167" y="4530573"/>
            <a:ext cx="11406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i="1" dirty="0" smtClean="0">
                <a:solidFill>
                  <a:schemeClr val="bg1">
                    <a:lumMod val="65000"/>
                  </a:schemeClr>
                </a:solidFill>
              </a:rPr>
              <a:t>Remove max in L</a:t>
            </a:r>
            <a:endParaRPr lang="en-US" sz="1600" b="1" i="1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9466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2" grpId="0" animBg="1"/>
      <p:bldP spid="27" grpId="0"/>
      <p:bldP spid="93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330891"/>
          </a:xfrm>
        </p:spPr>
        <p:txBody>
          <a:bodyPr/>
          <a:lstStyle/>
          <a:p>
            <a:pPr>
              <a:spcBef>
                <a:spcPts val="1800"/>
              </a:spcBef>
            </a:pPr>
            <a:r>
              <a:rPr lang="en-US" dirty="0" smtClean="0"/>
              <a:t>BST get more linear as we do more deletes</a:t>
            </a:r>
          </a:p>
          <a:p>
            <a:pPr>
              <a:spcBef>
                <a:spcPts val="2400"/>
              </a:spcBef>
            </a:pPr>
            <a:r>
              <a:rPr lang="en-US" dirty="0" smtClean="0"/>
              <a:t>BST very useful for largely static data sets… like lexicons (OED)</a:t>
            </a:r>
            <a:endParaRPr lang="en-US" dirty="0"/>
          </a:p>
          <a:p>
            <a:pPr>
              <a:spcBef>
                <a:spcPts val="2400"/>
              </a:spcBef>
            </a:pPr>
            <a:r>
              <a:rPr lang="en-US" dirty="0" smtClean="0"/>
              <a:t>Sometimes do a “fake” remove (</a:t>
            </a:r>
            <a:r>
              <a:rPr lang="en-US" i="1" dirty="0" smtClean="0">
                <a:solidFill>
                  <a:srgbClr val="C00000"/>
                </a:solidFill>
              </a:rPr>
              <a:t>lazy</a:t>
            </a:r>
            <a:r>
              <a:rPr lang="en-US" dirty="0" smtClean="0">
                <a:solidFill>
                  <a:srgbClr val="C00000"/>
                </a:solidFill>
              </a:rPr>
              <a:t> delete</a:t>
            </a:r>
            <a:r>
              <a:rPr lang="en-US" dirty="0" smtClean="0"/>
              <a:t>) where we mark the node as inactive but leave it linked into the tree structure…. Not too bad if we don’t do many removes</a:t>
            </a:r>
          </a:p>
          <a:p>
            <a:pPr>
              <a:spcBef>
                <a:spcPts val="2400"/>
              </a:spcBef>
            </a:pPr>
            <a:r>
              <a:rPr lang="en-US" b="1" dirty="0" smtClean="0">
                <a:solidFill>
                  <a:srgbClr val="C00000"/>
                </a:solidFill>
              </a:rPr>
              <a:t>See animations for BST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sz="3600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“remove” in BST</a:t>
            </a:r>
            <a:endParaRPr lang="en-US" sz="360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6013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85135" y="121425"/>
            <a:ext cx="8229600" cy="1143000"/>
          </a:xfrm>
        </p:spPr>
        <p:txBody>
          <a:bodyPr>
            <a:normAutofit/>
          </a:bodyPr>
          <a:lstStyle/>
          <a:p>
            <a:pPr algn="r"/>
            <a:r>
              <a:rPr lang="en-US" sz="3600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BST Depth </a:t>
            </a:r>
            <a:endParaRPr lang="en-US" sz="3600" dirty="0">
              <a:solidFill>
                <a:srgbClr val="0070C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395577" y="1337209"/>
            <a:ext cx="6403921" cy="4377791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US" sz="2400" dirty="0" smtClean="0"/>
              <a:t>     </a:t>
            </a:r>
            <a:r>
              <a:rPr lang="en-US" sz="2400" b="1" dirty="0" smtClean="0">
                <a:solidFill>
                  <a:srgbClr val="C00000"/>
                </a:solidFill>
              </a:rPr>
              <a:t>Depth depends on order of inserts</a:t>
            </a:r>
          </a:p>
          <a:p>
            <a:pPr marL="109728" indent="0" algn="ctr">
              <a:spcBef>
                <a:spcPts val="1200"/>
              </a:spcBef>
              <a:buNone/>
            </a:pPr>
            <a:r>
              <a:rPr lang="en-US" sz="2400" dirty="0" smtClean="0"/>
              <a:t>Insert(1)</a:t>
            </a:r>
          </a:p>
          <a:p>
            <a:pPr marL="109728" indent="0" algn="ctr">
              <a:spcBef>
                <a:spcPts val="1200"/>
              </a:spcBef>
              <a:buNone/>
            </a:pPr>
            <a:r>
              <a:rPr lang="en-US" sz="2400" dirty="0" smtClean="0"/>
              <a:t>Insert(2)</a:t>
            </a:r>
          </a:p>
          <a:p>
            <a:pPr marL="109728" indent="0" algn="ctr">
              <a:spcBef>
                <a:spcPts val="1200"/>
              </a:spcBef>
              <a:buNone/>
            </a:pPr>
            <a:r>
              <a:rPr lang="en-US" sz="2400" dirty="0" smtClean="0"/>
              <a:t>Insert(3)</a:t>
            </a:r>
          </a:p>
          <a:p>
            <a:pPr marL="109728" indent="0" algn="ctr">
              <a:spcBef>
                <a:spcPts val="1200"/>
              </a:spcBef>
              <a:buNone/>
            </a:pPr>
            <a:r>
              <a:rPr lang="en-US" sz="2400" dirty="0" smtClean="0"/>
              <a:t>Insert(5)</a:t>
            </a:r>
          </a:p>
          <a:p>
            <a:pPr marL="109728" indent="0" algn="ctr">
              <a:spcBef>
                <a:spcPts val="1200"/>
              </a:spcBef>
              <a:buNone/>
            </a:pPr>
            <a:r>
              <a:rPr lang="en-US" sz="2400" dirty="0" smtClean="0"/>
              <a:t>Insert(6)</a:t>
            </a:r>
          </a:p>
          <a:p>
            <a:pPr marL="109728" indent="0" algn="ctr">
              <a:spcBef>
                <a:spcPts val="1200"/>
              </a:spcBef>
              <a:buNone/>
            </a:pPr>
            <a:r>
              <a:rPr lang="en-US" sz="2400" dirty="0" smtClean="0"/>
              <a:t>Insert(7)</a:t>
            </a:r>
          </a:p>
          <a:p>
            <a:pPr marL="109728" indent="0" algn="ctr">
              <a:spcBef>
                <a:spcPts val="1200"/>
              </a:spcBef>
              <a:buNone/>
            </a:pPr>
            <a:r>
              <a:rPr lang="en-US" sz="2400" dirty="0" smtClean="0"/>
              <a:t>Insert(9)</a:t>
            </a:r>
          </a:p>
          <a:p>
            <a:pPr marL="109728" indent="0" algn="r">
              <a:buNone/>
            </a:pPr>
            <a:endParaRPr lang="en-US" sz="2400" dirty="0" smtClean="0"/>
          </a:p>
          <a:p>
            <a:pPr marL="109728" indent="0" algn="r">
              <a:buNone/>
            </a:pPr>
            <a:endParaRPr lang="en-US" sz="2400" dirty="0" smtClean="0"/>
          </a:p>
          <a:p>
            <a:pPr marL="109728" indent="0" algn="r">
              <a:buNone/>
            </a:pPr>
            <a:endParaRPr lang="en-US" sz="2400" dirty="0" smtClean="0"/>
          </a:p>
          <a:p>
            <a:pPr marL="109728" indent="0" algn="r">
              <a:buNone/>
            </a:pPr>
            <a:endParaRPr lang="en-US" sz="2400" dirty="0"/>
          </a:p>
          <a:p>
            <a:pPr marL="109728" indent="0" algn="r">
              <a:buNone/>
            </a:pPr>
            <a:endParaRPr lang="en-US" sz="2400" dirty="0" smtClean="0"/>
          </a:p>
          <a:p>
            <a:pPr marL="109728" indent="0">
              <a:spcAft>
                <a:spcPts val="1200"/>
              </a:spcAft>
              <a:buNone/>
            </a:pPr>
            <a:endParaRPr lang="en-US" sz="2800" dirty="0" smtClean="0"/>
          </a:p>
          <a:p>
            <a:pPr marL="109728" indent="0">
              <a:spcAft>
                <a:spcPts val="1200"/>
              </a:spcAft>
              <a:buNone/>
            </a:pPr>
            <a:endParaRPr lang="en-US" sz="2800" dirty="0"/>
          </a:p>
          <a:p>
            <a:pPr marL="109728" indent="0">
              <a:spcAft>
                <a:spcPts val="1200"/>
              </a:spcAft>
              <a:buNone/>
            </a:pPr>
            <a:endParaRPr lang="en-US" sz="2800" dirty="0" smtClean="0"/>
          </a:p>
        </p:txBody>
      </p:sp>
      <p:sp>
        <p:nvSpPr>
          <p:cNvPr id="25" name="TextBox 24"/>
          <p:cNvSpPr txBox="1"/>
          <p:nvPr/>
        </p:nvSpPr>
        <p:spPr>
          <a:xfrm>
            <a:off x="2491506" y="3699416"/>
            <a:ext cx="4469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C00000"/>
                </a:solidFill>
              </a:rPr>
              <a:t>6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1021521" y="1654222"/>
            <a:ext cx="5573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C00000"/>
                </a:solidFill>
              </a:rPr>
              <a:t>2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3469210" y="5197090"/>
            <a:ext cx="4324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9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57200" y="927841"/>
            <a:ext cx="5025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C00000"/>
                </a:solidFill>
              </a:rPr>
              <a:t>1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1469198" y="2278395"/>
            <a:ext cx="5130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C00000"/>
                </a:solidFill>
              </a:rPr>
              <a:t>3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2978310" y="4479437"/>
            <a:ext cx="4100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C00000"/>
                </a:solidFill>
              </a:rPr>
              <a:t>7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1963174" y="2980372"/>
            <a:ext cx="4324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5</a:t>
            </a:r>
            <a:endParaRPr lang="en-US" sz="2400" b="1" dirty="0">
              <a:solidFill>
                <a:srgbClr val="C00000"/>
              </a:solidFill>
            </a:endParaRPr>
          </a:p>
        </p:txBody>
      </p:sp>
      <p:cxnSp>
        <p:nvCxnSpPr>
          <p:cNvPr id="40" name="Straight Arrow Connector 39"/>
          <p:cNvCxnSpPr/>
          <p:nvPr/>
        </p:nvCxnSpPr>
        <p:spPr>
          <a:xfrm>
            <a:off x="741034" y="1337209"/>
            <a:ext cx="280487" cy="323367"/>
          </a:xfrm>
          <a:prstGeom prst="straightConnector1">
            <a:avLst/>
          </a:prstGeom>
          <a:ln w="41275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>
            <a:off x="1295859" y="2034586"/>
            <a:ext cx="280487" cy="323367"/>
          </a:xfrm>
          <a:prstGeom prst="straightConnector1">
            <a:avLst/>
          </a:prstGeom>
          <a:ln w="41275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>
            <a:off x="1755708" y="2661590"/>
            <a:ext cx="280487" cy="323367"/>
          </a:xfrm>
          <a:prstGeom prst="straightConnector1">
            <a:avLst/>
          </a:prstGeom>
          <a:ln w="41275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>
            <a:off x="2270697" y="3392157"/>
            <a:ext cx="280487" cy="323367"/>
          </a:xfrm>
          <a:prstGeom prst="straightConnector1">
            <a:avLst/>
          </a:prstGeom>
          <a:ln w="41275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>
            <a:off x="2796951" y="4128352"/>
            <a:ext cx="280487" cy="323367"/>
          </a:xfrm>
          <a:prstGeom prst="straightConnector1">
            <a:avLst/>
          </a:prstGeom>
          <a:ln w="41275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>
            <a:off x="3248128" y="4875643"/>
            <a:ext cx="280487" cy="323367"/>
          </a:xfrm>
          <a:prstGeom prst="straightConnector1">
            <a:avLst/>
          </a:prstGeom>
          <a:ln w="41275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523609" y="4875643"/>
            <a:ext cx="1618399" cy="400110"/>
          </a:xfrm>
          <a:prstGeom prst="rect">
            <a:avLst/>
          </a:prstGeom>
          <a:solidFill>
            <a:schemeClr val="accent1">
              <a:alpha val="2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000" b="1" i="1" dirty="0" smtClean="0">
                <a:solidFill>
                  <a:srgbClr val="0070C0"/>
                </a:solidFill>
              </a:rPr>
              <a:t>height is 6</a:t>
            </a:r>
            <a:endParaRPr lang="en-US" sz="2000" b="1" i="1" dirty="0">
              <a:solidFill>
                <a:srgbClr val="0070C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565907" y="5787784"/>
            <a:ext cx="3048000" cy="400110"/>
          </a:xfrm>
          <a:prstGeom prst="rect">
            <a:avLst/>
          </a:prstGeom>
          <a:solidFill>
            <a:schemeClr val="accent1">
              <a:alpha val="2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000" b="1" i="1" dirty="0" smtClean="0">
                <a:solidFill>
                  <a:srgbClr val="C00000"/>
                </a:solidFill>
              </a:rPr>
              <a:t>“unlucky” arrival order</a:t>
            </a:r>
            <a:endParaRPr lang="en-US" sz="2000" b="1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5860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"/>
                            </p:stCondLst>
                            <p:childTnLst>
                              <p:par>
                                <p:cTn id="4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000"/>
                            </p:stCondLst>
                            <p:childTnLst>
                              <p:par>
                                <p:cTn id="6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00"/>
                            </p:stCondLst>
                            <p:childTnLst>
                              <p:par>
                                <p:cTn id="7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000"/>
                            </p:stCondLst>
                            <p:childTnLst>
                              <p:par>
                                <p:cTn id="7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500"/>
                            </p:stCondLst>
                            <p:childTnLst>
                              <p:par>
                                <p:cTn id="8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1000"/>
                            </p:stCondLst>
                            <p:childTnLst>
                              <p:par>
                                <p:cTn id="8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1500"/>
                            </p:stCondLst>
                            <p:childTnLst>
                              <p:par>
                                <p:cTn id="9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7" grpId="0"/>
      <p:bldP spid="28" grpId="0"/>
      <p:bldP spid="35" grpId="0"/>
      <p:bldP spid="55" grpId="0"/>
      <p:bldP spid="31" grpId="0"/>
      <p:bldP spid="65" grpId="0"/>
      <p:bldP spid="51" grpId="0" animBg="1"/>
      <p:bldP spid="18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Content Placeholder 1"/>
          <p:cNvSpPr>
            <a:spLocks noGrp="1"/>
          </p:cNvSpPr>
          <p:nvPr>
            <p:ph idx="1"/>
          </p:nvPr>
        </p:nvSpPr>
        <p:spPr>
          <a:xfrm>
            <a:off x="378651" y="1143001"/>
            <a:ext cx="5718424" cy="4664886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US" sz="2400" b="1" dirty="0" smtClean="0">
                <a:solidFill>
                  <a:srgbClr val="C00000"/>
                </a:solidFill>
              </a:rPr>
              <a:t>Depth depends on order of inserts</a:t>
            </a:r>
          </a:p>
          <a:p>
            <a:pPr marL="109728" indent="0">
              <a:spcBef>
                <a:spcPts val="1200"/>
              </a:spcBef>
              <a:buNone/>
            </a:pPr>
            <a:r>
              <a:rPr lang="en-US" sz="2400" dirty="0" smtClean="0"/>
              <a:t>   Insert(6)</a:t>
            </a:r>
          </a:p>
          <a:p>
            <a:pPr marL="109728" indent="0">
              <a:spcBef>
                <a:spcPts val="1200"/>
              </a:spcBef>
              <a:buNone/>
            </a:pPr>
            <a:r>
              <a:rPr lang="en-US" sz="2400" dirty="0" smtClean="0"/>
              <a:t>   Insert(2)</a:t>
            </a:r>
          </a:p>
          <a:p>
            <a:pPr marL="109728" indent="0">
              <a:spcBef>
                <a:spcPts val="1200"/>
              </a:spcBef>
              <a:buNone/>
            </a:pPr>
            <a:r>
              <a:rPr lang="en-US" sz="2400" dirty="0" smtClean="0"/>
              <a:t>   Insert(9)</a:t>
            </a:r>
          </a:p>
          <a:p>
            <a:pPr marL="109728" indent="0">
              <a:spcBef>
                <a:spcPts val="1200"/>
              </a:spcBef>
              <a:buNone/>
            </a:pPr>
            <a:r>
              <a:rPr lang="en-US" sz="2400" dirty="0" smtClean="0"/>
              <a:t>   Insert(5)</a:t>
            </a:r>
          </a:p>
          <a:p>
            <a:pPr marL="109728" indent="0">
              <a:spcBef>
                <a:spcPts val="1200"/>
              </a:spcBef>
              <a:buNone/>
            </a:pPr>
            <a:r>
              <a:rPr lang="en-US" sz="2400" dirty="0" smtClean="0"/>
              <a:t>   Insert(1)</a:t>
            </a:r>
          </a:p>
          <a:p>
            <a:pPr marL="109728" indent="0">
              <a:spcBef>
                <a:spcPts val="1200"/>
              </a:spcBef>
              <a:buNone/>
            </a:pPr>
            <a:r>
              <a:rPr lang="en-US" sz="2400" dirty="0" smtClean="0"/>
              <a:t>   Insert(7)</a:t>
            </a:r>
          </a:p>
          <a:p>
            <a:pPr marL="109728" indent="0">
              <a:spcBef>
                <a:spcPts val="1200"/>
              </a:spcBef>
              <a:buNone/>
            </a:pPr>
            <a:r>
              <a:rPr lang="en-US" sz="2400" dirty="0" smtClean="0"/>
              <a:t>   Insert(3)</a:t>
            </a:r>
            <a:endParaRPr lang="en-US" sz="2800" dirty="0" smtClean="0"/>
          </a:p>
          <a:p>
            <a:pPr marL="109728" indent="0">
              <a:spcAft>
                <a:spcPts val="1200"/>
              </a:spcAft>
              <a:buNone/>
            </a:pPr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85135" y="121425"/>
            <a:ext cx="8229600" cy="1143000"/>
          </a:xfrm>
        </p:spPr>
        <p:txBody>
          <a:bodyPr>
            <a:normAutofit/>
          </a:bodyPr>
          <a:lstStyle/>
          <a:p>
            <a:pPr algn="r"/>
            <a:r>
              <a:rPr lang="en-US" sz="3600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BST Depth </a:t>
            </a:r>
            <a:endParaRPr lang="en-US" sz="3600" dirty="0">
              <a:solidFill>
                <a:srgbClr val="0070C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6204734" y="2334707"/>
            <a:ext cx="732138" cy="441918"/>
          </a:xfrm>
          <a:prstGeom prst="straightConnector1">
            <a:avLst/>
          </a:prstGeom>
          <a:ln w="41275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6843073" y="2776625"/>
            <a:ext cx="5065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9</a:t>
            </a:r>
            <a:endParaRPr lang="en-US" sz="2400" b="1" dirty="0">
              <a:solidFill>
                <a:srgbClr val="C00000"/>
              </a:solidFill>
            </a:endParaRPr>
          </a:p>
        </p:txBody>
      </p:sp>
      <p:cxnSp>
        <p:nvCxnSpPr>
          <p:cNvPr id="50" name="Straight Arrow Connector 49"/>
          <p:cNvCxnSpPr/>
          <p:nvPr/>
        </p:nvCxnSpPr>
        <p:spPr>
          <a:xfrm flipH="1">
            <a:off x="6573294" y="3161555"/>
            <a:ext cx="284150" cy="447931"/>
          </a:xfrm>
          <a:prstGeom prst="straightConnector1">
            <a:avLst/>
          </a:prstGeom>
          <a:ln w="41275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6231964" y="3599924"/>
            <a:ext cx="4564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7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5784917" y="1915164"/>
            <a:ext cx="5349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C00000"/>
                </a:solidFill>
              </a:rPr>
              <a:t>6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5267768" y="3599924"/>
            <a:ext cx="4956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5</a:t>
            </a:r>
            <a:endParaRPr lang="en-US" sz="2400" b="1" dirty="0">
              <a:solidFill>
                <a:srgbClr val="C00000"/>
              </a:solidFill>
            </a:endParaRPr>
          </a:p>
        </p:txBody>
      </p:sp>
      <p:cxnSp>
        <p:nvCxnSpPr>
          <p:cNvPr id="67" name="Straight Arrow Connector 66"/>
          <p:cNvCxnSpPr/>
          <p:nvPr/>
        </p:nvCxnSpPr>
        <p:spPr>
          <a:xfrm>
            <a:off x="5014688" y="3151815"/>
            <a:ext cx="363313" cy="423141"/>
          </a:xfrm>
          <a:prstGeom prst="straightConnector1">
            <a:avLst/>
          </a:prstGeom>
          <a:ln w="41275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4739171" y="2746370"/>
            <a:ext cx="5239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C00000"/>
                </a:solidFill>
              </a:rPr>
              <a:t>2</a:t>
            </a:r>
          </a:p>
        </p:txBody>
      </p:sp>
      <p:cxnSp>
        <p:nvCxnSpPr>
          <p:cNvPr id="52" name="Straight Arrow Connector 51"/>
          <p:cNvCxnSpPr/>
          <p:nvPr/>
        </p:nvCxnSpPr>
        <p:spPr>
          <a:xfrm flipH="1">
            <a:off x="5129058" y="2324240"/>
            <a:ext cx="497886" cy="441918"/>
          </a:xfrm>
          <a:prstGeom prst="straightConnector1">
            <a:avLst/>
          </a:prstGeom>
          <a:ln w="41275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4140307" y="3593156"/>
            <a:ext cx="5025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C00000"/>
                </a:solidFill>
              </a:rPr>
              <a:t>1</a:t>
            </a:r>
          </a:p>
        </p:txBody>
      </p:sp>
      <p:cxnSp>
        <p:nvCxnSpPr>
          <p:cNvPr id="60" name="Straight Arrow Connector 59"/>
          <p:cNvCxnSpPr/>
          <p:nvPr/>
        </p:nvCxnSpPr>
        <p:spPr>
          <a:xfrm flipH="1">
            <a:off x="4418869" y="3155479"/>
            <a:ext cx="362132" cy="419477"/>
          </a:xfrm>
          <a:prstGeom prst="straightConnector1">
            <a:avLst/>
          </a:prstGeom>
          <a:ln w="41275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4774648" y="4486393"/>
            <a:ext cx="5130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C00000"/>
                </a:solidFill>
              </a:rPr>
              <a:t>3</a:t>
            </a:r>
          </a:p>
        </p:txBody>
      </p:sp>
      <p:cxnSp>
        <p:nvCxnSpPr>
          <p:cNvPr id="64" name="Straight Arrow Connector 63"/>
          <p:cNvCxnSpPr/>
          <p:nvPr/>
        </p:nvCxnSpPr>
        <p:spPr>
          <a:xfrm flipH="1">
            <a:off x="5101334" y="4016833"/>
            <a:ext cx="276667" cy="448242"/>
          </a:xfrm>
          <a:prstGeom prst="straightConnector1">
            <a:avLst/>
          </a:prstGeom>
          <a:ln w="41275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6287135" y="5086048"/>
            <a:ext cx="1618399" cy="400110"/>
          </a:xfrm>
          <a:prstGeom prst="rect">
            <a:avLst/>
          </a:prstGeom>
          <a:solidFill>
            <a:schemeClr val="accent1">
              <a:alpha val="2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000" b="1" i="1" dirty="0" smtClean="0">
                <a:solidFill>
                  <a:srgbClr val="0070C0"/>
                </a:solidFill>
              </a:rPr>
              <a:t>height is 3</a:t>
            </a:r>
            <a:endParaRPr lang="en-US" sz="2000" b="1" i="1" dirty="0">
              <a:solidFill>
                <a:srgbClr val="0070C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049852" y="5830331"/>
            <a:ext cx="2874373" cy="400110"/>
          </a:xfrm>
          <a:prstGeom prst="rect">
            <a:avLst/>
          </a:prstGeom>
          <a:solidFill>
            <a:schemeClr val="accent1">
              <a:alpha val="2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000" b="1" i="1" dirty="0">
                <a:solidFill>
                  <a:srgbClr val="C00000"/>
                </a:solidFill>
              </a:rPr>
              <a:t>t</a:t>
            </a:r>
            <a:r>
              <a:rPr lang="en-US" sz="2000" b="1" i="1" dirty="0" smtClean="0">
                <a:solidFill>
                  <a:srgbClr val="C00000"/>
                </a:solidFill>
              </a:rPr>
              <a:t>ree is more balanced</a:t>
            </a:r>
            <a:endParaRPr lang="en-US" sz="2000" b="1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3818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"/>
                            </p:stCondLst>
                            <p:childTnLst>
                              <p:par>
                                <p:cTn id="4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000"/>
                            </p:stCondLst>
                            <p:childTnLst>
                              <p:par>
                                <p:cTn id="6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3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00"/>
                            </p:stCondLst>
                            <p:childTnLst>
                              <p:par>
                                <p:cTn id="7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000"/>
                            </p:stCondLst>
                            <p:childTnLst>
                              <p:par>
                                <p:cTn id="7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3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500"/>
                            </p:stCondLst>
                            <p:childTnLst>
                              <p:par>
                                <p:cTn id="8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1000"/>
                            </p:stCondLst>
                            <p:childTnLst>
                              <p:par>
                                <p:cTn id="8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1500"/>
                            </p:stCondLst>
                            <p:childTnLst>
                              <p:par>
                                <p:cTn id="9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/>
      <p:bldP spid="57" grpId="0"/>
      <p:bldP spid="58" grpId="0"/>
      <p:bldP spid="63" grpId="0"/>
      <p:bldP spid="49" grpId="0"/>
      <p:bldP spid="59" grpId="0"/>
      <p:bldP spid="61" grpId="0"/>
      <p:bldP spid="51" grpId="0" animBg="1"/>
      <p:bldP spid="34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85135" y="121425"/>
            <a:ext cx="8229600" cy="1143000"/>
          </a:xfrm>
        </p:spPr>
        <p:txBody>
          <a:bodyPr>
            <a:normAutofit/>
          </a:bodyPr>
          <a:lstStyle/>
          <a:p>
            <a:pPr algn="r"/>
            <a:r>
              <a:rPr lang="en-US" sz="3600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Recall BT Height vs. #Nodes</a:t>
            </a:r>
            <a:endParaRPr lang="en-US" sz="3600" dirty="0">
              <a:solidFill>
                <a:srgbClr val="0070C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4730366" y="1687031"/>
            <a:ext cx="810501" cy="574528"/>
          </a:xfrm>
          <a:prstGeom prst="straightConnector1">
            <a:avLst/>
          </a:prstGeom>
          <a:ln w="41275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5428257" y="2332870"/>
            <a:ext cx="7275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12</a:t>
            </a:r>
            <a:endParaRPr lang="en-US" sz="2400" b="1" dirty="0">
              <a:solidFill>
                <a:srgbClr val="C00000"/>
              </a:solidFill>
            </a:endParaRPr>
          </a:p>
        </p:txBody>
      </p:sp>
      <p:cxnSp>
        <p:nvCxnSpPr>
          <p:cNvPr id="50" name="Straight Arrow Connector 49"/>
          <p:cNvCxnSpPr/>
          <p:nvPr/>
        </p:nvCxnSpPr>
        <p:spPr>
          <a:xfrm>
            <a:off x="6215560" y="2766545"/>
            <a:ext cx="434290" cy="557106"/>
          </a:xfrm>
          <a:prstGeom prst="straightConnector1">
            <a:avLst/>
          </a:prstGeom>
          <a:ln w="41275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6596043" y="3384364"/>
            <a:ext cx="6200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14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3865142" y="1354152"/>
            <a:ext cx="5264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8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4599935" y="3373913"/>
            <a:ext cx="6228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10</a:t>
            </a:r>
          </a:p>
        </p:txBody>
      </p:sp>
      <p:cxnSp>
        <p:nvCxnSpPr>
          <p:cNvPr id="67" name="Straight Arrow Connector 66"/>
          <p:cNvCxnSpPr/>
          <p:nvPr/>
        </p:nvCxnSpPr>
        <p:spPr>
          <a:xfrm>
            <a:off x="2354713" y="3002521"/>
            <a:ext cx="363313" cy="423141"/>
          </a:xfrm>
          <a:prstGeom prst="straightConnector1">
            <a:avLst/>
          </a:prstGeom>
          <a:ln w="41275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1911154" y="2427077"/>
            <a:ext cx="5250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4</a:t>
            </a:r>
            <a:endParaRPr lang="en-US" sz="2400" b="1" dirty="0">
              <a:solidFill>
                <a:srgbClr val="C00000"/>
              </a:solidFill>
            </a:endParaRPr>
          </a:p>
        </p:txBody>
      </p:sp>
      <p:cxnSp>
        <p:nvCxnSpPr>
          <p:cNvPr id="52" name="Straight Arrow Connector 51"/>
          <p:cNvCxnSpPr/>
          <p:nvPr/>
        </p:nvCxnSpPr>
        <p:spPr>
          <a:xfrm flipH="1">
            <a:off x="2471315" y="1708343"/>
            <a:ext cx="1001935" cy="620044"/>
          </a:xfrm>
          <a:prstGeom prst="straightConnector1">
            <a:avLst/>
          </a:prstGeom>
          <a:ln w="41275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905823" y="3408855"/>
            <a:ext cx="4932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2</a:t>
            </a:r>
            <a:endParaRPr lang="en-US" sz="2400" b="1" dirty="0">
              <a:solidFill>
                <a:srgbClr val="C00000"/>
              </a:solidFill>
            </a:endParaRPr>
          </a:p>
        </p:txBody>
      </p:sp>
      <p:cxnSp>
        <p:nvCxnSpPr>
          <p:cNvPr id="60" name="Straight Arrow Connector 59"/>
          <p:cNvCxnSpPr/>
          <p:nvPr/>
        </p:nvCxnSpPr>
        <p:spPr>
          <a:xfrm flipH="1">
            <a:off x="1356435" y="2928834"/>
            <a:ext cx="362132" cy="419477"/>
          </a:xfrm>
          <a:prstGeom prst="straightConnector1">
            <a:avLst/>
          </a:prstGeom>
          <a:ln w="41275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/>
        </p:nvCxnSpPr>
        <p:spPr>
          <a:xfrm flipH="1">
            <a:off x="5000416" y="2794535"/>
            <a:ext cx="434720" cy="529116"/>
          </a:xfrm>
          <a:prstGeom prst="straightConnector1">
            <a:avLst/>
          </a:prstGeom>
          <a:ln w="41275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5554928" y="5374593"/>
                <a:ext cx="2707811" cy="1210781"/>
              </a:xfrm>
              <a:prstGeom prst="rect">
                <a:avLst/>
              </a:prstGeom>
              <a:solidFill>
                <a:schemeClr val="accent1">
                  <a:alpha val="25000"/>
                </a:schemeClr>
              </a:solidFill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b="1" i="1" dirty="0" smtClean="0">
                    <a:solidFill>
                      <a:srgbClr val="0070C0"/>
                    </a:solidFill>
                  </a:rPr>
                  <a:t>Complete binary tree</a:t>
                </a:r>
              </a:p>
              <a:p>
                <a:pPr algn="r"/>
                <a:r>
                  <a:rPr lang="en-US" b="1" i="1" dirty="0">
                    <a:solidFill>
                      <a:srgbClr val="0070C0"/>
                    </a:solidFill>
                  </a:rPr>
                  <a:t>h</a:t>
                </a:r>
                <a:r>
                  <a:rPr lang="en-US" b="1" i="1" dirty="0" smtClean="0">
                    <a:solidFill>
                      <a:srgbClr val="0070C0"/>
                    </a:solidFill>
                  </a:rPr>
                  <a:t>eight h is 3</a:t>
                </a:r>
              </a:p>
              <a:p>
                <a:pPr algn="r"/>
                <a:endParaRPr lang="en-US" b="1" i="1" dirty="0" smtClean="0">
                  <a:solidFill>
                    <a:srgbClr val="0070C0"/>
                  </a:solidFill>
                </a:endParaRPr>
              </a:p>
              <a:p>
                <a:pPr algn="r"/>
                <a:r>
                  <a:rPr lang="en-US" b="1" dirty="0" smtClean="0">
                    <a:solidFill>
                      <a:srgbClr val="0070C0"/>
                    </a:solidFill>
                  </a:rPr>
                  <a:t>#nodes = 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1" i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e>
                      <m:sup>
                        <m:r>
                          <a:rPr lang="en-US" b="1" i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𝐡</m:t>
                        </m:r>
                        <m:r>
                          <a:rPr lang="en-US" b="1" i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b="1" i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sup>
                    </m:sSup>
                  </m:oMath>
                </a14:m>
                <a:r>
                  <a:rPr lang="en-US" b="1" dirty="0" smtClean="0">
                    <a:solidFill>
                      <a:srgbClr val="0070C0"/>
                    </a:solidFill>
                  </a:rPr>
                  <a:t>)-1</a:t>
                </a:r>
                <a:endParaRPr lang="en-US" b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54928" y="5374593"/>
                <a:ext cx="2707811" cy="1210781"/>
              </a:xfrm>
              <a:prstGeom prst="rect">
                <a:avLst/>
              </a:prstGeom>
              <a:blipFill rotWithShape="0">
                <a:blip r:embed="rId2"/>
                <a:stretch>
                  <a:fillRect t="-3030" r="-2027" b="-8081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TextBox 20"/>
          <p:cNvSpPr txBox="1"/>
          <p:nvPr/>
        </p:nvSpPr>
        <p:spPr>
          <a:xfrm>
            <a:off x="2648081" y="3435792"/>
            <a:ext cx="4720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6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342178" y="4388327"/>
            <a:ext cx="4782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3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324120" y="4388327"/>
            <a:ext cx="6486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15</a:t>
            </a:r>
            <a:endParaRPr lang="en-US" sz="2400" b="1" dirty="0">
              <a:solidFill>
                <a:srgbClr val="C00000"/>
              </a:solidFill>
            </a:endParaRPr>
          </a:p>
        </p:txBody>
      </p:sp>
      <p:cxnSp>
        <p:nvCxnSpPr>
          <p:cNvPr id="27" name="Straight Arrow Connector 26"/>
          <p:cNvCxnSpPr/>
          <p:nvPr/>
        </p:nvCxnSpPr>
        <p:spPr>
          <a:xfrm flipH="1">
            <a:off x="632584" y="3890994"/>
            <a:ext cx="279496" cy="428844"/>
          </a:xfrm>
          <a:prstGeom prst="straightConnector1">
            <a:avLst/>
          </a:prstGeom>
          <a:ln w="41275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387070" y="4360320"/>
            <a:ext cx="4944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1</a:t>
            </a:r>
            <a:endParaRPr lang="en-US" sz="2400" b="1" dirty="0">
              <a:solidFill>
                <a:srgbClr val="C00000"/>
              </a:solidFill>
            </a:endParaRPr>
          </a:p>
        </p:txBody>
      </p:sp>
      <p:cxnSp>
        <p:nvCxnSpPr>
          <p:cNvPr id="35" name="Straight Arrow Connector 34"/>
          <p:cNvCxnSpPr/>
          <p:nvPr/>
        </p:nvCxnSpPr>
        <p:spPr>
          <a:xfrm>
            <a:off x="1241231" y="3862266"/>
            <a:ext cx="247486" cy="473771"/>
          </a:xfrm>
          <a:prstGeom prst="straightConnector1">
            <a:avLst/>
          </a:prstGeom>
          <a:ln w="41275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>
            <a:off x="7216056" y="3886148"/>
            <a:ext cx="247486" cy="473771"/>
          </a:xfrm>
          <a:prstGeom prst="straightConnector1">
            <a:avLst/>
          </a:prstGeom>
          <a:ln w="41275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 flipH="1">
            <a:off x="6501125" y="3939214"/>
            <a:ext cx="226330" cy="449113"/>
          </a:xfrm>
          <a:prstGeom prst="straightConnector1">
            <a:avLst/>
          </a:prstGeom>
          <a:ln w="41275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6087204" y="4388327"/>
            <a:ext cx="6065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13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3217087" y="4335908"/>
            <a:ext cx="4079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7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2173659" y="4354872"/>
            <a:ext cx="4362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5</a:t>
            </a:r>
          </a:p>
        </p:txBody>
      </p:sp>
      <p:cxnSp>
        <p:nvCxnSpPr>
          <p:cNvPr id="48" name="Straight Arrow Connector 47"/>
          <p:cNvCxnSpPr/>
          <p:nvPr/>
        </p:nvCxnSpPr>
        <p:spPr>
          <a:xfrm flipH="1">
            <a:off x="2439548" y="3880757"/>
            <a:ext cx="279496" cy="428844"/>
          </a:xfrm>
          <a:prstGeom prst="straightConnector1">
            <a:avLst/>
          </a:prstGeom>
          <a:ln w="41275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>
            <a:off x="3162406" y="3870520"/>
            <a:ext cx="275010" cy="449318"/>
          </a:xfrm>
          <a:prstGeom prst="straightConnector1">
            <a:avLst/>
          </a:prstGeom>
          <a:ln w="41275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/>
        </p:nvSpPr>
        <p:spPr>
          <a:xfrm>
            <a:off x="4135714" y="4309601"/>
            <a:ext cx="4769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C00000"/>
                </a:solidFill>
              </a:rPr>
              <a:t>9</a:t>
            </a:r>
            <a:endParaRPr lang="en-US" sz="2400" b="1" dirty="0" smtClean="0">
              <a:solidFill>
                <a:srgbClr val="C00000"/>
              </a:solidFill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5092116" y="4308808"/>
            <a:ext cx="6228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11</a:t>
            </a:r>
          </a:p>
        </p:txBody>
      </p:sp>
      <p:cxnSp>
        <p:nvCxnSpPr>
          <p:cNvPr id="68" name="Straight Arrow Connector 67"/>
          <p:cNvCxnSpPr/>
          <p:nvPr/>
        </p:nvCxnSpPr>
        <p:spPr>
          <a:xfrm flipH="1">
            <a:off x="4489363" y="3806792"/>
            <a:ext cx="301333" cy="502016"/>
          </a:xfrm>
          <a:prstGeom prst="straightConnector1">
            <a:avLst/>
          </a:prstGeom>
          <a:ln w="41275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/>
          <p:nvPr/>
        </p:nvCxnSpPr>
        <p:spPr>
          <a:xfrm>
            <a:off x="5106079" y="3812900"/>
            <a:ext cx="247486" cy="473771"/>
          </a:xfrm>
          <a:prstGeom prst="straightConnector1">
            <a:avLst/>
          </a:prstGeom>
          <a:ln w="41275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5365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50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7000"/>
                            </p:stCondLst>
                            <p:childTnLst>
                              <p:par>
                                <p:cTn id="5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500"/>
                            </p:stCondLst>
                            <p:childTnLst>
                              <p:par>
                                <p:cTn id="6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8000"/>
                            </p:stCondLst>
                            <p:childTnLst>
                              <p:par>
                                <p:cTn id="6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8500"/>
                            </p:stCondLst>
                            <p:childTnLst>
                              <p:par>
                                <p:cTn id="6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9000"/>
                            </p:stCondLst>
                            <p:childTnLst>
                              <p:par>
                                <p:cTn id="7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9500"/>
                            </p:stCondLst>
                            <p:childTnLst>
                              <p:par>
                                <p:cTn id="7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0000"/>
                            </p:stCondLst>
                            <p:childTnLst>
                              <p:par>
                                <p:cTn id="8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0500"/>
                            </p:stCondLst>
                            <p:childTnLst>
                              <p:par>
                                <p:cTn id="8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1000"/>
                            </p:stCondLst>
                            <p:childTnLst>
                              <p:par>
                                <p:cTn id="8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1500"/>
                            </p:stCondLst>
                            <p:childTnLst>
                              <p:par>
                                <p:cTn id="9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2000"/>
                            </p:stCondLst>
                            <p:childTnLst>
                              <p:par>
                                <p:cTn id="9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2500"/>
                            </p:stCondLst>
                            <p:childTnLst>
                              <p:par>
                                <p:cTn id="10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13000"/>
                            </p:stCondLst>
                            <p:childTnLst>
                              <p:par>
                                <p:cTn id="10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13500"/>
                            </p:stCondLst>
                            <p:childTnLst>
                              <p:par>
                                <p:cTn id="1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14000"/>
                            </p:stCondLst>
                            <p:childTnLst>
                              <p:par>
                                <p:cTn id="1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14500"/>
                            </p:stCondLst>
                            <p:childTnLst>
                              <p:par>
                                <p:cTn id="1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15000"/>
                            </p:stCondLst>
                            <p:childTnLst>
                              <p:par>
                                <p:cTn id="1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/>
      <p:bldP spid="57" grpId="0"/>
      <p:bldP spid="58" grpId="0"/>
      <p:bldP spid="63" grpId="0"/>
      <p:bldP spid="49" grpId="0"/>
      <p:bldP spid="59" grpId="0"/>
      <p:bldP spid="51" grpId="0" animBg="1"/>
      <p:bldP spid="21" grpId="0"/>
      <p:bldP spid="25" grpId="0"/>
      <p:bldP spid="26" grpId="0"/>
      <p:bldP spid="29" grpId="0"/>
      <p:bldP spid="43" grpId="0"/>
      <p:bldP spid="46" grpId="0"/>
      <p:bldP spid="47" grpId="0"/>
      <p:bldP spid="65" grpId="0"/>
      <p:bldP spid="66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830762"/>
          </a:xfrm>
        </p:spPr>
        <p:txBody>
          <a:bodyPr>
            <a:normAutofit/>
          </a:bodyPr>
          <a:lstStyle/>
          <a:p>
            <a:pPr marL="109728" indent="0">
              <a:spcAft>
                <a:spcPts val="1200"/>
              </a:spcAft>
              <a:buNone/>
            </a:pPr>
            <a:r>
              <a:rPr lang="en-US" b="1" dirty="0" smtClean="0">
                <a:solidFill>
                  <a:srgbClr val="C00000"/>
                </a:solidFill>
              </a:rPr>
              <a:t>Linked:</a:t>
            </a:r>
            <a:r>
              <a:rPr lang="en-US" dirty="0" smtClean="0"/>
              <a:t> Time complexity of operations</a:t>
            </a:r>
          </a:p>
          <a:p>
            <a:pPr marL="393192" lvl="1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insert   worst: O(n),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avg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 O(log n)</a:t>
            </a:r>
          </a:p>
          <a:p>
            <a:pPr marL="393192" lvl="1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remove   worst: O(n),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avg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: O(log n) </a:t>
            </a:r>
          </a:p>
          <a:p>
            <a:pPr marL="393192" lvl="1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findMin  worst: O(n),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avg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 O(log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n) </a:t>
            </a:r>
            <a:endParaRPr lang="en-US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93192" lvl="1" indent="0">
              <a:buNone/>
            </a:pP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findMax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worst: O(n),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avg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 O(log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n) </a:t>
            </a:r>
            <a:endParaRPr lang="en-US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93192" lvl="1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contains worst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: O(n),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avg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: O(log n)</a:t>
            </a:r>
          </a:p>
          <a:p>
            <a:pPr marL="393192" lvl="1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get      worst: O(n),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avg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 O(log n)  </a:t>
            </a:r>
            <a:endParaRPr lang="en-US" sz="1800" b="1" i="1" dirty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93192" lvl="1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empty    O(1)</a:t>
            </a:r>
          </a:p>
          <a:p>
            <a:pPr marL="393192" lvl="1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ize     O(1)   </a:t>
            </a:r>
            <a:r>
              <a:rPr lang="en-US" sz="2000" b="1" i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(keep counter)</a:t>
            </a:r>
          </a:p>
          <a:p>
            <a:pPr marL="393192" lvl="1" indent="0">
              <a:buNone/>
            </a:pP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al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O(1)   </a:t>
            </a:r>
            <a:r>
              <a:rPr lang="en-US" sz="2000" b="1" i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(root access)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dirty="0" smtClean="0">
                <a:solidFill>
                  <a:srgbClr val="0070C0"/>
                </a:solidFill>
              </a:rPr>
              <a:t>BST Implementation</a:t>
            </a: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4220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830762"/>
          </a:xfrm>
        </p:spPr>
        <p:txBody>
          <a:bodyPr>
            <a:normAutofit/>
          </a:bodyPr>
          <a:lstStyle/>
          <a:p>
            <a:pPr>
              <a:spcBef>
                <a:spcPts val="1800"/>
              </a:spcBef>
            </a:pPr>
            <a:r>
              <a:rPr lang="en-US" dirty="0" smtClean="0"/>
              <a:t>Worst case is the pathological data set… insert order that leads to linear structure</a:t>
            </a:r>
          </a:p>
          <a:p>
            <a:pPr>
              <a:spcBef>
                <a:spcPts val="1800"/>
              </a:spcBef>
            </a:pPr>
            <a:r>
              <a:rPr lang="en-US" dirty="0" smtClean="0"/>
              <a:t>Pathological data sets are nearly in order already</a:t>
            </a:r>
          </a:p>
          <a:p>
            <a:pPr>
              <a:spcBef>
                <a:spcPts val="1800"/>
              </a:spcBef>
            </a:pPr>
            <a:r>
              <a:rPr lang="en-US" dirty="0" smtClean="0"/>
              <a:t>Average behavior happens when data arrival order is randomly (uniformly) distributed throughout data value range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dirty="0" smtClean="0">
                <a:solidFill>
                  <a:srgbClr val="0070C0"/>
                </a:solidFill>
              </a:rPr>
              <a:t>BST Implementation</a:t>
            </a: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7381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830762"/>
          </a:xfrm>
        </p:spPr>
        <p:txBody>
          <a:bodyPr>
            <a:normAutofit/>
          </a:bodyPr>
          <a:lstStyle/>
          <a:p>
            <a:pPr>
              <a:spcBef>
                <a:spcPts val="1800"/>
              </a:spcBef>
            </a:pPr>
            <a:r>
              <a:rPr lang="en-US" dirty="0" smtClean="0"/>
              <a:t>How?</a:t>
            </a:r>
          </a:p>
          <a:p>
            <a:pPr>
              <a:spcBef>
                <a:spcPts val="1800"/>
              </a:spcBef>
            </a:pPr>
            <a:r>
              <a:rPr lang="en-US" smtClean="0"/>
              <a:t>Big-Oh complexity?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dirty="0" smtClean="0">
                <a:solidFill>
                  <a:srgbClr val="0070C0"/>
                </a:solidFill>
              </a:rPr>
              <a:t>Now… Sort with BST</a:t>
            </a: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6869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sz="3600" dirty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</a:t>
            </a:r>
            <a:r>
              <a:rPr lang="en-US" sz="3600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inary Tree</a:t>
            </a:r>
            <a:endParaRPr lang="en-US" sz="3600" dirty="0">
              <a:solidFill>
                <a:srgbClr val="0070C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774648" y="1295401"/>
            <a:ext cx="3981424" cy="4389724"/>
          </a:xfrm>
        </p:spPr>
        <p:txBody>
          <a:bodyPr>
            <a:normAutofit/>
          </a:bodyPr>
          <a:lstStyle/>
          <a:p>
            <a:pPr marL="109728" indent="0" algn="r">
              <a:buNone/>
            </a:pPr>
            <a:r>
              <a:rPr lang="en-US" sz="2400" dirty="0" smtClean="0"/>
              <a:t>Tree with arity 2</a:t>
            </a:r>
          </a:p>
          <a:p>
            <a:pPr marL="109728" indent="0" algn="r">
              <a:buNone/>
            </a:pPr>
            <a:r>
              <a:rPr lang="en-US" sz="2400" dirty="0" smtClean="0"/>
              <a:t>Every node has </a:t>
            </a:r>
            <a:r>
              <a:rPr lang="en-US" sz="2400" i="1" dirty="0" smtClean="0"/>
              <a:t>max</a:t>
            </a:r>
            <a:r>
              <a:rPr lang="en-US" sz="2400" dirty="0" smtClean="0"/>
              <a:t> of two children</a:t>
            </a:r>
          </a:p>
          <a:p>
            <a:pPr marL="109728" indent="0" algn="r">
              <a:buNone/>
            </a:pPr>
            <a:endParaRPr lang="en-US" sz="2400" dirty="0" smtClean="0"/>
          </a:p>
          <a:p>
            <a:pPr marL="109728" indent="0" algn="r">
              <a:buNone/>
            </a:pPr>
            <a:endParaRPr lang="en-US" sz="2400" dirty="0" smtClean="0"/>
          </a:p>
          <a:p>
            <a:pPr marL="109728" indent="0" algn="r">
              <a:buNone/>
            </a:pPr>
            <a:endParaRPr lang="en-US" sz="2400" dirty="0" smtClean="0"/>
          </a:p>
          <a:p>
            <a:pPr marL="109728" indent="0" algn="r">
              <a:buNone/>
            </a:pPr>
            <a:endParaRPr lang="en-US" sz="2400" dirty="0"/>
          </a:p>
          <a:p>
            <a:pPr marL="109728" indent="0" algn="r">
              <a:buNone/>
            </a:pPr>
            <a:endParaRPr lang="en-US" sz="2400" dirty="0" smtClean="0"/>
          </a:p>
          <a:p>
            <a:pPr marL="109728" indent="0">
              <a:spcAft>
                <a:spcPts val="1200"/>
              </a:spcAft>
              <a:buNone/>
            </a:pPr>
            <a:endParaRPr lang="en-US" sz="2800" dirty="0" smtClean="0"/>
          </a:p>
          <a:p>
            <a:pPr marL="109728" indent="0">
              <a:spcAft>
                <a:spcPts val="1200"/>
              </a:spcAft>
              <a:buNone/>
            </a:pPr>
            <a:endParaRPr lang="en-US" sz="2800" dirty="0"/>
          </a:p>
          <a:p>
            <a:pPr marL="109728" indent="0">
              <a:spcAft>
                <a:spcPts val="1200"/>
              </a:spcAft>
              <a:buNone/>
            </a:pPr>
            <a:endParaRPr lang="en-US" sz="2800" dirty="0" smtClean="0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2947602" y="1124893"/>
            <a:ext cx="405729" cy="584606"/>
          </a:xfrm>
          <a:prstGeom prst="straightConnector1">
            <a:avLst/>
          </a:prstGeom>
          <a:ln w="41275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1819099" y="2392583"/>
            <a:ext cx="466901" cy="865884"/>
          </a:xfrm>
          <a:prstGeom prst="straightConnector1">
            <a:avLst/>
          </a:prstGeom>
          <a:ln w="41275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>
            <a:off x="1853736" y="1066308"/>
            <a:ext cx="518729" cy="673824"/>
          </a:xfrm>
          <a:prstGeom prst="straightConnector1">
            <a:avLst/>
          </a:prstGeom>
          <a:ln w="41275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2372465" y="541875"/>
            <a:ext cx="7824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“lo”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071275" y="3349008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“re”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236394" y="1866580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“ok”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279297" y="1953595"/>
            <a:ext cx="7844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“hi”</a:t>
            </a:r>
            <a:endParaRPr lang="en-US" sz="2400" b="1" dirty="0">
              <a:solidFill>
                <a:srgbClr val="C00000"/>
              </a:solidFill>
            </a:endParaRPr>
          </a:p>
        </p:txBody>
      </p:sp>
      <p:cxnSp>
        <p:nvCxnSpPr>
          <p:cNvPr id="23" name="Straight Arrow Connector 22"/>
          <p:cNvCxnSpPr/>
          <p:nvPr/>
        </p:nvCxnSpPr>
        <p:spPr>
          <a:xfrm flipH="1">
            <a:off x="983014" y="2406149"/>
            <a:ext cx="451213" cy="832703"/>
          </a:xfrm>
          <a:prstGeom prst="straightConnector1">
            <a:avLst/>
          </a:prstGeom>
          <a:ln w="41275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480480" y="3349008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“</a:t>
            </a:r>
            <a:r>
              <a:rPr lang="en-US" sz="2400" b="1" dirty="0" err="1" smtClean="0">
                <a:solidFill>
                  <a:srgbClr val="C00000"/>
                </a:solidFill>
              </a:rPr>
              <a:t>ya</a:t>
            </a:r>
            <a:r>
              <a:rPr lang="en-US" sz="2400" b="1" dirty="0" smtClean="0">
                <a:solidFill>
                  <a:srgbClr val="C00000"/>
                </a:solidFill>
              </a:rPr>
              <a:t>”</a:t>
            </a:r>
            <a:endParaRPr lang="en-US" sz="2400" b="1" dirty="0">
              <a:solidFill>
                <a:srgbClr val="C00000"/>
              </a:solidFill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3840208" y="2429912"/>
            <a:ext cx="2029629" cy="752540"/>
          </a:xfrm>
          <a:prstGeom prst="straightConnector1">
            <a:avLst/>
          </a:prstGeom>
          <a:ln w="41275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>
            <a:off x="2694702" y="3867248"/>
            <a:ext cx="290973" cy="476152"/>
          </a:xfrm>
          <a:prstGeom prst="straightConnector1">
            <a:avLst/>
          </a:prstGeom>
          <a:ln w="41275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flipH="1">
            <a:off x="1977099" y="3832358"/>
            <a:ext cx="193192" cy="511042"/>
          </a:xfrm>
          <a:prstGeom prst="straightConnector1">
            <a:avLst/>
          </a:prstGeom>
          <a:ln w="41275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flipH="1">
            <a:off x="590265" y="3967532"/>
            <a:ext cx="188929" cy="468779"/>
          </a:xfrm>
          <a:prstGeom prst="straightConnector1">
            <a:avLst/>
          </a:prstGeom>
          <a:ln w="41275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2742903" y="4379154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“mi”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5608759" y="3333254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“so”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1558249" y="4379155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“fa”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196111" y="4479307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“</a:t>
            </a:r>
            <a:r>
              <a:rPr lang="en-US" sz="2400" b="1" dirty="0" err="1" smtClean="0">
                <a:solidFill>
                  <a:srgbClr val="C00000"/>
                </a:solidFill>
              </a:rPr>
              <a:t>ti</a:t>
            </a:r>
            <a:r>
              <a:rPr lang="en-US" sz="2400" b="1" dirty="0" smtClean="0">
                <a:solidFill>
                  <a:srgbClr val="C00000"/>
                </a:solidFill>
              </a:rPr>
              <a:t>”</a:t>
            </a:r>
            <a:endParaRPr lang="en-US" sz="2400" b="1" dirty="0">
              <a:solidFill>
                <a:srgbClr val="C00000"/>
              </a:solidFill>
            </a:endParaRPr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3624004" y="2429657"/>
            <a:ext cx="439704" cy="828810"/>
          </a:xfrm>
          <a:prstGeom prst="straightConnector1">
            <a:avLst/>
          </a:prstGeom>
          <a:ln w="41275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3847414" y="3349008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“ad”</a:t>
            </a:r>
            <a:endParaRPr lang="en-US" sz="2400" b="1" dirty="0">
              <a:solidFill>
                <a:srgbClr val="C00000"/>
              </a:solidFill>
            </a:endParaRPr>
          </a:p>
        </p:txBody>
      </p:sp>
      <p:cxnSp>
        <p:nvCxnSpPr>
          <p:cNvPr id="33" name="Straight Arrow Connector 32"/>
          <p:cNvCxnSpPr/>
          <p:nvPr/>
        </p:nvCxnSpPr>
        <p:spPr>
          <a:xfrm flipH="1">
            <a:off x="1934203" y="4811952"/>
            <a:ext cx="34803" cy="548278"/>
          </a:xfrm>
          <a:prstGeom prst="straightConnector1">
            <a:avLst/>
          </a:prstGeom>
          <a:ln w="41275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H="1">
            <a:off x="1223390" y="4819784"/>
            <a:ext cx="488760" cy="452938"/>
          </a:xfrm>
          <a:prstGeom prst="straightConnector1">
            <a:avLst/>
          </a:prstGeom>
          <a:ln w="41275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684729" y="5306337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“go”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1595349" y="5433081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“</a:t>
            </a:r>
            <a:r>
              <a:rPr lang="en-US" sz="2400" b="1" dirty="0" err="1" smtClean="0">
                <a:solidFill>
                  <a:srgbClr val="C00000"/>
                </a:solidFill>
              </a:rPr>
              <a:t>zz</a:t>
            </a:r>
            <a:r>
              <a:rPr lang="en-US" sz="2400" b="1" dirty="0" smtClean="0">
                <a:solidFill>
                  <a:srgbClr val="C00000"/>
                </a:solidFill>
              </a:rPr>
              <a:t>”</a:t>
            </a:r>
            <a:endParaRPr lang="en-US" sz="2400" b="1" dirty="0">
              <a:solidFill>
                <a:srgbClr val="C00000"/>
              </a:solidFill>
            </a:endParaRPr>
          </a:p>
        </p:txBody>
      </p:sp>
      <p:cxnSp>
        <p:nvCxnSpPr>
          <p:cNvPr id="50" name="Straight Arrow Connector 49"/>
          <p:cNvCxnSpPr/>
          <p:nvPr/>
        </p:nvCxnSpPr>
        <p:spPr>
          <a:xfrm flipH="1">
            <a:off x="5615821" y="3794919"/>
            <a:ext cx="130176" cy="641392"/>
          </a:xfrm>
          <a:prstGeom prst="straightConnector1">
            <a:avLst/>
          </a:prstGeom>
          <a:ln w="41275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>
            <a:off x="6057876" y="3765798"/>
            <a:ext cx="465283" cy="670513"/>
          </a:xfrm>
          <a:prstGeom prst="straightConnector1">
            <a:avLst/>
          </a:prstGeom>
          <a:ln w="41275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5200884" y="4525101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“no”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6317318" y="4516982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“ok”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4967021" y="5572639"/>
            <a:ext cx="3505200" cy="461665"/>
          </a:xfrm>
          <a:prstGeom prst="rect">
            <a:avLst/>
          </a:prstGeom>
          <a:solidFill>
            <a:schemeClr val="accent1">
              <a:alpha val="31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solidFill>
                  <a:schemeClr val="bg2">
                    <a:lumMod val="10000"/>
                  </a:schemeClr>
                </a:solidFill>
              </a:rPr>
              <a:t>arity 2,  a binary tree</a:t>
            </a:r>
            <a:endParaRPr lang="en-US" sz="2400" b="1" i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3982884" y="4365838"/>
            <a:ext cx="8291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“</a:t>
            </a:r>
            <a:r>
              <a:rPr lang="en-US" sz="2400" b="1" dirty="0" err="1" smtClean="0">
                <a:solidFill>
                  <a:srgbClr val="C00000"/>
                </a:solidFill>
              </a:rPr>
              <a:t>tu</a:t>
            </a:r>
            <a:r>
              <a:rPr lang="en-US" sz="2400" b="1" dirty="0" smtClean="0">
                <a:solidFill>
                  <a:srgbClr val="C00000"/>
                </a:solidFill>
              </a:rPr>
              <a:t>”</a:t>
            </a:r>
            <a:endParaRPr lang="en-US" sz="2400" b="1" dirty="0">
              <a:solidFill>
                <a:srgbClr val="C00000"/>
              </a:solidFill>
            </a:endParaRPr>
          </a:p>
        </p:txBody>
      </p:sp>
      <p:cxnSp>
        <p:nvCxnSpPr>
          <p:cNvPr id="67" name="Straight Arrow Connector 66"/>
          <p:cNvCxnSpPr>
            <a:stCxn id="31" idx="2"/>
          </p:cNvCxnSpPr>
          <p:nvPr/>
        </p:nvCxnSpPr>
        <p:spPr>
          <a:xfrm>
            <a:off x="4304614" y="3810673"/>
            <a:ext cx="0" cy="460068"/>
          </a:xfrm>
          <a:prstGeom prst="straightConnector1">
            <a:avLst/>
          </a:prstGeom>
          <a:ln w="41275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43476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9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85135" y="121425"/>
            <a:ext cx="8229600" cy="1143000"/>
          </a:xfrm>
        </p:spPr>
        <p:txBody>
          <a:bodyPr>
            <a:normAutofit/>
          </a:bodyPr>
          <a:lstStyle/>
          <a:p>
            <a:pPr algn="r"/>
            <a:r>
              <a:rPr lang="en-US" sz="3600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Sort with BST</a:t>
            </a:r>
            <a:endParaRPr lang="en-US" sz="3600" dirty="0">
              <a:solidFill>
                <a:srgbClr val="0070C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7239000" y="2207007"/>
            <a:ext cx="732138" cy="441918"/>
          </a:xfrm>
          <a:prstGeom prst="straightConnector1">
            <a:avLst/>
          </a:prstGeom>
          <a:ln w="41275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6778313" y="1844845"/>
            <a:ext cx="6759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10</a:t>
            </a:r>
            <a:endParaRPr lang="en-US" sz="2400" b="1" dirty="0">
              <a:solidFill>
                <a:srgbClr val="C00000"/>
              </a:solidFill>
            </a:endParaRPr>
          </a:p>
        </p:txBody>
      </p:sp>
      <p:cxnSp>
        <p:nvCxnSpPr>
          <p:cNvPr id="50" name="Straight Arrow Connector 49"/>
          <p:cNvCxnSpPr/>
          <p:nvPr/>
        </p:nvCxnSpPr>
        <p:spPr>
          <a:xfrm flipH="1">
            <a:off x="8166196" y="3940852"/>
            <a:ext cx="284150" cy="447931"/>
          </a:xfrm>
          <a:prstGeom prst="straightConnector1">
            <a:avLst/>
          </a:prstGeom>
          <a:ln w="41275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7376864" y="3634718"/>
            <a:ext cx="5940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11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6017706" y="2706486"/>
            <a:ext cx="5349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5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6501646" y="3568793"/>
            <a:ext cx="4956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7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5303142" y="3550134"/>
            <a:ext cx="5239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C00000"/>
                </a:solidFill>
              </a:rPr>
              <a:t>2</a:t>
            </a:r>
          </a:p>
        </p:txBody>
      </p:sp>
      <p:cxnSp>
        <p:nvCxnSpPr>
          <p:cNvPr id="52" name="Straight Arrow Connector 51"/>
          <p:cNvCxnSpPr/>
          <p:nvPr/>
        </p:nvCxnSpPr>
        <p:spPr>
          <a:xfrm flipH="1">
            <a:off x="6345187" y="2242401"/>
            <a:ext cx="497886" cy="441918"/>
          </a:xfrm>
          <a:prstGeom prst="straightConnector1">
            <a:avLst/>
          </a:prstGeom>
          <a:ln w="41275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4629515" y="4388782"/>
            <a:ext cx="5025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C00000"/>
                </a:solidFill>
              </a:rPr>
              <a:t>1</a:t>
            </a:r>
          </a:p>
        </p:txBody>
      </p:sp>
      <p:cxnSp>
        <p:nvCxnSpPr>
          <p:cNvPr id="60" name="Straight Arrow Connector 59"/>
          <p:cNvCxnSpPr/>
          <p:nvPr/>
        </p:nvCxnSpPr>
        <p:spPr>
          <a:xfrm flipH="1">
            <a:off x="5653436" y="3126108"/>
            <a:ext cx="362132" cy="419477"/>
          </a:xfrm>
          <a:prstGeom prst="straightConnector1">
            <a:avLst/>
          </a:prstGeom>
          <a:ln w="41275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5874332" y="4503612"/>
            <a:ext cx="5130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6</a:t>
            </a:r>
            <a:endParaRPr lang="en-US" sz="2400" b="1" dirty="0">
              <a:solidFill>
                <a:srgbClr val="C00000"/>
              </a:solidFill>
            </a:endParaRPr>
          </a:p>
        </p:txBody>
      </p:sp>
      <p:cxnSp>
        <p:nvCxnSpPr>
          <p:cNvPr id="64" name="Straight Arrow Connector 63"/>
          <p:cNvCxnSpPr/>
          <p:nvPr/>
        </p:nvCxnSpPr>
        <p:spPr>
          <a:xfrm flipH="1">
            <a:off x="6229528" y="3986477"/>
            <a:ext cx="276667" cy="448242"/>
          </a:xfrm>
          <a:prstGeom prst="straightConnector1">
            <a:avLst/>
          </a:prstGeom>
          <a:ln w="41275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4724917" cy="4767072"/>
          </a:xfrm>
        </p:spPr>
        <p:txBody>
          <a:bodyPr>
            <a:noAutofit/>
          </a:bodyPr>
          <a:lstStyle/>
          <a:p>
            <a:pPr>
              <a:spcBef>
                <a:spcPts val="1800"/>
              </a:spcBef>
            </a:pPr>
            <a:r>
              <a:rPr lang="en-US" sz="2400" dirty="0" smtClean="0"/>
              <a:t>First build a BST that contains all elements you wish to sort</a:t>
            </a:r>
          </a:p>
          <a:p>
            <a:pPr>
              <a:spcBef>
                <a:spcPts val="1800"/>
              </a:spcBef>
            </a:pPr>
            <a:r>
              <a:rPr lang="en-US" sz="2400" dirty="0" smtClean="0"/>
              <a:t>Then an </a:t>
            </a:r>
            <a:r>
              <a:rPr lang="en-US" sz="2400" b="1" i="1" dirty="0" smtClean="0">
                <a:solidFill>
                  <a:srgbClr val="C00000"/>
                </a:solidFill>
              </a:rPr>
              <a:t>in-order</a:t>
            </a:r>
            <a:r>
              <a:rPr lang="en-US" sz="2400" dirty="0" smtClean="0"/>
              <a:t>  traversal </a:t>
            </a:r>
            <a:r>
              <a:rPr lang="en-US" sz="2400" i="1" dirty="0" smtClean="0">
                <a:solidFill>
                  <a:srgbClr val="C00000"/>
                </a:solidFill>
              </a:rPr>
              <a:t>(L then R) </a:t>
            </a:r>
            <a:r>
              <a:rPr lang="en-US" sz="2400" dirty="0" smtClean="0"/>
              <a:t>will produce sorted order, smallest to largest</a:t>
            </a:r>
          </a:p>
          <a:p>
            <a:pPr>
              <a:spcBef>
                <a:spcPts val="1800"/>
              </a:spcBef>
            </a:pPr>
            <a:r>
              <a:rPr lang="en-US" sz="2000" b="1" i="1" dirty="0" smtClean="0">
                <a:solidFill>
                  <a:srgbClr val="C00000"/>
                </a:solidFill>
              </a:rPr>
              <a:t>In-order (LR):</a:t>
            </a:r>
            <a:r>
              <a:rPr lang="en-US" sz="2000" b="1" dirty="0" smtClean="0"/>
              <a:t> </a:t>
            </a:r>
          </a:p>
          <a:p>
            <a:pPr marL="630936" lvl="2" indent="0">
              <a:spcBef>
                <a:spcPts val="600"/>
              </a:spcBef>
              <a:buNone/>
            </a:pPr>
            <a:r>
              <a:rPr lang="en-US" sz="2000" dirty="0" smtClean="0"/>
              <a:t>1,2,5,6,7,9,10,11,12,14,17</a:t>
            </a:r>
          </a:p>
          <a:p>
            <a:pPr marL="365760" lvl="1" indent="0">
              <a:spcBef>
                <a:spcPts val="1800"/>
              </a:spcBef>
              <a:buNone/>
            </a:pPr>
            <a:r>
              <a:rPr lang="en-US" sz="1800" b="1" i="1" dirty="0" smtClean="0">
                <a:solidFill>
                  <a:srgbClr val="C00000"/>
                </a:solidFill>
              </a:rPr>
              <a:t>Note: </a:t>
            </a:r>
            <a:r>
              <a:rPr lang="en-US" sz="1800" i="1" dirty="0" smtClean="0">
                <a:solidFill>
                  <a:srgbClr val="0070C0"/>
                </a:solidFill>
              </a:rPr>
              <a:t>In-order but R then L will give sorted order high to low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7804586" y="4388783"/>
            <a:ext cx="6963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14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8366537" y="3590451"/>
            <a:ext cx="6963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17</a:t>
            </a:r>
            <a:endParaRPr lang="en-US" sz="2400" b="1" dirty="0">
              <a:solidFill>
                <a:srgbClr val="C00000"/>
              </a:solidFill>
            </a:endParaRPr>
          </a:p>
        </p:txBody>
      </p:sp>
      <p:cxnSp>
        <p:nvCxnSpPr>
          <p:cNvPr id="23" name="Straight Arrow Connector 22"/>
          <p:cNvCxnSpPr/>
          <p:nvPr/>
        </p:nvCxnSpPr>
        <p:spPr>
          <a:xfrm flipH="1">
            <a:off x="7691198" y="3126108"/>
            <a:ext cx="284150" cy="447931"/>
          </a:xfrm>
          <a:prstGeom prst="straightConnector1">
            <a:avLst/>
          </a:prstGeom>
          <a:ln w="41275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8246412" y="3153850"/>
            <a:ext cx="363313" cy="423141"/>
          </a:xfrm>
          <a:prstGeom prst="straightConnector1">
            <a:avLst/>
          </a:prstGeom>
          <a:ln w="41275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6778313" y="3966349"/>
            <a:ext cx="235188" cy="422434"/>
          </a:xfrm>
          <a:prstGeom prst="straightConnector1">
            <a:avLst/>
          </a:prstGeom>
          <a:ln w="41275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7837236" y="2698045"/>
            <a:ext cx="6963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12</a:t>
            </a:r>
            <a:endParaRPr lang="en-US" sz="2400" b="1" dirty="0">
              <a:solidFill>
                <a:srgbClr val="C00000"/>
              </a:solidFill>
            </a:endParaRPr>
          </a:p>
        </p:txBody>
      </p:sp>
      <p:cxnSp>
        <p:nvCxnSpPr>
          <p:cNvPr id="28" name="Straight Arrow Connector 27"/>
          <p:cNvCxnSpPr/>
          <p:nvPr/>
        </p:nvCxnSpPr>
        <p:spPr>
          <a:xfrm>
            <a:off x="6285186" y="3107128"/>
            <a:ext cx="286187" cy="428846"/>
          </a:xfrm>
          <a:prstGeom prst="straightConnector1">
            <a:avLst/>
          </a:prstGeom>
          <a:ln w="41275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H="1">
            <a:off x="4914204" y="3939996"/>
            <a:ext cx="362132" cy="419477"/>
          </a:xfrm>
          <a:prstGeom prst="straightConnector1">
            <a:avLst/>
          </a:prstGeom>
          <a:ln w="41275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6895907" y="4493939"/>
            <a:ext cx="4956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9</a:t>
            </a:r>
            <a:endParaRPr lang="en-US" sz="2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6754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/>
      <p:bldP spid="57" grpId="0"/>
      <p:bldP spid="58" grpId="0"/>
      <p:bldP spid="63" grpId="0"/>
      <p:bldP spid="49" grpId="0"/>
      <p:bldP spid="59" grpId="0"/>
      <p:bldP spid="61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724400"/>
          </a:xfrm>
        </p:spPr>
        <p:txBody>
          <a:bodyPr>
            <a:noAutofit/>
          </a:bodyPr>
          <a:lstStyle/>
          <a:p>
            <a:pPr>
              <a:spcBef>
                <a:spcPts val="1800"/>
              </a:spcBef>
            </a:pPr>
            <a:r>
              <a:rPr lang="en-US" sz="2800" dirty="0" smtClean="0"/>
              <a:t>Building a BST of N elements:</a:t>
            </a:r>
          </a:p>
          <a:p>
            <a:pPr lvl="2">
              <a:spcBef>
                <a:spcPts val="600"/>
              </a:spcBef>
            </a:pPr>
            <a:r>
              <a:rPr lang="en-US" sz="2000" b="1" i="1" dirty="0" smtClean="0">
                <a:solidFill>
                  <a:srgbClr val="0070C0"/>
                </a:solidFill>
              </a:rPr>
              <a:t>N inserts</a:t>
            </a:r>
          </a:p>
          <a:p>
            <a:pPr lvl="2">
              <a:spcBef>
                <a:spcPts val="600"/>
              </a:spcBef>
            </a:pPr>
            <a:r>
              <a:rPr lang="en-US" sz="2000" b="1" i="1" dirty="0" smtClean="0">
                <a:solidFill>
                  <a:srgbClr val="0070C0"/>
                </a:solidFill>
              </a:rPr>
              <a:t>Each insert is </a:t>
            </a:r>
            <a:r>
              <a:rPr lang="en-US" sz="2000" b="1" i="1" dirty="0" err="1" smtClean="0">
                <a:solidFill>
                  <a:srgbClr val="0070C0"/>
                </a:solidFill>
              </a:rPr>
              <a:t>avg</a:t>
            </a:r>
            <a:r>
              <a:rPr lang="en-US" sz="2000" b="1" i="1" dirty="0" smtClean="0">
                <a:solidFill>
                  <a:srgbClr val="0070C0"/>
                </a:solidFill>
              </a:rPr>
              <a:t> O(log N)     </a:t>
            </a:r>
            <a:r>
              <a:rPr lang="en-US" sz="2000" b="1" i="1" dirty="0" smtClean="0">
                <a:solidFill>
                  <a:schemeClr val="accent2">
                    <a:lumMod val="75000"/>
                  </a:schemeClr>
                </a:solidFill>
              </a:rPr>
              <a:t>O(height of the BST)</a:t>
            </a:r>
          </a:p>
          <a:p>
            <a:pPr lvl="2">
              <a:spcBef>
                <a:spcPts val="600"/>
              </a:spcBef>
            </a:pPr>
            <a:r>
              <a:rPr lang="en-US" sz="2000" b="1" i="1" dirty="0" smtClean="0">
                <a:solidFill>
                  <a:srgbClr val="0070C0"/>
                </a:solidFill>
              </a:rPr>
              <a:t>O(N) * O(log N)  </a:t>
            </a:r>
            <a:r>
              <a:rPr lang="en-US" sz="2000" b="1" i="1" dirty="0" smtClean="0">
                <a:solidFill>
                  <a:srgbClr val="0070C0"/>
                </a:solidFill>
                <a:sym typeface="Wingdings" panose="05000000000000000000" pitchFamily="2" charset="2"/>
              </a:rPr>
              <a:t>  </a:t>
            </a:r>
            <a:r>
              <a:rPr lang="en-US" sz="2000" b="1" i="1" dirty="0" err="1" smtClean="0">
                <a:solidFill>
                  <a:srgbClr val="C00000"/>
                </a:solidFill>
                <a:sym typeface="Wingdings" panose="05000000000000000000" pitchFamily="2" charset="2"/>
              </a:rPr>
              <a:t>avg</a:t>
            </a:r>
            <a:r>
              <a:rPr lang="en-US" sz="2000" b="1" i="1" dirty="0" smtClean="0">
                <a:solidFill>
                  <a:srgbClr val="C00000"/>
                </a:solidFill>
                <a:sym typeface="Wingdings" panose="05000000000000000000" pitchFamily="2" charset="2"/>
              </a:rPr>
              <a:t> O( N log N )</a:t>
            </a:r>
            <a:endParaRPr lang="en-US" sz="2000" b="1" i="1" dirty="0" smtClean="0">
              <a:solidFill>
                <a:srgbClr val="C00000"/>
              </a:solidFill>
            </a:endParaRPr>
          </a:p>
          <a:p>
            <a:pPr>
              <a:spcBef>
                <a:spcPts val="1800"/>
              </a:spcBef>
            </a:pPr>
            <a:r>
              <a:rPr lang="en-US" sz="2800" dirty="0" smtClean="0"/>
              <a:t>In-order traversal… visit each N nodes… </a:t>
            </a:r>
          </a:p>
          <a:p>
            <a:pPr marL="630936" lvl="2" indent="0">
              <a:spcBef>
                <a:spcPts val="600"/>
              </a:spcBef>
              <a:buNone/>
            </a:pPr>
            <a:r>
              <a:rPr lang="en-US" sz="2000" b="1" i="1" dirty="0" smtClean="0">
                <a:solidFill>
                  <a:srgbClr val="C00000"/>
                </a:solidFill>
              </a:rPr>
              <a:t>O(N)</a:t>
            </a:r>
          </a:p>
          <a:p>
            <a:pPr>
              <a:spcBef>
                <a:spcPts val="1800"/>
              </a:spcBef>
            </a:pPr>
            <a:r>
              <a:rPr lang="en-US" sz="2800" dirty="0" smtClean="0"/>
              <a:t>Build tree and then traverse: </a:t>
            </a:r>
          </a:p>
          <a:p>
            <a:pPr marL="630936" lvl="2" indent="0">
              <a:spcBef>
                <a:spcPts val="600"/>
              </a:spcBef>
              <a:buNone/>
            </a:pPr>
            <a:r>
              <a:rPr lang="en-US" sz="2000" b="1" i="1" dirty="0" smtClean="0">
                <a:solidFill>
                  <a:srgbClr val="0070C0"/>
                </a:solidFill>
              </a:rPr>
              <a:t>O( N log N ) + O( N )  </a:t>
            </a:r>
          </a:p>
          <a:p>
            <a:pPr marL="630936" lvl="2" indent="0">
              <a:spcBef>
                <a:spcPts val="600"/>
              </a:spcBef>
              <a:buNone/>
            </a:pPr>
            <a:r>
              <a:rPr lang="en-US" sz="2000" b="1" i="1" dirty="0">
                <a:solidFill>
                  <a:srgbClr val="0070C0"/>
                </a:solidFill>
                <a:sym typeface="Wingdings" panose="05000000000000000000" pitchFamily="2" charset="2"/>
              </a:rPr>
              <a:t> </a:t>
            </a:r>
            <a:r>
              <a:rPr lang="en-US" sz="2000" b="1" i="1" dirty="0" smtClean="0">
                <a:solidFill>
                  <a:srgbClr val="0070C0"/>
                </a:solidFill>
                <a:sym typeface="Wingdings" panose="05000000000000000000" pitchFamily="2" charset="2"/>
              </a:rPr>
              <a:t>                     O( N + N log N )   </a:t>
            </a:r>
          </a:p>
          <a:p>
            <a:pPr marL="630936" lvl="2" indent="0">
              <a:spcBef>
                <a:spcPts val="600"/>
              </a:spcBef>
              <a:buNone/>
            </a:pPr>
            <a:r>
              <a:rPr lang="en-US" sz="2000" b="1" i="1" dirty="0">
                <a:solidFill>
                  <a:srgbClr val="0070C0"/>
                </a:solidFill>
                <a:sym typeface="Wingdings" panose="05000000000000000000" pitchFamily="2" charset="2"/>
              </a:rPr>
              <a:t> </a:t>
            </a:r>
            <a:r>
              <a:rPr lang="en-US" sz="2000" b="1" i="1" dirty="0" smtClean="0">
                <a:solidFill>
                  <a:srgbClr val="0070C0"/>
                </a:solidFill>
                <a:sym typeface="Wingdings" panose="05000000000000000000" pitchFamily="2" charset="2"/>
              </a:rPr>
              <a:t>                     O( N  *  ( 1+ log N ) )      </a:t>
            </a:r>
            <a:r>
              <a:rPr lang="en-US" sz="2000" b="1" i="1" dirty="0" err="1" smtClean="0">
                <a:solidFill>
                  <a:srgbClr val="C00000"/>
                </a:solidFill>
                <a:sym typeface="Wingdings" panose="05000000000000000000" pitchFamily="2" charset="2"/>
              </a:rPr>
              <a:t>avg</a:t>
            </a:r>
            <a:r>
              <a:rPr lang="en-US" sz="2000" b="1" i="1" dirty="0" smtClean="0">
                <a:solidFill>
                  <a:srgbClr val="0070C0"/>
                </a:solidFill>
                <a:sym typeface="Wingdings" panose="05000000000000000000" pitchFamily="2" charset="2"/>
              </a:rPr>
              <a:t> </a:t>
            </a:r>
            <a:r>
              <a:rPr lang="en-US" sz="2000" b="1" i="1" dirty="0" smtClean="0">
                <a:solidFill>
                  <a:srgbClr val="C00000"/>
                </a:solidFill>
                <a:sym typeface="Wingdings" panose="05000000000000000000" pitchFamily="2" charset="2"/>
              </a:rPr>
              <a:t>O ( N log N )</a:t>
            </a:r>
            <a:endParaRPr lang="en-US" sz="2000" b="1" i="1" dirty="0" smtClean="0">
              <a:solidFill>
                <a:srgbClr val="C0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dirty="0" smtClean="0">
                <a:solidFill>
                  <a:srgbClr val="0070C0"/>
                </a:solidFill>
              </a:rPr>
              <a:t>Complexity of BST Sort</a:t>
            </a: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5489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524000"/>
                <a:ext cx="8229600" cy="4724400"/>
              </a:xfrm>
            </p:spPr>
            <p:txBody>
              <a:bodyPr>
                <a:noAutofit/>
              </a:bodyPr>
              <a:lstStyle/>
              <a:p>
                <a:pPr>
                  <a:spcBef>
                    <a:spcPts val="1800"/>
                  </a:spcBef>
                </a:pPr>
                <a:r>
                  <a:rPr lang="en-US" sz="2800" dirty="0" smtClean="0"/>
                  <a:t>Sort with a SLIST (self-sorting list)</a:t>
                </a:r>
              </a:p>
              <a:p>
                <a:pPr lvl="2">
                  <a:spcBef>
                    <a:spcPts val="600"/>
                  </a:spcBef>
                </a:pPr>
                <a:r>
                  <a:rPr lang="en-US" sz="2000" b="1" i="1" dirty="0" smtClean="0">
                    <a:solidFill>
                      <a:srgbClr val="0070C0"/>
                    </a:solidFill>
                  </a:rPr>
                  <a:t>N inserts, each insert is O(N):  O(N)* O(N) </a:t>
                </a:r>
                <a:r>
                  <a:rPr lang="en-US" sz="2000" b="1" i="1" dirty="0" smtClean="0">
                    <a:solidFill>
                      <a:srgbClr val="0070C0"/>
                    </a:solidFill>
                    <a:sym typeface="Wingdings" panose="05000000000000000000" pitchFamily="2" charset="2"/>
                  </a:rPr>
                  <a:t>  </a:t>
                </a:r>
                <a:r>
                  <a:rPr lang="en-US" sz="2000" b="1" i="1" dirty="0" smtClean="0">
                    <a:solidFill>
                      <a:srgbClr val="C00000"/>
                    </a:solidFill>
                    <a:sym typeface="Wingdings" panose="05000000000000000000" pitchFamily="2" charset="2"/>
                  </a:rPr>
                  <a:t>O(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b="1" i="1" dirty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pPr>
                      <m:e>
                        <m:r>
                          <a:rPr lang="en-US" sz="2000" b="1" i="1" dirty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𝑵</m:t>
                        </m:r>
                      </m:e>
                      <m:sup>
                        <m:r>
                          <a:rPr lang="en-US" sz="2000" b="1" i="1" dirty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US" sz="2000" b="1" i="1" dirty="0" smtClean="0">
                    <a:solidFill>
                      <a:srgbClr val="C00000"/>
                    </a:solidFill>
                    <a:sym typeface="Wingdings" panose="05000000000000000000" pitchFamily="2" charset="2"/>
                  </a:rPr>
                  <a:t>)</a:t>
                </a:r>
              </a:p>
              <a:p>
                <a:pPr lvl="2">
                  <a:spcBef>
                    <a:spcPts val="600"/>
                  </a:spcBef>
                </a:pPr>
                <a:r>
                  <a:rPr lang="en-US" sz="2000" b="1" i="1" dirty="0" smtClean="0">
                    <a:solidFill>
                      <a:srgbClr val="0070C0"/>
                    </a:solidFill>
                    <a:sym typeface="Wingdings" panose="05000000000000000000" pitchFamily="2" charset="2"/>
                  </a:rPr>
                  <a:t>Traverse list:  O(N)</a:t>
                </a:r>
              </a:p>
              <a:p>
                <a:pPr lvl="2">
                  <a:spcBef>
                    <a:spcPts val="0"/>
                  </a:spcBef>
                </a:pPr>
                <a:r>
                  <a:rPr lang="en-US" sz="2000" b="1" i="1" dirty="0" smtClean="0">
                    <a:solidFill>
                      <a:srgbClr val="0070C0"/>
                    </a:solidFill>
                    <a:sym typeface="Wingdings" panose="05000000000000000000" pitchFamily="2" charset="2"/>
                  </a:rPr>
                  <a:t>Make SLIST and traverse: </a:t>
                </a:r>
                <a:r>
                  <a:rPr lang="en-US" sz="2000" b="1" i="1" dirty="0" smtClean="0">
                    <a:solidFill>
                      <a:srgbClr val="C00000"/>
                    </a:solidFill>
                    <a:sym typeface="Wingdings" panose="05000000000000000000" pitchFamily="2" charset="2"/>
                  </a:rPr>
                  <a:t>O(N) + </a:t>
                </a:r>
                <a:r>
                  <a:rPr lang="en-US" sz="2000" b="1" i="1" dirty="0">
                    <a:solidFill>
                      <a:srgbClr val="C00000"/>
                    </a:solidFill>
                    <a:sym typeface="Wingdings" panose="05000000000000000000" pitchFamily="2" charset="2"/>
                  </a:rPr>
                  <a:t>O(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b="1" i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pPr>
                      <m:e>
                        <m:r>
                          <a:rPr lang="en-US" sz="2000" b="1" i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𝑵</m:t>
                        </m:r>
                      </m:e>
                      <m:sup>
                        <m:r>
                          <a:rPr lang="en-US" sz="2000" b="1" i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US" sz="2000" b="1" i="1" dirty="0" smtClean="0">
                    <a:solidFill>
                      <a:srgbClr val="C00000"/>
                    </a:solidFill>
                    <a:sym typeface="Wingdings" panose="05000000000000000000" pitchFamily="2" charset="2"/>
                  </a:rPr>
                  <a:t>)   </a:t>
                </a:r>
                <a:r>
                  <a:rPr lang="en-US" sz="2000" b="1" i="1" dirty="0">
                    <a:solidFill>
                      <a:srgbClr val="C00000"/>
                    </a:solidFill>
                    <a:sym typeface="Wingdings" panose="05000000000000000000" pitchFamily="2" charset="2"/>
                  </a:rPr>
                  <a:t>O(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b="1" i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pPr>
                      <m:e>
                        <m:r>
                          <a:rPr lang="en-US" sz="2000" b="1" i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𝑵</m:t>
                        </m:r>
                      </m:e>
                      <m:sup>
                        <m:r>
                          <a:rPr lang="en-US" sz="2000" b="1" i="1" dirty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US" sz="2000" b="1" i="1" dirty="0" smtClean="0">
                    <a:solidFill>
                      <a:srgbClr val="C00000"/>
                    </a:solidFill>
                    <a:sym typeface="Wingdings" panose="05000000000000000000" pitchFamily="2" charset="2"/>
                  </a:rPr>
                  <a:t>)     </a:t>
                </a:r>
                <a:r>
                  <a:rPr lang="en-US" sz="2000" b="1" dirty="0" smtClean="0">
                    <a:solidFill>
                      <a:srgbClr val="C00000"/>
                    </a:solidFill>
                    <a:sym typeface="Wingdings" panose="05000000000000000000" pitchFamily="2" charset="2"/>
                  </a:rPr>
                  <a:t> </a:t>
                </a:r>
                <a:r>
                  <a:rPr lang="en-US" sz="2800" b="1" dirty="0" smtClean="0">
                    <a:solidFill>
                      <a:srgbClr val="FF0000"/>
                    </a:solidFill>
                    <a:sym typeface="Wingdings" panose="05000000000000000000" pitchFamily="2" charset="2"/>
                  </a:rPr>
                  <a:t>╳</a:t>
                </a:r>
                <a:endParaRPr lang="en-US" sz="2000" b="1" dirty="0">
                  <a:solidFill>
                    <a:srgbClr val="FF0000"/>
                  </a:solidFill>
                  <a:sym typeface="Wingdings" panose="05000000000000000000" pitchFamily="2" charset="2"/>
                </a:endParaRPr>
              </a:p>
              <a:p>
                <a:pPr>
                  <a:spcBef>
                    <a:spcPts val="1800"/>
                  </a:spcBef>
                </a:pPr>
                <a:r>
                  <a:rPr lang="en-US" sz="2800" dirty="0" smtClean="0"/>
                  <a:t>Build a BST and traverse: </a:t>
                </a:r>
              </a:p>
              <a:p>
                <a:pPr marL="630936" lvl="2" indent="0">
                  <a:spcBef>
                    <a:spcPts val="600"/>
                  </a:spcBef>
                  <a:buNone/>
                </a:pPr>
                <a:r>
                  <a:rPr lang="en-US" sz="2000" b="1" i="1" dirty="0" smtClean="0">
                    <a:solidFill>
                      <a:srgbClr val="0070C0"/>
                    </a:solidFill>
                  </a:rPr>
                  <a:t>O( N log N ) + O( N )  </a:t>
                </a:r>
              </a:p>
              <a:p>
                <a:pPr marL="630936" lvl="2" indent="0">
                  <a:spcBef>
                    <a:spcPts val="600"/>
                  </a:spcBef>
                  <a:buNone/>
                </a:pPr>
                <a:r>
                  <a:rPr lang="en-US" sz="2000" b="1" i="1" dirty="0">
                    <a:solidFill>
                      <a:srgbClr val="0070C0"/>
                    </a:solidFill>
                    <a:sym typeface="Wingdings" panose="05000000000000000000" pitchFamily="2" charset="2"/>
                  </a:rPr>
                  <a:t> </a:t>
                </a:r>
                <a:r>
                  <a:rPr lang="en-US" sz="2000" b="1" i="1" dirty="0" smtClean="0">
                    <a:solidFill>
                      <a:srgbClr val="0070C0"/>
                    </a:solidFill>
                    <a:sym typeface="Wingdings" panose="05000000000000000000" pitchFamily="2" charset="2"/>
                  </a:rPr>
                  <a:t>            O( N + N log N )   </a:t>
                </a:r>
              </a:p>
              <a:p>
                <a:pPr marL="630936" lvl="2" indent="0">
                  <a:spcBef>
                    <a:spcPts val="600"/>
                  </a:spcBef>
                  <a:buNone/>
                </a:pPr>
                <a:r>
                  <a:rPr lang="en-US" sz="2000" b="1" i="1" dirty="0">
                    <a:solidFill>
                      <a:srgbClr val="0070C0"/>
                    </a:solidFill>
                    <a:sym typeface="Wingdings" panose="05000000000000000000" pitchFamily="2" charset="2"/>
                  </a:rPr>
                  <a:t> </a:t>
                </a:r>
                <a:r>
                  <a:rPr lang="en-US" sz="2000" b="1" i="1" dirty="0" smtClean="0">
                    <a:solidFill>
                      <a:srgbClr val="0070C0"/>
                    </a:solidFill>
                    <a:sym typeface="Wingdings" panose="05000000000000000000" pitchFamily="2" charset="2"/>
                  </a:rPr>
                  <a:t>            O( N  *  ( 1+ log N ) )      </a:t>
                </a:r>
                <a:r>
                  <a:rPr lang="en-US" sz="2000" b="1" i="1" dirty="0" err="1" smtClean="0">
                    <a:solidFill>
                      <a:srgbClr val="C00000"/>
                    </a:solidFill>
                    <a:sym typeface="Wingdings" panose="05000000000000000000" pitchFamily="2" charset="2"/>
                  </a:rPr>
                  <a:t>avg</a:t>
                </a:r>
                <a:r>
                  <a:rPr lang="en-US" sz="2000" b="1" i="1" dirty="0" smtClean="0">
                    <a:solidFill>
                      <a:srgbClr val="C00000"/>
                    </a:solidFill>
                    <a:sym typeface="Wingdings" panose="05000000000000000000" pitchFamily="2" charset="2"/>
                  </a:rPr>
                  <a:t> O ( N log N </a:t>
                </a:r>
                <a:r>
                  <a:rPr lang="en-US" sz="2000" b="1" i="1" dirty="0">
                    <a:solidFill>
                      <a:srgbClr val="C00000"/>
                    </a:solidFill>
                    <a:sym typeface="Wingdings" panose="05000000000000000000" pitchFamily="2" charset="2"/>
                  </a:rPr>
                  <a:t>) </a:t>
                </a:r>
                <a:r>
                  <a:rPr lang="en-US" sz="2000" b="1" i="1" dirty="0" smtClean="0">
                    <a:solidFill>
                      <a:srgbClr val="C00000"/>
                    </a:solidFill>
                    <a:sym typeface="Wingdings" panose="05000000000000000000" pitchFamily="2" charset="2"/>
                  </a:rPr>
                  <a:t>       </a:t>
                </a:r>
                <a:r>
                  <a:rPr lang="en-US" sz="3200" b="1" dirty="0" smtClean="0">
                    <a:solidFill>
                      <a:srgbClr val="00B050"/>
                    </a:solidFill>
                    <a:sym typeface="Wingdings" panose="05000000000000000000" pitchFamily="2" charset="2"/>
                  </a:rPr>
                  <a:t>√</a:t>
                </a:r>
                <a:endParaRPr lang="en-US" sz="2000" b="1" dirty="0">
                  <a:solidFill>
                    <a:srgbClr val="00B050"/>
                  </a:solidFill>
                  <a:sym typeface="Wingdings" panose="05000000000000000000" pitchFamily="2" charset="2"/>
                </a:endParaRPr>
              </a:p>
              <a:p>
                <a:pPr marL="137160" indent="0">
                  <a:spcBef>
                    <a:spcPts val="2400"/>
                  </a:spcBef>
                  <a:buNone/>
                </a:pPr>
                <a:r>
                  <a:rPr lang="en-US" sz="2600" b="1" i="1" dirty="0" smtClean="0">
                    <a:solidFill>
                      <a:srgbClr val="C00000"/>
                    </a:solidFill>
                    <a:sym typeface="Wingdings" panose="05000000000000000000" pitchFamily="2" charset="2"/>
                  </a:rPr>
                  <a:t>        So we are improving… sort of</a:t>
                </a:r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524000"/>
                <a:ext cx="8229600" cy="4724400"/>
              </a:xfrm>
              <a:blipFill rotWithShape="0">
                <a:blip r:embed="rId2"/>
                <a:stretch>
                  <a:fillRect t="-1290" b="-283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dirty="0" smtClean="0">
                <a:solidFill>
                  <a:srgbClr val="0070C0"/>
                </a:solidFill>
              </a:rPr>
              <a:t>Sort Summary (so far)</a:t>
            </a: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5756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724400"/>
          </a:xfrm>
        </p:spPr>
        <p:txBody>
          <a:bodyPr>
            <a:noAutofit/>
          </a:bodyPr>
          <a:lstStyle/>
          <a:p>
            <a:pPr>
              <a:spcBef>
                <a:spcPts val="1800"/>
              </a:spcBef>
            </a:pPr>
            <a:r>
              <a:rPr lang="en-US" sz="2600" b="1" i="1" dirty="0" smtClean="0">
                <a:solidFill>
                  <a:srgbClr val="C00000"/>
                </a:solidFill>
                <a:sym typeface="Wingdings" panose="05000000000000000000" pitchFamily="2" charset="2"/>
              </a:rPr>
              <a:t>Worst case?</a:t>
            </a:r>
          </a:p>
          <a:p>
            <a:pPr lvl="1">
              <a:spcBef>
                <a:spcPts val="1800"/>
              </a:spcBef>
            </a:pPr>
            <a:r>
              <a:rPr lang="en-US" sz="2200" b="1" i="1" dirty="0" smtClean="0">
                <a:sym typeface="Wingdings" panose="05000000000000000000" pitchFamily="2" charset="2"/>
              </a:rPr>
              <a:t>N inserts</a:t>
            </a:r>
          </a:p>
          <a:p>
            <a:pPr lvl="1">
              <a:spcBef>
                <a:spcPts val="1800"/>
              </a:spcBef>
            </a:pPr>
            <a:r>
              <a:rPr lang="en-US" sz="2200" b="1" i="1" dirty="0" smtClean="0">
                <a:sym typeface="Wingdings" panose="05000000000000000000" pitchFamily="2" charset="2"/>
              </a:rPr>
              <a:t>worst case for each insert is O(N)</a:t>
            </a:r>
          </a:p>
          <a:p>
            <a:pPr lvl="1">
              <a:spcBef>
                <a:spcPts val="1800"/>
              </a:spcBef>
            </a:pPr>
            <a:r>
              <a:rPr lang="en-US" sz="2200" b="1" i="1" dirty="0" smtClean="0">
                <a:sym typeface="Wingdings" panose="05000000000000000000" pitchFamily="2" charset="2"/>
              </a:rPr>
              <a:t>Traversal is O(N)</a:t>
            </a:r>
          </a:p>
          <a:p>
            <a:pPr lvl="1">
              <a:spcBef>
                <a:spcPts val="1800"/>
              </a:spcBef>
            </a:pPr>
            <a:r>
              <a:rPr lang="en-US" sz="2200" b="1" i="1" dirty="0" smtClean="0">
                <a:sym typeface="Wingdings" panose="05000000000000000000" pitchFamily="2" charset="2"/>
              </a:rPr>
              <a:t>Worst case for sort is O(N) + O(N^2)</a:t>
            </a:r>
          </a:p>
          <a:p>
            <a:pPr marL="393192" lvl="1" indent="0">
              <a:spcBef>
                <a:spcPts val="1800"/>
              </a:spcBef>
              <a:buNone/>
            </a:pPr>
            <a:r>
              <a:rPr lang="en-US" sz="2200" b="1" i="1" dirty="0">
                <a:sym typeface="Wingdings" panose="05000000000000000000" pitchFamily="2" charset="2"/>
              </a:rPr>
              <a:t> </a:t>
            </a:r>
            <a:r>
              <a:rPr lang="en-US" sz="2200" b="1" i="1" dirty="0" smtClean="0">
                <a:sym typeface="Wingdings" panose="05000000000000000000" pitchFamily="2" charset="2"/>
              </a:rPr>
              <a:t>                                </a:t>
            </a:r>
            <a:r>
              <a:rPr lang="en-US" sz="2200" b="1" i="1" dirty="0" smtClean="0">
                <a:solidFill>
                  <a:srgbClr val="C00000"/>
                </a:solidFill>
                <a:sym typeface="Wingdings" panose="05000000000000000000" pitchFamily="2" charset="2"/>
              </a:rPr>
              <a:t>is O(N^2)</a:t>
            </a:r>
          </a:p>
          <a:p>
            <a:pPr marL="393192" lvl="1" indent="0">
              <a:spcBef>
                <a:spcPts val="1800"/>
              </a:spcBef>
              <a:buNone/>
            </a:pPr>
            <a:r>
              <a:rPr lang="en-US" sz="2200" b="1" i="1" dirty="0" smtClean="0">
                <a:solidFill>
                  <a:srgbClr val="C00000"/>
                </a:solidFill>
                <a:sym typeface="Wingdings" panose="05000000000000000000" pitchFamily="2" charset="2"/>
              </a:rPr>
              <a:t>No improvement in worst case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dirty="0" smtClean="0">
                <a:solidFill>
                  <a:srgbClr val="0070C0"/>
                </a:solidFill>
              </a:rPr>
              <a:t>Sort Summary (so far)</a:t>
            </a: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8864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>
                  <a:spcBef>
                    <a:spcPts val="1800"/>
                  </a:spcBef>
                </a:pPr>
                <a:r>
                  <a:rPr lang="en-US" sz="2400" dirty="0" smtClean="0"/>
                  <a:t>Compare O(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dirty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400" b="0" i="1" dirty="0" smtClean="0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p>
                        <m:r>
                          <a:rPr lang="en-US" sz="24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400" dirty="0" smtClean="0"/>
                  <a:t> ) vs. O( </a:t>
                </a:r>
                <a:r>
                  <a:rPr lang="en-US" sz="2400" i="1" dirty="0" smtClean="0"/>
                  <a:t>N log N </a:t>
                </a:r>
                <a:r>
                  <a:rPr lang="en-US" sz="2400" dirty="0" smtClean="0"/>
                  <a:t>)</a:t>
                </a:r>
              </a:p>
              <a:p>
                <a:pPr>
                  <a:spcBef>
                    <a:spcPts val="1800"/>
                  </a:spcBef>
                </a:pPr>
                <a:r>
                  <a:rPr lang="en-US" sz="2400" dirty="0" smtClean="0"/>
                  <a:t>Consider a sequence of 1,000,000 items</a:t>
                </a:r>
              </a:p>
              <a:p>
                <a:pPr>
                  <a:spcBef>
                    <a:spcPts val="1800"/>
                  </a:spcBef>
                </a:pPr>
                <a:r>
                  <a:rPr lang="en-US" sz="2400" dirty="0" smtClean="0"/>
                  <a:t>O(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 dirty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400" i="1" dirty="0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p>
                        <m:r>
                          <a:rPr lang="en-US" sz="2400" i="1" dirty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400" dirty="0" smtClean="0"/>
                  <a:t>)  is 1,000,000 * 1,000,000 </a:t>
                </a:r>
              </a:p>
              <a:p>
                <a:pPr>
                  <a:spcBef>
                    <a:spcPts val="1800"/>
                  </a:spcBef>
                </a:pPr>
                <a:r>
                  <a:rPr lang="en-US" sz="2400" dirty="0" smtClean="0"/>
                  <a:t>O(N log N) is  1,000,000 * log(1,000,000)</a:t>
                </a:r>
              </a:p>
              <a:p>
                <a:pPr marL="109728" indent="0">
                  <a:buNone/>
                </a:pPr>
                <a:r>
                  <a:rPr lang="en-US" sz="2400" dirty="0" smtClean="0"/>
                  <a:t>                    is  1,000,000 * 20</a:t>
                </a:r>
              </a:p>
              <a:p>
                <a:pPr marL="109728" indent="0">
                  <a:buNone/>
                </a:pPr>
                <a:endParaRPr lang="en-US" sz="2400" dirty="0" smtClean="0"/>
              </a:p>
              <a:p>
                <a:pPr marL="109728" indent="0">
                  <a:buNone/>
                </a:pPr>
                <a:endParaRPr lang="en-US" sz="2400" i="1" dirty="0"/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t="-9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>
                <a:solidFill>
                  <a:srgbClr val="0070C0"/>
                </a:solidFill>
              </a:rPr>
              <a:t>How much improvement?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08085" y="4571998"/>
            <a:ext cx="3733800" cy="1200329"/>
          </a:xfrm>
          <a:prstGeom prst="rect">
            <a:avLst/>
          </a:prstGeom>
          <a:solidFill>
            <a:schemeClr val="accent1">
              <a:alpha val="2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sz="2400" b="1" i="1" dirty="0" smtClean="0">
                <a:solidFill>
                  <a:srgbClr val="0070C0"/>
                </a:solidFill>
              </a:rPr>
              <a:t>So if a computer does 1 million ops per second</a:t>
            </a:r>
          </a:p>
          <a:p>
            <a:pPr algn="r"/>
            <a:endParaRPr lang="en-US" sz="2400" b="1" i="1" dirty="0" smtClean="0">
              <a:solidFill>
                <a:srgbClr val="0070C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715000" y="4130463"/>
            <a:ext cx="1352910" cy="461665"/>
          </a:xfrm>
          <a:prstGeom prst="rect">
            <a:avLst/>
          </a:prstGeom>
          <a:solidFill>
            <a:schemeClr val="accent1">
              <a:alpha val="2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sz="2400" b="1" i="1" dirty="0" smtClean="0">
                <a:solidFill>
                  <a:srgbClr val="C00000"/>
                </a:solidFill>
              </a:rPr>
              <a:t>20 secs</a:t>
            </a:r>
          </a:p>
        </p:txBody>
      </p:sp>
      <p:sp>
        <p:nvSpPr>
          <p:cNvPr id="6" name="Freeform 5"/>
          <p:cNvSpPr/>
          <p:nvPr/>
        </p:nvSpPr>
        <p:spPr>
          <a:xfrm>
            <a:off x="4692770" y="4140679"/>
            <a:ext cx="1017917" cy="405442"/>
          </a:xfrm>
          <a:custGeom>
            <a:avLst/>
            <a:gdLst>
              <a:gd name="connsiteX0" fmla="*/ 1017917 w 1017917"/>
              <a:gd name="connsiteY0" fmla="*/ 327804 h 405442"/>
              <a:gd name="connsiteX1" fmla="*/ 897147 w 1017917"/>
              <a:gd name="connsiteY1" fmla="*/ 336430 h 405442"/>
              <a:gd name="connsiteX2" fmla="*/ 836762 w 1017917"/>
              <a:gd name="connsiteY2" fmla="*/ 353683 h 405442"/>
              <a:gd name="connsiteX3" fmla="*/ 759124 w 1017917"/>
              <a:gd name="connsiteY3" fmla="*/ 396815 h 405442"/>
              <a:gd name="connsiteX4" fmla="*/ 698739 w 1017917"/>
              <a:gd name="connsiteY4" fmla="*/ 405442 h 405442"/>
              <a:gd name="connsiteX5" fmla="*/ 543464 w 1017917"/>
              <a:gd name="connsiteY5" fmla="*/ 388189 h 405442"/>
              <a:gd name="connsiteX6" fmla="*/ 517585 w 1017917"/>
              <a:gd name="connsiteY6" fmla="*/ 370936 h 405442"/>
              <a:gd name="connsiteX7" fmla="*/ 474453 w 1017917"/>
              <a:gd name="connsiteY7" fmla="*/ 336430 h 405442"/>
              <a:gd name="connsiteX8" fmla="*/ 422694 w 1017917"/>
              <a:gd name="connsiteY8" fmla="*/ 301925 h 405442"/>
              <a:gd name="connsiteX9" fmla="*/ 370936 w 1017917"/>
              <a:gd name="connsiteY9" fmla="*/ 250166 h 405442"/>
              <a:gd name="connsiteX10" fmla="*/ 319177 w 1017917"/>
              <a:gd name="connsiteY10" fmla="*/ 215661 h 405442"/>
              <a:gd name="connsiteX11" fmla="*/ 293298 w 1017917"/>
              <a:gd name="connsiteY11" fmla="*/ 198408 h 405442"/>
              <a:gd name="connsiteX12" fmla="*/ 276045 w 1017917"/>
              <a:gd name="connsiteY12" fmla="*/ 172529 h 405442"/>
              <a:gd name="connsiteX13" fmla="*/ 224287 w 1017917"/>
              <a:gd name="connsiteY13" fmla="*/ 138023 h 405442"/>
              <a:gd name="connsiteX14" fmla="*/ 198407 w 1017917"/>
              <a:gd name="connsiteY14" fmla="*/ 120770 h 405442"/>
              <a:gd name="connsiteX15" fmla="*/ 181155 w 1017917"/>
              <a:gd name="connsiteY15" fmla="*/ 94891 h 405442"/>
              <a:gd name="connsiteX16" fmla="*/ 120770 w 1017917"/>
              <a:gd name="connsiteY16" fmla="*/ 77638 h 405442"/>
              <a:gd name="connsiteX17" fmla="*/ 86264 w 1017917"/>
              <a:gd name="connsiteY17" fmla="*/ 51759 h 405442"/>
              <a:gd name="connsiteX18" fmla="*/ 60385 w 1017917"/>
              <a:gd name="connsiteY18" fmla="*/ 43132 h 405442"/>
              <a:gd name="connsiteX19" fmla="*/ 34505 w 1017917"/>
              <a:gd name="connsiteY19" fmla="*/ 17253 h 405442"/>
              <a:gd name="connsiteX20" fmla="*/ 0 w 1017917"/>
              <a:gd name="connsiteY20" fmla="*/ 0 h 40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017917" h="405442">
                <a:moveTo>
                  <a:pt x="1017917" y="327804"/>
                </a:moveTo>
                <a:cubicBezTo>
                  <a:pt x="977660" y="330679"/>
                  <a:pt x="937259" y="331973"/>
                  <a:pt x="897147" y="336430"/>
                </a:cubicBezTo>
                <a:cubicBezTo>
                  <a:pt x="880904" y="338235"/>
                  <a:pt x="853117" y="348232"/>
                  <a:pt x="836762" y="353683"/>
                </a:cubicBezTo>
                <a:cubicBezTo>
                  <a:pt x="807109" y="373452"/>
                  <a:pt x="791664" y="390307"/>
                  <a:pt x="759124" y="396815"/>
                </a:cubicBezTo>
                <a:cubicBezTo>
                  <a:pt x="739186" y="400803"/>
                  <a:pt x="718867" y="402566"/>
                  <a:pt x="698739" y="405442"/>
                </a:cubicBezTo>
                <a:cubicBezTo>
                  <a:pt x="682584" y="404365"/>
                  <a:pt x="584624" y="408769"/>
                  <a:pt x="543464" y="388189"/>
                </a:cubicBezTo>
                <a:cubicBezTo>
                  <a:pt x="534191" y="383552"/>
                  <a:pt x="525879" y="377157"/>
                  <a:pt x="517585" y="370936"/>
                </a:cubicBezTo>
                <a:cubicBezTo>
                  <a:pt x="502855" y="359889"/>
                  <a:pt x="489344" y="347259"/>
                  <a:pt x="474453" y="336430"/>
                </a:cubicBezTo>
                <a:cubicBezTo>
                  <a:pt x="457684" y="324234"/>
                  <a:pt x="422694" y="301925"/>
                  <a:pt x="422694" y="301925"/>
                </a:cubicBezTo>
                <a:cubicBezTo>
                  <a:pt x="392323" y="256370"/>
                  <a:pt x="420867" y="292964"/>
                  <a:pt x="370936" y="250166"/>
                </a:cubicBezTo>
                <a:cubicBezTo>
                  <a:pt x="329818" y="214921"/>
                  <a:pt x="363195" y="230333"/>
                  <a:pt x="319177" y="215661"/>
                </a:cubicBezTo>
                <a:cubicBezTo>
                  <a:pt x="310551" y="209910"/>
                  <a:pt x="300629" y="205739"/>
                  <a:pt x="293298" y="198408"/>
                </a:cubicBezTo>
                <a:cubicBezTo>
                  <a:pt x="285967" y="191077"/>
                  <a:pt x="283847" y="179356"/>
                  <a:pt x="276045" y="172529"/>
                </a:cubicBezTo>
                <a:cubicBezTo>
                  <a:pt x="260440" y="158875"/>
                  <a:pt x="241540" y="149525"/>
                  <a:pt x="224287" y="138023"/>
                </a:cubicBezTo>
                <a:lnTo>
                  <a:pt x="198407" y="120770"/>
                </a:lnTo>
                <a:cubicBezTo>
                  <a:pt x="192656" y="112144"/>
                  <a:pt x="189251" y="101368"/>
                  <a:pt x="181155" y="94891"/>
                </a:cubicBezTo>
                <a:cubicBezTo>
                  <a:pt x="175528" y="90390"/>
                  <a:pt x="123027" y="78202"/>
                  <a:pt x="120770" y="77638"/>
                </a:cubicBezTo>
                <a:cubicBezTo>
                  <a:pt x="109268" y="69012"/>
                  <a:pt x="98747" y="58892"/>
                  <a:pt x="86264" y="51759"/>
                </a:cubicBezTo>
                <a:cubicBezTo>
                  <a:pt x="78369" y="47248"/>
                  <a:pt x="67951" y="48176"/>
                  <a:pt x="60385" y="43132"/>
                </a:cubicBezTo>
                <a:cubicBezTo>
                  <a:pt x="50234" y="36365"/>
                  <a:pt x="44656" y="24020"/>
                  <a:pt x="34505" y="17253"/>
                </a:cubicBezTo>
                <a:cubicBezTo>
                  <a:pt x="-24956" y="-22387"/>
                  <a:pt x="28349" y="28352"/>
                  <a:pt x="0" y="0"/>
                </a:cubicBezTo>
              </a:path>
            </a:pathLst>
          </a:custGeom>
          <a:noFill/>
          <a:ln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710687" y="4941331"/>
            <a:ext cx="2290313" cy="461665"/>
          </a:xfrm>
          <a:prstGeom prst="rect">
            <a:avLst/>
          </a:prstGeom>
          <a:solidFill>
            <a:schemeClr val="accent1">
              <a:alpha val="2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sz="2400" b="1" i="1" dirty="0" smtClean="0">
                <a:solidFill>
                  <a:srgbClr val="0070C0"/>
                </a:solidFill>
              </a:rPr>
              <a:t>1 million secs</a:t>
            </a:r>
          </a:p>
        </p:txBody>
      </p:sp>
      <p:sp>
        <p:nvSpPr>
          <p:cNvPr id="8" name="Freeform 7"/>
          <p:cNvSpPr/>
          <p:nvPr/>
        </p:nvSpPr>
        <p:spPr>
          <a:xfrm>
            <a:off x="6003985" y="2863970"/>
            <a:ext cx="2230516" cy="2078966"/>
          </a:xfrm>
          <a:custGeom>
            <a:avLst/>
            <a:gdLst>
              <a:gd name="connsiteX0" fmla="*/ 1552755 w 2230516"/>
              <a:gd name="connsiteY0" fmla="*/ 2078966 h 2078966"/>
              <a:gd name="connsiteX1" fmla="*/ 1673524 w 2230516"/>
              <a:gd name="connsiteY1" fmla="*/ 1958196 h 2078966"/>
              <a:gd name="connsiteX2" fmla="*/ 2078966 w 2230516"/>
              <a:gd name="connsiteY2" fmla="*/ 1302588 h 2078966"/>
              <a:gd name="connsiteX3" fmla="*/ 2104845 w 2230516"/>
              <a:gd name="connsiteY3" fmla="*/ 1242204 h 2078966"/>
              <a:gd name="connsiteX4" fmla="*/ 2096219 w 2230516"/>
              <a:gd name="connsiteY4" fmla="*/ 1173192 h 2078966"/>
              <a:gd name="connsiteX5" fmla="*/ 2087592 w 2230516"/>
              <a:gd name="connsiteY5" fmla="*/ 1121434 h 2078966"/>
              <a:gd name="connsiteX6" fmla="*/ 2096219 w 2230516"/>
              <a:gd name="connsiteY6" fmla="*/ 966158 h 2078966"/>
              <a:gd name="connsiteX7" fmla="*/ 2104845 w 2230516"/>
              <a:gd name="connsiteY7" fmla="*/ 940279 h 2078966"/>
              <a:gd name="connsiteX8" fmla="*/ 2113472 w 2230516"/>
              <a:gd name="connsiteY8" fmla="*/ 888521 h 2078966"/>
              <a:gd name="connsiteX9" fmla="*/ 2130724 w 2230516"/>
              <a:gd name="connsiteY9" fmla="*/ 836762 h 2078966"/>
              <a:gd name="connsiteX10" fmla="*/ 2139351 w 2230516"/>
              <a:gd name="connsiteY10" fmla="*/ 810883 h 2078966"/>
              <a:gd name="connsiteX11" fmla="*/ 2173857 w 2230516"/>
              <a:gd name="connsiteY11" fmla="*/ 759124 h 2078966"/>
              <a:gd name="connsiteX12" fmla="*/ 2191109 w 2230516"/>
              <a:gd name="connsiteY12" fmla="*/ 733245 h 2078966"/>
              <a:gd name="connsiteX13" fmla="*/ 2216989 w 2230516"/>
              <a:gd name="connsiteY13" fmla="*/ 681487 h 2078966"/>
              <a:gd name="connsiteX14" fmla="*/ 2216989 w 2230516"/>
              <a:gd name="connsiteY14" fmla="*/ 465826 h 2078966"/>
              <a:gd name="connsiteX15" fmla="*/ 2199736 w 2230516"/>
              <a:gd name="connsiteY15" fmla="*/ 439947 h 2078966"/>
              <a:gd name="connsiteX16" fmla="*/ 2182483 w 2230516"/>
              <a:gd name="connsiteY16" fmla="*/ 379562 h 2078966"/>
              <a:gd name="connsiteX17" fmla="*/ 2165230 w 2230516"/>
              <a:gd name="connsiteY17" fmla="*/ 353683 h 2078966"/>
              <a:gd name="connsiteX18" fmla="*/ 2104845 w 2230516"/>
              <a:gd name="connsiteY18" fmla="*/ 293298 h 2078966"/>
              <a:gd name="connsiteX19" fmla="*/ 2053087 w 2230516"/>
              <a:gd name="connsiteY19" fmla="*/ 258792 h 2078966"/>
              <a:gd name="connsiteX20" fmla="*/ 2027207 w 2230516"/>
              <a:gd name="connsiteY20" fmla="*/ 241539 h 2078966"/>
              <a:gd name="connsiteX21" fmla="*/ 1992702 w 2230516"/>
              <a:gd name="connsiteY21" fmla="*/ 215660 h 2078966"/>
              <a:gd name="connsiteX22" fmla="*/ 1923690 w 2230516"/>
              <a:gd name="connsiteY22" fmla="*/ 181155 h 2078966"/>
              <a:gd name="connsiteX23" fmla="*/ 1871932 w 2230516"/>
              <a:gd name="connsiteY23" fmla="*/ 163902 h 2078966"/>
              <a:gd name="connsiteX24" fmla="*/ 1846053 w 2230516"/>
              <a:gd name="connsiteY24" fmla="*/ 146649 h 2078966"/>
              <a:gd name="connsiteX25" fmla="*/ 1751162 w 2230516"/>
              <a:gd name="connsiteY25" fmla="*/ 129396 h 2078966"/>
              <a:gd name="connsiteX26" fmla="*/ 1699404 w 2230516"/>
              <a:gd name="connsiteY26" fmla="*/ 120770 h 2078966"/>
              <a:gd name="connsiteX27" fmla="*/ 1656272 w 2230516"/>
              <a:gd name="connsiteY27" fmla="*/ 112143 h 2078966"/>
              <a:gd name="connsiteX28" fmla="*/ 1595887 w 2230516"/>
              <a:gd name="connsiteY28" fmla="*/ 103517 h 2078966"/>
              <a:gd name="connsiteX29" fmla="*/ 1535502 w 2230516"/>
              <a:gd name="connsiteY29" fmla="*/ 86264 h 2078966"/>
              <a:gd name="connsiteX30" fmla="*/ 1483743 w 2230516"/>
              <a:gd name="connsiteY30" fmla="*/ 69011 h 2078966"/>
              <a:gd name="connsiteX31" fmla="*/ 1414732 w 2230516"/>
              <a:gd name="connsiteY31" fmla="*/ 51758 h 2078966"/>
              <a:gd name="connsiteX32" fmla="*/ 1207698 w 2230516"/>
              <a:gd name="connsiteY32" fmla="*/ 43132 h 2078966"/>
              <a:gd name="connsiteX33" fmla="*/ 1061049 w 2230516"/>
              <a:gd name="connsiteY33" fmla="*/ 34505 h 2078966"/>
              <a:gd name="connsiteX34" fmla="*/ 569343 w 2230516"/>
              <a:gd name="connsiteY34" fmla="*/ 17253 h 2078966"/>
              <a:gd name="connsiteX35" fmla="*/ 500332 w 2230516"/>
              <a:gd name="connsiteY35" fmla="*/ 8626 h 2078966"/>
              <a:gd name="connsiteX36" fmla="*/ 457200 w 2230516"/>
              <a:gd name="connsiteY36" fmla="*/ 0 h 2078966"/>
              <a:gd name="connsiteX37" fmla="*/ 120770 w 2230516"/>
              <a:gd name="connsiteY37" fmla="*/ 8626 h 2078966"/>
              <a:gd name="connsiteX38" fmla="*/ 0 w 2230516"/>
              <a:gd name="connsiteY38" fmla="*/ 17253 h 20789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</a:cxnLst>
            <a:rect l="l" t="t" r="r" b="b"/>
            <a:pathLst>
              <a:path w="2230516" h="2078966">
                <a:moveTo>
                  <a:pt x="1552755" y="2078966"/>
                </a:moveTo>
                <a:cubicBezTo>
                  <a:pt x="1593011" y="2038709"/>
                  <a:pt x="1641583" y="2005323"/>
                  <a:pt x="1673524" y="1958196"/>
                </a:cubicBezTo>
                <a:cubicBezTo>
                  <a:pt x="1817685" y="1745498"/>
                  <a:pt x="1944758" y="1521702"/>
                  <a:pt x="2078966" y="1302588"/>
                </a:cubicBezTo>
                <a:cubicBezTo>
                  <a:pt x="2094559" y="1277130"/>
                  <a:pt x="2096202" y="1268135"/>
                  <a:pt x="2104845" y="1242204"/>
                </a:cubicBezTo>
                <a:cubicBezTo>
                  <a:pt x="2101970" y="1219200"/>
                  <a:pt x="2099498" y="1196142"/>
                  <a:pt x="2096219" y="1173192"/>
                </a:cubicBezTo>
                <a:cubicBezTo>
                  <a:pt x="2093745" y="1155877"/>
                  <a:pt x="2087592" y="1138925"/>
                  <a:pt x="2087592" y="1121434"/>
                </a:cubicBezTo>
                <a:cubicBezTo>
                  <a:pt x="2087592" y="1069596"/>
                  <a:pt x="2091304" y="1017763"/>
                  <a:pt x="2096219" y="966158"/>
                </a:cubicBezTo>
                <a:cubicBezTo>
                  <a:pt x="2097081" y="957106"/>
                  <a:pt x="2102872" y="949155"/>
                  <a:pt x="2104845" y="940279"/>
                </a:cubicBezTo>
                <a:cubicBezTo>
                  <a:pt x="2108639" y="923205"/>
                  <a:pt x="2109230" y="905489"/>
                  <a:pt x="2113472" y="888521"/>
                </a:cubicBezTo>
                <a:cubicBezTo>
                  <a:pt x="2117883" y="870878"/>
                  <a:pt x="2124973" y="854015"/>
                  <a:pt x="2130724" y="836762"/>
                </a:cubicBezTo>
                <a:cubicBezTo>
                  <a:pt x="2133599" y="828136"/>
                  <a:pt x="2134307" y="818449"/>
                  <a:pt x="2139351" y="810883"/>
                </a:cubicBezTo>
                <a:lnTo>
                  <a:pt x="2173857" y="759124"/>
                </a:lnTo>
                <a:cubicBezTo>
                  <a:pt x="2179608" y="750498"/>
                  <a:pt x="2187830" y="743080"/>
                  <a:pt x="2191109" y="733245"/>
                </a:cubicBezTo>
                <a:cubicBezTo>
                  <a:pt x="2203015" y="697530"/>
                  <a:pt x="2194692" y="714932"/>
                  <a:pt x="2216989" y="681487"/>
                </a:cubicBezTo>
                <a:cubicBezTo>
                  <a:pt x="2234587" y="593494"/>
                  <a:pt x="2235460" y="607435"/>
                  <a:pt x="2216989" y="465826"/>
                </a:cubicBezTo>
                <a:cubicBezTo>
                  <a:pt x="2215648" y="455545"/>
                  <a:pt x="2205487" y="448573"/>
                  <a:pt x="2199736" y="439947"/>
                </a:cubicBezTo>
                <a:cubicBezTo>
                  <a:pt x="2196973" y="428896"/>
                  <a:pt x="2188669" y="391934"/>
                  <a:pt x="2182483" y="379562"/>
                </a:cubicBezTo>
                <a:cubicBezTo>
                  <a:pt x="2177846" y="370289"/>
                  <a:pt x="2170981" y="362309"/>
                  <a:pt x="2165230" y="353683"/>
                </a:cubicBezTo>
                <a:cubicBezTo>
                  <a:pt x="2150047" y="308132"/>
                  <a:pt x="2164170" y="332848"/>
                  <a:pt x="2104845" y="293298"/>
                </a:cubicBezTo>
                <a:lnTo>
                  <a:pt x="2053087" y="258792"/>
                </a:lnTo>
                <a:cubicBezTo>
                  <a:pt x="2044460" y="253041"/>
                  <a:pt x="2035501" y="247760"/>
                  <a:pt x="2027207" y="241539"/>
                </a:cubicBezTo>
                <a:cubicBezTo>
                  <a:pt x="2015705" y="232913"/>
                  <a:pt x="2005121" y="222904"/>
                  <a:pt x="1992702" y="215660"/>
                </a:cubicBezTo>
                <a:cubicBezTo>
                  <a:pt x="1970486" y="202701"/>
                  <a:pt x="1948089" y="189288"/>
                  <a:pt x="1923690" y="181155"/>
                </a:cubicBezTo>
                <a:lnTo>
                  <a:pt x="1871932" y="163902"/>
                </a:lnTo>
                <a:cubicBezTo>
                  <a:pt x="1863306" y="158151"/>
                  <a:pt x="1855582" y="150733"/>
                  <a:pt x="1846053" y="146649"/>
                </a:cubicBezTo>
                <a:cubicBezTo>
                  <a:pt x="1825387" y="137792"/>
                  <a:pt x="1765720" y="131636"/>
                  <a:pt x="1751162" y="129396"/>
                </a:cubicBezTo>
                <a:cubicBezTo>
                  <a:pt x="1733875" y="126737"/>
                  <a:pt x="1716612" y="123899"/>
                  <a:pt x="1699404" y="120770"/>
                </a:cubicBezTo>
                <a:cubicBezTo>
                  <a:pt x="1684978" y="118147"/>
                  <a:pt x="1670735" y="114553"/>
                  <a:pt x="1656272" y="112143"/>
                </a:cubicBezTo>
                <a:cubicBezTo>
                  <a:pt x="1636216" y="108800"/>
                  <a:pt x="1616015" y="106392"/>
                  <a:pt x="1595887" y="103517"/>
                </a:cubicBezTo>
                <a:cubicBezTo>
                  <a:pt x="1508930" y="74530"/>
                  <a:pt x="1643796" y="118752"/>
                  <a:pt x="1535502" y="86264"/>
                </a:cubicBezTo>
                <a:cubicBezTo>
                  <a:pt x="1518083" y="81038"/>
                  <a:pt x="1501386" y="73422"/>
                  <a:pt x="1483743" y="69011"/>
                </a:cubicBezTo>
                <a:cubicBezTo>
                  <a:pt x="1460739" y="63260"/>
                  <a:pt x="1438423" y="52745"/>
                  <a:pt x="1414732" y="51758"/>
                </a:cubicBezTo>
                <a:lnTo>
                  <a:pt x="1207698" y="43132"/>
                </a:lnTo>
                <a:cubicBezTo>
                  <a:pt x="1158789" y="40746"/>
                  <a:pt x="1109976" y="36489"/>
                  <a:pt x="1061049" y="34505"/>
                </a:cubicBezTo>
                <a:lnTo>
                  <a:pt x="569343" y="17253"/>
                </a:lnTo>
                <a:cubicBezTo>
                  <a:pt x="546339" y="14377"/>
                  <a:pt x="523245" y="12151"/>
                  <a:pt x="500332" y="8626"/>
                </a:cubicBezTo>
                <a:cubicBezTo>
                  <a:pt x="485840" y="6397"/>
                  <a:pt x="471862" y="0"/>
                  <a:pt x="457200" y="0"/>
                </a:cubicBezTo>
                <a:cubicBezTo>
                  <a:pt x="345020" y="0"/>
                  <a:pt x="232913" y="5751"/>
                  <a:pt x="120770" y="8626"/>
                </a:cubicBezTo>
                <a:cubicBezTo>
                  <a:pt x="58368" y="24227"/>
                  <a:pt x="98120" y="17253"/>
                  <a:pt x="0" y="17253"/>
                </a:cubicBezTo>
              </a:path>
            </a:pathLst>
          </a:custGeom>
          <a:noFill/>
          <a:ln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692770" y="5602008"/>
            <a:ext cx="3994030" cy="830997"/>
          </a:xfrm>
          <a:prstGeom prst="rect">
            <a:avLst/>
          </a:prstGeom>
          <a:solidFill>
            <a:schemeClr val="accent1">
              <a:alpha val="2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sz="2400" b="1" i="1" dirty="0" smtClean="0">
                <a:solidFill>
                  <a:srgbClr val="0070C0"/>
                </a:solidFill>
              </a:rPr>
              <a:t>1 million secs is 277 </a:t>
            </a:r>
            <a:r>
              <a:rPr lang="en-US" sz="2400" b="1" i="1" dirty="0" err="1" smtClean="0">
                <a:solidFill>
                  <a:srgbClr val="0070C0"/>
                </a:solidFill>
              </a:rPr>
              <a:t>hrs</a:t>
            </a:r>
            <a:r>
              <a:rPr lang="en-US" sz="2400" b="1" i="1" dirty="0" smtClean="0">
                <a:solidFill>
                  <a:srgbClr val="0070C0"/>
                </a:solidFill>
              </a:rPr>
              <a:t> </a:t>
            </a:r>
          </a:p>
          <a:p>
            <a:pPr algn="r"/>
            <a:r>
              <a:rPr lang="en-US" sz="2400" b="1" i="1">
                <a:solidFill>
                  <a:srgbClr val="0070C0"/>
                </a:solidFill>
              </a:rPr>
              <a:t>i</a:t>
            </a:r>
            <a:r>
              <a:rPr lang="en-US" sz="2400" b="1" i="1" smtClean="0">
                <a:solidFill>
                  <a:srgbClr val="0070C0"/>
                </a:solidFill>
              </a:rPr>
              <a:t>s </a:t>
            </a:r>
            <a:r>
              <a:rPr lang="en-US" sz="2400" b="1" i="1" smtClean="0">
                <a:solidFill>
                  <a:srgbClr val="C00000"/>
                </a:solidFill>
              </a:rPr>
              <a:t>11.5 </a:t>
            </a:r>
            <a:r>
              <a:rPr lang="en-US" sz="2400" b="1" i="1" dirty="0" smtClean="0">
                <a:solidFill>
                  <a:srgbClr val="C00000"/>
                </a:solidFill>
              </a:rPr>
              <a:t>days</a:t>
            </a:r>
          </a:p>
        </p:txBody>
      </p:sp>
    </p:spTree>
    <p:extLst>
      <p:ext uri="{BB962C8B-B14F-4D97-AF65-F5344CB8AC3E}">
        <p14:creationId xmlns:p14="http://schemas.microsoft.com/office/powerpoint/2010/main" val="512161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Content Placeholder 1"/>
          <p:cNvSpPr>
            <a:spLocks noGrp="1"/>
          </p:cNvSpPr>
          <p:nvPr>
            <p:ph idx="1"/>
          </p:nvPr>
        </p:nvSpPr>
        <p:spPr>
          <a:xfrm>
            <a:off x="378650" y="1143001"/>
            <a:ext cx="8231949" cy="4664886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US" sz="2400" b="1" dirty="0" smtClean="0">
                <a:solidFill>
                  <a:srgbClr val="C00000"/>
                </a:solidFill>
              </a:rPr>
              <a:t>These two BSTs contain the same elements</a:t>
            </a:r>
          </a:p>
          <a:p>
            <a:pPr marL="109728" indent="0">
              <a:spcBef>
                <a:spcPts val="1200"/>
              </a:spcBef>
              <a:buNone/>
            </a:pPr>
            <a:r>
              <a:rPr lang="en-US" sz="2400" dirty="0" smtClean="0"/>
              <a:t>   </a:t>
            </a:r>
            <a:endParaRPr lang="en-US" sz="2800" dirty="0" smtClean="0"/>
          </a:p>
          <a:p>
            <a:pPr marL="109728" indent="0">
              <a:spcAft>
                <a:spcPts val="1200"/>
              </a:spcAft>
              <a:buNone/>
            </a:pPr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85135" y="121425"/>
            <a:ext cx="8229600" cy="1143000"/>
          </a:xfrm>
        </p:spPr>
        <p:txBody>
          <a:bodyPr>
            <a:normAutofit/>
          </a:bodyPr>
          <a:lstStyle/>
          <a:p>
            <a:pPr algn="r"/>
            <a:r>
              <a:rPr lang="en-US" sz="3600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Note on BST Traversal </a:t>
            </a:r>
            <a:endParaRPr lang="en-US" sz="3600" dirty="0">
              <a:solidFill>
                <a:srgbClr val="0070C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7176831" y="2260454"/>
            <a:ext cx="534045" cy="387536"/>
          </a:xfrm>
          <a:prstGeom prst="straightConnector1">
            <a:avLst/>
          </a:prstGeom>
          <a:ln w="41275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6786448" y="1925118"/>
            <a:ext cx="5065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9</a:t>
            </a:r>
            <a:endParaRPr lang="en-US" sz="2400" b="1" dirty="0">
              <a:solidFill>
                <a:srgbClr val="C00000"/>
              </a:solidFill>
            </a:endParaRPr>
          </a:p>
        </p:txBody>
      </p:sp>
      <p:cxnSp>
        <p:nvCxnSpPr>
          <p:cNvPr id="50" name="Straight Arrow Connector 49"/>
          <p:cNvCxnSpPr/>
          <p:nvPr/>
        </p:nvCxnSpPr>
        <p:spPr>
          <a:xfrm flipH="1">
            <a:off x="7605065" y="3088224"/>
            <a:ext cx="284150" cy="447931"/>
          </a:xfrm>
          <a:prstGeom prst="straightConnector1">
            <a:avLst/>
          </a:prstGeom>
          <a:ln w="41275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6476723" y="3585600"/>
            <a:ext cx="5349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C00000"/>
                </a:solidFill>
              </a:rPr>
              <a:t>8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1761561" y="2730780"/>
            <a:ext cx="4956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C00000"/>
                </a:solidFill>
              </a:rPr>
              <a:t>3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5870399" y="2730781"/>
            <a:ext cx="5239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C00000"/>
                </a:solidFill>
              </a:rPr>
              <a:t>4</a:t>
            </a:r>
          </a:p>
        </p:txBody>
      </p:sp>
      <p:cxnSp>
        <p:nvCxnSpPr>
          <p:cNvPr id="52" name="Straight Arrow Connector 51"/>
          <p:cNvCxnSpPr/>
          <p:nvPr/>
        </p:nvCxnSpPr>
        <p:spPr>
          <a:xfrm flipH="1">
            <a:off x="6184426" y="2288863"/>
            <a:ext cx="497886" cy="441918"/>
          </a:xfrm>
          <a:prstGeom prst="straightConnector1">
            <a:avLst/>
          </a:prstGeom>
          <a:ln w="41275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5367865" y="3614496"/>
            <a:ext cx="5025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C00000"/>
                </a:solidFill>
              </a:rPr>
              <a:t>1</a:t>
            </a:r>
          </a:p>
        </p:txBody>
      </p:sp>
      <p:cxnSp>
        <p:nvCxnSpPr>
          <p:cNvPr id="60" name="Straight Arrow Connector 59"/>
          <p:cNvCxnSpPr/>
          <p:nvPr/>
        </p:nvCxnSpPr>
        <p:spPr>
          <a:xfrm flipH="1">
            <a:off x="5601656" y="3141251"/>
            <a:ext cx="362132" cy="419477"/>
          </a:xfrm>
          <a:prstGeom prst="straightConnector1">
            <a:avLst/>
          </a:prstGeom>
          <a:ln w="41275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6045013" y="4415557"/>
            <a:ext cx="5130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C00000"/>
                </a:solidFill>
              </a:rPr>
              <a:t>3</a:t>
            </a:r>
          </a:p>
        </p:txBody>
      </p:sp>
      <p:cxnSp>
        <p:nvCxnSpPr>
          <p:cNvPr id="64" name="Straight Arrow Connector 63"/>
          <p:cNvCxnSpPr/>
          <p:nvPr/>
        </p:nvCxnSpPr>
        <p:spPr>
          <a:xfrm flipH="1">
            <a:off x="1534256" y="3112486"/>
            <a:ext cx="276667" cy="448242"/>
          </a:xfrm>
          <a:prstGeom prst="straightConnector1">
            <a:avLst/>
          </a:prstGeom>
          <a:ln w="41275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915109" y="5091606"/>
            <a:ext cx="7459400" cy="400110"/>
          </a:xfrm>
          <a:prstGeom prst="rect">
            <a:avLst/>
          </a:prstGeom>
          <a:solidFill>
            <a:schemeClr val="accent1">
              <a:alpha val="2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000" b="1" i="1" dirty="0" smtClean="0">
                <a:solidFill>
                  <a:srgbClr val="C00000"/>
                </a:solidFill>
              </a:rPr>
              <a:t>In-Order traversal gives same order (sorted) for each</a:t>
            </a:r>
            <a:endParaRPr lang="en-US" sz="2000" b="1" i="1" dirty="0">
              <a:solidFill>
                <a:srgbClr val="C0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915168" y="3533615"/>
            <a:ext cx="4564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C00000"/>
                </a:solidFill>
              </a:rPr>
              <a:t>9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7176831" y="3565687"/>
            <a:ext cx="5703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10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7697596" y="2663788"/>
            <a:ext cx="5703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12</a:t>
            </a:r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6184426" y="3158792"/>
            <a:ext cx="363313" cy="423141"/>
          </a:xfrm>
          <a:prstGeom prst="straightConnector1">
            <a:avLst/>
          </a:prstGeom>
          <a:ln w="41275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5688742" y="3998768"/>
            <a:ext cx="363313" cy="423141"/>
          </a:xfrm>
          <a:prstGeom prst="straightConnector1">
            <a:avLst/>
          </a:prstGeom>
          <a:ln w="41275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2588738" y="2000719"/>
            <a:ext cx="5349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C00000"/>
                </a:solidFill>
              </a:rPr>
              <a:t>8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3345240" y="2668393"/>
            <a:ext cx="5703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10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4074500" y="3556059"/>
            <a:ext cx="5703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12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1233776" y="3537103"/>
            <a:ext cx="4956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C00000"/>
                </a:solidFill>
              </a:rPr>
              <a:t>1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2238581" y="3537103"/>
            <a:ext cx="4956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4</a:t>
            </a:r>
            <a:endParaRPr lang="en-US" sz="2400" b="1" dirty="0">
              <a:solidFill>
                <a:srgbClr val="C00000"/>
              </a:solidFill>
            </a:endParaRPr>
          </a:p>
        </p:txBody>
      </p:sp>
      <p:cxnSp>
        <p:nvCxnSpPr>
          <p:cNvPr id="30" name="Straight Arrow Connector 29"/>
          <p:cNvCxnSpPr/>
          <p:nvPr/>
        </p:nvCxnSpPr>
        <p:spPr>
          <a:xfrm flipH="1">
            <a:off x="2151917" y="2348025"/>
            <a:ext cx="436821" cy="459132"/>
          </a:xfrm>
          <a:prstGeom prst="straightConnector1">
            <a:avLst/>
          </a:prstGeom>
          <a:ln w="41275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2038518" y="3100618"/>
            <a:ext cx="301630" cy="460110"/>
          </a:xfrm>
          <a:prstGeom prst="straightConnector1">
            <a:avLst/>
          </a:prstGeom>
          <a:ln w="41275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2930421" y="2306466"/>
            <a:ext cx="534045" cy="387536"/>
          </a:xfrm>
          <a:prstGeom prst="straightConnector1">
            <a:avLst/>
          </a:prstGeom>
          <a:ln w="41275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>
            <a:off x="3787718" y="3058752"/>
            <a:ext cx="424369" cy="474863"/>
          </a:xfrm>
          <a:prstGeom prst="straightConnector1">
            <a:avLst/>
          </a:prstGeom>
          <a:ln w="41275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flipH="1">
            <a:off x="3203165" y="3085684"/>
            <a:ext cx="284150" cy="447931"/>
          </a:xfrm>
          <a:prstGeom prst="straightConnector1">
            <a:avLst/>
          </a:prstGeom>
          <a:ln w="41275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3320080" y="5741421"/>
            <a:ext cx="2840002" cy="400110"/>
          </a:xfrm>
          <a:prstGeom prst="rect">
            <a:avLst/>
          </a:prstGeom>
          <a:solidFill>
            <a:schemeClr val="accent1">
              <a:alpha val="2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000" b="1" i="1" dirty="0" smtClean="0">
                <a:solidFill>
                  <a:srgbClr val="C00000"/>
                </a:solidFill>
              </a:rPr>
              <a:t>1, 3, 4, 8, 9, 10, 12</a:t>
            </a:r>
            <a:endParaRPr lang="en-US" sz="2000" b="1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0906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000"/>
                            </p:stCondLst>
                            <p:childTnLst>
                              <p:par>
                                <p:cTn id="6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500"/>
                            </p:stCondLst>
                            <p:childTnLst>
                              <p:par>
                                <p:cTn id="6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8000"/>
                            </p:stCondLst>
                            <p:childTnLst>
                              <p:par>
                                <p:cTn id="6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8500"/>
                            </p:stCondLst>
                            <p:childTnLst>
                              <p:par>
                                <p:cTn id="7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9000"/>
                            </p:stCondLst>
                            <p:childTnLst>
                              <p:par>
                                <p:cTn id="7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9500"/>
                            </p:stCondLst>
                            <p:childTnLst>
                              <p:par>
                                <p:cTn id="8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0000"/>
                            </p:stCondLst>
                            <p:childTnLst>
                              <p:par>
                                <p:cTn id="8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0500"/>
                            </p:stCondLst>
                            <p:childTnLst>
                              <p:par>
                                <p:cTn id="8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1000"/>
                            </p:stCondLst>
                            <p:childTnLst>
                              <p:par>
                                <p:cTn id="9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1500"/>
                            </p:stCondLst>
                            <p:childTnLst>
                              <p:par>
                                <p:cTn id="9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2000"/>
                            </p:stCondLst>
                            <p:childTnLst>
                              <p:par>
                                <p:cTn id="10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12500"/>
                            </p:stCondLst>
                            <p:childTnLst>
                              <p:par>
                                <p:cTn id="10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/>
      <p:bldP spid="58" grpId="0"/>
      <p:bldP spid="63" grpId="0"/>
      <p:bldP spid="49" grpId="0"/>
      <p:bldP spid="59" grpId="0"/>
      <p:bldP spid="61" grpId="0"/>
      <p:bldP spid="34" grpId="0" animBg="1"/>
      <p:bldP spid="19" grpId="0"/>
      <p:bldP spid="20" grpId="0"/>
      <p:bldP spid="21" grpId="0"/>
      <p:bldP spid="25" grpId="0"/>
      <p:bldP spid="26" grpId="0"/>
      <p:bldP spid="27" grpId="0"/>
      <p:bldP spid="28" grpId="0"/>
      <p:bldP spid="29" grpId="0"/>
      <p:bldP spid="39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en-US" sz="2400" b="1" i="1" dirty="0" smtClean="0">
                <a:solidFill>
                  <a:srgbClr val="C00000"/>
                </a:solidFill>
              </a:rPr>
              <a:t>Any two BSTs with the same elements </a:t>
            </a:r>
            <a:r>
              <a:rPr lang="en-US" sz="2400" dirty="0" smtClean="0"/>
              <a:t>in them will have the same sequence generated by In-Order traversal</a:t>
            </a:r>
          </a:p>
          <a:p>
            <a:pPr>
              <a:spcBef>
                <a:spcPts val="1200"/>
              </a:spcBef>
            </a:pPr>
            <a:r>
              <a:rPr lang="en-US" sz="2400" b="1" dirty="0" smtClean="0">
                <a:solidFill>
                  <a:srgbClr val="C00000"/>
                </a:solidFill>
              </a:rPr>
              <a:t>Post-Order:  </a:t>
            </a:r>
            <a:r>
              <a:rPr lang="en-US" sz="2400" dirty="0" smtClean="0"/>
              <a:t>root is always last, so different root means different sequence</a:t>
            </a:r>
          </a:p>
          <a:p>
            <a:pPr>
              <a:spcBef>
                <a:spcPts val="1200"/>
              </a:spcBef>
            </a:pPr>
            <a:r>
              <a:rPr lang="en-US" sz="2400" b="1" dirty="0" smtClean="0">
                <a:solidFill>
                  <a:srgbClr val="C00000"/>
                </a:solidFill>
              </a:rPr>
              <a:t>Pre-Order</a:t>
            </a:r>
            <a:r>
              <a:rPr lang="en-US" sz="2400" b="1" dirty="0">
                <a:solidFill>
                  <a:srgbClr val="C00000"/>
                </a:solidFill>
              </a:rPr>
              <a:t>:  </a:t>
            </a:r>
            <a:r>
              <a:rPr lang="en-US" sz="2400" dirty="0"/>
              <a:t>root is always </a:t>
            </a:r>
            <a:r>
              <a:rPr lang="en-US" sz="2400" dirty="0" smtClean="0"/>
              <a:t>first, </a:t>
            </a:r>
            <a:r>
              <a:rPr lang="en-US" sz="2400" dirty="0"/>
              <a:t>so different root means different sequence</a:t>
            </a:r>
          </a:p>
          <a:p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>
                <a:solidFill>
                  <a:srgbClr val="0070C0"/>
                </a:solidFill>
              </a:rPr>
              <a:t>BSTs and Traversals</a:t>
            </a: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8857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3048000"/>
            <a:ext cx="8229600" cy="3763963"/>
          </a:xfrm>
        </p:spPr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en-US" sz="3200" dirty="0" smtClean="0"/>
              <a:t>Beyond this is just templates</a:t>
            </a: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468562"/>
          </a:xfrm>
        </p:spPr>
        <p:txBody>
          <a:bodyPr>
            <a:normAutofit/>
          </a:bodyPr>
          <a:lstStyle/>
          <a:p>
            <a:pPr algn="ctr"/>
            <a:r>
              <a:rPr lang="en-US" sz="7200" dirty="0" smtClean="0">
                <a:solidFill>
                  <a:srgbClr val="0070C0"/>
                </a:solidFill>
              </a:rPr>
              <a:t>END</a:t>
            </a:r>
            <a:endParaRPr lang="en-US" sz="7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4589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85135" y="121425"/>
            <a:ext cx="8229600" cy="1143000"/>
          </a:xfrm>
        </p:spPr>
        <p:txBody>
          <a:bodyPr>
            <a:normAutofit/>
          </a:bodyPr>
          <a:lstStyle/>
          <a:p>
            <a:pPr algn="r"/>
            <a:r>
              <a:rPr lang="en-US" sz="3600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remove in BST</a:t>
            </a:r>
            <a:endParaRPr lang="en-US" sz="3600" dirty="0">
              <a:solidFill>
                <a:srgbClr val="0070C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4730366" y="1687031"/>
            <a:ext cx="810501" cy="574528"/>
          </a:xfrm>
          <a:prstGeom prst="straightConnector1">
            <a:avLst/>
          </a:prstGeom>
          <a:ln w="41275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5428257" y="2332870"/>
            <a:ext cx="7275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12</a:t>
            </a:r>
            <a:endParaRPr lang="en-US" sz="2400" b="1" dirty="0">
              <a:solidFill>
                <a:srgbClr val="C00000"/>
              </a:solidFill>
            </a:endParaRPr>
          </a:p>
        </p:txBody>
      </p:sp>
      <p:cxnSp>
        <p:nvCxnSpPr>
          <p:cNvPr id="50" name="Straight Arrow Connector 49"/>
          <p:cNvCxnSpPr/>
          <p:nvPr/>
        </p:nvCxnSpPr>
        <p:spPr>
          <a:xfrm>
            <a:off x="6215560" y="2766545"/>
            <a:ext cx="434290" cy="557106"/>
          </a:xfrm>
          <a:prstGeom prst="straightConnector1">
            <a:avLst/>
          </a:prstGeom>
          <a:ln w="41275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6596043" y="3384364"/>
            <a:ext cx="6200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14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3865142" y="1354152"/>
            <a:ext cx="5264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8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4599935" y="3373913"/>
            <a:ext cx="6228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10</a:t>
            </a:r>
          </a:p>
        </p:txBody>
      </p:sp>
      <p:cxnSp>
        <p:nvCxnSpPr>
          <p:cNvPr id="67" name="Straight Arrow Connector 66"/>
          <p:cNvCxnSpPr/>
          <p:nvPr/>
        </p:nvCxnSpPr>
        <p:spPr>
          <a:xfrm>
            <a:off x="2354713" y="3002521"/>
            <a:ext cx="363313" cy="423141"/>
          </a:xfrm>
          <a:prstGeom prst="straightConnector1">
            <a:avLst/>
          </a:prstGeom>
          <a:ln w="41275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1911154" y="2427077"/>
            <a:ext cx="5250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4</a:t>
            </a:r>
            <a:endParaRPr lang="en-US" sz="2400" b="1" dirty="0">
              <a:solidFill>
                <a:srgbClr val="C00000"/>
              </a:solidFill>
            </a:endParaRPr>
          </a:p>
        </p:txBody>
      </p:sp>
      <p:cxnSp>
        <p:nvCxnSpPr>
          <p:cNvPr id="52" name="Straight Arrow Connector 51"/>
          <p:cNvCxnSpPr/>
          <p:nvPr/>
        </p:nvCxnSpPr>
        <p:spPr>
          <a:xfrm flipH="1">
            <a:off x="2471315" y="1708343"/>
            <a:ext cx="1001935" cy="620044"/>
          </a:xfrm>
          <a:prstGeom prst="straightConnector1">
            <a:avLst/>
          </a:prstGeom>
          <a:ln w="41275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905823" y="3408855"/>
            <a:ext cx="4932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2</a:t>
            </a:r>
            <a:endParaRPr lang="en-US" sz="2400" b="1" dirty="0">
              <a:solidFill>
                <a:srgbClr val="C00000"/>
              </a:solidFill>
            </a:endParaRPr>
          </a:p>
        </p:txBody>
      </p:sp>
      <p:cxnSp>
        <p:nvCxnSpPr>
          <p:cNvPr id="60" name="Straight Arrow Connector 59"/>
          <p:cNvCxnSpPr/>
          <p:nvPr/>
        </p:nvCxnSpPr>
        <p:spPr>
          <a:xfrm flipH="1">
            <a:off x="1356435" y="2928834"/>
            <a:ext cx="362132" cy="419477"/>
          </a:xfrm>
          <a:prstGeom prst="straightConnector1">
            <a:avLst/>
          </a:prstGeom>
          <a:ln w="41275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/>
        </p:nvCxnSpPr>
        <p:spPr>
          <a:xfrm flipH="1">
            <a:off x="5000416" y="2794535"/>
            <a:ext cx="434720" cy="529116"/>
          </a:xfrm>
          <a:prstGeom prst="straightConnector1">
            <a:avLst/>
          </a:prstGeom>
          <a:ln w="41275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2648081" y="3435792"/>
            <a:ext cx="4720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6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342178" y="4388327"/>
            <a:ext cx="4782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3</a:t>
            </a:r>
            <a:endParaRPr lang="en-US" sz="2400" b="1" dirty="0">
              <a:solidFill>
                <a:srgbClr val="C00000"/>
              </a:solidFill>
            </a:endParaRPr>
          </a:p>
        </p:txBody>
      </p:sp>
      <p:cxnSp>
        <p:nvCxnSpPr>
          <p:cNvPr id="35" name="Straight Arrow Connector 34"/>
          <p:cNvCxnSpPr/>
          <p:nvPr/>
        </p:nvCxnSpPr>
        <p:spPr>
          <a:xfrm>
            <a:off x="1241231" y="3862266"/>
            <a:ext cx="247486" cy="473771"/>
          </a:xfrm>
          <a:prstGeom prst="straightConnector1">
            <a:avLst/>
          </a:prstGeom>
          <a:ln w="41275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3217087" y="4335908"/>
            <a:ext cx="4079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7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2173659" y="4354872"/>
            <a:ext cx="4362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5</a:t>
            </a:r>
          </a:p>
        </p:txBody>
      </p:sp>
      <p:cxnSp>
        <p:nvCxnSpPr>
          <p:cNvPr id="48" name="Straight Arrow Connector 47"/>
          <p:cNvCxnSpPr/>
          <p:nvPr/>
        </p:nvCxnSpPr>
        <p:spPr>
          <a:xfrm flipH="1">
            <a:off x="2439548" y="3880757"/>
            <a:ext cx="279496" cy="428844"/>
          </a:xfrm>
          <a:prstGeom prst="straightConnector1">
            <a:avLst/>
          </a:prstGeom>
          <a:ln w="41275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>
            <a:off x="3162406" y="3870520"/>
            <a:ext cx="275010" cy="449318"/>
          </a:xfrm>
          <a:prstGeom prst="straightConnector1">
            <a:avLst/>
          </a:prstGeom>
          <a:ln w="41275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/>
        </p:nvSpPr>
        <p:spPr>
          <a:xfrm>
            <a:off x="4135714" y="4309601"/>
            <a:ext cx="4769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C00000"/>
                </a:solidFill>
              </a:rPr>
              <a:t>9</a:t>
            </a:r>
            <a:endParaRPr lang="en-US" sz="2400" b="1" dirty="0" smtClean="0">
              <a:solidFill>
                <a:srgbClr val="C00000"/>
              </a:solidFill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5092116" y="4308808"/>
            <a:ext cx="6228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11</a:t>
            </a:r>
          </a:p>
        </p:txBody>
      </p:sp>
      <p:cxnSp>
        <p:nvCxnSpPr>
          <p:cNvPr id="68" name="Straight Arrow Connector 67"/>
          <p:cNvCxnSpPr/>
          <p:nvPr/>
        </p:nvCxnSpPr>
        <p:spPr>
          <a:xfrm flipH="1">
            <a:off x="4489363" y="3806792"/>
            <a:ext cx="301333" cy="502016"/>
          </a:xfrm>
          <a:prstGeom prst="straightConnector1">
            <a:avLst/>
          </a:prstGeom>
          <a:ln w="41275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/>
          <p:nvPr/>
        </p:nvCxnSpPr>
        <p:spPr>
          <a:xfrm>
            <a:off x="5106079" y="3812900"/>
            <a:ext cx="247486" cy="473771"/>
          </a:xfrm>
          <a:prstGeom prst="straightConnector1">
            <a:avLst/>
          </a:prstGeom>
          <a:ln w="41275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53621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en-US" sz="3200" b="1" dirty="0">
                <a:solidFill>
                  <a:srgbClr val="C00000"/>
                </a:solidFill>
              </a:rPr>
              <a:t>L</a:t>
            </a:r>
            <a:r>
              <a:rPr lang="en-US" sz="3200" b="1" dirty="0" smtClean="0">
                <a:solidFill>
                  <a:srgbClr val="C00000"/>
                </a:solidFill>
              </a:rPr>
              <a:t>inked structure</a:t>
            </a:r>
          </a:p>
          <a:p>
            <a:pPr marL="109728" indent="0">
              <a:buNone/>
            </a:pPr>
            <a:endParaRPr lang="en-US" sz="1800" b="1" dirty="0">
              <a:solidFill>
                <a:srgbClr val="C00000"/>
              </a:solidFill>
            </a:endParaRPr>
          </a:p>
          <a:p>
            <a:pPr marL="109728" indent="0">
              <a:buNone/>
            </a:pPr>
            <a:r>
              <a:rPr lang="en-US" sz="3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3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BinCell</a:t>
            </a:r>
            <a:r>
              <a:rPr lang="en-US" sz="3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marL="109728" indent="0">
              <a:buNone/>
            </a:pPr>
            <a:r>
              <a:rPr lang="en-US" sz="3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root: string</a:t>
            </a:r>
          </a:p>
          <a:p>
            <a:pPr marL="109728" indent="0">
              <a:buNone/>
            </a:pPr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3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left: </a:t>
            </a:r>
            <a:r>
              <a:rPr lang="en-US" sz="3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BinCell</a:t>
            </a:r>
            <a:endParaRPr lang="en-US" sz="32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09728" indent="0">
              <a:buNone/>
            </a:pPr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3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right: </a:t>
            </a:r>
            <a:r>
              <a:rPr lang="en-US" sz="3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lang="en-US" sz="32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inCell</a:t>
            </a:r>
            <a:endParaRPr lang="en-US" sz="3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09728" indent="0">
              <a:buNone/>
            </a:pPr>
            <a:r>
              <a:rPr lang="en-US" sz="3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}</a:t>
            </a:r>
            <a:endParaRPr lang="en-US" sz="3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sz="3600" dirty="0" smtClean="0">
                <a:solidFill>
                  <a:srgbClr val="0070C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Binary Tree Implementation</a:t>
            </a:r>
            <a:endParaRPr lang="en-US" sz="3600" dirty="0">
              <a:solidFill>
                <a:srgbClr val="0070C0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134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en-US" sz="2800" b="1" i="1" dirty="0" smtClean="0"/>
              <a:t>A binary search tree (BST) is a </a:t>
            </a:r>
            <a:r>
              <a:rPr lang="en-US" sz="2800" b="1" i="1" dirty="0" smtClean="0">
                <a:solidFill>
                  <a:srgbClr val="C6341C"/>
                </a:solidFill>
              </a:rPr>
              <a:t>binary tree </a:t>
            </a:r>
            <a:r>
              <a:rPr lang="en-US" sz="2800" b="1" i="1" dirty="0" smtClean="0"/>
              <a:t>(BT) with a </a:t>
            </a:r>
            <a:r>
              <a:rPr lang="en-US" sz="2800" b="1" i="1" dirty="0" smtClean="0">
                <a:solidFill>
                  <a:srgbClr val="C6341C"/>
                </a:solidFill>
              </a:rPr>
              <a:t>special condition </a:t>
            </a:r>
            <a:r>
              <a:rPr lang="en-US" sz="2800" b="1" i="1" dirty="0" smtClean="0"/>
              <a:t>on how data values in the nodes relates to each other</a:t>
            </a:r>
            <a:endParaRPr lang="en-US" sz="2800" b="1" i="1" dirty="0" smtClean="0"/>
          </a:p>
          <a:p>
            <a:pPr marL="109728" indent="0">
              <a:buNone/>
            </a:pPr>
            <a:endParaRPr lang="en-US" sz="1800" b="1" dirty="0">
              <a:solidFill>
                <a:srgbClr val="C00000"/>
              </a:solidFill>
            </a:endParaRPr>
          </a:p>
          <a:p>
            <a:pPr marL="109728" indent="0">
              <a:buNone/>
            </a:pPr>
            <a:r>
              <a:rPr lang="en-US" sz="28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BST is a subset of BT</a:t>
            </a:r>
          </a:p>
          <a:p>
            <a:pPr marL="109728" indent="0">
              <a:buNone/>
            </a:pPr>
            <a:endParaRPr lang="en-US" sz="11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09728" indent="0">
              <a:buNone/>
            </a:pP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Every BST is also a BT</a:t>
            </a:r>
          </a:p>
          <a:p>
            <a:pPr marL="109728" indent="0">
              <a:buNone/>
            </a:pPr>
            <a:endParaRPr lang="en-US" sz="12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09728" indent="0">
              <a:buNone/>
            </a:pP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Every BT is NOT necessarily a BST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marL="109728" indent="0">
              <a:buNone/>
            </a:pP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Some BT are not BST… </a:t>
            </a:r>
            <a:r>
              <a:rPr lang="en-US" sz="2400" b="1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some are</a:t>
            </a:r>
            <a:endParaRPr lang="en-US" sz="2400" b="1" i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sz="3600" dirty="0" smtClean="0">
                <a:solidFill>
                  <a:srgbClr val="0070C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Binary </a:t>
            </a:r>
            <a:r>
              <a:rPr lang="en-US" sz="3600" dirty="0" smtClean="0">
                <a:solidFill>
                  <a:srgbClr val="0070C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Search Tree</a:t>
            </a:r>
            <a:endParaRPr lang="en-US" sz="3600" dirty="0">
              <a:solidFill>
                <a:srgbClr val="0070C0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5045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en-US" sz="2800" b="1" i="1" dirty="0" smtClean="0"/>
              <a:t>A binary search tree (BST) gives us a way to organize a set of data values for rapid access</a:t>
            </a:r>
          </a:p>
          <a:p>
            <a:pPr marL="109728" indent="0">
              <a:buNone/>
            </a:pPr>
            <a:endParaRPr lang="en-US" sz="2800" b="1" i="1" dirty="0" smtClean="0"/>
          </a:p>
          <a:p>
            <a:pPr marL="109728" indent="0">
              <a:buNone/>
            </a:pPr>
            <a:r>
              <a:rPr lang="en-US" sz="2800" b="1" dirty="0" smtClean="0"/>
              <a:t>At least, we want that</a:t>
            </a:r>
          </a:p>
          <a:p>
            <a:pPr marL="109728" indent="0">
              <a:buNone/>
            </a:pPr>
            <a:endParaRPr lang="en-US" sz="2800" b="1" dirty="0"/>
          </a:p>
          <a:p>
            <a:pPr marL="109728" indent="0">
              <a:buNone/>
            </a:pPr>
            <a:r>
              <a:rPr lang="en-US" sz="2400" b="1" dirty="0" smtClean="0"/>
              <a:t>We will see that adding and removing data,</a:t>
            </a:r>
          </a:p>
          <a:p>
            <a:pPr marL="109728" indent="0">
              <a:buNone/>
            </a:pPr>
            <a:r>
              <a:rPr lang="en-US" sz="2400" b="1" dirty="0"/>
              <a:t>a</a:t>
            </a:r>
            <a:r>
              <a:rPr lang="en-US" sz="2400" b="1" dirty="0" smtClean="0"/>
              <a:t>nd finding data,</a:t>
            </a:r>
          </a:p>
          <a:p>
            <a:pPr marL="109728" indent="0">
              <a:buNone/>
            </a:pPr>
            <a:r>
              <a:rPr lang="en-US" sz="2400" b="1" dirty="0"/>
              <a:t>w</a:t>
            </a:r>
            <a:r>
              <a:rPr lang="en-US" sz="2400" b="1" dirty="0" smtClean="0"/>
              <a:t>ill be efficient </a:t>
            </a:r>
            <a:r>
              <a:rPr lang="en-US" sz="2400" b="1" i="1" dirty="0" smtClean="0">
                <a:solidFill>
                  <a:srgbClr val="0070C0"/>
                </a:solidFill>
              </a:rPr>
              <a:t>on average</a:t>
            </a:r>
            <a:r>
              <a:rPr lang="en-US" sz="2400" b="1" dirty="0" smtClean="0"/>
              <a:t> </a:t>
            </a:r>
          </a:p>
          <a:p>
            <a:pPr marL="109728" indent="0">
              <a:buNone/>
            </a:pPr>
            <a:r>
              <a:rPr lang="en-US" sz="2400" b="1" dirty="0" smtClean="0"/>
              <a:t>but might be </a:t>
            </a:r>
            <a:r>
              <a:rPr lang="en-US" sz="2400" b="1" smtClean="0"/>
              <a:t>bad if we hit </a:t>
            </a:r>
            <a:r>
              <a:rPr lang="en-US" sz="2400" b="1" i="1" dirty="0" smtClean="0">
                <a:solidFill>
                  <a:srgbClr val="0070C0"/>
                </a:solidFill>
              </a:rPr>
              <a:t>worst case</a:t>
            </a:r>
            <a:endParaRPr lang="en-US" sz="2400" b="1" i="1" dirty="0">
              <a:solidFill>
                <a:srgbClr val="0070C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sz="3600" dirty="0" smtClean="0">
                <a:solidFill>
                  <a:srgbClr val="0070C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Binary </a:t>
            </a:r>
            <a:r>
              <a:rPr lang="en-US" sz="3600" dirty="0" smtClean="0">
                <a:solidFill>
                  <a:srgbClr val="0070C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Search Tree</a:t>
            </a:r>
            <a:endParaRPr lang="en-US" sz="3600" dirty="0">
              <a:solidFill>
                <a:srgbClr val="0070C0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7386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446852" y="1481328"/>
            <a:ext cx="6239948" cy="4767072"/>
          </a:xfrm>
        </p:spPr>
        <p:txBody>
          <a:bodyPr>
            <a:normAutofit lnSpcReduction="10000"/>
          </a:bodyPr>
          <a:lstStyle/>
          <a:p>
            <a:pPr marL="109728" indent="0">
              <a:buNone/>
            </a:pPr>
            <a:r>
              <a:rPr lang="en-US" b="1" dirty="0" smtClean="0">
                <a:solidFill>
                  <a:srgbClr val="C00000"/>
                </a:solidFill>
              </a:rPr>
              <a:t>Binary tree </a:t>
            </a:r>
            <a:r>
              <a:rPr lang="en-US" b="1" i="1" dirty="0" smtClean="0">
                <a:solidFill>
                  <a:srgbClr val="C00000"/>
                </a:solidFill>
              </a:rPr>
              <a:t>with extra conditions</a:t>
            </a:r>
          </a:p>
          <a:p>
            <a:pPr lvl="4">
              <a:spcBef>
                <a:spcPts val="1200"/>
              </a:spcBef>
            </a:pPr>
            <a:r>
              <a:rPr lang="en-US" sz="2000" i="1" dirty="0"/>
              <a:t>v</a:t>
            </a:r>
            <a:r>
              <a:rPr lang="en-US" sz="2000" i="1" dirty="0" smtClean="0"/>
              <a:t>al </a:t>
            </a:r>
            <a:r>
              <a:rPr lang="en-US" sz="2000" dirty="0" smtClean="0"/>
              <a:t>&gt; all </a:t>
            </a:r>
            <a:r>
              <a:rPr lang="en-US" sz="2000" dirty="0" err="1" smtClean="0"/>
              <a:t>vals</a:t>
            </a:r>
            <a:r>
              <a:rPr lang="en-US" sz="2000" dirty="0" smtClean="0"/>
              <a:t> in </a:t>
            </a:r>
          </a:p>
          <a:p>
            <a:pPr lvl="4">
              <a:spcBef>
                <a:spcPts val="1200"/>
              </a:spcBef>
            </a:pPr>
            <a:r>
              <a:rPr lang="en-US" sz="2000" i="1" dirty="0"/>
              <a:t>v</a:t>
            </a:r>
            <a:r>
              <a:rPr lang="en-US" sz="2000" i="1" dirty="0" smtClean="0"/>
              <a:t>al</a:t>
            </a:r>
            <a:r>
              <a:rPr lang="en-US" sz="2000" dirty="0" smtClean="0"/>
              <a:t> &lt; all </a:t>
            </a:r>
            <a:r>
              <a:rPr lang="en-US" sz="2000" dirty="0" err="1" smtClean="0"/>
              <a:t>vals</a:t>
            </a:r>
            <a:r>
              <a:rPr lang="en-US" sz="2000" dirty="0" smtClean="0"/>
              <a:t> in</a:t>
            </a:r>
          </a:p>
          <a:p>
            <a:pPr marL="630936" lvl="2" indent="0">
              <a:spcBef>
                <a:spcPts val="1200"/>
              </a:spcBef>
              <a:buNone/>
            </a:pPr>
            <a:r>
              <a:rPr lang="en-US" dirty="0" smtClean="0"/>
              <a:t>      </a:t>
            </a:r>
            <a:r>
              <a:rPr lang="en-US" sz="1800" i="1" dirty="0" smtClean="0">
                <a:solidFill>
                  <a:srgbClr val="0070C0"/>
                </a:solidFill>
              </a:rPr>
              <a:t>let’s assume no duplicates for now</a:t>
            </a:r>
          </a:p>
          <a:p>
            <a:pPr lvl="4">
              <a:spcBef>
                <a:spcPts val="1200"/>
              </a:spcBef>
            </a:pPr>
            <a:r>
              <a:rPr lang="en-US" sz="2000" dirty="0" smtClean="0"/>
              <a:t>     and         are both BST </a:t>
            </a:r>
          </a:p>
          <a:p>
            <a:pPr lvl="6">
              <a:spcBef>
                <a:spcPts val="1200"/>
              </a:spcBef>
            </a:pPr>
            <a:endParaRPr lang="en-US" sz="1800" dirty="0" smtClean="0"/>
          </a:p>
          <a:p>
            <a:pPr marL="1600200" lvl="6" indent="0">
              <a:spcBef>
                <a:spcPts val="1200"/>
              </a:spcBef>
              <a:buNone/>
            </a:pPr>
            <a:r>
              <a:rPr lang="en-US" sz="1800" dirty="0" smtClean="0"/>
              <a:t>We can use a BST when the values can be ordered</a:t>
            </a:r>
          </a:p>
          <a:p>
            <a:pPr marL="1600200" lvl="6" indent="0">
              <a:spcBef>
                <a:spcPts val="1200"/>
              </a:spcBef>
              <a:spcAft>
                <a:spcPts val="600"/>
              </a:spcAft>
              <a:buNone/>
            </a:pPr>
            <a:r>
              <a:rPr lang="en-US" sz="1800" dirty="0" smtClean="0"/>
              <a:t>Ex: </a:t>
            </a:r>
            <a:r>
              <a:rPr lang="en-US" sz="1800" dirty="0" err="1" smtClean="0"/>
              <a:t>int</a:t>
            </a:r>
            <a:r>
              <a:rPr lang="en-US" sz="1800" dirty="0" smtClean="0"/>
              <a:t>, real, string, char</a:t>
            </a:r>
            <a:endParaRPr lang="en-US" dirty="0" smtClean="0"/>
          </a:p>
          <a:p>
            <a:pPr marL="630936" lvl="2" indent="0">
              <a:spcBef>
                <a:spcPts val="1200"/>
              </a:spcBef>
              <a:buNone/>
            </a:pPr>
            <a:r>
              <a:rPr lang="en-US" sz="1800" dirty="0" smtClean="0"/>
              <a:t>Won’t work for organizing images, files, functions, etc. unless you can define some </a:t>
            </a:r>
            <a:r>
              <a:rPr lang="en-US" sz="1800" i="1" dirty="0" err="1" smtClean="0"/>
              <a:t>lessThan</a:t>
            </a:r>
            <a:r>
              <a:rPr lang="en-US" sz="1800" dirty="0" smtClean="0"/>
              <a:t>, </a:t>
            </a:r>
            <a:r>
              <a:rPr lang="en-US" sz="1800" i="1" dirty="0" err="1" smtClean="0"/>
              <a:t>Eq</a:t>
            </a:r>
            <a:r>
              <a:rPr lang="en-US" sz="1800" dirty="0" smtClean="0"/>
              <a:t> functions for the data</a:t>
            </a:r>
            <a:endParaRPr lang="en-US" sz="1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>
                <a:solidFill>
                  <a:srgbClr val="0070C0"/>
                </a:solidFill>
              </a:rPr>
              <a:t>Binary Search Tree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4" name="Oval 3"/>
          <p:cNvSpPr/>
          <p:nvPr/>
        </p:nvSpPr>
        <p:spPr>
          <a:xfrm>
            <a:off x="1485900" y="2057400"/>
            <a:ext cx="838200" cy="685800"/>
          </a:xfrm>
          <a:prstGeom prst="ellipse">
            <a:avLst/>
          </a:prstGeom>
          <a:solidFill>
            <a:schemeClr val="accent1">
              <a:alpha val="3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608652" y="2206894"/>
            <a:ext cx="6773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 smtClean="0">
                <a:solidFill>
                  <a:srgbClr val="C00000"/>
                </a:solidFill>
              </a:rPr>
              <a:t>val</a:t>
            </a:r>
            <a:endParaRPr lang="en-US" sz="2000" b="1" i="1" dirty="0">
              <a:solidFill>
                <a:srgbClr val="C00000"/>
              </a:solidFill>
            </a:endParaRPr>
          </a:p>
        </p:txBody>
      </p:sp>
      <p:sp>
        <p:nvSpPr>
          <p:cNvPr id="6" name="Isosceles Triangle 5"/>
          <p:cNvSpPr/>
          <p:nvPr/>
        </p:nvSpPr>
        <p:spPr>
          <a:xfrm>
            <a:off x="304800" y="3156045"/>
            <a:ext cx="1371600" cy="1219200"/>
          </a:xfrm>
          <a:prstGeom prst="triangle">
            <a:avLst/>
          </a:prstGeom>
          <a:solidFill>
            <a:schemeClr val="accent1">
              <a:alpha val="3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Isosceles Triangle 6"/>
          <p:cNvSpPr/>
          <p:nvPr/>
        </p:nvSpPr>
        <p:spPr>
          <a:xfrm>
            <a:off x="2209800" y="3156045"/>
            <a:ext cx="1371600" cy="1219200"/>
          </a:xfrm>
          <a:prstGeom prst="triangle">
            <a:avLst/>
          </a:prstGeom>
          <a:solidFill>
            <a:schemeClr val="accent1">
              <a:alpha val="3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Arrow Connector 8"/>
          <p:cNvCxnSpPr>
            <a:stCxn id="4" idx="3"/>
            <a:endCxn id="6" idx="0"/>
          </p:cNvCxnSpPr>
          <p:nvPr/>
        </p:nvCxnSpPr>
        <p:spPr>
          <a:xfrm flipH="1">
            <a:off x="990600" y="2642767"/>
            <a:ext cx="618052" cy="513278"/>
          </a:xfrm>
          <a:prstGeom prst="straightConnector1">
            <a:avLst/>
          </a:prstGeom>
          <a:ln w="41275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endCxn id="7" idx="0"/>
          </p:cNvCxnSpPr>
          <p:nvPr/>
        </p:nvCxnSpPr>
        <p:spPr>
          <a:xfrm>
            <a:off x="2209800" y="2653926"/>
            <a:ext cx="685800" cy="502119"/>
          </a:xfrm>
          <a:prstGeom prst="straightConnector1">
            <a:avLst/>
          </a:prstGeom>
          <a:ln w="41275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685800" y="3667689"/>
                <a:ext cx="5334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b="1" i="1" dirty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b="1" i="1" dirty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𝑻</m:t>
                          </m:r>
                        </m:e>
                        <m:sub>
                          <m:r>
                            <a:rPr lang="en-US" sz="3200" b="1" i="1" dirty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𝑳</m:t>
                          </m:r>
                        </m:sub>
                      </m:sSub>
                    </m:oMath>
                  </m:oMathPara>
                </a14:m>
                <a:endParaRPr lang="en-US" b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3667689"/>
                <a:ext cx="533400" cy="584775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2628900" y="3667688"/>
                <a:ext cx="5334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b="1" i="1" dirty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b="1" i="1" dirty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𝑻</m:t>
                          </m:r>
                        </m:e>
                        <m:sub>
                          <m:r>
                            <a:rPr lang="en-US" sz="3200" b="1" i="1" dirty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𝑹</m:t>
                          </m:r>
                        </m:sub>
                      </m:sSub>
                    </m:oMath>
                  </m:oMathPara>
                </a14:m>
                <a:endParaRPr lang="en-US" b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28900" y="3667688"/>
                <a:ext cx="533400" cy="584775"/>
              </a:xfrm>
              <a:prstGeom prst="rect">
                <a:avLst/>
              </a:prstGeom>
              <a:blipFill rotWithShape="0">
                <a:blip r:embed="rId3"/>
                <a:stretch>
                  <a:fillRect r="-11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5791200" y="1945284"/>
                <a:ext cx="5334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1" i="1" dirty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1" i="1" dirty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𝑻</m:t>
                          </m:r>
                        </m:e>
                        <m:sub>
                          <m:r>
                            <a:rPr lang="en-US" sz="2400" b="1" i="1" dirty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𝑳</m:t>
                          </m:r>
                        </m:sub>
                      </m:sSub>
                    </m:oMath>
                  </m:oMathPara>
                </a14:m>
                <a:endParaRPr lang="en-US" b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1200" y="1945284"/>
                <a:ext cx="533400" cy="461665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5791200" y="2376171"/>
                <a:ext cx="5334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1" i="1" dirty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1" i="1" dirty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𝑻</m:t>
                          </m:r>
                        </m:e>
                        <m:sub>
                          <m:r>
                            <a:rPr lang="en-US" sz="2400" b="1" i="1" dirty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𝑹</m:t>
                          </m:r>
                        </m:sub>
                      </m:sSub>
                    </m:oMath>
                  </m:oMathPara>
                </a14:m>
                <a:endParaRPr lang="en-US" b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1200" y="2376171"/>
                <a:ext cx="533400" cy="461665"/>
              </a:xfrm>
              <a:prstGeom prst="rect">
                <a:avLst/>
              </a:prstGeom>
              <a:blipFill rotWithShape="0">
                <a:blip r:embed="rId5"/>
                <a:stretch>
                  <a:fillRect l="-22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4854531" y="3206022"/>
                <a:ext cx="5334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1" i="1" dirty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1" i="1" dirty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𝑻</m:t>
                          </m:r>
                        </m:e>
                        <m:sub>
                          <m:r>
                            <a:rPr lang="en-US" sz="2400" b="1" i="1" dirty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𝑹</m:t>
                          </m:r>
                        </m:sub>
                      </m:sSub>
                    </m:oMath>
                  </m:oMathPara>
                </a14:m>
                <a:endParaRPr lang="en-US" b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54531" y="3206022"/>
                <a:ext cx="533400" cy="461665"/>
              </a:xfrm>
              <a:prstGeom prst="rect">
                <a:avLst/>
              </a:prstGeom>
              <a:blipFill rotWithShape="0">
                <a:blip r:embed="rId6"/>
                <a:stretch>
                  <a:fillRect l="-22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3817379" y="3206023"/>
                <a:ext cx="5334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1" i="1" dirty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1" i="1" dirty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𝑻</m:t>
                          </m:r>
                        </m:e>
                        <m:sub>
                          <m:r>
                            <a:rPr lang="en-US" sz="2400" b="1" i="1" dirty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𝑳</m:t>
                          </m:r>
                        </m:sub>
                      </m:sSub>
                    </m:oMath>
                  </m:oMathPara>
                </a14:m>
                <a:endParaRPr lang="en-US" b="1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7379" y="3206023"/>
                <a:ext cx="533400" cy="461665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43063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sz="3600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Not every Binary Tree is BST</a:t>
            </a:r>
            <a:endParaRPr lang="en-US" sz="3600" dirty="0">
              <a:solidFill>
                <a:srgbClr val="0070C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0" y="5427923"/>
            <a:ext cx="3981424" cy="906800"/>
          </a:xfrm>
        </p:spPr>
        <p:txBody>
          <a:bodyPr>
            <a:normAutofit/>
          </a:bodyPr>
          <a:lstStyle/>
          <a:p>
            <a:pPr marL="109728" indent="0" algn="r">
              <a:buNone/>
            </a:pPr>
            <a:endParaRPr lang="en-US" sz="2400" dirty="0" smtClean="0"/>
          </a:p>
          <a:p>
            <a:pPr marL="109728" indent="0" algn="r">
              <a:buNone/>
            </a:pPr>
            <a:endParaRPr lang="en-US" sz="2400" dirty="0" smtClean="0"/>
          </a:p>
          <a:p>
            <a:pPr marL="109728" indent="0" algn="r">
              <a:buNone/>
            </a:pPr>
            <a:endParaRPr lang="en-US" sz="2400" dirty="0" smtClean="0"/>
          </a:p>
          <a:p>
            <a:pPr marL="109728" indent="0" algn="r">
              <a:buNone/>
            </a:pPr>
            <a:endParaRPr lang="en-US" sz="2400" dirty="0"/>
          </a:p>
          <a:p>
            <a:pPr marL="109728" indent="0" algn="r">
              <a:buNone/>
            </a:pPr>
            <a:endParaRPr lang="en-US" sz="2400" dirty="0" smtClean="0"/>
          </a:p>
          <a:p>
            <a:pPr marL="109728" indent="0">
              <a:spcAft>
                <a:spcPts val="1200"/>
              </a:spcAft>
              <a:buNone/>
            </a:pPr>
            <a:endParaRPr lang="en-US" sz="2800" dirty="0" smtClean="0"/>
          </a:p>
          <a:p>
            <a:pPr marL="109728" indent="0">
              <a:spcAft>
                <a:spcPts val="1200"/>
              </a:spcAft>
              <a:buNone/>
            </a:pPr>
            <a:endParaRPr lang="en-US" sz="2800" dirty="0"/>
          </a:p>
          <a:p>
            <a:pPr marL="109728" indent="0">
              <a:spcAft>
                <a:spcPts val="1200"/>
              </a:spcAft>
              <a:buNone/>
            </a:pPr>
            <a:endParaRPr lang="en-US" sz="2800" dirty="0" smtClean="0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2303559" y="2429912"/>
            <a:ext cx="645763" cy="442343"/>
          </a:xfrm>
          <a:prstGeom prst="straightConnector1">
            <a:avLst/>
          </a:prstGeom>
          <a:ln w="41275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stCxn id="27" idx="2"/>
          </p:cNvCxnSpPr>
          <p:nvPr/>
        </p:nvCxnSpPr>
        <p:spPr>
          <a:xfrm>
            <a:off x="1265415" y="3381849"/>
            <a:ext cx="430281" cy="572561"/>
          </a:xfrm>
          <a:prstGeom prst="straightConnector1">
            <a:avLst/>
          </a:prstGeom>
          <a:ln w="41275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>
            <a:off x="1344906" y="2360885"/>
            <a:ext cx="501637" cy="511370"/>
          </a:xfrm>
          <a:prstGeom prst="straightConnector1">
            <a:avLst/>
          </a:prstGeom>
          <a:ln w="41275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1856624" y="1973085"/>
            <a:ext cx="4469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C00000"/>
                </a:solidFill>
              </a:rPr>
              <a:t>6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532647" y="3930249"/>
            <a:ext cx="4379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C00000"/>
                </a:solidFill>
              </a:rPr>
              <a:t>4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914401" y="2920184"/>
            <a:ext cx="7020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C00000"/>
                </a:solidFill>
              </a:rPr>
              <a:t>2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2949322" y="2920184"/>
            <a:ext cx="4324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C00000"/>
                </a:solidFill>
              </a:rPr>
              <a:t>8</a:t>
            </a:r>
          </a:p>
        </p:txBody>
      </p:sp>
      <p:cxnSp>
        <p:nvCxnSpPr>
          <p:cNvPr id="23" name="Straight Arrow Connector 22"/>
          <p:cNvCxnSpPr/>
          <p:nvPr/>
        </p:nvCxnSpPr>
        <p:spPr>
          <a:xfrm flipH="1">
            <a:off x="654734" y="3381849"/>
            <a:ext cx="356345" cy="548400"/>
          </a:xfrm>
          <a:prstGeom prst="straightConnector1">
            <a:avLst/>
          </a:prstGeom>
          <a:ln w="41275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352701" y="3930249"/>
            <a:ext cx="5025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C00000"/>
                </a:solidFill>
              </a:rPr>
              <a:t>1</a:t>
            </a:r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6033222" y="2355646"/>
            <a:ext cx="732138" cy="441918"/>
          </a:xfrm>
          <a:prstGeom prst="straightConnector1">
            <a:avLst/>
          </a:prstGeom>
          <a:ln w="41275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flipH="1">
            <a:off x="1353467" y="4391914"/>
            <a:ext cx="276667" cy="448242"/>
          </a:xfrm>
          <a:prstGeom prst="straightConnector1">
            <a:avLst/>
          </a:prstGeom>
          <a:ln w="41275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6750127" y="2750769"/>
            <a:ext cx="5065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C00000"/>
                </a:solidFill>
              </a:rPr>
              <a:t>8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1022249" y="4872406"/>
            <a:ext cx="5130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C00000"/>
                </a:solidFill>
              </a:rPr>
              <a:t>3</a:t>
            </a:r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1849797" y="4391914"/>
            <a:ext cx="325116" cy="490262"/>
          </a:xfrm>
          <a:prstGeom prst="straightConnector1">
            <a:avLst/>
          </a:prstGeom>
          <a:ln w="41275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2029431" y="4894087"/>
            <a:ext cx="4100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C00000"/>
                </a:solidFill>
              </a:rPr>
              <a:t>7</a:t>
            </a:r>
          </a:p>
        </p:txBody>
      </p:sp>
      <p:cxnSp>
        <p:nvCxnSpPr>
          <p:cNvPr id="50" name="Straight Arrow Connector 49"/>
          <p:cNvCxnSpPr/>
          <p:nvPr/>
        </p:nvCxnSpPr>
        <p:spPr>
          <a:xfrm flipH="1">
            <a:off x="6546298" y="3151993"/>
            <a:ext cx="284150" cy="447931"/>
          </a:xfrm>
          <a:prstGeom prst="straightConnector1">
            <a:avLst/>
          </a:prstGeom>
          <a:ln w="41275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6231964" y="3599924"/>
            <a:ext cx="4564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7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5602357" y="1953796"/>
            <a:ext cx="5349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C00000"/>
                </a:solidFill>
              </a:rPr>
              <a:t>6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5267768" y="3599924"/>
            <a:ext cx="4956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C00000"/>
                </a:solidFill>
              </a:rPr>
              <a:t>4</a:t>
            </a:r>
          </a:p>
        </p:txBody>
      </p:sp>
      <p:cxnSp>
        <p:nvCxnSpPr>
          <p:cNvPr id="67" name="Straight Arrow Connector 66"/>
          <p:cNvCxnSpPr/>
          <p:nvPr/>
        </p:nvCxnSpPr>
        <p:spPr>
          <a:xfrm>
            <a:off x="5014688" y="3151815"/>
            <a:ext cx="363313" cy="423141"/>
          </a:xfrm>
          <a:prstGeom prst="straightConnector1">
            <a:avLst/>
          </a:prstGeom>
          <a:ln w="41275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4739171" y="2746370"/>
            <a:ext cx="5239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C00000"/>
                </a:solidFill>
              </a:rPr>
              <a:t>2</a:t>
            </a:r>
          </a:p>
        </p:txBody>
      </p:sp>
      <p:cxnSp>
        <p:nvCxnSpPr>
          <p:cNvPr id="52" name="Straight Arrow Connector 51"/>
          <p:cNvCxnSpPr/>
          <p:nvPr/>
        </p:nvCxnSpPr>
        <p:spPr>
          <a:xfrm flipH="1">
            <a:off x="5129058" y="2324240"/>
            <a:ext cx="497886" cy="441918"/>
          </a:xfrm>
          <a:prstGeom prst="straightConnector1">
            <a:avLst/>
          </a:prstGeom>
          <a:ln w="41275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4140307" y="3593156"/>
            <a:ext cx="5025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C00000"/>
                </a:solidFill>
              </a:rPr>
              <a:t>1</a:t>
            </a:r>
          </a:p>
        </p:txBody>
      </p:sp>
      <p:cxnSp>
        <p:nvCxnSpPr>
          <p:cNvPr id="60" name="Straight Arrow Connector 59"/>
          <p:cNvCxnSpPr/>
          <p:nvPr/>
        </p:nvCxnSpPr>
        <p:spPr>
          <a:xfrm flipH="1">
            <a:off x="4418869" y="3155479"/>
            <a:ext cx="362132" cy="419477"/>
          </a:xfrm>
          <a:prstGeom prst="straightConnector1">
            <a:avLst/>
          </a:prstGeom>
          <a:ln w="41275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4774648" y="4486393"/>
            <a:ext cx="5130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C00000"/>
                </a:solidFill>
              </a:rPr>
              <a:t>3</a:t>
            </a:r>
          </a:p>
        </p:txBody>
      </p:sp>
      <p:cxnSp>
        <p:nvCxnSpPr>
          <p:cNvPr id="64" name="Straight Arrow Connector 63"/>
          <p:cNvCxnSpPr/>
          <p:nvPr/>
        </p:nvCxnSpPr>
        <p:spPr>
          <a:xfrm flipH="1">
            <a:off x="5101334" y="4016833"/>
            <a:ext cx="276667" cy="448242"/>
          </a:xfrm>
          <a:prstGeom prst="straightConnector1">
            <a:avLst/>
          </a:prstGeom>
          <a:ln w="41275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/>
        </p:nvSpPr>
        <p:spPr>
          <a:xfrm>
            <a:off x="2379276" y="3883171"/>
            <a:ext cx="4324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5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5725866" y="4507402"/>
            <a:ext cx="4324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5</a:t>
            </a:r>
            <a:endParaRPr lang="en-US" sz="2400" b="1" dirty="0">
              <a:solidFill>
                <a:srgbClr val="C00000"/>
              </a:solidFill>
            </a:endParaRPr>
          </a:p>
        </p:txBody>
      </p:sp>
      <p:cxnSp>
        <p:nvCxnSpPr>
          <p:cNvPr id="68" name="Straight Arrow Connector 67"/>
          <p:cNvCxnSpPr/>
          <p:nvPr/>
        </p:nvCxnSpPr>
        <p:spPr>
          <a:xfrm>
            <a:off x="5563308" y="4026224"/>
            <a:ext cx="325116" cy="490262"/>
          </a:xfrm>
          <a:prstGeom prst="straightConnector1">
            <a:avLst/>
          </a:prstGeom>
          <a:ln w="41275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/>
          <p:nvPr/>
        </p:nvCxnSpPr>
        <p:spPr>
          <a:xfrm flipH="1">
            <a:off x="2648412" y="3280521"/>
            <a:ext cx="383178" cy="591590"/>
          </a:xfrm>
          <a:prstGeom prst="straightConnector1">
            <a:avLst/>
          </a:prstGeom>
          <a:ln w="41275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1265415" y="5598442"/>
            <a:ext cx="2620785" cy="400110"/>
          </a:xfrm>
          <a:prstGeom prst="rect">
            <a:avLst/>
          </a:prstGeom>
          <a:solidFill>
            <a:schemeClr val="accent1">
              <a:alpha val="2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000" b="1" i="1" dirty="0" smtClean="0">
                <a:solidFill>
                  <a:schemeClr val="accent4">
                    <a:lumMod val="75000"/>
                  </a:schemeClr>
                </a:solidFill>
              </a:rPr>
              <a:t>Binary, but not BST</a:t>
            </a:r>
            <a:endParaRPr lang="en-US" sz="2000" b="1" i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5632024" y="5134016"/>
            <a:ext cx="2585858" cy="400110"/>
          </a:xfrm>
          <a:prstGeom prst="rect">
            <a:avLst/>
          </a:prstGeom>
          <a:solidFill>
            <a:schemeClr val="accent1">
              <a:alpha val="2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000" b="1" i="1" dirty="0" smtClean="0">
                <a:solidFill>
                  <a:schemeClr val="accent4">
                    <a:lumMod val="75000"/>
                  </a:schemeClr>
                </a:solidFill>
              </a:rPr>
              <a:t>Binary, and is BST</a:t>
            </a:r>
            <a:endParaRPr lang="en-US" sz="2000" b="1" i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4" name="Oval 3"/>
          <p:cNvSpPr/>
          <p:nvPr/>
        </p:nvSpPr>
        <p:spPr>
          <a:xfrm>
            <a:off x="1867541" y="4840074"/>
            <a:ext cx="745564" cy="511648"/>
          </a:xfrm>
          <a:prstGeom prst="ellipse">
            <a:avLst/>
          </a:prstGeom>
          <a:solidFill>
            <a:schemeClr val="bg2">
              <a:lumMod val="75000"/>
              <a:alpha val="33000"/>
            </a:schemeClr>
          </a:solidFill>
          <a:ln>
            <a:solidFill>
              <a:schemeClr val="accent2">
                <a:lumMod val="40000"/>
                <a:lumOff val="60000"/>
                <a:alpha val="67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2216053" y="3790115"/>
            <a:ext cx="745564" cy="511648"/>
          </a:xfrm>
          <a:prstGeom prst="ellipse">
            <a:avLst/>
          </a:prstGeom>
          <a:solidFill>
            <a:schemeClr val="bg2">
              <a:lumMod val="75000"/>
              <a:alpha val="33000"/>
            </a:schemeClr>
          </a:solidFill>
          <a:ln>
            <a:solidFill>
              <a:schemeClr val="accent2">
                <a:lumMod val="40000"/>
                <a:lumOff val="60000"/>
                <a:alpha val="67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701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9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3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5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9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00"/>
                            </p:stCondLst>
                            <p:childTnLst>
                              <p:par>
                                <p:cTn id="6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000"/>
                            </p:stCondLst>
                            <p:childTnLst>
                              <p:par>
                                <p:cTn id="7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" grpId="0" animBg="1"/>
      <p:bldP spid="76" grpId="0" animBg="1"/>
      <p:bldP spid="4" grpId="0" animBg="1"/>
      <p:bldP spid="3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85135" y="121425"/>
            <a:ext cx="8229600" cy="1143000"/>
          </a:xfrm>
        </p:spPr>
        <p:txBody>
          <a:bodyPr>
            <a:normAutofit/>
          </a:bodyPr>
          <a:lstStyle/>
          <a:p>
            <a:pPr algn="r"/>
            <a:r>
              <a:rPr lang="en-US" sz="3600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Degenerate Case</a:t>
            </a:r>
            <a:endParaRPr lang="en-US" sz="3600" dirty="0">
              <a:solidFill>
                <a:srgbClr val="0070C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55586" y="5561297"/>
            <a:ext cx="3981424" cy="906800"/>
          </a:xfrm>
        </p:spPr>
        <p:txBody>
          <a:bodyPr>
            <a:normAutofit/>
          </a:bodyPr>
          <a:lstStyle/>
          <a:p>
            <a:pPr marL="109728" indent="0" algn="r">
              <a:buNone/>
            </a:pPr>
            <a:endParaRPr lang="en-US" sz="2400" dirty="0" smtClean="0"/>
          </a:p>
          <a:p>
            <a:pPr marL="109728" indent="0" algn="r">
              <a:buNone/>
            </a:pPr>
            <a:endParaRPr lang="en-US" sz="2400" dirty="0" smtClean="0"/>
          </a:p>
          <a:p>
            <a:pPr marL="109728" indent="0" algn="r">
              <a:buNone/>
            </a:pPr>
            <a:endParaRPr lang="en-US" sz="2400" dirty="0" smtClean="0"/>
          </a:p>
          <a:p>
            <a:pPr marL="109728" indent="0" algn="r">
              <a:buNone/>
            </a:pPr>
            <a:endParaRPr lang="en-US" sz="2400" dirty="0"/>
          </a:p>
          <a:p>
            <a:pPr marL="109728" indent="0" algn="r">
              <a:buNone/>
            </a:pPr>
            <a:endParaRPr lang="en-US" sz="2400" dirty="0" smtClean="0"/>
          </a:p>
          <a:p>
            <a:pPr marL="109728" indent="0">
              <a:spcAft>
                <a:spcPts val="1200"/>
              </a:spcAft>
              <a:buNone/>
            </a:pPr>
            <a:endParaRPr lang="en-US" sz="2800" dirty="0" smtClean="0"/>
          </a:p>
          <a:p>
            <a:pPr marL="109728" indent="0">
              <a:spcAft>
                <a:spcPts val="1200"/>
              </a:spcAft>
              <a:buNone/>
            </a:pPr>
            <a:endParaRPr lang="en-US" sz="2800" dirty="0"/>
          </a:p>
          <a:p>
            <a:pPr marL="109728" indent="0">
              <a:spcAft>
                <a:spcPts val="1200"/>
              </a:spcAft>
              <a:buNone/>
            </a:pPr>
            <a:endParaRPr lang="en-US" sz="2800" dirty="0" smtClean="0"/>
          </a:p>
        </p:txBody>
      </p:sp>
      <p:sp>
        <p:nvSpPr>
          <p:cNvPr id="25" name="TextBox 24"/>
          <p:cNvSpPr txBox="1"/>
          <p:nvPr/>
        </p:nvSpPr>
        <p:spPr>
          <a:xfrm>
            <a:off x="2491506" y="3699416"/>
            <a:ext cx="4469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C00000"/>
                </a:solidFill>
              </a:rPr>
              <a:t>6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1021521" y="1654222"/>
            <a:ext cx="5573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C00000"/>
                </a:solidFill>
              </a:rPr>
              <a:t>2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3469210" y="5197090"/>
            <a:ext cx="4324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9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57200" y="927841"/>
            <a:ext cx="5025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C00000"/>
                </a:solidFill>
              </a:rPr>
              <a:t>1</a:t>
            </a:r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6033222" y="2355646"/>
            <a:ext cx="732138" cy="441918"/>
          </a:xfrm>
          <a:prstGeom prst="straightConnector1">
            <a:avLst/>
          </a:prstGeom>
          <a:ln w="41275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6750127" y="2750769"/>
            <a:ext cx="5065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9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1469198" y="2278395"/>
            <a:ext cx="5130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C00000"/>
                </a:solidFill>
              </a:rPr>
              <a:t>3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2978310" y="4479437"/>
            <a:ext cx="4100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C00000"/>
                </a:solidFill>
              </a:rPr>
              <a:t>7</a:t>
            </a:r>
          </a:p>
        </p:txBody>
      </p:sp>
      <p:cxnSp>
        <p:nvCxnSpPr>
          <p:cNvPr id="50" name="Straight Arrow Connector 49"/>
          <p:cNvCxnSpPr/>
          <p:nvPr/>
        </p:nvCxnSpPr>
        <p:spPr>
          <a:xfrm flipH="1">
            <a:off x="6546298" y="3151993"/>
            <a:ext cx="284150" cy="447931"/>
          </a:xfrm>
          <a:prstGeom prst="straightConnector1">
            <a:avLst/>
          </a:prstGeom>
          <a:ln w="41275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6231964" y="3599924"/>
            <a:ext cx="4564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7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5602357" y="1953796"/>
            <a:ext cx="5349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C00000"/>
                </a:solidFill>
              </a:rPr>
              <a:t>6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5267768" y="3599924"/>
            <a:ext cx="4956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5</a:t>
            </a:r>
            <a:endParaRPr lang="en-US" sz="2400" b="1" dirty="0">
              <a:solidFill>
                <a:srgbClr val="C00000"/>
              </a:solidFill>
            </a:endParaRPr>
          </a:p>
        </p:txBody>
      </p:sp>
      <p:cxnSp>
        <p:nvCxnSpPr>
          <p:cNvPr id="67" name="Straight Arrow Connector 66"/>
          <p:cNvCxnSpPr/>
          <p:nvPr/>
        </p:nvCxnSpPr>
        <p:spPr>
          <a:xfrm>
            <a:off x="5014688" y="3151815"/>
            <a:ext cx="363313" cy="423141"/>
          </a:xfrm>
          <a:prstGeom prst="straightConnector1">
            <a:avLst/>
          </a:prstGeom>
          <a:ln w="41275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4739171" y="2746370"/>
            <a:ext cx="5239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C00000"/>
                </a:solidFill>
              </a:rPr>
              <a:t>2</a:t>
            </a:r>
          </a:p>
        </p:txBody>
      </p:sp>
      <p:cxnSp>
        <p:nvCxnSpPr>
          <p:cNvPr id="52" name="Straight Arrow Connector 51"/>
          <p:cNvCxnSpPr/>
          <p:nvPr/>
        </p:nvCxnSpPr>
        <p:spPr>
          <a:xfrm flipH="1">
            <a:off x="5129058" y="2324240"/>
            <a:ext cx="497886" cy="441918"/>
          </a:xfrm>
          <a:prstGeom prst="straightConnector1">
            <a:avLst/>
          </a:prstGeom>
          <a:ln w="41275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4140307" y="3593156"/>
            <a:ext cx="5025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C00000"/>
                </a:solidFill>
              </a:rPr>
              <a:t>1</a:t>
            </a:r>
          </a:p>
        </p:txBody>
      </p:sp>
      <p:cxnSp>
        <p:nvCxnSpPr>
          <p:cNvPr id="60" name="Straight Arrow Connector 59"/>
          <p:cNvCxnSpPr/>
          <p:nvPr/>
        </p:nvCxnSpPr>
        <p:spPr>
          <a:xfrm flipH="1">
            <a:off x="4418869" y="3155479"/>
            <a:ext cx="362132" cy="419477"/>
          </a:xfrm>
          <a:prstGeom prst="straightConnector1">
            <a:avLst/>
          </a:prstGeom>
          <a:ln w="41275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4774648" y="4486393"/>
            <a:ext cx="5130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C00000"/>
                </a:solidFill>
              </a:rPr>
              <a:t>3</a:t>
            </a:r>
          </a:p>
        </p:txBody>
      </p:sp>
      <p:cxnSp>
        <p:nvCxnSpPr>
          <p:cNvPr id="64" name="Straight Arrow Connector 63"/>
          <p:cNvCxnSpPr/>
          <p:nvPr/>
        </p:nvCxnSpPr>
        <p:spPr>
          <a:xfrm flipH="1">
            <a:off x="5101334" y="4016833"/>
            <a:ext cx="276667" cy="448242"/>
          </a:xfrm>
          <a:prstGeom prst="straightConnector1">
            <a:avLst/>
          </a:prstGeom>
          <a:ln w="41275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/>
        </p:nvSpPr>
        <p:spPr>
          <a:xfrm>
            <a:off x="1963174" y="2980372"/>
            <a:ext cx="4324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5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7003389" y="3816778"/>
            <a:ext cx="1070947" cy="400110"/>
          </a:xfrm>
          <a:prstGeom prst="rect">
            <a:avLst/>
          </a:prstGeom>
          <a:solidFill>
            <a:schemeClr val="accent1">
              <a:alpha val="2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000" b="1" i="1" dirty="0" smtClean="0">
                <a:solidFill>
                  <a:schemeClr val="accent4">
                    <a:lumMod val="75000"/>
                  </a:schemeClr>
                </a:solidFill>
              </a:rPr>
              <a:t>is BST</a:t>
            </a:r>
            <a:endParaRPr lang="en-US" sz="2000" b="1" i="1" dirty="0">
              <a:solidFill>
                <a:schemeClr val="accent4">
                  <a:lumMod val="75000"/>
                </a:schemeClr>
              </a:solidFill>
            </a:endParaRPr>
          </a:p>
        </p:txBody>
      </p:sp>
      <p:cxnSp>
        <p:nvCxnSpPr>
          <p:cNvPr id="40" name="Straight Arrow Connector 39"/>
          <p:cNvCxnSpPr/>
          <p:nvPr/>
        </p:nvCxnSpPr>
        <p:spPr>
          <a:xfrm>
            <a:off x="741034" y="1337209"/>
            <a:ext cx="280487" cy="323367"/>
          </a:xfrm>
          <a:prstGeom prst="straightConnector1">
            <a:avLst/>
          </a:prstGeom>
          <a:ln w="41275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>
            <a:off x="1295859" y="2034586"/>
            <a:ext cx="280487" cy="323367"/>
          </a:xfrm>
          <a:prstGeom prst="straightConnector1">
            <a:avLst/>
          </a:prstGeom>
          <a:ln w="41275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>
            <a:off x="1755708" y="2661590"/>
            <a:ext cx="280487" cy="323367"/>
          </a:xfrm>
          <a:prstGeom prst="straightConnector1">
            <a:avLst/>
          </a:prstGeom>
          <a:ln w="41275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>
            <a:off x="2270697" y="3392157"/>
            <a:ext cx="280487" cy="323367"/>
          </a:xfrm>
          <a:prstGeom prst="straightConnector1">
            <a:avLst/>
          </a:prstGeom>
          <a:ln w="41275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>
            <a:off x="2796951" y="4128352"/>
            <a:ext cx="280487" cy="323367"/>
          </a:xfrm>
          <a:prstGeom prst="straightConnector1">
            <a:avLst/>
          </a:prstGeom>
          <a:ln w="41275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>
            <a:off x="3248128" y="4875643"/>
            <a:ext cx="280487" cy="323367"/>
          </a:xfrm>
          <a:prstGeom prst="straightConnector1">
            <a:avLst/>
          </a:prstGeom>
          <a:ln w="41275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601545" y="3249491"/>
            <a:ext cx="1070947" cy="400110"/>
          </a:xfrm>
          <a:prstGeom prst="rect">
            <a:avLst/>
          </a:prstGeom>
          <a:solidFill>
            <a:schemeClr val="accent1">
              <a:alpha val="2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000" b="1" i="1" dirty="0" smtClean="0">
                <a:solidFill>
                  <a:schemeClr val="accent4">
                    <a:lumMod val="75000"/>
                  </a:schemeClr>
                </a:solidFill>
              </a:rPr>
              <a:t>is BST</a:t>
            </a:r>
            <a:endParaRPr lang="en-US" sz="2000" b="1" i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6023697" y="1230657"/>
            <a:ext cx="2594383" cy="400110"/>
          </a:xfrm>
          <a:prstGeom prst="rect">
            <a:avLst/>
          </a:prstGeom>
          <a:solidFill>
            <a:schemeClr val="accent1">
              <a:alpha val="2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000" b="1" i="1" dirty="0" smtClean="0">
                <a:solidFill>
                  <a:schemeClr val="accent4">
                    <a:lumMod val="75000"/>
                  </a:schemeClr>
                </a:solidFill>
              </a:rPr>
              <a:t>7 elements in each</a:t>
            </a:r>
            <a:endParaRPr lang="en-US" sz="2000" b="1" i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618451" y="3893300"/>
            <a:ext cx="1618399" cy="400110"/>
          </a:xfrm>
          <a:prstGeom prst="rect">
            <a:avLst/>
          </a:prstGeom>
          <a:solidFill>
            <a:schemeClr val="accent1">
              <a:alpha val="2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000" b="1" i="1" dirty="0" smtClean="0">
                <a:solidFill>
                  <a:srgbClr val="0070C0"/>
                </a:solidFill>
              </a:rPr>
              <a:t>height is </a:t>
            </a:r>
            <a:r>
              <a:rPr lang="en-US" sz="2000" b="1" i="1" dirty="0">
                <a:solidFill>
                  <a:srgbClr val="0070C0"/>
                </a:solidFill>
              </a:rPr>
              <a:t>6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6527050" y="4483464"/>
            <a:ext cx="1587675" cy="400110"/>
          </a:xfrm>
          <a:prstGeom prst="rect">
            <a:avLst/>
          </a:prstGeom>
          <a:solidFill>
            <a:schemeClr val="accent1">
              <a:alpha val="2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000" b="1" i="1" dirty="0" smtClean="0">
                <a:solidFill>
                  <a:srgbClr val="0070C0"/>
                </a:solidFill>
              </a:rPr>
              <a:t>height is 3</a:t>
            </a:r>
            <a:endParaRPr lang="en-US" sz="2000" b="1" i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6879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500"/>
                            </p:stCondLst>
                            <p:childTnLst>
                              <p:par>
                                <p:cTn id="43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000"/>
                            </p:stCondLst>
                            <p:childTnLst>
                              <p:par>
                                <p:cTn id="47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500"/>
                            </p:stCondLst>
                            <p:childTnLst>
                              <p:par>
                                <p:cTn id="51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3000"/>
                            </p:stCondLst>
                            <p:childTnLst>
                              <p:par>
                                <p:cTn id="5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" grpId="0" animBg="1"/>
      <p:bldP spid="47" grpId="0" animBg="1"/>
      <p:bldP spid="48" grpId="0" animBg="1"/>
      <p:bldP spid="51" grpId="0" animBg="1"/>
      <p:bldP spid="53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6342</TotalTime>
  <Words>1990</Words>
  <Application>Microsoft Office PowerPoint</Application>
  <PresentationFormat>On-screen Show (4:3)</PresentationFormat>
  <Paragraphs>595</Paragraphs>
  <Slides>38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50" baseType="lpstr">
      <vt:lpstr>Arial</vt:lpstr>
      <vt:lpstr>Arial Narrow</vt:lpstr>
      <vt:lpstr>Calibri</vt:lpstr>
      <vt:lpstr>Cambria Math</vt:lpstr>
      <vt:lpstr>Courier New</vt:lpstr>
      <vt:lpstr>Lucida Sans Unicode</vt:lpstr>
      <vt:lpstr>Segoe Print</vt:lpstr>
      <vt:lpstr>Verdana</vt:lpstr>
      <vt:lpstr>Wingdings</vt:lpstr>
      <vt:lpstr>Wingdings 2</vt:lpstr>
      <vt:lpstr>Wingdings 3</vt:lpstr>
      <vt:lpstr>Concourse</vt:lpstr>
      <vt:lpstr>Data Structures  and Analysis  (COMP 410)</vt:lpstr>
      <vt:lpstr>PowerPoint Presentation</vt:lpstr>
      <vt:lpstr>Binary Tree</vt:lpstr>
      <vt:lpstr>Binary Tree Implementation</vt:lpstr>
      <vt:lpstr>Binary Search Tree</vt:lpstr>
      <vt:lpstr>Binary Search Tree</vt:lpstr>
      <vt:lpstr>Binary Search Tree</vt:lpstr>
      <vt:lpstr>Not every Binary Tree is BST</vt:lpstr>
      <vt:lpstr>Degenerate Case</vt:lpstr>
      <vt:lpstr>Number Guessing Game</vt:lpstr>
      <vt:lpstr>Number Guessing has a BST</vt:lpstr>
      <vt:lpstr>ADT: BST of Elt</vt:lpstr>
      <vt:lpstr>“contains” in BST</vt:lpstr>
      <vt:lpstr>“contains” code</vt:lpstr>
      <vt:lpstr>“contains” code</vt:lpstr>
      <vt:lpstr>“insert” in BST</vt:lpstr>
      <vt:lpstr>“insert” code</vt:lpstr>
      <vt:lpstr>“findMin” in BST</vt:lpstr>
      <vt:lpstr>“remove” in BST</vt:lpstr>
      <vt:lpstr>“remove” in BST</vt:lpstr>
      <vt:lpstr>“remove” in BST</vt:lpstr>
      <vt:lpstr>“remove” in BST (alt.)</vt:lpstr>
      <vt:lpstr>“remove” in BST</vt:lpstr>
      <vt:lpstr>BST Depth </vt:lpstr>
      <vt:lpstr>BST Depth </vt:lpstr>
      <vt:lpstr>Recall BT Height vs. #Nodes</vt:lpstr>
      <vt:lpstr>BST Implementation</vt:lpstr>
      <vt:lpstr>BST Implementation</vt:lpstr>
      <vt:lpstr>Now… Sort with BST</vt:lpstr>
      <vt:lpstr>Sort with BST</vt:lpstr>
      <vt:lpstr>Complexity of BST Sort</vt:lpstr>
      <vt:lpstr>Sort Summary (so far)</vt:lpstr>
      <vt:lpstr>Sort Summary (so far)</vt:lpstr>
      <vt:lpstr>How much improvement?</vt:lpstr>
      <vt:lpstr>Note on BST Traversal </vt:lpstr>
      <vt:lpstr>BSTs and Traversals</vt:lpstr>
      <vt:lpstr>END</vt:lpstr>
      <vt:lpstr>remove in BST</vt:lpstr>
    </vt:vector>
  </TitlesOfParts>
  <Company>The University of North Carolina at Chapel Hill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Elemental Design Patterns</dc:title>
  <dc:creator>pds</dc:creator>
  <cp:lastModifiedBy>David Stotts</cp:lastModifiedBy>
  <cp:revision>788</cp:revision>
  <dcterms:created xsi:type="dcterms:W3CDTF">2013-02-22T17:09:52Z</dcterms:created>
  <dcterms:modified xsi:type="dcterms:W3CDTF">2019-09-16T16:42:27Z</dcterms:modified>
</cp:coreProperties>
</file>