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9"/>
  </p:notesMasterIdLst>
  <p:sldIdLst>
    <p:sldId id="318" r:id="rId2"/>
    <p:sldId id="485" r:id="rId3"/>
    <p:sldId id="587" r:id="rId4"/>
    <p:sldId id="477" r:id="rId5"/>
    <p:sldId id="538" r:id="rId6"/>
    <p:sldId id="588" r:id="rId7"/>
    <p:sldId id="569" r:id="rId8"/>
    <p:sldId id="525" r:id="rId9"/>
    <p:sldId id="539" r:id="rId10"/>
    <p:sldId id="589" r:id="rId11"/>
    <p:sldId id="562" r:id="rId12"/>
    <p:sldId id="570" r:id="rId13"/>
    <p:sldId id="526" r:id="rId14"/>
    <p:sldId id="542" r:id="rId15"/>
    <p:sldId id="545" r:id="rId16"/>
    <p:sldId id="546" r:id="rId17"/>
    <p:sldId id="571" r:id="rId18"/>
    <p:sldId id="527" r:id="rId19"/>
    <p:sldId id="547" r:id="rId20"/>
    <p:sldId id="548" r:id="rId21"/>
    <p:sldId id="572" r:id="rId22"/>
    <p:sldId id="528" r:id="rId23"/>
    <p:sldId id="573" r:id="rId24"/>
    <p:sldId id="529" r:id="rId25"/>
    <p:sldId id="549" r:id="rId26"/>
    <p:sldId id="574" r:id="rId27"/>
    <p:sldId id="530" r:id="rId28"/>
    <p:sldId id="575" r:id="rId29"/>
    <p:sldId id="567" r:id="rId30"/>
    <p:sldId id="550" r:id="rId31"/>
    <p:sldId id="551" r:id="rId32"/>
    <p:sldId id="576" r:id="rId33"/>
    <p:sldId id="531" r:id="rId34"/>
    <p:sldId id="552" r:id="rId35"/>
    <p:sldId id="577" r:id="rId36"/>
    <p:sldId id="532" r:id="rId37"/>
    <p:sldId id="543" r:id="rId38"/>
    <p:sldId id="561" r:id="rId39"/>
    <p:sldId id="578" r:id="rId40"/>
    <p:sldId id="565" r:id="rId41"/>
    <p:sldId id="566" r:id="rId42"/>
    <p:sldId id="579" r:id="rId43"/>
    <p:sldId id="533" r:id="rId44"/>
    <p:sldId id="553" r:id="rId45"/>
    <p:sldId id="580" r:id="rId46"/>
    <p:sldId id="537" r:id="rId47"/>
    <p:sldId id="544" r:id="rId48"/>
    <p:sldId id="559" r:id="rId49"/>
    <p:sldId id="558" r:id="rId50"/>
    <p:sldId id="581" r:id="rId51"/>
    <p:sldId id="536" r:id="rId52"/>
    <p:sldId id="582" r:id="rId53"/>
    <p:sldId id="555" r:id="rId54"/>
    <p:sldId id="554" r:id="rId55"/>
    <p:sldId id="583" r:id="rId56"/>
    <p:sldId id="556" r:id="rId57"/>
    <p:sldId id="590" r:id="rId58"/>
    <p:sldId id="584" r:id="rId59"/>
    <p:sldId id="563" r:id="rId60"/>
    <p:sldId id="564" r:id="rId61"/>
    <p:sldId id="585" r:id="rId62"/>
    <p:sldId id="568" r:id="rId63"/>
    <p:sldId id="592" r:id="rId64"/>
    <p:sldId id="593" r:id="rId65"/>
    <p:sldId id="594" r:id="rId66"/>
    <p:sldId id="595" r:id="rId67"/>
    <p:sldId id="52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3992F"/>
    <a:srgbClr val="CC9900"/>
    <a:srgbClr val="00FF00"/>
    <a:srgbClr val="FF6600"/>
    <a:srgbClr val="E98C11"/>
    <a:srgbClr val="BE5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3" autoAdjust="0"/>
    <p:restoredTop sz="94684" autoAdjust="0"/>
  </p:normalViewPr>
  <p:slideViewPr>
    <p:cSldViewPr>
      <p:cViewPr varScale="1">
        <p:scale>
          <a:sx n="99" d="100"/>
          <a:sy n="99" d="100"/>
        </p:scale>
        <p:origin x="342" y="36"/>
      </p:cViewPr>
      <p:guideLst>
        <p:guide orient="horz" pos="2160"/>
        <p:guide pos="2880"/>
      </p:guideLst>
    </p:cSldViewPr>
  </p:slideViewPr>
  <p:outlineViewPr>
    <p:cViewPr>
      <p:scale>
        <a:sx n="33" d="100"/>
        <a:sy n="33" d="100"/>
      </p:scale>
      <p:origin x="276" y="60486"/>
    </p:cViewPr>
  </p:outlineViewPr>
  <p:notesTextViewPr>
    <p:cViewPr>
      <p:scale>
        <a:sx n="100" d="100"/>
        <a:sy n="100" d="100"/>
      </p:scale>
      <p:origin x="0" y="0"/>
    </p:cViewPr>
  </p:notesTextViewPr>
  <p:sorterViewPr>
    <p:cViewPr>
      <p:scale>
        <a:sx n="200" d="100"/>
        <a:sy n="200" d="100"/>
      </p:scale>
      <p:origin x="0" y="39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452E9-C2BB-4352-9E04-325D1E45C4A5}" type="datetimeFigureOut">
              <a:rPr lang="en-US" smtClean="0"/>
              <a:pPr/>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038D4-9135-4668-B652-B26887336CC7}" type="slidenum">
              <a:rPr lang="en-US" smtClean="0"/>
              <a:pPr/>
              <a:t>‹#›</a:t>
            </a:fld>
            <a:endParaRPr lang="en-US"/>
          </a:p>
        </p:txBody>
      </p:sp>
    </p:spTree>
    <p:extLst>
      <p:ext uri="{BB962C8B-B14F-4D97-AF65-F5344CB8AC3E}">
        <p14:creationId xmlns:p14="http://schemas.microsoft.com/office/powerpoint/2010/main" val="424753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038D4-9135-4668-B652-B26887336CC7}" type="slidenum">
              <a:rPr lang="en-US" smtClean="0"/>
              <a:pPr/>
              <a:t>16</a:t>
            </a:fld>
            <a:endParaRPr lang="en-US"/>
          </a:p>
        </p:txBody>
      </p:sp>
    </p:spTree>
    <p:extLst>
      <p:ext uri="{BB962C8B-B14F-4D97-AF65-F5344CB8AC3E}">
        <p14:creationId xmlns:p14="http://schemas.microsoft.com/office/powerpoint/2010/main" val="87239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EEE23F7-A6DE-4D44-98BC-64CDA1EC0438}" type="datetimeFigureOut">
              <a:rPr lang="en-US" smtClean="0"/>
              <a:pPr/>
              <a:t>2/20/2020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329D54-EB51-439B-A6A2-415ACBE85D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EE23F7-A6DE-4D44-98BC-64CDA1EC0438}"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EE23F7-A6DE-4D44-98BC-64CDA1EC0438}"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EE23F7-A6DE-4D44-98BC-64CDA1EC0438}"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EEE23F7-A6DE-4D44-98BC-64CDA1EC0438}"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29D54-EB51-439B-A6A2-415ACBE85D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EE23F7-A6DE-4D44-98BC-64CDA1EC0438}"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EEE23F7-A6DE-4D44-98BC-64CDA1EC0438}" type="datetimeFigureOut">
              <a:rPr lang="en-US" smtClean="0"/>
              <a:pPr/>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5EEE23F7-A6DE-4D44-98BC-64CDA1EC0438}" type="datetimeFigureOut">
              <a:rPr lang="en-US" smtClean="0"/>
              <a:pPr/>
              <a:t>2/20/2020</a:t>
            </a:fld>
            <a:endParaRPr lang="en-US"/>
          </a:p>
        </p:txBody>
      </p:sp>
      <p:sp>
        <p:nvSpPr>
          <p:cNvPr id="8" name="Slide Number Placeholder 7"/>
          <p:cNvSpPr>
            <a:spLocks noGrp="1"/>
          </p:cNvSpPr>
          <p:nvPr>
            <p:ph type="sldNum" sz="quarter" idx="11"/>
          </p:nvPr>
        </p:nvSpPr>
        <p:spPr/>
        <p:txBody>
          <a:bodyPr/>
          <a:lstStyle/>
          <a:p>
            <a:fld id="{78329D54-EB51-439B-A6A2-415ACBE85D8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E23F7-A6DE-4D44-98BC-64CDA1EC0438}"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EE23F7-A6DE-4D44-98BC-64CDA1EC0438}"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8329D54-EB51-439B-A6A2-415ACBE85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EEE23F7-A6DE-4D44-98BC-64CDA1EC0438}"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29D54-EB51-439B-A6A2-415ACBE85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EEE23F7-A6DE-4D44-98BC-64CDA1EC0438}" type="datetimeFigureOut">
              <a:rPr lang="en-US" smtClean="0"/>
              <a:pPr/>
              <a:t>2/20/2020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8329D54-EB51-439B-A6A2-415ACBE85D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week.com/c/a/Security/Who-Let-The-Worms-Ou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ech.mit.edu/V116/N11/kerberos.11n.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hworld.org/history/attcrash.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nicely.net/pentbug/bugmail1.html" TargetMode="External"/><Relationship Id="rId2" Type="http://schemas.openxmlformats.org/officeDocument/2006/relationships/hyperlink" Target="http://www.intel.com/support/processors/pentium/sb/CS-013007.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hipsetc.com/intel-keychains-page-3.html" TargetMode="External"/><Relationship Id="rId2" Type="http://schemas.openxmlformats.org/officeDocument/2006/relationships/hyperlink" Target="http://pinterest.com/chipsetc/cpu-computer-chip-keychains/" TargetMode="External"/><Relationship Id="rId1" Type="http://schemas.openxmlformats.org/officeDocument/2006/relationships/slideLayout" Target="../slideLayouts/slideLayout2.xml"/><Relationship Id="rId4" Type="http://schemas.openxmlformats.org/officeDocument/2006/relationships/hyperlink" Target="http://www.maa.org/mathland/mathland_5_12.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gp_D8r-2hw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aa.org/mathland/mathland_5_12.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rapitasystems.com/blog/what-really-happened-to-the-software-on-the-mars-pathfinder-spacecraf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baselinemag.com/c/a/Projects-Processes/We-Did-Nothing-Wron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Mariner_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oig.dhs.gov/assets/Mgmt/OIGr_08-58_May08.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Vernier_thrus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iberian_pipeline_sabotag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4038600"/>
            <a:ext cx="7315200" cy="1219200"/>
          </a:xfrm>
        </p:spPr>
        <p:txBody>
          <a:bodyPr>
            <a:normAutofit/>
          </a:bodyPr>
          <a:lstStyle/>
          <a:p>
            <a:pPr eaLnBrk="1" fontAlgn="auto" hangingPunct="1">
              <a:spcAft>
                <a:spcPts val="0"/>
              </a:spcAft>
              <a:defRPr/>
            </a:pPr>
            <a:r>
              <a:rPr lang="en-US" sz="2400" i="1" dirty="0">
                <a:solidFill>
                  <a:schemeClr val="accent2">
                    <a:lumMod val="40000"/>
                    <a:lumOff val="60000"/>
                  </a:schemeClr>
                </a:solidFill>
              </a:rPr>
              <a:t>David </a:t>
            </a:r>
            <a:r>
              <a:rPr lang="en-US" sz="2400" i="1" dirty="0" err="1">
                <a:solidFill>
                  <a:schemeClr val="accent2">
                    <a:lumMod val="40000"/>
                    <a:lumOff val="60000"/>
                  </a:schemeClr>
                </a:solidFill>
              </a:rPr>
              <a:t>Stotts</a:t>
            </a:r>
            <a:endParaRPr lang="en-US" sz="2400" i="1" dirty="0">
              <a:solidFill>
                <a:schemeClr val="accent2">
                  <a:lumMod val="40000"/>
                  <a:lumOff val="60000"/>
                </a:schemeClr>
              </a:solidFill>
            </a:endParaRPr>
          </a:p>
          <a:p>
            <a:pPr eaLnBrk="1" fontAlgn="auto" hangingPunct="1">
              <a:spcAft>
                <a:spcPts val="0"/>
              </a:spcAft>
              <a:defRPr/>
            </a:pPr>
            <a:r>
              <a:rPr lang="en-US" sz="2400" i="1" dirty="0">
                <a:solidFill>
                  <a:schemeClr val="accent2">
                    <a:lumMod val="40000"/>
                    <a:lumOff val="60000"/>
                  </a:schemeClr>
                </a:solidFill>
              </a:rPr>
              <a:t>UNC Computer Science </a:t>
            </a:r>
          </a:p>
        </p:txBody>
      </p:sp>
      <p:sp>
        <p:nvSpPr>
          <p:cNvPr id="13315" name="Rectangle 2"/>
          <p:cNvSpPr>
            <a:spLocks noGrp="1" noChangeArrowheads="1"/>
          </p:cNvSpPr>
          <p:nvPr>
            <p:ph type="ctrTitle"/>
          </p:nvPr>
        </p:nvSpPr>
        <p:spPr>
          <a:xfrm>
            <a:off x="838200" y="1295400"/>
            <a:ext cx="7239000" cy="2362200"/>
          </a:xfrm>
        </p:spPr>
        <p:txBody>
          <a:bodyPr>
            <a:normAutofit fontScale="90000"/>
          </a:bodyPr>
          <a:lstStyle/>
          <a:p>
            <a:r>
              <a:rPr lang="en-US" sz="7300" dirty="0"/>
              <a:t>EPIC Software Failures</a:t>
            </a:r>
            <a:r>
              <a:rPr lang="en-US" sz="6000" dirty="0"/>
              <a:t/>
            </a:r>
            <a:br>
              <a:rPr lang="en-US" sz="6000" dirty="0"/>
            </a:b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Trans-Siberian Gas Pipeline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1982</a:t>
            </a:r>
          </a:p>
        </p:txBody>
      </p:sp>
      <p:sp>
        <p:nvSpPr>
          <p:cNvPr id="6" name="Content Placeholder 5"/>
          <p:cNvSpPr>
            <a:spLocks noGrp="1"/>
          </p:cNvSpPr>
          <p:nvPr>
            <p:ph idx="1"/>
          </p:nvPr>
        </p:nvSpPr>
        <p:spPr>
          <a:xfrm>
            <a:off x="533400" y="4800600"/>
            <a:ext cx="7543800" cy="914402"/>
          </a:xfrm>
        </p:spPr>
        <p:txBody>
          <a:bodyPr>
            <a:normAutofit/>
          </a:bodyPr>
          <a:lstStyle/>
          <a:p>
            <a:pPr>
              <a:spcBef>
                <a:spcPts val="0"/>
              </a:spcBef>
              <a:spcAft>
                <a:spcPts val="1800"/>
              </a:spcAft>
            </a:pPr>
            <a:r>
              <a:rPr lang="en-US" sz="2400" dirty="0">
                <a:solidFill>
                  <a:schemeClr val="accent2">
                    <a:lumMod val="40000"/>
                    <a:lumOff val="60000"/>
                  </a:schemeClr>
                </a:solidFill>
              </a:rPr>
              <a:t>And now… </a:t>
            </a:r>
            <a:r>
              <a:rPr lang="en-US" sz="2400" dirty="0" err="1">
                <a:solidFill>
                  <a:schemeClr val="accent2">
                    <a:lumMod val="40000"/>
                    <a:lumOff val="60000"/>
                  </a:schemeClr>
                </a:solidFill>
              </a:rPr>
              <a:t>Stuxnet</a:t>
            </a:r>
            <a:r>
              <a:rPr lang="en-US" sz="2400" dirty="0">
                <a:solidFill>
                  <a:schemeClr val="accent2">
                    <a:lumMod val="40000"/>
                    <a:lumOff val="60000"/>
                  </a:schemeClr>
                </a:solidFill>
              </a:rPr>
              <a:t>?</a:t>
            </a:r>
          </a:p>
        </p:txBody>
      </p:sp>
      <p:sp>
        <p:nvSpPr>
          <p:cNvPr id="7" name="Content Placeholder 5"/>
          <p:cNvSpPr txBox="1">
            <a:spLocks/>
          </p:cNvSpPr>
          <p:nvPr/>
        </p:nvSpPr>
        <p:spPr>
          <a:xfrm>
            <a:off x="533400" y="1524001"/>
            <a:ext cx="7696200" cy="28194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sz="2400" dirty="0"/>
              <a:t>What is the failure mode then?</a:t>
            </a:r>
          </a:p>
          <a:p>
            <a:pPr>
              <a:spcBef>
                <a:spcPts val="0"/>
              </a:spcBef>
              <a:spcAft>
                <a:spcPts val="1800"/>
              </a:spcAft>
            </a:pPr>
            <a:r>
              <a:rPr lang="en-US" sz="2400" dirty="0">
                <a:solidFill>
                  <a:schemeClr val="accent2">
                    <a:lumMod val="40000"/>
                    <a:lumOff val="60000"/>
                  </a:schemeClr>
                </a:solidFill>
              </a:rPr>
              <a:t>Code worked as spec’d, requirements were correct</a:t>
            </a:r>
          </a:p>
          <a:p>
            <a:pPr>
              <a:spcBef>
                <a:spcPts val="0"/>
              </a:spcBef>
              <a:spcAft>
                <a:spcPts val="1800"/>
              </a:spcAft>
            </a:pPr>
            <a:r>
              <a:rPr lang="en-US" sz="2400" dirty="0">
                <a:solidFill>
                  <a:schemeClr val="accent2">
                    <a:lumMod val="40000"/>
                    <a:lumOff val="60000"/>
                  </a:schemeClr>
                </a:solidFill>
              </a:rPr>
              <a:t>Code was “deliberately deceptive”</a:t>
            </a:r>
          </a:p>
          <a:p>
            <a:pPr>
              <a:spcBef>
                <a:spcPts val="0"/>
              </a:spcBef>
              <a:spcAft>
                <a:spcPts val="1800"/>
              </a:spcAft>
            </a:pPr>
            <a:r>
              <a:rPr lang="en-US" sz="2400" dirty="0">
                <a:solidFill>
                  <a:schemeClr val="accent2">
                    <a:lumMod val="40000"/>
                    <a:lumOff val="60000"/>
                  </a:schemeClr>
                </a:solidFill>
              </a:rPr>
              <a:t>Appeared as normal controller, while behavior was different from what monitors showed</a:t>
            </a:r>
          </a:p>
        </p:txBody>
      </p:sp>
    </p:spTree>
    <p:extLst>
      <p:ext uri="{BB962C8B-B14F-4D97-AF65-F5344CB8AC3E}">
        <p14:creationId xmlns:p14="http://schemas.microsoft.com/office/powerpoint/2010/main" val="27890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Stuxnet</a:t>
            </a:r>
            <a:r>
              <a:rPr lang="en-US" sz="4900" dirty="0">
                <a:solidFill>
                  <a:srgbClr val="00B0F0"/>
                </a:solidFill>
              </a:rPr>
              <a:t> virus</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2010</a:t>
            </a:r>
          </a:p>
        </p:txBody>
      </p:sp>
      <p:sp>
        <p:nvSpPr>
          <p:cNvPr id="6" name="Content Placeholder 5"/>
          <p:cNvSpPr>
            <a:spLocks noGrp="1"/>
          </p:cNvSpPr>
          <p:nvPr>
            <p:ph idx="1"/>
          </p:nvPr>
        </p:nvSpPr>
        <p:spPr>
          <a:xfrm>
            <a:off x="457200" y="1600200"/>
            <a:ext cx="3352800" cy="3505200"/>
          </a:xfrm>
        </p:spPr>
        <p:txBody>
          <a:bodyPr>
            <a:noAutofit/>
          </a:bodyPr>
          <a:lstStyle/>
          <a:p>
            <a:pPr marL="36576" indent="0">
              <a:spcBef>
                <a:spcPts val="0"/>
              </a:spcBef>
              <a:spcAft>
                <a:spcPts val="1800"/>
              </a:spcAft>
              <a:buNone/>
            </a:pPr>
            <a:r>
              <a:rPr lang="en-US" sz="2300" dirty="0">
                <a:solidFill>
                  <a:schemeClr val="accent2">
                    <a:lumMod val="40000"/>
                    <a:lumOff val="60000"/>
                  </a:schemeClr>
                </a:solidFill>
              </a:rPr>
              <a:t>Specifically attacks Siemens Step7 software running under Windows</a:t>
            </a:r>
          </a:p>
          <a:p>
            <a:pPr marL="36576" indent="0">
              <a:spcBef>
                <a:spcPts val="0"/>
              </a:spcBef>
              <a:spcAft>
                <a:spcPts val="1800"/>
              </a:spcAft>
              <a:buNone/>
            </a:pPr>
            <a:r>
              <a:rPr lang="en-US" sz="2300" dirty="0">
                <a:solidFill>
                  <a:schemeClr val="accent2">
                    <a:lumMod val="40000"/>
                    <a:lumOff val="60000"/>
                  </a:schemeClr>
                </a:solidFill>
              </a:rPr>
              <a:t>Code for centrifuge control (uranium enrichment)</a:t>
            </a:r>
          </a:p>
          <a:p>
            <a:pPr marL="36576" indent="0">
              <a:spcBef>
                <a:spcPts val="0"/>
              </a:spcBef>
              <a:spcAft>
                <a:spcPts val="1800"/>
              </a:spcAft>
              <a:buNone/>
            </a:pPr>
            <a:r>
              <a:rPr lang="en-US" sz="2300" dirty="0">
                <a:solidFill>
                  <a:schemeClr val="accent2">
                    <a:lumMod val="40000"/>
                    <a:lumOff val="60000"/>
                  </a:schemeClr>
                </a:solidFill>
              </a:rPr>
              <a:t>Ruined 1/5 of Iran’s centrifuges</a:t>
            </a:r>
          </a:p>
        </p:txBody>
      </p:sp>
      <p:pic>
        <p:nvPicPr>
          <p:cNvPr id="1026" name="Picture 2" descr="C:\Users\comp523\Desktop\S7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900" y="1676400"/>
            <a:ext cx="5027438"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a:xfrm>
            <a:off x="457200" y="5486400"/>
            <a:ext cx="8305800" cy="10668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spcBef>
                <a:spcPts val="0"/>
              </a:spcBef>
              <a:spcAft>
                <a:spcPts val="1800"/>
              </a:spcAft>
              <a:buNone/>
            </a:pPr>
            <a:r>
              <a:rPr lang="en-US" sz="2400" dirty="0">
                <a:solidFill>
                  <a:schemeClr val="accent2">
                    <a:lumMod val="40000"/>
                    <a:lumOff val="60000"/>
                  </a:schemeClr>
                </a:solidFill>
              </a:rPr>
              <a:t>Created </a:t>
            </a:r>
            <a:r>
              <a:rPr lang="en-US" sz="2400" dirty="0" err="1">
                <a:solidFill>
                  <a:schemeClr val="accent2">
                    <a:lumMod val="40000"/>
                    <a:lumOff val="60000"/>
                  </a:schemeClr>
                </a:solidFill>
              </a:rPr>
              <a:t>overspeed</a:t>
            </a:r>
            <a:r>
              <a:rPr lang="en-US" sz="2400" dirty="0">
                <a:solidFill>
                  <a:schemeClr val="accent2">
                    <a:lumMod val="40000"/>
                    <a:lumOff val="60000"/>
                  </a:schemeClr>
                </a:solidFill>
              </a:rPr>
              <a:t> in the rotors while sending “good” normal readings to the monitors</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14899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Stuxnet</a:t>
            </a:r>
            <a:r>
              <a:rPr lang="en-US" sz="4900" dirty="0">
                <a:solidFill>
                  <a:srgbClr val="00B0F0"/>
                </a:solidFill>
              </a:rPr>
              <a:t> virus</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2010</a:t>
            </a:r>
          </a:p>
        </p:txBody>
      </p:sp>
      <p:sp>
        <p:nvSpPr>
          <p:cNvPr id="8"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Another example of a deliberately deceptive program</a:t>
            </a:r>
          </a:p>
        </p:txBody>
      </p:sp>
    </p:spTree>
    <p:extLst>
      <p:ext uri="{BB962C8B-B14F-4D97-AF65-F5344CB8AC3E}">
        <p14:creationId xmlns:p14="http://schemas.microsoft.com/office/powerpoint/2010/main" val="23670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Therac-25 Medical Accelerator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1985-1987</a:t>
            </a:r>
          </a:p>
        </p:txBody>
      </p:sp>
      <p:sp>
        <p:nvSpPr>
          <p:cNvPr id="6" name="Content Placeholder 5"/>
          <p:cNvSpPr>
            <a:spLocks noGrp="1"/>
          </p:cNvSpPr>
          <p:nvPr>
            <p:ph idx="1"/>
          </p:nvPr>
        </p:nvSpPr>
        <p:spPr>
          <a:xfrm>
            <a:off x="381000" y="1600200"/>
            <a:ext cx="3276600" cy="4525963"/>
          </a:xfrm>
        </p:spPr>
        <p:txBody>
          <a:bodyPr>
            <a:normAutofit/>
          </a:bodyPr>
          <a:lstStyle/>
          <a:p>
            <a:pPr marL="36576" indent="0">
              <a:spcBef>
                <a:spcPts val="0"/>
              </a:spcBef>
              <a:spcAft>
                <a:spcPts val="1800"/>
              </a:spcAft>
              <a:buNone/>
            </a:pPr>
            <a:r>
              <a:rPr lang="en-US" sz="2400" dirty="0">
                <a:solidFill>
                  <a:schemeClr val="accent2">
                    <a:lumMod val="40000"/>
                    <a:lumOff val="60000"/>
                  </a:schemeClr>
                </a:solidFill>
              </a:rPr>
              <a:t>Radiation therapy device malfunctions, delivers lethal doses at several facilities</a:t>
            </a:r>
          </a:p>
          <a:p>
            <a:pPr marL="36576" indent="0">
              <a:spcBef>
                <a:spcPts val="0"/>
              </a:spcBef>
              <a:spcAft>
                <a:spcPts val="1800"/>
              </a:spcAft>
              <a:buNone/>
            </a:pPr>
            <a:r>
              <a:rPr lang="en-US" sz="2400" dirty="0">
                <a:solidFill>
                  <a:schemeClr val="accent2">
                    <a:lumMod val="40000"/>
                    <a:lumOff val="60000"/>
                  </a:schemeClr>
                </a:solidFill>
              </a:rPr>
              <a:t>The 25 was an improved version of an older model</a:t>
            </a:r>
          </a:p>
          <a:p>
            <a:pPr marL="36576" indent="0">
              <a:spcBef>
                <a:spcPts val="0"/>
              </a:spcBef>
              <a:spcAft>
                <a:spcPts val="1800"/>
              </a:spcAft>
              <a:buNone/>
            </a:pPr>
            <a:r>
              <a:rPr lang="en-US" sz="2400" dirty="0">
                <a:solidFill>
                  <a:schemeClr val="accent2">
                    <a:lumMod val="40000"/>
                    <a:lumOff val="60000"/>
                  </a:schemeClr>
                </a:solidFill>
              </a:rPr>
              <a:t>It could deliver beta-particles (electron beam) or x-rays</a:t>
            </a:r>
          </a:p>
          <a:p>
            <a:pPr>
              <a:spcBef>
                <a:spcPts val="0"/>
              </a:spcBef>
              <a:spcAft>
                <a:spcPts val="1800"/>
              </a:spcAft>
            </a:pPr>
            <a:endParaRPr lang="en-US" sz="2400" dirty="0"/>
          </a:p>
        </p:txBody>
      </p:sp>
      <p:pic>
        <p:nvPicPr>
          <p:cNvPr id="2050" name="Picture 2" descr="C:\Users\pds\Desktop\21367-radiation_thera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948" y="1371600"/>
            <a:ext cx="522780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Therac-25 Medical Accelerator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1985-1987</a:t>
            </a:r>
          </a:p>
        </p:txBody>
      </p:sp>
      <p:sp>
        <p:nvSpPr>
          <p:cNvPr id="6" name="Content Placeholder 5"/>
          <p:cNvSpPr>
            <a:spLocks noGrp="1"/>
          </p:cNvSpPr>
          <p:nvPr>
            <p:ph idx="1"/>
          </p:nvPr>
        </p:nvSpPr>
        <p:spPr>
          <a:xfrm>
            <a:off x="381000" y="1600200"/>
            <a:ext cx="2590800" cy="4525963"/>
          </a:xfrm>
        </p:spPr>
        <p:txBody>
          <a:bodyPr>
            <a:normAutofit fontScale="92500"/>
          </a:bodyPr>
          <a:lstStyle/>
          <a:p>
            <a:pPr marL="36576" indent="0">
              <a:spcBef>
                <a:spcPts val="0"/>
              </a:spcBef>
              <a:spcAft>
                <a:spcPts val="1800"/>
              </a:spcAft>
              <a:buNone/>
            </a:pPr>
            <a:r>
              <a:rPr lang="en-US" sz="2400" dirty="0">
                <a:solidFill>
                  <a:schemeClr val="accent2">
                    <a:lumMod val="40000"/>
                    <a:lumOff val="60000"/>
                  </a:schemeClr>
                </a:solidFill>
              </a:rPr>
              <a:t>Older model mechanical fail-safes were replaced with “modern” software fail-safes</a:t>
            </a:r>
          </a:p>
          <a:p>
            <a:pPr marL="36576" indent="0">
              <a:spcBef>
                <a:spcPts val="0"/>
              </a:spcBef>
              <a:spcAft>
                <a:spcPts val="1800"/>
              </a:spcAft>
              <a:buNone/>
            </a:pPr>
            <a:r>
              <a:rPr lang="en-US" sz="2400" dirty="0">
                <a:solidFill>
                  <a:schemeClr val="accent2">
                    <a:lumMod val="40000"/>
                    <a:lumOff val="60000"/>
                  </a:schemeClr>
                </a:solidFill>
              </a:rPr>
              <a:t>It was possible to set the electron beam onto X-ray strength before the metal target was in place</a:t>
            </a:r>
            <a:endParaRPr lang="en-US" sz="2400" dirty="0"/>
          </a:p>
        </p:txBody>
      </p:sp>
      <p:pic>
        <p:nvPicPr>
          <p:cNvPr id="1026" name="Picture 2" descr="C:\Users\pds\Desktop\Therac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198" y="1676400"/>
            <a:ext cx="5830040" cy="4038600"/>
          </a:xfrm>
          <a:prstGeom prst="rect">
            <a:avLst/>
          </a:prstGeom>
          <a:solidFill>
            <a:schemeClr val="accent1">
              <a:lumMod val="20000"/>
              <a:lumOff val="80000"/>
            </a:schemeClr>
          </a:solidFill>
        </p:spPr>
      </p:pic>
    </p:spTree>
    <p:extLst>
      <p:ext uri="{BB962C8B-B14F-4D97-AF65-F5344CB8AC3E}">
        <p14:creationId xmlns:p14="http://schemas.microsoft.com/office/powerpoint/2010/main" val="6533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Therac-25 Medical Accelerator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1985-1987</a:t>
            </a:r>
          </a:p>
        </p:txBody>
      </p:sp>
      <p:sp>
        <p:nvSpPr>
          <p:cNvPr id="6" name="Content Placeholder 5"/>
          <p:cNvSpPr>
            <a:spLocks noGrp="1"/>
          </p:cNvSpPr>
          <p:nvPr>
            <p:ph idx="1"/>
          </p:nvPr>
        </p:nvSpPr>
        <p:spPr>
          <a:xfrm>
            <a:off x="685800" y="1447800"/>
            <a:ext cx="7467600" cy="4800600"/>
          </a:xfrm>
        </p:spPr>
        <p:txBody>
          <a:bodyPr>
            <a:noAutofit/>
          </a:bodyPr>
          <a:lstStyle/>
          <a:p>
            <a:pPr marL="36576" indent="0">
              <a:buNone/>
            </a:pPr>
            <a:r>
              <a:rPr lang="en-US" sz="2400" dirty="0"/>
              <a:t>Researchers who investigated the accidents found the following </a:t>
            </a:r>
            <a:r>
              <a:rPr lang="en-US" sz="2400" i="1" dirty="0"/>
              <a:t>institutional</a:t>
            </a:r>
            <a:r>
              <a:rPr lang="en-US" sz="2400" dirty="0"/>
              <a:t> causes:</a:t>
            </a:r>
          </a:p>
          <a:p>
            <a:r>
              <a:rPr lang="en-US" sz="2400" dirty="0">
                <a:solidFill>
                  <a:schemeClr val="accent2">
                    <a:lumMod val="40000"/>
                    <a:lumOff val="60000"/>
                  </a:schemeClr>
                </a:solidFill>
              </a:rPr>
              <a:t>AECL did not have the code independently reviewed.</a:t>
            </a:r>
          </a:p>
          <a:p>
            <a:r>
              <a:rPr lang="en-US" sz="2400" dirty="0">
                <a:solidFill>
                  <a:schemeClr val="accent2">
                    <a:lumMod val="40000"/>
                    <a:lumOff val="60000"/>
                  </a:schemeClr>
                </a:solidFill>
              </a:rPr>
              <a:t>AECL did not consider the design of the software during its reliability modeling.</a:t>
            </a:r>
          </a:p>
          <a:p>
            <a:r>
              <a:rPr lang="en-US" sz="2400" dirty="0">
                <a:solidFill>
                  <a:schemeClr val="accent2">
                    <a:lumMod val="40000"/>
                    <a:lumOff val="60000"/>
                  </a:schemeClr>
                </a:solidFill>
              </a:rPr>
              <a:t>The system documentation did not adequately explain error codes.</a:t>
            </a:r>
          </a:p>
          <a:p>
            <a:r>
              <a:rPr lang="en-US" sz="2400" dirty="0">
                <a:solidFill>
                  <a:schemeClr val="accent2">
                    <a:lumMod val="40000"/>
                    <a:lumOff val="60000"/>
                  </a:schemeClr>
                </a:solidFill>
              </a:rPr>
              <a:t>AECL personnel initially did not believe complaints.</a:t>
            </a:r>
            <a:endParaRPr lang="en-US" sz="2400" dirty="0"/>
          </a:p>
        </p:txBody>
      </p:sp>
    </p:spTree>
    <p:extLst>
      <p:ext uri="{BB962C8B-B14F-4D97-AF65-F5344CB8AC3E}">
        <p14:creationId xmlns:p14="http://schemas.microsoft.com/office/powerpoint/2010/main" val="31672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Therac-25 Medical Accelerator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1985-1987</a:t>
            </a:r>
          </a:p>
        </p:txBody>
      </p:sp>
      <p:sp>
        <p:nvSpPr>
          <p:cNvPr id="6" name="Content Placeholder 5"/>
          <p:cNvSpPr>
            <a:spLocks noGrp="1"/>
          </p:cNvSpPr>
          <p:nvPr>
            <p:ph idx="1"/>
          </p:nvPr>
        </p:nvSpPr>
        <p:spPr>
          <a:xfrm>
            <a:off x="304800" y="1447800"/>
            <a:ext cx="8382000" cy="5105400"/>
          </a:xfrm>
        </p:spPr>
        <p:txBody>
          <a:bodyPr>
            <a:noAutofit/>
          </a:bodyPr>
          <a:lstStyle/>
          <a:p>
            <a:pPr marL="36576" indent="0">
              <a:buNone/>
            </a:pPr>
            <a:r>
              <a:rPr lang="en-US" sz="2000" dirty="0"/>
              <a:t>Investigators also found several </a:t>
            </a:r>
            <a:r>
              <a:rPr lang="en-US" sz="2000" i="1" dirty="0"/>
              <a:t>engineering</a:t>
            </a:r>
            <a:r>
              <a:rPr lang="en-US" sz="2000" dirty="0"/>
              <a:t> issues:</a:t>
            </a:r>
          </a:p>
          <a:p>
            <a:r>
              <a:rPr lang="en-US" sz="2000" dirty="0">
                <a:solidFill>
                  <a:schemeClr val="accent2">
                    <a:lumMod val="40000"/>
                    <a:lumOff val="60000"/>
                  </a:schemeClr>
                </a:solidFill>
              </a:rPr>
              <a:t>No hardware interlocks to prevent the electron-beam from operating in its high-energy mode without the target in place.</a:t>
            </a:r>
          </a:p>
          <a:p>
            <a:r>
              <a:rPr lang="en-US" sz="2000" dirty="0">
                <a:solidFill>
                  <a:schemeClr val="tx1">
                    <a:lumMod val="95000"/>
                  </a:schemeClr>
                </a:solidFill>
              </a:rPr>
              <a:t>Reused software from older models that had hardware interlocks and were therefore not as vulnerable to the software defects.</a:t>
            </a:r>
          </a:p>
          <a:p>
            <a:r>
              <a:rPr lang="en-US" sz="2000" dirty="0">
                <a:solidFill>
                  <a:schemeClr val="accent2">
                    <a:lumMod val="40000"/>
                    <a:lumOff val="60000"/>
                  </a:schemeClr>
                </a:solidFill>
              </a:rPr>
              <a:t>Hardware provided no way for the software to verify that sensors were working correctly.</a:t>
            </a:r>
          </a:p>
          <a:p>
            <a:r>
              <a:rPr lang="en-US" sz="2000" dirty="0">
                <a:solidFill>
                  <a:schemeClr val="accent2">
                    <a:lumMod val="40000"/>
                    <a:lumOff val="60000"/>
                  </a:schemeClr>
                </a:solidFill>
              </a:rPr>
              <a:t>The equipment control task did not properly synchronize with the operator interface task, so that race conditions occurred if the operator changed the setup too quickly. This was missed during testing, since it took some practice before operators were able to work quickly enough for the problem to occur.</a:t>
            </a:r>
          </a:p>
          <a:p>
            <a:r>
              <a:rPr lang="en-US" sz="2000" dirty="0">
                <a:solidFill>
                  <a:schemeClr val="accent2">
                    <a:lumMod val="40000"/>
                    <a:lumOff val="60000"/>
                  </a:schemeClr>
                </a:solidFill>
              </a:rPr>
              <a:t>Software set a flag variable by incrementing it. Occasional arithmetic overflow caused the software to bypass safety checks.</a:t>
            </a:r>
          </a:p>
        </p:txBody>
      </p:sp>
    </p:spTree>
    <p:extLst>
      <p:ext uri="{BB962C8B-B14F-4D97-AF65-F5344CB8AC3E}">
        <p14:creationId xmlns:p14="http://schemas.microsoft.com/office/powerpoint/2010/main" val="16802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Therac-25 Medical Accelerator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1985-1987</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smtClean="0">
                <a:solidFill>
                  <a:schemeClr val="accent2">
                    <a:lumMod val="40000"/>
                    <a:lumOff val="60000"/>
                  </a:schemeClr>
                </a:solidFill>
              </a:rPr>
              <a:t>Old code, new specs</a:t>
            </a:r>
            <a:endParaRPr lang="en-US" dirty="0">
              <a:solidFill>
                <a:schemeClr val="accent2">
                  <a:lumMod val="40000"/>
                  <a:lumOff val="60000"/>
                </a:schemeClr>
              </a:solidFill>
            </a:endParaRPr>
          </a:p>
          <a:p>
            <a:pPr>
              <a:spcBef>
                <a:spcPts val="0"/>
              </a:spcBef>
              <a:spcAft>
                <a:spcPts val="1800"/>
              </a:spcAft>
            </a:pPr>
            <a:r>
              <a:rPr lang="en-US" dirty="0">
                <a:solidFill>
                  <a:schemeClr val="accent2">
                    <a:lumMod val="40000"/>
                    <a:lumOff val="60000"/>
                  </a:schemeClr>
                </a:solidFill>
              </a:rPr>
              <a:t>Failure to code review</a:t>
            </a:r>
          </a:p>
          <a:p>
            <a:pPr>
              <a:spcBef>
                <a:spcPts val="0"/>
              </a:spcBef>
              <a:spcAft>
                <a:spcPts val="1800"/>
              </a:spcAft>
            </a:pPr>
            <a:r>
              <a:rPr lang="en-US" dirty="0">
                <a:solidFill>
                  <a:schemeClr val="accent2">
                    <a:lumMod val="40000"/>
                    <a:lumOff val="60000"/>
                  </a:schemeClr>
                </a:solidFill>
              </a:rPr>
              <a:t>Failure to test thoroughly</a:t>
            </a:r>
          </a:p>
          <a:p>
            <a:pPr>
              <a:spcBef>
                <a:spcPts val="0"/>
              </a:spcBef>
              <a:spcAft>
                <a:spcPts val="1800"/>
              </a:spcAft>
            </a:pPr>
            <a:r>
              <a:rPr lang="en-US" dirty="0">
                <a:solidFill>
                  <a:schemeClr val="accent2">
                    <a:lumMod val="40000"/>
                    <a:lumOff val="60000"/>
                  </a:schemeClr>
                </a:solidFill>
              </a:rPr>
              <a:t>Lack of mechanical safety (no software will be perfect)</a:t>
            </a:r>
          </a:p>
        </p:txBody>
      </p:sp>
    </p:spTree>
    <p:extLst>
      <p:ext uri="{BB962C8B-B14F-4D97-AF65-F5344CB8AC3E}">
        <p14:creationId xmlns:p14="http://schemas.microsoft.com/office/powerpoint/2010/main" val="17511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400" dirty="0">
                <a:solidFill>
                  <a:srgbClr val="00B0F0"/>
                </a:solidFill>
              </a:rPr>
              <a:t>Morris Worm</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 2, 1988</a:t>
            </a:r>
          </a:p>
        </p:txBody>
      </p:sp>
      <p:sp>
        <p:nvSpPr>
          <p:cNvPr id="6" name="Content Placeholder 5"/>
          <p:cNvSpPr>
            <a:spLocks noGrp="1"/>
          </p:cNvSpPr>
          <p:nvPr>
            <p:ph idx="1"/>
          </p:nvPr>
        </p:nvSpPr>
        <p:spPr>
          <a:xfrm>
            <a:off x="609600" y="1600200"/>
            <a:ext cx="7924800" cy="4525963"/>
          </a:xfrm>
        </p:spPr>
        <p:txBody>
          <a:bodyPr>
            <a:normAutofit fontScale="85000" lnSpcReduction="10000"/>
          </a:bodyPr>
          <a:lstStyle/>
          <a:p>
            <a:pPr>
              <a:spcBef>
                <a:spcPts val="0"/>
              </a:spcBef>
              <a:spcAft>
                <a:spcPts val="1800"/>
              </a:spcAft>
            </a:pPr>
            <a:r>
              <a:rPr lang="en-US" dirty="0">
                <a:solidFill>
                  <a:schemeClr val="accent2">
                    <a:lumMod val="40000"/>
                    <a:lumOff val="60000"/>
                  </a:schemeClr>
                </a:solidFill>
              </a:rPr>
              <a:t>Early malware, infected 10% of the computers on the </a:t>
            </a:r>
            <a:r>
              <a:rPr lang="en-US" dirty="0" err="1">
                <a:solidFill>
                  <a:schemeClr val="accent2">
                    <a:lumMod val="40000"/>
                    <a:lumOff val="60000"/>
                  </a:schemeClr>
                </a:solidFill>
              </a:rPr>
              <a:t>arpanet</a:t>
            </a:r>
            <a:r>
              <a:rPr lang="en-US" dirty="0">
                <a:solidFill>
                  <a:schemeClr val="accent2">
                    <a:lumMod val="40000"/>
                    <a:lumOff val="60000"/>
                  </a:schemeClr>
                </a:solidFill>
              </a:rPr>
              <a:t> (no real internet at the time, mostly universities and govt. labs, some companies)</a:t>
            </a:r>
          </a:p>
          <a:p>
            <a:pPr>
              <a:spcBef>
                <a:spcPts val="0"/>
              </a:spcBef>
              <a:spcAft>
                <a:spcPts val="1800"/>
              </a:spcAft>
            </a:pPr>
            <a:r>
              <a:rPr lang="en-US" dirty="0">
                <a:solidFill>
                  <a:schemeClr val="accent2">
                    <a:lumMod val="40000"/>
                    <a:lumOff val="60000"/>
                  </a:schemeClr>
                </a:solidFill>
              </a:rPr>
              <a:t>Cleanup costs at each site ranged from $200 to $53,000 (in 1988 $$)</a:t>
            </a:r>
          </a:p>
          <a:p>
            <a:pPr>
              <a:spcBef>
                <a:spcPts val="0"/>
              </a:spcBef>
              <a:spcAft>
                <a:spcPts val="1800"/>
              </a:spcAft>
            </a:pPr>
            <a:r>
              <a:rPr lang="en-US" dirty="0">
                <a:solidFill>
                  <a:schemeClr val="accent2">
                    <a:lumMod val="40000"/>
                    <a:lumOff val="60000"/>
                  </a:schemeClr>
                </a:solidFill>
              </a:rPr>
              <a:t>99-line program written to infiltrate DEC VAX and Sun 3 machines and do nothing but make copies of itself</a:t>
            </a:r>
          </a:p>
          <a:p>
            <a:pPr>
              <a:spcBef>
                <a:spcPts val="0"/>
              </a:spcBef>
              <a:spcAft>
                <a:spcPts val="1800"/>
              </a:spcAft>
            </a:pPr>
            <a:r>
              <a:rPr lang="en-US" dirty="0">
                <a:solidFill>
                  <a:schemeClr val="accent2">
                    <a:lumMod val="40000"/>
                    <a:lumOff val="60000"/>
                  </a:schemeClr>
                </a:solidFill>
              </a:rPr>
              <a:t>Robert Morris was a 1</a:t>
            </a:r>
            <a:r>
              <a:rPr lang="en-US" baseline="30000" dirty="0">
                <a:solidFill>
                  <a:schemeClr val="accent2">
                    <a:lumMod val="40000"/>
                    <a:lumOff val="60000"/>
                  </a:schemeClr>
                </a:solidFill>
              </a:rPr>
              <a:t>st</a:t>
            </a:r>
            <a:r>
              <a:rPr lang="en-US" dirty="0">
                <a:solidFill>
                  <a:schemeClr val="accent2">
                    <a:lumMod val="40000"/>
                    <a:lumOff val="60000"/>
                  </a:schemeClr>
                </a:solidFill>
              </a:rPr>
              <a:t> </a:t>
            </a:r>
            <a:r>
              <a:rPr lang="en-US" dirty="0" err="1">
                <a:solidFill>
                  <a:schemeClr val="accent2">
                    <a:lumMod val="40000"/>
                    <a:lumOff val="60000"/>
                  </a:schemeClr>
                </a:solidFill>
              </a:rPr>
              <a:t>yr</a:t>
            </a:r>
            <a:r>
              <a:rPr lang="en-US" dirty="0">
                <a:solidFill>
                  <a:schemeClr val="accent2">
                    <a:lumMod val="40000"/>
                    <a:lumOff val="60000"/>
                  </a:schemeClr>
                </a:solidFill>
              </a:rPr>
              <a:t> grad student at Cornell</a:t>
            </a:r>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400" dirty="0">
                <a:solidFill>
                  <a:srgbClr val="00B0F0"/>
                </a:solidFill>
              </a:rPr>
              <a:t>Morris Worm</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 2, 1988</a:t>
            </a:r>
          </a:p>
        </p:txBody>
      </p:sp>
      <p:sp>
        <p:nvSpPr>
          <p:cNvPr id="6" name="Content Placeholder 5"/>
          <p:cNvSpPr>
            <a:spLocks noGrp="1"/>
          </p:cNvSpPr>
          <p:nvPr>
            <p:ph idx="1"/>
          </p:nvPr>
        </p:nvSpPr>
        <p:spPr>
          <a:xfrm>
            <a:off x="609600" y="1600200"/>
            <a:ext cx="7924800" cy="4525963"/>
          </a:xfrm>
        </p:spPr>
        <p:txBody>
          <a:bodyPr>
            <a:noAutofit/>
          </a:bodyPr>
          <a:lstStyle/>
          <a:p>
            <a:pPr>
              <a:spcBef>
                <a:spcPts val="0"/>
              </a:spcBef>
              <a:spcAft>
                <a:spcPts val="1800"/>
              </a:spcAft>
            </a:pPr>
            <a:r>
              <a:rPr lang="en-US" sz="2400" dirty="0">
                <a:solidFill>
                  <a:schemeClr val="accent2">
                    <a:lumMod val="40000"/>
                    <a:lumOff val="60000"/>
                  </a:schemeClr>
                </a:solidFill>
              </a:rPr>
              <a:t>Experiment gone wrong… no malicious code in it, Morris’ goal was to show that </a:t>
            </a:r>
            <a:r>
              <a:rPr lang="en-US" sz="2400" dirty="0" err="1">
                <a:solidFill>
                  <a:schemeClr val="accent2">
                    <a:lumMod val="40000"/>
                    <a:lumOff val="60000"/>
                  </a:schemeClr>
                </a:solidFill>
              </a:rPr>
              <a:t>sendmail</a:t>
            </a:r>
            <a:r>
              <a:rPr lang="en-US" sz="2400" dirty="0">
                <a:solidFill>
                  <a:schemeClr val="accent2">
                    <a:lumMod val="40000"/>
                    <a:lumOff val="60000"/>
                  </a:schemeClr>
                </a:solidFill>
              </a:rPr>
              <a:t> could be used to propagate a worm (demo a software flaw)</a:t>
            </a:r>
          </a:p>
          <a:p>
            <a:pPr>
              <a:spcBef>
                <a:spcPts val="0"/>
              </a:spcBef>
              <a:spcAft>
                <a:spcPts val="1800"/>
              </a:spcAft>
            </a:pPr>
            <a:r>
              <a:rPr lang="en-US" sz="2400" dirty="0">
                <a:solidFill>
                  <a:schemeClr val="accent2">
                    <a:lumMod val="40000"/>
                    <a:lumOff val="60000"/>
                  </a:schemeClr>
                </a:solidFill>
              </a:rPr>
              <a:t>Exploited buffer overflow in the Unix </a:t>
            </a:r>
            <a:r>
              <a:rPr lang="en-US" sz="2400" i="1" dirty="0">
                <a:solidFill>
                  <a:schemeClr val="accent2">
                    <a:lumMod val="40000"/>
                    <a:lumOff val="60000"/>
                  </a:schemeClr>
                </a:solidFill>
              </a:rPr>
              <a:t>finger</a:t>
            </a:r>
            <a:r>
              <a:rPr lang="en-US" sz="2400" dirty="0">
                <a:solidFill>
                  <a:schemeClr val="accent2">
                    <a:lumMod val="40000"/>
                    <a:lumOff val="60000"/>
                  </a:schemeClr>
                </a:solidFill>
              </a:rPr>
              <a:t> daemon and in </a:t>
            </a:r>
            <a:r>
              <a:rPr lang="en-US" sz="2400" i="1" dirty="0" err="1">
                <a:solidFill>
                  <a:schemeClr val="accent2">
                    <a:lumMod val="40000"/>
                    <a:lumOff val="60000"/>
                  </a:schemeClr>
                </a:solidFill>
              </a:rPr>
              <a:t>sendmail</a:t>
            </a:r>
            <a:r>
              <a:rPr lang="en-US" sz="2400" dirty="0">
                <a:solidFill>
                  <a:schemeClr val="accent2">
                    <a:lumMod val="40000"/>
                    <a:lumOff val="60000"/>
                  </a:schemeClr>
                </a:solidFill>
              </a:rPr>
              <a:t>, others using </a:t>
            </a:r>
            <a:r>
              <a:rPr lang="en-US" sz="2400" i="1" dirty="0">
                <a:solidFill>
                  <a:schemeClr val="accent2">
                    <a:lumMod val="40000"/>
                    <a:lumOff val="60000"/>
                  </a:schemeClr>
                </a:solidFill>
              </a:rPr>
              <a:t>gets()</a:t>
            </a:r>
          </a:p>
          <a:p>
            <a:pPr>
              <a:spcBef>
                <a:spcPts val="0"/>
              </a:spcBef>
              <a:spcAft>
                <a:spcPts val="1800"/>
              </a:spcAft>
            </a:pPr>
            <a:r>
              <a:rPr lang="en-US" sz="2400" i="1" dirty="0">
                <a:solidFill>
                  <a:schemeClr val="accent2">
                    <a:lumMod val="40000"/>
                    <a:lumOff val="60000"/>
                  </a:schemeClr>
                </a:solidFill>
              </a:rPr>
              <a:t>Gets() does not check its input string to see if it fits the allocated char array… so send too much input and you get into memory areas beyond the program</a:t>
            </a:r>
          </a:p>
          <a:p>
            <a:pPr>
              <a:spcBef>
                <a:spcPts val="0"/>
              </a:spcBef>
              <a:spcAft>
                <a:spcPts val="1800"/>
              </a:spcAft>
            </a:pPr>
            <a:r>
              <a:rPr lang="en-US" sz="2400" dirty="0">
                <a:solidFill>
                  <a:schemeClr val="accent2">
                    <a:lumMod val="40000"/>
                    <a:lumOff val="60000"/>
                  </a:schemeClr>
                </a:solidFill>
              </a:rPr>
              <a:t>Bogged machines down to near stoppage with simply servicing the worms behavior… copying itself</a:t>
            </a:r>
          </a:p>
        </p:txBody>
      </p:sp>
    </p:spTree>
    <p:extLst>
      <p:ext uri="{BB962C8B-B14F-4D97-AF65-F5344CB8AC3E}">
        <p14:creationId xmlns:p14="http://schemas.microsoft.com/office/powerpoint/2010/main" val="179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lstStyle/>
          <a:p>
            <a:r>
              <a:rPr lang="en-US" b="1" dirty="0">
                <a:solidFill>
                  <a:srgbClr val="00B0F0"/>
                </a:solidFill>
              </a:rPr>
              <a:t>Bugs vs. Poor Design</a:t>
            </a:r>
          </a:p>
        </p:txBody>
      </p:sp>
      <p:sp>
        <p:nvSpPr>
          <p:cNvPr id="6" name="Content Placeholder 5"/>
          <p:cNvSpPr>
            <a:spLocks noGrp="1"/>
          </p:cNvSpPr>
          <p:nvPr>
            <p:ph idx="1"/>
          </p:nvPr>
        </p:nvSpPr>
        <p:spPr>
          <a:xfrm>
            <a:off x="609600" y="1600200"/>
            <a:ext cx="7924800" cy="4525963"/>
          </a:xfrm>
        </p:spPr>
        <p:txBody>
          <a:bodyPr>
            <a:normAutofit/>
          </a:bodyPr>
          <a:lstStyle/>
          <a:p>
            <a:pPr>
              <a:spcBef>
                <a:spcPts val="1200"/>
              </a:spcBef>
            </a:pPr>
            <a:r>
              <a:rPr lang="en-US" sz="3200" dirty="0">
                <a:solidFill>
                  <a:schemeClr val="accent2">
                    <a:lumMod val="40000"/>
                    <a:lumOff val="60000"/>
                  </a:schemeClr>
                </a:solidFill>
              </a:rPr>
              <a:t>Some failures come from hackers exploiting design flaws</a:t>
            </a:r>
          </a:p>
          <a:p>
            <a:pPr>
              <a:spcBef>
                <a:spcPts val="1200"/>
              </a:spcBef>
            </a:pPr>
            <a:r>
              <a:rPr lang="en-US" sz="3200" dirty="0">
                <a:solidFill>
                  <a:schemeClr val="accent2">
                    <a:lumMod val="40000"/>
                    <a:lumOff val="60000"/>
                  </a:schemeClr>
                </a:solidFill>
              </a:rPr>
              <a:t>Some failures come from logic flaws</a:t>
            </a:r>
          </a:p>
          <a:p>
            <a:pPr>
              <a:spcBef>
                <a:spcPts val="1200"/>
              </a:spcBef>
            </a:pPr>
            <a:r>
              <a:rPr lang="en-US" sz="3200" dirty="0">
                <a:solidFill>
                  <a:schemeClr val="accent2">
                    <a:lumMod val="40000"/>
                    <a:lumOff val="60000"/>
                  </a:schemeClr>
                </a:solidFill>
              </a:rPr>
              <a:t>Some failures come from deliberate decisions made by programmers (Y2K)</a:t>
            </a:r>
          </a:p>
          <a:p>
            <a:pPr>
              <a:spcBef>
                <a:spcPts val="1200"/>
              </a:spcBef>
            </a:pPr>
            <a:r>
              <a:rPr lang="en-US" sz="3200" dirty="0">
                <a:solidFill>
                  <a:schemeClr val="accent2">
                    <a:lumMod val="40000"/>
                    <a:lumOff val="60000"/>
                  </a:schemeClr>
                </a:solidFill>
              </a:rPr>
              <a:t>Some might not be accidental “failures”</a:t>
            </a:r>
          </a:p>
          <a:p>
            <a:pPr>
              <a:spcBef>
                <a:spcPts val="1200"/>
              </a:spcBef>
            </a:pPr>
            <a:endParaRPr lang="en-US" dirty="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41746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400" dirty="0">
                <a:solidFill>
                  <a:srgbClr val="00B0F0"/>
                </a:solidFill>
              </a:rPr>
              <a:t>Morris Worm</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 2, 1988</a:t>
            </a:r>
          </a:p>
        </p:txBody>
      </p:sp>
      <p:sp>
        <p:nvSpPr>
          <p:cNvPr id="6" name="Content Placeholder 5"/>
          <p:cNvSpPr>
            <a:spLocks noGrp="1"/>
          </p:cNvSpPr>
          <p:nvPr>
            <p:ph idx="1"/>
          </p:nvPr>
        </p:nvSpPr>
        <p:spPr>
          <a:xfrm>
            <a:off x="609600" y="1600200"/>
            <a:ext cx="7924800" cy="4525963"/>
          </a:xfrm>
        </p:spPr>
        <p:txBody>
          <a:bodyPr>
            <a:normAutofit fontScale="92500"/>
          </a:bodyPr>
          <a:lstStyle/>
          <a:p>
            <a:pPr>
              <a:spcBef>
                <a:spcPts val="0"/>
              </a:spcBef>
              <a:spcAft>
                <a:spcPts val="1800"/>
              </a:spcAft>
            </a:pPr>
            <a:r>
              <a:rPr lang="en-US" sz="2600" dirty="0">
                <a:solidFill>
                  <a:schemeClr val="accent2">
                    <a:lumMod val="40000"/>
                    <a:lumOff val="60000"/>
                  </a:schemeClr>
                </a:solidFill>
              </a:rPr>
              <a:t>Worm error: asked if a machine had the worm, no copy if “yes”.  However, every 7</a:t>
            </a:r>
            <a:r>
              <a:rPr lang="en-US" sz="2600" baseline="30000" dirty="0">
                <a:solidFill>
                  <a:schemeClr val="accent2">
                    <a:lumMod val="40000"/>
                    <a:lumOff val="60000"/>
                  </a:schemeClr>
                </a:solidFill>
              </a:rPr>
              <a:t>th</a:t>
            </a:r>
            <a:r>
              <a:rPr lang="en-US" sz="2600" dirty="0">
                <a:solidFill>
                  <a:schemeClr val="accent2">
                    <a:lumMod val="40000"/>
                    <a:lumOff val="60000"/>
                  </a:schemeClr>
                </a:solidFill>
              </a:rPr>
              <a:t> “yes” it copied anyway (to prevent admins killing the worm by just saying yes).  7 was not slow enough.  Not nearly</a:t>
            </a:r>
          </a:p>
          <a:p>
            <a:pPr>
              <a:spcBef>
                <a:spcPts val="0"/>
              </a:spcBef>
              <a:spcAft>
                <a:spcPts val="1800"/>
              </a:spcAft>
            </a:pPr>
            <a:r>
              <a:rPr lang="en-US" sz="2600" dirty="0">
                <a:solidFill>
                  <a:schemeClr val="accent2">
                    <a:lumMod val="40000"/>
                    <a:lumOff val="60000"/>
                  </a:schemeClr>
                </a:solidFill>
              </a:rPr>
              <a:t>Multiple software errors… gets(), </a:t>
            </a:r>
            <a:r>
              <a:rPr lang="en-US" sz="2600" dirty="0" err="1">
                <a:solidFill>
                  <a:schemeClr val="accent2">
                    <a:lumMod val="40000"/>
                    <a:lumOff val="60000"/>
                  </a:schemeClr>
                </a:solidFill>
              </a:rPr>
              <a:t>morris</a:t>
            </a:r>
            <a:r>
              <a:rPr lang="en-US" sz="2600" dirty="0">
                <a:solidFill>
                  <a:schemeClr val="accent2">
                    <a:lumMod val="40000"/>
                    <a:lumOff val="60000"/>
                  </a:schemeClr>
                </a:solidFill>
              </a:rPr>
              <a:t>’ 7 try limit, failure to test before release</a:t>
            </a:r>
          </a:p>
          <a:p>
            <a:pPr>
              <a:spcBef>
                <a:spcPts val="0"/>
              </a:spcBef>
              <a:spcAft>
                <a:spcPts val="1800"/>
              </a:spcAft>
            </a:pPr>
            <a:r>
              <a:rPr lang="en-US" sz="2600" dirty="0">
                <a:solidFill>
                  <a:schemeClr val="accent2">
                    <a:lumMod val="40000"/>
                    <a:lumOff val="60000"/>
                  </a:schemeClr>
                </a:solidFill>
              </a:rPr>
              <a:t>Effective due to homogeneity of the 80’s net</a:t>
            </a:r>
          </a:p>
          <a:p>
            <a:pPr>
              <a:spcBef>
                <a:spcPts val="0"/>
              </a:spcBef>
              <a:spcAft>
                <a:spcPts val="1800"/>
              </a:spcAft>
            </a:pPr>
            <a:r>
              <a:rPr lang="en-US" sz="2600" dirty="0">
                <a:solidFill>
                  <a:schemeClr val="accent2">
                    <a:lumMod val="40000"/>
                    <a:lumOff val="60000"/>
                  </a:schemeClr>
                </a:solidFill>
              </a:rPr>
              <a:t>Details here</a:t>
            </a:r>
            <a:r>
              <a:rPr lang="en-US" sz="2600" dirty="0"/>
              <a:t> </a:t>
            </a:r>
            <a:r>
              <a:rPr lang="en-US" sz="2400" dirty="0">
                <a:hlinkClick r:id="rId2"/>
              </a:rPr>
              <a:t>http://www.eweek.com/c/a/Security/Who-Let-The-Worms-Out/</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2093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400" dirty="0">
                <a:solidFill>
                  <a:srgbClr val="00B0F0"/>
                </a:solidFill>
              </a:rPr>
              <a:t>Morris Worm</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 2, 1988</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“Failure” was intentional, exploiting OS design flaw</a:t>
            </a:r>
          </a:p>
          <a:p>
            <a:pPr>
              <a:spcBef>
                <a:spcPts val="0"/>
              </a:spcBef>
              <a:spcAft>
                <a:spcPts val="1800"/>
              </a:spcAft>
            </a:pPr>
            <a:r>
              <a:rPr lang="en-US" dirty="0">
                <a:solidFill>
                  <a:schemeClr val="accent2">
                    <a:lumMod val="40000"/>
                    <a:lumOff val="60000"/>
                  </a:schemeClr>
                </a:solidFill>
              </a:rPr>
              <a:t>No testing in isolation for intentional behavior</a:t>
            </a:r>
          </a:p>
          <a:p>
            <a:pPr>
              <a:spcBef>
                <a:spcPts val="0"/>
              </a:spcBef>
              <a:spcAft>
                <a:spcPts val="1800"/>
              </a:spcAft>
            </a:pPr>
            <a:r>
              <a:rPr lang="en-US" dirty="0">
                <a:solidFill>
                  <a:schemeClr val="accent2">
                    <a:lumMod val="40000"/>
                    <a:lumOff val="60000"/>
                  </a:schemeClr>
                </a:solidFill>
              </a:rPr>
              <a:t>Poor estimation of parameters (speed)</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1072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Kerberos Random Number Gen</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1988-1996</a:t>
            </a:r>
          </a:p>
        </p:txBody>
      </p:sp>
      <p:sp>
        <p:nvSpPr>
          <p:cNvPr id="6" name="Content Placeholder 5"/>
          <p:cNvSpPr>
            <a:spLocks noGrp="1"/>
          </p:cNvSpPr>
          <p:nvPr>
            <p:ph idx="1"/>
          </p:nvPr>
        </p:nvSpPr>
        <p:spPr>
          <a:xfrm>
            <a:off x="609600" y="1600200"/>
            <a:ext cx="7924800" cy="4525963"/>
          </a:xfrm>
        </p:spPr>
        <p:txBody>
          <a:bodyPr>
            <a:normAutofit lnSpcReduction="10000"/>
          </a:bodyPr>
          <a:lstStyle/>
          <a:p>
            <a:pPr>
              <a:spcBef>
                <a:spcPts val="0"/>
              </a:spcBef>
              <a:spcAft>
                <a:spcPts val="1800"/>
              </a:spcAft>
            </a:pPr>
            <a:r>
              <a:rPr lang="en-US" sz="2400" dirty="0">
                <a:solidFill>
                  <a:schemeClr val="accent2">
                    <a:lumMod val="40000"/>
                    <a:lumOff val="60000"/>
                  </a:schemeClr>
                </a:solidFill>
              </a:rPr>
              <a:t>network authentication protocol, used in OS and shared file system manager</a:t>
            </a:r>
          </a:p>
          <a:p>
            <a:pPr>
              <a:spcBef>
                <a:spcPts val="0"/>
              </a:spcBef>
              <a:spcAft>
                <a:spcPts val="1800"/>
              </a:spcAft>
            </a:pPr>
            <a:r>
              <a:rPr lang="en-US" sz="2400" dirty="0">
                <a:solidFill>
                  <a:schemeClr val="accent2">
                    <a:lumMod val="40000"/>
                    <a:lumOff val="60000"/>
                  </a:schemeClr>
                </a:solidFill>
              </a:rPr>
              <a:t>Secret key encryption, used random </a:t>
            </a:r>
            <a:r>
              <a:rPr lang="en-US" sz="2400" dirty="0" err="1">
                <a:solidFill>
                  <a:schemeClr val="accent2">
                    <a:lumMod val="40000"/>
                    <a:lumOff val="60000"/>
                  </a:schemeClr>
                </a:solidFill>
              </a:rPr>
              <a:t>num</a:t>
            </a:r>
            <a:r>
              <a:rPr lang="en-US" sz="2400" dirty="0">
                <a:solidFill>
                  <a:schemeClr val="accent2">
                    <a:lumMod val="40000"/>
                    <a:lumOff val="60000"/>
                  </a:schemeClr>
                </a:solidFill>
              </a:rPr>
              <a:t> generator used to create user “tickets”</a:t>
            </a:r>
          </a:p>
          <a:p>
            <a:pPr>
              <a:spcBef>
                <a:spcPts val="0"/>
              </a:spcBef>
              <a:spcAft>
                <a:spcPts val="1800"/>
              </a:spcAft>
            </a:pPr>
            <a:r>
              <a:rPr lang="en-US" sz="2400" dirty="0">
                <a:solidFill>
                  <a:schemeClr val="accent2">
                    <a:lumMod val="40000"/>
                    <a:lumOff val="60000"/>
                  </a:schemeClr>
                </a:solidFill>
              </a:rPr>
              <a:t>Random generator was predictable, so user could be spoofed and files accessed</a:t>
            </a:r>
          </a:p>
          <a:p>
            <a:pPr>
              <a:spcBef>
                <a:spcPts val="0"/>
              </a:spcBef>
              <a:spcAft>
                <a:spcPts val="1800"/>
              </a:spcAft>
            </a:pPr>
            <a:r>
              <a:rPr lang="en-US" sz="2400" dirty="0">
                <a:solidFill>
                  <a:schemeClr val="accent2">
                    <a:lumMod val="40000"/>
                    <a:lumOff val="60000"/>
                  </a:schemeClr>
                </a:solidFill>
              </a:rPr>
              <a:t>Found at Perdue by Gene </a:t>
            </a:r>
            <a:r>
              <a:rPr lang="en-US" sz="2400" dirty="0" err="1">
                <a:solidFill>
                  <a:schemeClr val="accent2">
                    <a:lumMod val="40000"/>
                    <a:lumOff val="60000"/>
                  </a:schemeClr>
                </a:solidFill>
              </a:rPr>
              <a:t>Spafford</a:t>
            </a:r>
            <a:r>
              <a:rPr lang="en-US" sz="2400" dirty="0">
                <a:solidFill>
                  <a:schemeClr val="accent2">
                    <a:lumMod val="40000"/>
                    <a:lumOff val="60000"/>
                  </a:schemeClr>
                </a:solidFill>
              </a:rPr>
              <a:t> students… similar to issue with Netscape random number flaw in SSL, 1994</a:t>
            </a:r>
          </a:p>
          <a:p>
            <a:pPr>
              <a:spcBef>
                <a:spcPts val="0"/>
              </a:spcBef>
              <a:spcAft>
                <a:spcPts val="1800"/>
              </a:spcAft>
            </a:pPr>
            <a:r>
              <a:rPr lang="en-US" sz="2000" dirty="0">
                <a:solidFill>
                  <a:schemeClr val="accent2">
                    <a:lumMod val="40000"/>
                    <a:lumOff val="60000"/>
                  </a:schemeClr>
                </a:solidFill>
              </a:rPr>
              <a:t>Details </a:t>
            </a:r>
            <a:r>
              <a:rPr lang="en-US" sz="2000" dirty="0">
                <a:solidFill>
                  <a:schemeClr val="accent2">
                    <a:lumMod val="40000"/>
                    <a:lumOff val="60000"/>
                  </a:schemeClr>
                </a:solidFill>
                <a:hlinkClick r:id="rId2"/>
              </a:rPr>
              <a:t>http://tech.mit.edu/V116/N11/kerberos.11n.html</a:t>
            </a:r>
            <a:endParaRPr lang="en-US" sz="2000" dirty="0"/>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Kerberos Random Number Gen</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1988-1996</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Dependency on unreliable random number generator</a:t>
            </a:r>
          </a:p>
          <a:p>
            <a:pPr>
              <a:spcBef>
                <a:spcPts val="0"/>
              </a:spcBef>
              <a:spcAft>
                <a:spcPts val="1800"/>
              </a:spcAft>
            </a:pPr>
            <a:r>
              <a:rPr lang="en-US" dirty="0">
                <a:solidFill>
                  <a:schemeClr val="accent2">
                    <a:lumMod val="40000"/>
                    <a:lumOff val="60000"/>
                  </a:schemeClr>
                </a:solidFill>
              </a:rPr>
              <a:t>Random number generator did not correctly implement its specs (not random enough)</a:t>
            </a:r>
          </a:p>
        </p:txBody>
      </p:sp>
    </p:spTree>
    <p:extLst>
      <p:ext uri="{BB962C8B-B14F-4D97-AF65-F5344CB8AC3E}">
        <p14:creationId xmlns:p14="http://schemas.microsoft.com/office/powerpoint/2010/main" val="15104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AT&amp;T Network Outage</a:t>
            </a:r>
            <a:r>
              <a:rPr lang="en-US">
                <a:solidFill>
                  <a:srgbClr val="00B0F0"/>
                </a:solidFill>
              </a:rPr>
              <a:t/>
            </a:r>
            <a:br>
              <a:rPr lang="en-US">
                <a:solidFill>
                  <a:srgbClr val="00B0F0"/>
                </a:solidFill>
              </a:rPr>
            </a:br>
            <a:r>
              <a:rPr lang="en-US" sz="3100" i="1">
                <a:solidFill>
                  <a:schemeClr val="accent2">
                    <a:lumMod val="20000"/>
                    <a:lumOff val="80000"/>
                  </a:schemeClr>
                </a:solidFill>
              </a:rPr>
              <a:t>January 15, 1990</a:t>
            </a:r>
            <a:endParaRPr lang="en-US" sz="3100" i="1" dirty="0">
              <a:solidFill>
                <a:schemeClr val="accent2">
                  <a:lumMod val="20000"/>
                  <a:lumOff val="80000"/>
                </a:schemeClr>
              </a:solidFill>
            </a:endParaRPr>
          </a:p>
        </p:txBody>
      </p:sp>
      <p:sp>
        <p:nvSpPr>
          <p:cNvPr id="6" name="Content Placeholder 5"/>
          <p:cNvSpPr>
            <a:spLocks noGrp="1"/>
          </p:cNvSpPr>
          <p:nvPr>
            <p:ph idx="1"/>
          </p:nvPr>
        </p:nvSpPr>
        <p:spPr>
          <a:xfrm>
            <a:off x="609600" y="1600200"/>
            <a:ext cx="7924800" cy="4525963"/>
          </a:xfrm>
        </p:spPr>
        <p:txBody>
          <a:bodyPr>
            <a:normAutofit/>
          </a:bodyPr>
          <a:lstStyle/>
          <a:p>
            <a:pPr>
              <a:spcBef>
                <a:spcPts val="0"/>
              </a:spcBef>
              <a:spcAft>
                <a:spcPts val="1800"/>
              </a:spcAft>
            </a:pPr>
            <a:r>
              <a:rPr lang="en-US" dirty="0">
                <a:solidFill>
                  <a:schemeClr val="accent2">
                    <a:lumMod val="40000"/>
                    <a:lumOff val="60000"/>
                  </a:schemeClr>
                </a:solidFill>
              </a:rPr>
              <a:t>A bug in a new release of the software that controls AT&amp;T's #4ESS long distance switches causes these mammoth computers to crash when they receive a specific message from one of their neighboring machines</a:t>
            </a:r>
          </a:p>
          <a:p>
            <a:pPr>
              <a:spcBef>
                <a:spcPts val="0"/>
              </a:spcBef>
              <a:spcAft>
                <a:spcPts val="1800"/>
              </a:spcAft>
            </a:pPr>
            <a:r>
              <a:rPr lang="en-US" dirty="0">
                <a:solidFill>
                  <a:schemeClr val="accent2">
                    <a:lumMod val="40000"/>
                    <a:lumOff val="60000"/>
                  </a:schemeClr>
                </a:solidFill>
              </a:rPr>
              <a:t>The problem message? One that the neighbors send out when they recover from </a:t>
            </a:r>
            <a:r>
              <a:rPr lang="en-US" i="1" dirty="0">
                <a:solidFill>
                  <a:schemeClr val="accent2">
                    <a:lumMod val="40000"/>
                    <a:lumOff val="60000"/>
                  </a:schemeClr>
                </a:solidFill>
              </a:rPr>
              <a:t>a crash</a:t>
            </a:r>
            <a:r>
              <a:rPr lang="en-US" dirty="0">
                <a:solidFill>
                  <a:schemeClr val="accent2">
                    <a:lumMod val="40000"/>
                    <a:lumOff val="60000"/>
                  </a:schemeClr>
                </a:solidFill>
              </a:rPr>
              <a:t>… </a:t>
            </a:r>
            <a:r>
              <a:rPr lang="en-US" dirty="0">
                <a:solidFill>
                  <a:srgbClr val="FFC000"/>
                </a:solidFill>
              </a:rPr>
              <a:t>oops… </a:t>
            </a:r>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AT&amp;T Network Outage</a:t>
            </a:r>
            <a:r>
              <a:rPr lang="en-US">
                <a:solidFill>
                  <a:srgbClr val="00B0F0"/>
                </a:solidFill>
              </a:rPr>
              <a:t/>
            </a:r>
            <a:br>
              <a:rPr lang="en-US">
                <a:solidFill>
                  <a:srgbClr val="00B0F0"/>
                </a:solidFill>
              </a:rPr>
            </a:br>
            <a:r>
              <a:rPr lang="en-US" sz="3100" i="1">
                <a:solidFill>
                  <a:schemeClr val="accent2">
                    <a:lumMod val="20000"/>
                    <a:lumOff val="80000"/>
                  </a:schemeClr>
                </a:solidFill>
              </a:rPr>
              <a:t>January 15, 1990</a:t>
            </a:r>
            <a:endParaRPr lang="en-US" sz="3100" i="1" dirty="0">
              <a:solidFill>
                <a:schemeClr val="accent2">
                  <a:lumMod val="20000"/>
                  <a:lumOff val="80000"/>
                </a:schemeClr>
              </a:solidFill>
            </a:endParaRPr>
          </a:p>
        </p:txBody>
      </p:sp>
      <p:sp>
        <p:nvSpPr>
          <p:cNvPr id="6" name="Content Placeholder 5"/>
          <p:cNvSpPr>
            <a:spLocks noGrp="1"/>
          </p:cNvSpPr>
          <p:nvPr>
            <p:ph idx="1"/>
          </p:nvPr>
        </p:nvSpPr>
        <p:spPr>
          <a:xfrm>
            <a:off x="609600" y="1600200"/>
            <a:ext cx="7924800" cy="4525963"/>
          </a:xfrm>
        </p:spPr>
        <p:txBody>
          <a:bodyPr>
            <a:normAutofit fontScale="92500" lnSpcReduction="10000"/>
          </a:bodyPr>
          <a:lstStyle/>
          <a:p>
            <a:pPr>
              <a:spcBef>
                <a:spcPts val="0"/>
              </a:spcBef>
              <a:spcAft>
                <a:spcPts val="1800"/>
              </a:spcAft>
            </a:pPr>
            <a:r>
              <a:rPr lang="en-US" dirty="0">
                <a:solidFill>
                  <a:schemeClr val="accent2">
                    <a:lumMod val="40000"/>
                    <a:lumOff val="60000"/>
                  </a:schemeClr>
                </a:solidFill>
              </a:rPr>
              <a:t>The first domino… a switch in New York crashes and reboots, causing its neighboring switches to crash, then their neighbors' neighbors, and so on. </a:t>
            </a:r>
          </a:p>
          <a:p>
            <a:pPr>
              <a:spcBef>
                <a:spcPts val="0"/>
              </a:spcBef>
              <a:spcAft>
                <a:spcPts val="1800"/>
              </a:spcAft>
            </a:pPr>
            <a:r>
              <a:rPr lang="en-US" dirty="0">
                <a:solidFill>
                  <a:schemeClr val="accent2">
                    <a:lumMod val="40000"/>
                    <a:lumOff val="60000"/>
                  </a:schemeClr>
                </a:solidFill>
              </a:rPr>
              <a:t>114 switches fail, crashing and rebooting every 6 seconds</a:t>
            </a:r>
          </a:p>
          <a:p>
            <a:pPr>
              <a:spcBef>
                <a:spcPts val="0"/>
              </a:spcBef>
              <a:spcAft>
                <a:spcPts val="1800"/>
              </a:spcAft>
            </a:pPr>
            <a:r>
              <a:rPr lang="en-US" dirty="0">
                <a:solidFill>
                  <a:schemeClr val="accent2">
                    <a:lumMod val="40000"/>
                    <a:lumOff val="60000"/>
                  </a:schemeClr>
                </a:solidFill>
              </a:rPr>
              <a:t>60,000 customers with no service for 9 hours</a:t>
            </a:r>
          </a:p>
          <a:p>
            <a:pPr>
              <a:spcBef>
                <a:spcPts val="0"/>
              </a:spcBef>
              <a:spcAft>
                <a:spcPts val="1800"/>
              </a:spcAft>
            </a:pPr>
            <a:r>
              <a:rPr lang="en-US" dirty="0">
                <a:solidFill>
                  <a:schemeClr val="accent2">
                    <a:lumMod val="40000"/>
                    <a:lumOff val="60000"/>
                  </a:schemeClr>
                </a:solidFill>
              </a:rPr>
              <a:t>The fix: reload previous software version</a:t>
            </a:r>
          </a:p>
          <a:p>
            <a:pPr>
              <a:spcBef>
                <a:spcPts val="0"/>
              </a:spcBef>
              <a:spcAft>
                <a:spcPts val="1800"/>
              </a:spcAft>
            </a:pPr>
            <a:r>
              <a:rPr lang="en-US" sz="2600" dirty="0">
                <a:solidFill>
                  <a:schemeClr val="accent2">
                    <a:lumMod val="40000"/>
                    <a:lumOff val="60000"/>
                  </a:schemeClr>
                </a:solidFill>
              </a:rPr>
              <a:t>Details </a:t>
            </a:r>
            <a:r>
              <a:rPr lang="en-US" sz="2600" dirty="0">
                <a:solidFill>
                  <a:schemeClr val="accent2">
                    <a:lumMod val="40000"/>
                    <a:lumOff val="60000"/>
                  </a:schemeClr>
                </a:solidFill>
                <a:hlinkClick r:id="rId2"/>
              </a:rPr>
              <a:t>http://www.phworld.org/history/attcrash.htm</a:t>
            </a:r>
            <a:endParaRPr lang="en-US" sz="2600" dirty="0">
              <a:solidFill>
                <a:schemeClr val="accent2">
                  <a:lumMod val="40000"/>
                  <a:lumOff val="60000"/>
                </a:schemeClr>
              </a:solidFill>
            </a:endParaRPr>
          </a:p>
        </p:txBody>
      </p:sp>
    </p:spTree>
    <p:extLst>
      <p:ext uri="{BB962C8B-B14F-4D97-AF65-F5344CB8AC3E}">
        <p14:creationId xmlns:p14="http://schemas.microsoft.com/office/powerpoint/2010/main" val="29012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AT&amp;T Network Outage</a:t>
            </a:r>
            <a:r>
              <a:rPr lang="en-US">
                <a:solidFill>
                  <a:srgbClr val="00B0F0"/>
                </a:solidFill>
              </a:rPr>
              <a:t/>
            </a:r>
            <a:br>
              <a:rPr lang="en-US">
                <a:solidFill>
                  <a:srgbClr val="00B0F0"/>
                </a:solidFill>
              </a:rPr>
            </a:br>
            <a:r>
              <a:rPr lang="en-US" sz="3100" i="1">
                <a:solidFill>
                  <a:schemeClr val="accent2">
                    <a:lumMod val="20000"/>
                    <a:lumOff val="80000"/>
                  </a:schemeClr>
                </a:solidFill>
              </a:rPr>
              <a:t>January 15, 1990</a:t>
            </a:r>
            <a:endParaRPr lang="en-US" sz="3100" i="1" dirty="0">
              <a:solidFill>
                <a:schemeClr val="accent2">
                  <a:lumMod val="20000"/>
                  <a:lumOff val="80000"/>
                </a:schemeClr>
              </a:solidFill>
            </a:endParaRPr>
          </a:p>
        </p:txBody>
      </p:sp>
      <p:sp>
        <p:nvSpPr>
          <p:cNvPr id="7" name="Content Placeholder 5"/>
          <p:cNvSpPr txBox="1">
            <a:spLocks/>
          </p:cNvSpPr>
          <p:nvPr/>
        </p:nvSpPr>
        <p:spPr>
          <a:xfrm>
            <a:off x="457200" y="1752600"/>
            <a:ext cx="7620000" cy="4191000"/>
          </a:xfrm>
          <a:prstGeom prst="rect">
            <a:avLst/>
          </a:prstGeom>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Insufficient testing of new software before release… bug in message handling was not found</a:t>
            </a:r>
          </a:p>
          <a:p>
            <a:pPr>
              <a:spcBef>
                <a:spcPts val="0"/>
              </a:spcBef>
              <a:spcAft>
                <a:spcPts val="1800"/>
              </a:spcAft>
            </a:pPr>
            <a:r>
              <a:rPr lang="en-US" dirty="0">
                <a:solidFill>
                  <a:schemeClr val="accent2">
                    <a:lumMod val="40000"/>
                    <a:lumOff val="60000"/>
                  </a:schemeClr>
                </a:solidFill>
              </a:rPr>
              <a:t>Kismet… huge crash cascade failure was pure bad luck that the crash recovery message was the bad one</a:t>
            </a:r>
          </a:p>
          <a:p>
            <a:pPr>
              <a:spcBef>
                <a:spcPts val="0"/>
              </a:spcBef>
              <a:spcAft>
                <a:spcPts val="1800"/>
              </a:spcAft>
            </a:pPr>
            <a:r>
              <a:rPr lang="en-US" dirty="0">
                <a:solidFill>
                  <a:schemeClr val="accent2">
                    <a:lumMod val="40000"/>
                    <a:lumOff val="60000"/>
                  </a:schemeClr>
                </a:solidFill>
              </a:rPr>
              <a:t>Perhaps testing can try to anticipate risks like this in the code </a:t>
            </a:r>
          </a:p>
        </p:txBody>
      </p:sp>
    </p:spTree>
    <p:extLst>
      <p:ext uri="{BB962C8B-B14F-4D97-AF65-F5344CB8AC3E}">
        <p14:creationId xmlns:p14="http://schemas.microsoft.com/office/powerpoint/2010/main" val="34870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Patriot Missile Failure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Feb. 1991</a:t>
            </a:r>
          </a:p>
        </p:txBody>
      </p:sp>
      <p:sp>
        <p:nvSpPr>
          <p:cNvPr id="6" name="Content Placeholder 5"/>
          <p:cNvSpPr>
            <a:spLocks noGrp="1"/>
          </p:cNvSpPr>
          <p:nvPr>
            <p:ph idx="1"/>
          </p:nvPr>
        </p:nvSpPr>
        <p:spPr>
          <a:xfrm>
            <a:off x="609600" y="1600200"/>
            <a:ext cx="7924800" cy="4525963"/>
          </a:xfrm>
        </p:spPr>
        <p:txBody>
          <a:bodyPr>
            <a:normAutofit fontScale="92500" lnSpcReduction="20000"/>
          </a:bodyPr>
          <a:lstStyle/>
          <a:p>
            <a:pPr>
              <a:spcBef>
                <a:spcPts val="0"/>
              </a:spcBef>
              <a:spcAft>
                <a:spcPts val="1800"/>
              </a:spcAft>
            </a:pPr>
            <a:r>
              <a:rPr lang="en-US" sz="2600" dirty="0">
                <a:solidFill>
                  <a:schemeClr val="accent2">
                    <a:lumMod val="40000"/>
                    <a:lumOff val="60000"/>
                  </a:schemeClr>
                </a:solidFill>
              </a:rPr>
              <a:t>American Patriot Missile battery in </a:t>
            </a:r>
            <a:r>
              <a:rPr lang="en-US" sz="2600" dirty="0" err="1">
                <a:solidFill>
                  <a:schemeClr val="accent2">
                    <a:lumMod val="40000"/>
                    <a:lumOff val="60000"/>
                  </a:schemeClr>
                </a:solidFill>
              </a:rPr>
              <a:t>Dharan</a:t>
            </a:r>
            <a:r>
              <a:rPr lang="en-US" sz="2600" dirty="0">
                <a:solidFill>
                  <a:schemeClr val="accent2">
                    <a:lumMod val="40000"/>
                    <a:lumOff val="60000"/>
                  </a:schemeClr>
                </a:solidFill>
              </a:rPr>
              <a:t>, Saudi Arabia, failed to track and intercept an incoming Iraqi Scud missile</a:t>
            </a:r>
          </a:p>
          <a:p>
            <a:pPr>
              <a:spcBef>
                <a:spcPts val="0"/>
              </a:spcBef>
              <a:spcAft>
                <a:spcPts val="1800"/>
              </a:spcAft>
            </a:pPr>
            <a:r>
              <a:rPr lang="en-US" sz="2600" dirty="0">
                <a:solidFill>
                  <a:schemeClr val="accent2">
                    <a:lumMod val="40000"/>
                    <a:lumOff val="60000"/>
                  </a:schemeClr>
                </a:solidFill>
              </a:rPr>
              <a:t>It hit a barracks, 28 killed, over 100 wounded</a:t>
            </a:r>
          </a:p>
          <a:p>
            <a:pPr>
              <a:spcBef>
                <a:spcPts val="0"/>
              </a:spcBef>
              <a:spcAft>
                <a:spcPts val="1800"/>
              </a:spcAft>
            </a:pPr>
            <a:r>
              <a:rPr lang="en-US" sz="2600" dirty="0">
                <a:solidFill>
                  <a:schemeClr val="accent2">
                    <a:lumMod val="40000"/>
                    <a:lumOff val="60000"/>
                  </a:schemeClr>
                </a:solidFill>
              </a:rPr>
              <a:t>Tracking error came from two different versions on internal clocking routing; one was from older missile system (from assembly code), another was an updated routing for newer faster missiles.</a:t>
            </a:r>
          </a:p>
          <a:p>
            <a:pPr>
              <a:spcBef>
                <a:spcPts val="0"/>
              </a:spcBef>
              <a:spcAft>
                <a:spcPts val="1800"/>
              </a:spcAft>
            </a:pPr>
            <a:r>
              <a:rPr lang="en-US" sz="2600" dirty="0">
                <a:solidFill>
                  <a:schemeClr val="accent2">
                    <a:lumMod val="40000"/>
                    <a:lumOff val="60000"/>
                  </a:schemeClr>
                </a:solidFill>
              </a:rPr>
              <a:t>The mismatch created a time skew large enough to allow the Scud to be ½ kilometer off  its computed location</a:t>
            </a:r>
          </a:p>
          <a:p>
            <a:pPr>
              <a:spcBef>
                <a:spcPts val="0"/>
              </a:spcBef>
              <a:spcAft>
                <a:spcPts val="1800"/>
              </a:spcAft>
            </a:pPr>
            <a:r>
              <a:rPr lang="en-US" sz="2400" dirty="0">
                <a:solidFill>
                  <a:schemeClr val="accent2">
                    <a:lumMod val="40000"/>
                    <a:lumOff val="60000"/>
                  </a:schemeClr>
                </a:solidFill>
              </a:rPr>
              <a:t>http://www.ima.umn.edu/~arnold/disasters/patriot.html</a:t>
            </a:r>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Patriot Missile Failure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Feb. 1991</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Mismatch of new specs and old specs</a:t>
            </a:r>
          </a:p>
        </p:txBody>
      </p:sp>
    </p:spTree>
    <p:extLst>
      <p:ext uri="{BB962C8B-B14F-4D97-AF65-F5344CB8AC3E}">
        <p14:creationId xmlns:p14="http://schemas.microsoft.com/office/powerpoint/2010/main" val="33401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Intel Pentium FP Divide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1993</a:t>
            </a:r>
          </a:p>
        </p:txBody>
      </p:sp>
      <p:sp>
        <p:nvSpPr>
          <p:cNvPr id="6" name="Content Placeholder 5"/>
          <p:cNvSpPr>
            <a:spLocks noGrp="1"/>
          </p:cNvSpPr>
          <p:nvPr>
            <p:ph idx="1"/>
          </p:nvPr>
        </p:nvSpPr>
        <p:spPr>
          <a:xfrm>
            <a:off x="609600" y="1600200"/>
            <a:ext cx="7924800" cy="4525963"/>
          </a:xfrm>
        </p:spPr>
        <p:txBody>
          <a:bodyPr>
            <a:normAutofit lnSpcReduction="10000"/>
          </a:bodyPr>
          <a:lstStyle/>
          <a:p>
            <a:pPr>
              <a:spcBef>
                <a:spcPts val="0"/>
              </a:spcBef>
              <a:spcAft>
                <a:spcPts val="1800"/>
              </a:spcAft>
            </a:pPr>
            <a:r>
              <a:rPr lang="en-US" sz="2400" dirty="0">
                <a:solidFill>
                  <a:schemeClr val="accent2">
                    <a:lumMod val="40000"/>
                    <a:lumOff val="60000"/>
                  </a:schemeClr>
                </a:solidFill>
              </a:rPr>
              <a:t>Design error causes Intel's highly promoted Pentium chip to make mistakes when dividing floating-point numbers that occur within a specific range.</a:t>
            </a:r>
          </a:p>
          <a:p>
            <a:pPr>
              <a:spcBef>
                <a:spcPts val="0"/>
              </a:spcBef>
              <a:spcAft>
                <a:spcPts val="1800"/>
              </a:spcAft>
            </a:pPr>
            <a:r>
              <a:rPr lang="en-US" sz="2400" dirty="0">
                <a:solidFill>
                  <a:schemeClr val="accent2">
                    <a:lumMod val="40000"/>
                    <a:lumOff val="60000"/>
                  </a:schemeClr>
                </a:solidFill>
              </a:rPr>
              <a:t>Example: dividing 4195835.0/3145727.0 yields 1.33374 instead of 1.33382, an error of 0.006 percent</a:t>
            </a:r>
          </a:p>
          <a:p>
            <a:pPr>
              <a:spcBef>
                <a:spcPts val="0"/>
              </a:spcBef>
              <a:spcAft>
                <a:spcPts val="1800"/>
              </a:spcAft>
            </a:pPr>
            <a:r>
              <a:rPr lang="en-US" sz="2400" dirty="0">
                <a:solidFill>
                  <a:schemeClr val="accent2">
                    <a:lumMod val="40000"/>
                    <a:lumOff val="60000"/>
                  </a:schemeClr>
                </a:solidFill>
              </a:rPr>
              <a:t>Caused by a few missing values in lookup table </a:t>
            </a:r>
            <a:r>
              <a:rPr lang="en-US" sz="2400" dirty="0">
                <a:solidFill>
                  <a:schemeClr val="accent2">
                    <a:lumMod val="40000"/>
                    <a:lumOff val="60000"/>
                  </a:schemeClr>
                </a:solidFill>
                <a:hlinkClick r:id="rId2"/>
              </a:rPr>
              <a:t>http://www.intel.com/support/processors/pentium/sb/CS-013007.htm</a:t>
            </a:r>
            <a:endParaRPr lang="en-US" sz="2400" dirty="0">
              <a:solidFill>
                <a:schemeClr val="accent2">
                  <a:lumMod val="40000"/>
                  <a:lumOff val="60000"/>
                </a:schemeClr>
              </a:solidFill>
            </a:endParaRPr>
          </a:p>
          <a:p>
            <a:pPr>
              <a:spcBef>
                <a:spcPts val="0"/>
              </a:spcBef>
              <a:spcAft>
                <a:spcPts val="1800"/>
              </a:spcAft>
            </a:pPr>
            <a:r>
              <a:rPr lang="en-US" sz="2400" dirty="0">
                <a:solidFill>
                  <a:schemeClr val="accent2">
                    <a:lumMod val="40000"/>
                    <a:lumOff val="60000"/>
                  </a:schemeClr>
                </a:solidFill>
              </a:rPr>
              <a:t>Discovered by Prof. Thomas Nicely, Lynchburg College in VA. </a:t>
            </a:r>
            <a:r>
              <a:rPr lang="en-US" sz="2400" dirty="0">
                <a:solidFill>
                  <a:schemeClr val="accent2">
                    <a:lumMod val="40000"/>
                    <a:lumOff val="60000"/>
                  </a:schemeClr>
                </a:solidFill>
                <a:hlinkClick r:id="rId3"/>
              </a:rPr>
              <a:t>http://www.trnicely.net/pentbug/bugmail1.html</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13215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lstStyle/>
          <a:p>
            <a:r>
              <a:rPr lang="en-US" b="1" dirty="0">
                <a:solidFill>
                  <a:srgbClr val="00B0F0"/>
                </a:solidFill>
              </a:rPr>
              <a:t>Other sources of failure</a:t>
            </a:r>
          </a:p>
        </p:txBody>
      </p:sp>
      <p:sp>
        <p:nvSpPr>
          <p:cNvPr id="6" name="Content Placeholder 5"/>
          <p:cNvSpPr>
            <a:spLocks noGrp="1"/>
          </p:cNvSpPr>
          <p:nvPr>
            <p:ph idx="1"/>
          </p:nvPr>
        </p:nvSpPr>
        <p:spPr>
          <a:xfrm>
            <a:off x="609600" y="1600200"/>
            <a:ext cx="7924800" cy="4525963"/>
          </a:xfrm>
        </p:spPr>
        <p:txBody>
          <a:bodyPr>
            <a:normAutofit fontScale="85000" lnSpcReduction="10000"/>
          </a:bodyPr>
          <a:lstStyle/>
          <a:p>
            <a:pPr>
              <a:lnSpc>
                <a:spcPct val="110000"/>
              </a:lnSpc>
              <a:spcBef>
                <a:spcPts val="1200"/>
              </a:spcBef>
            </a:pPr>
            <a:r>
              <a:rPr lang="en-US" sz="3300" dirty="0">
                <a:solidFill>
                  <a:schemeClr val="accent2">
                    <a:lumMod val="40000"/>
                    <a:lumOff val="60000"/>
                  </a:schemeClr>
                </a:solidFill>
              </a:rPr>
              <a:t>Some failures come from code that accurately implements incorrect or inconsistent specs</a:t>
            </a:r>
          </a:p>
          <a:p>
            <a:pPr>
              <a:lnSpc>
                <a:spcPct val="110000"/>
              </a:lnSpc>
              <a:spcBef>
                <a:spcPts val="1200"/>
              </a:spcBef>
            </a:pPr>
            <a:r>
              <a:rPr lang="en-US" sz="3300" dirty="0">
                <a:solidFill>
                  <a:schemeClr val="accent2">
                    <a:lumMod val="40000"/>
                    <a:lumOff val="60000"/>
                  </a:schemeClr>
                </a:solidFill>
              </a:rPr>
              <a:t>Some failures come from code that incorrectly implements correct specs</a:t>
            </a:r>
          </a:p>
          <a:p>
            <a:pPr>
              <a:lnSpc>
                <a:spcPct val="110000"/>
              </a:lnSpc>
              <a:spcBef>
                <a:spcPts val="1200"/>
              </a:spcBef>
            </a:pPr>
            <a:r>
              <a:rPr lang="en-US" sz="3300" dirty="0">
                <a:solidFill>
                  <a:schemeClr val="accent2">
                    <a:lumMod val="40000"/>
                    <a:lumOff val="60000"/>
                  </a:schemeClr>
                </a:solidFill>
              </a:rPr>
              <a:t>Some failures are allowed by (not caused by) incomplete testing (incompetence or by plan)</a:t>
            </a:r>
          </a:p>
          <a:p>
            <a:pPr>
              <a:lnSpc>
                <a:spcPct val="110000"/>
              </a:lnSpc>
              <a:spcBef>
                <a:spcPts val="1200"/>
              </a:spcBef>
            </a:pPr>
            <a:r>
              <a:rPr lang="en-US" sz="3300" dirty="0">
                <a:solidFill>
                  <a:schemeClr val="accent2">
                    <a:lumMod val="40000"/>
                    <a:lumOff val="60000"/>
                  </a:schemeClr>
                </a:solidFill>
              </a:rPr>
              <a:t>Some failures come from mix of old code with new… old code mismatch with code from new specs</a:t>
            </a:r>
            <a:endParaRPr lang="en-US" sz="3300" dirty="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36801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Intel Pentium FP Divide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1993</a:t>
            </a:r>
          </a:p>
        </p:txBody>
      </p:sp>
      <p:sp>
        <p:nvSpPr>
          <p:cNvPr id="6" name="Content Placeholder 5"/>
          <p:cNvSpPr>
            <a:spLocks noGrp="1"/>
          </p:cNvSpPr>
          <p:nvPr>
            <p:ph idx="1"/>
          </p:nvPr>
        </p:nvSpPr>
        <p:spPr>
          <a:xfrm>
            <a:off x="609600" y="1600200"/>
            <a:ext cx="7924800" cy="4525963"/>
          </a:xfrm>
        </p:spPr>
        <p:txBody>
          <a:bodyPr>
            <a:normAutofit fontScale="92500"/>
          </a:bodyPr>
          <a:lstStyle/>
          <a:p>
            <a:pPr>
              <a:spcBef>
                <a:spcPts val="0"/>
              </a:spcBef>
              <a:spcAft>
                <a:spcPts val="1800"/>
              </a:spcAft>
            </a:pPr>
            <a:r>
              <a:rPr lang="en-US" dirty="0">
                <a:solidFill>
                  <a:schemeClr val="accent2">
                    <a:lumMod val="40000"/>
                    <a:lumOff val="60000"/>
                  </a:schemeClr>
                </a:solidFill>
              </a:rPr>
              <a:t>Affects few users, but it becomes a public relations nightmare.</a:t>
            </a:r>
          </a:p>
          <a:p>
            <a:pPr>
              <a:spcBef>
                <a:spcPts val="0"/>
              </a:spcBef>
              <a:spcAft>
                <a:spcPts val="1800"/>
              </a:spcAft>
            </a:pPr>
            <a:r>
              <a:rPr lang="en-US" dirty="0">
                <a:solidFill>
                  <a:schemeClr val="accent2">
                    <a:lumMod val="40000"/>
                    <a:lumOff val="60000"/>
                  </a:schemeClr>
                </a:solidFill>
              </a:rPr>
              <a:t>3 to 5 million defective chips in circulation</a:t>
            </a:r>
          </a:p>
          <a:p>
            <a:pPr>
              <a:spcBef>
                <a:spcPts val="0"/>
              </a:spcBef>
              <a:spcAft>
                <a:spcPts val="1800"/>
              </a:spcAft>
            </a:pPr>
            <a:r>
              <a:rPr lang="en-US" dirty="0">
                <a:solidFill>
                  <a:schemeClr val="accent2">
                    <a:lumMod val="40000"/>
                    <a:lumOff val="60000"/>
                  </a:schemeClr>
                </a:solidFill>
              </a:rPr>
              <a:t>Intel offers to replace chips only for customer who can prove they need high accuracy !!</a:t>
            </a:r>
          </a:p>
          <a:p>
            <a:pPr>
              <a:spcBef>
                <a:spcPts val="0"/>
              </a:spcBef>
              <a:spcAft>
                <a:spcPts val="1800"/>
              </a:spcAft>
            </a:pPr>
            <a:r>
              <a:rPr lang="en-US" dirty="0">
                <a:solidFill>
                  <a:schemeClr val="accent2">
                    <a:lumMod val="40000"/>
                    <a:lumOff val="60000"/>
                  </a:schemeClr>
                </a:solidFill>
              </a:rPr>
              <a:t>Relents and replaces chip for any customer</a:t>
            </a:r>
          </a:p>
          <a:p>
            <a:pPr>
              <a:spcBef>
                <a:spcPts val="0"/>
              </a:spcBef>
              <a:spcAft>
                <a:spcPts val="1800"/>
              </a:spcAft>
            </a:pPr>
            <a:r>
              <a:rPr lang="en-US" dirty="0">
                <a:solidFill>
                  <a:schemeClr val="accent2">
                    <a:lumMod val="40000"/>
                    <a:lumOff val="60000"/>
                  </a:schemeClr>
                </a:solidFill>
              </a:rPr>
              <a:t>Cost: $475 million</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39096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Intel Pentium FP Divide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1993</a:t>
            </a:r>
          </a:p>
        </p:txBody>
      </p:sp>
      <p:sp>
        <p:nvSpPr>
          <p:cNvPr id="6" name="Content Placeholder 5"/>
          <p:cNvSpPr>
            <a:spLocks noGrp="1"/>
          </p:cNvSpPr>
          <p:nvPr>
            <p:ph idx="1"/>
          </p:nvPr>
        </p:nvSpPr>
        <p:spPr>
          <a:xfrm>
            <a:off x="609600" y="1600200"/>
            <a:ext cx="7924800" cy="4525963"/>
          </a:xfrm>
        </p:spPr>
        <p:txBody>
          <a:bodyPr>
            <a:normAutofit/>
          </a:bodyPr>
          <a:lstStyle/>
          <a:p>
            <a:pPr>
              <a:spcBef>
                <a:spcPts val="0"/>
              </a:spcBef>
              <a:spcAft>
                <a:spcPts val="1800"/>
              </a:spcAft>
            </a:pPr>
            <a:r>
              <a:rPr lang="en-US" dirty="0">
                <a:solidFill>
                  <a:schemeClr val="accent2">
                    <a:lumMod val="40000"/>
                    <a:lumOff val="60000"/>
                  </a:schemeClr>
                </a:solidFill>
              </a:rPr>
              <a:t>Intel makes some recalled defective chips into </a:t>
            </a:r>
            <a:r>
              <a:rPr lang="en-US" dirty="0" err="1">
                <a:solidFill>
                  <a:schemeClr val="accent2">
                    <a:lumMod val="40000"/>
                    <a:lumOff val="60000"/>
                  </a:schemeClr>
                </a:solidFill>
              </a:rPr>
              <a:t>keychains</a:t>
            </a:r>
            <a:r>
              <a:rPr lang="en-US" dirty="0">
                <a:solidFill>
                  <a:schemeClr val="accent2">
                    <a:lumMod val="40000"/>
                    <a:lumOff val="60000"/>
                  </a:schemeClr>
                </a:solidFill>
              </a:rPr>
              <a:t> (oh yeah, they have $450 million to recoup)</a:t>
            </a:r>
          </a:p>
          <a:p>
            <a:pPr lvl="1">
              <a:spcBef>
                <a:spcPts val="0"/>
              </a:spcBef>
              <a:spcAft>
                <a:spcPts val="1800"/>
              </a:spcAft>
            </a:pPr>
            <a:r>
              <a:rPr lang="en-US" dirty="0">
                <a:solidFill>
                  <a:schemeClr val="accent2">
                    <a:lumMod val="40000"/>
                    <a:lumOff val="60000"/>
                  </a:schemeClr>
                </a:solidFill>
                <a:hlinkClick r:id="rId2"/>
              </a:rPr>
              <a:t>http://pinterest.com/chipsetc/cpu-computer-chip-keychains/</a:t>
            </a:r>
            <a:endParaRPr lang="en-US" dirty="0">
              <a:solidFill>
                <a:schemeClr val="accent2">
                  <a:lumMod val="40000"/>
                  <a:lumOff val="60000"/>
                </a:schemeClr>
              </a:solidFill>
            </a:endParaRPr>
          </a:p>
          <a:p>
            <a:pPr lvl="1">
              <a:spcBef>
                <a:spcPts val="0"/>
              </a:spcBef>
              <a:spcAft>
                <a:spcPts val="1800"/>
              </a:spcAft>
            </a:pPr>
            <a:r>
              <a:rPr lang="en-US" dirty="0">
                <a:solidFill>
                  <a:schemeClr val="accent2">
                    <a:lumMod val="40000"/>
                    <a:lumOff val="60000"/>
                  </a:schemeClr>
                </a:solidFill>
                <a:hlinkClick r:id="rId3"/>
              </a:rPr>
              <a:t>http://www.chipsetc.com/intel-keychains-page-3.html</a:t>
            </a:r>
            <a:endParaRPr lang="en-US" dirty="0">
              <a:solidFill>
                <a:schemeClr val="accent2">
                  <a:lumMod val="40000"/>
                  <a:lumOff val="60000"/>
                </a:schemeClr>
              </a:solidFill>
            </a:endParaRPr>
          </a:p>
          <a:p>
            <a:pPr>
              <a:spcBef>
                <a:spcPts val="0"/>
              </a:spcBef>
              <a:spcAft>
                <a:spcPts val="1800"/>
              </a:spcAft>
            </a:pPr>
            <a:r>
              <a:rPr lang="en-US" sz="2400" dirty="0">
                <a:solidFill>
                  <a:schemeClr val="accent2">
                    <a:lumMod val="40000"/>
                    <a:lumOff val="60000"/>
                  </a:schemeClr>
                </a:solidFill>
              </a:rPr>
              <a:t>For fun </a:t>
            </a:r>
            <a:r>
              <a:rPr lang="en-US" sz="2400" dirty="0">
                <a:solidFill>
                  <a:schemeClr val="accent2">
                    <a:lumMod val="40000"/>
                    <a:lumOff val="60000"/>
                  </a:schemeClr>
                </a:solidFill>
                <a:hlinkClick r:id="rId4"/>
              </a:rPr>
              <a:t>http://www.maa.org/mathland/mathland_5_12.html</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23228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Intel Pentium FP Divide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1993</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Missing data values in lookup table, software? Or hardware? Firmware</a:t>
            </a:r>
          </a:p>
          <a:p>
            <a:pPr>
              <a:spcBef>
                <a:spcPts val="0"/>
              </a:spcBef>
              <a:spcAft>
                <a:spcPts val="1800"/>
              </a:spcAft>
            </a:pPr>
            <a:r>
              <a:rPr lang="en-US" dirty="0">
                <a:solidFill>
                  <a:schemeClr val="accent2">
                    <a:lumMod val="40000"/>
                    <a:lumOff val="60000"/>
                  </a:schemeClr>
                </a:solidFill>
              </a:rPr>
              <a:t>Testing? Can testing be made exhaustive at least on lookup table values?</a:t>
            </a:r>
          </a:p>
        </p:txBody>
      </p:sp>
    </p:spTree>
    <p:extLst>
      <p:ext uri="{BB962C8B-B14F-4D97-AF65-F5344CB8AC3E}">
        <p14:creationId xmlns:p14="http://schemas.microsoft.com/office/powerpoint/2010/main" val="163012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 Ping of Death</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1995/1996</a:t>
            </a:r>
          </a:p>
        </p:txBody>
      </p:sp>
      <p:sp>
        <p:nvSpPr>
          <p:cNvPr id="6" name="Content Placeholder 5"/>
          <p:cNvSpPr>
            <a:spLocks noGrp="1"/>
          </p:cNvSpPr>
          <p:nvPr>
            <p:ph idx="1"/>
          </p:nvPr>
        </p:nvSpPr>
        <p:spPr>
          <a:xfrm>
            <a:off x="609600" y="1600200"/>
            <a:ext cx="7924800" cy="4525963"/>
          </a:xfrm>
        </p:spPr>
        <p:txBody>
          <a:bodyPr>
            <a:normAutofit fontScale="85000" lnSpcReduction="10000"/>
          </a:bodyPr>
          <a:lstStyle/>
          <a:p>
            <a:pPr>
              <a:spcBef>
                <a:spcPts val="0"/>
              </a:spcBef>
              <a:spcAft>
                <a:spcPts val="1800"/>
              </a:spcAft>
            </a:pPr>
            <a:r>
              <a:rPr lang="en-US" dirty="0">
                <a:solidFill>
                  <a:schemeClr val="accent2">
                    <a:lumMod val="40000"/>
                    <a:lumOff val="60000"/>
                  </a:schemeClr>
                </a:solidFill>
              </a:rPr>
              <a:t>denial of service (</a:t>
            </a:r>
            <a:r>
              <a:rPr lang="en-US" dirty="0" err="1">
                <a:solidFill>
                  <a:schemeClr val="accent2">
                    <a:lumMod val="40000"/>
                    <a:lumOff val="60000"/>
                  </a:schemeClr>
                </a:solidFill>
              </a:rPr>
              <a:t>DoS</a:t>
            </a:r>
            <a:r>
              <a:rPr lang="en-US" dirty="0">
                <a:solidFill>
                  <a:schemeClr val="accent2">
                    <a:lumMod val="40000"/>
                    <a:lumOff val="60000"/>
                  </a:schemeClr>
                </a:solidFill>
              </a:rPr>
              <a:t>) attack caused by an attacker deliberately sending an IP packet larger than the 65,535 bytes allowed by the IP protocol</a:t>
            </a:r>
          </a:p>
          <a:p>
            <a:pPr>
              <a:spcBef>
                <a:spcPts val="0"/>
              </a:spcBef>
              <a:spcAft>
                <a:spcPts val="1800"/>
              </a:spcAft>
            </a:pPr>
            <a:r>
              <a:rPr lang="en-US" dirty="0">
                <a:solidFill>
                  <a:schemeClr val="accent2">
                    <a:lumMod val="40000"/>
                    <a:lumOff val="60000"/>
                  </a:schemeClr>
                </a:solidFill>
              </a:rPr>
              <a:t>Normal ping packet is 32 to 84 bytes</a:t>
            </a:r>
          </a:p>
          <a:p>
            <a:pPr>
              <a:spcBef>
                <a:spcPts val="0"/>
              </a:spcBef>
              <a:spcAft>
                <a:spcPts val="1800"/>
              </a:spcAft>
            </a:pPr>
            <a:r>
              <a:rPr lang="en-US" dirty="0">
                <a:solidFill>
                  <a:schemeClr val="accent2">
                    <a:lumMod val="40000"/>
                    <a:lumOff val="60000"/>
                  </a:schemeClr>
                </a:solidFill>
              </a:rPr>
              <a:t>Long packets are broken up and sent as smaller ones, then reassembled… no check was done to make sure they add up to &lt;= 65,535</a:t>
            </a:r>
          </a:p>
          <a:p>
            <a:pPr>
              <a:spcBef>
                <a:spcPts val="0"/>
              </a:spcBef>
              <a:spcAft>
                <a:spcPts val="1800"/>
              </a:spcAft>
            </a:pPr>
            <a:r>
              <a:rPr lang="en-US" dirty="0">
                <a:solidFill>
                  <a:schemeClr val="accent2">
                    <a:lumMod val="40000"/>
                    <a:lumOff val="60000"/>
                  </a:schemeClr>
                </a:solidFill>
              </a:rPr>
              <a:t>Affected Unix, Linux, Mac, Windows, printers, and routers running early TCP/IP implementations</a:t>
            </a:r>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 Ping of Death</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1995/1996</a:t>
            </a:r>
          </a:p>
        </p:txBody>
      </p:sp>
      <p:sp>
        <p:nvSpPr>
          <p:cNvPr id="6" name="Content Placeholder 5"/>
          <p:cNvSpPr>
            <a:spLocks noGrp="1"/>
          </p:cNvSpPr>
          <p:nvPr>
            <p:ph idx="1"/>
          </p:nvPr>
        </p:nvSpPr>
        <p:spPr>
          <a:xfrm>
            <a:off x="609600" y="1600200"/>
            <a:ext cx="7924800" cy="4525963"/>
          </a:xfrm>
        </p:spPr>
        <p:txBody>
          <a:bodyPr>
            <a:normAutofit lnSpcReduction="10000"/>
          </a:bodyPr>
          <a:lstStyle/>
          <a:p>
            <a:pPr>
              <a:spcBef>
                <a:spcPts val="0"/>
              </a:spcBef>
              <a:spcAft>
                <a:spcPts val="1800"/>
              </a:spcAft>
            </a:pPr>
            <a:r>
              <a:rPr lang="en-US" dirty="0">
                <a:solidFill>
                  <a:schemeClr val="accent2">
                    <a:lumMod val="40000"/>
                    <a:lumOff val="60000"/>
                  </a:schemeClr>
                </a:solidFill>
              </a:rPr>
              <a:t>OS didn’t know how to handle a “too long” packet and would freeze, crash, do unpredictable stuff</a:t>
            </a:r>
          </a:p>
          <a:p>
            <a:pPr>
              <a:spcBef>
                <a:spcPts val="0"/>
              </a:spcBef>
              <a:spcAft>
                <a:spcPts val="1800"/>
              </a:spcAft>
            </a:pPr>
            <a:r>
              <a:rPr lang="en-US" dirty="0">
                <a:solidFill>
                  <a:schemeClr val="accent2">
                    <a:lumMod val="40000"/>
                    <a:lumOff val="60000"/>
                  </a:schemeClr>
                </a:solidFill>
              </a:rPr>
              <a:t>Yet another buffer overflow problem -- a classic in C due to the nature of arrays (“buffers”) in the language</a:t>
            </a:r>
          </a:p>
          <a:p>
            <a:pPr>
              <a:spcBef>
                <a:spcPts val="0"/>
              </a:spcBef>
              <a:spcAft>
                <a:spcPts val="1800"/>
              </a:spcAft>
            </a:pPr>
            <a:r>
              <a:rPr lang="en-US" dirty="0">
                <a:solidFill>
                  <a:schemeClr val="accent2">
                    <a:lumMod val="40000"/>
                    <a:lumOff val="60000"/>
                  </a:schemeClr>
                </a:solidFill>
              </a:rPr>
              <a:t>Newer versions of TCP/IP are fixed, but some net firewalls still deny pings because of this</a:t>
            </a:r>
          </a:p>
          <a:p>
            <a:pPr>
              <a:spcBef>
                <a:spcPts val="0"/>
              </a:spcBef>
              <a:spcAft>
                <a:spcPts val="1800"/>
              </a:spcAft>
            </a:pPr>
            <a:endParaRPr lang="en-US" dirty="0">
              <a:solidFill>
                <a:schemeClr val="accent2">
                  <a:lumMod val="40000"/>
                  <a:lumOff val="60000"/>
                </a:schemeClr>
              </a:solidFill>
            </a:endParaRP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8676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The Ping of Death</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1995/1996</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Deliberate exploit of design flaw in OS</a:t>
            </a:r>
          </a:p>
          <a:p>
            <a:pPr>
              <a:spcBef>
                <a:spcPts val="0"/>
              </a:spcBef>
              <a:spcAft>
                <a:spcPts val="1800"/>
              </a:spcAft>
            </a:pPr>
            <a:r>
              <a:rPr lang="en-US" dirty="0">
                <a:solidFill>
                  <a:schemeClr val="accent2">
                    <a:lumMod val="40000"/>
                    <a:lumOff val="60000"/>
                  </a:schemeClr>
                </a:solidFill>
              </a:rPr>
              <a:t>Flaw is fixed but no way to force old code to be eliminated</a:t>
            </a:r>
          </a:p>
        </p:txBody>
      </p:sp>
    </p:spTree>
    <p:extLst>
      <p:ext uri="{BB962C8B-B14F-4D97-AF65-F5344CB8AC3E}">
        <p14:creationId xmlns:p14="http://schemas.microsoft.com/office/powerpoint/2010/main" val="26251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Ariane</a:t>
            </a:r>
            <a:r>
              <a:rPr lang="en-US" sz="4900" dirty="0">
                <a:solidFill>
                  <a:srgbClr val="00B0F0"/>
                </a:solidFill>
              </a:rPr>
              <a:t> 5 Flight 501</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4, 1996</a:t>
            </a:r>
          </a:p>
        </p:txBody>
      </p:sp>
      <p:pic>
        <p:nvPicPr>
          <p:cNvPr id="1026" name="Picture 2" descr="C:\Users\pds\Downloads\Ariane-5-Flight-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4199177"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a:xfrm>
            <a:off x="304800" y="1676400"/>
            <a:ext cx="4114800" cy="4525963"/>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accent2">
                    <a:lumMod val="40000"/>
                    <a:lumOff val="60000"/>
                  </a:schemeClr>
                </a:solidFill>
              </a:rPr>
              <a:t>French rocket reuses code from </a:t>
            </a:r>
            <a:r>
              <a:rPr lang="en-US" dirty="0" err="1">
                <a:solidFill>
                  <a:schemeClr val="accent2">
                    <a:lumMod val="40000"/>
                    <a:lumOff val="60000"/>
                  </a:schemeClr>
                </a:solidFill>
              </a:rPr>
              <a:t>Ariane</a:t>
            </a:r>
            <a:r>
              <a:rPr lang="en-US" dirty="0">
                <a:solidFill>
                  <a:schemeClr val="accent2">
                    <a:lumMod val="40000"/>
                    <a:lumOff val="60000"/>
                  </a:schemeClr>
                </a:solidFill>
              </a:rPr>
              <a:t> 4</a:t>
            </a:r>
          </a:p>
          <a:p>
            <a:pPr>
              <a:spcBef>
                <a:spcPts val="0"/>
              </a:spcBef>
              <a:spcAft>
                <a:spcPts val="1800"/>
              </a:spcAft>
            </a:pPr>
            <a:r>
              <a:rPr lang="en-US" dirty="0">
                <a:solidFill>
                  <a:schemeClr val="accent2">
                    <a:lumMod val="40000"/>
                    <a:lumOff val="60000"/>
                  </a:schemeClr>
                </a:solidFill>
              </a:rPr>
              <a:t>5’s faster engines triggers bug in arithmetic routine in flight computer</a:t>
            </a:r>
          </a:p>
          <a:p>
            <a:pPr>
              <a:spcBef>
                <a:spcPts val="0"/>
              </a:spcBef>
              <a:spcAft>
                <a:spcPts val="1800"/>
              </a:spcAft>
            </a:pPr>
            <a:r>
              <a:rPr lang="en-US" dirty="0" smtClean="0">
                <a:solidFill>
                  <a:schemeClr val="accent2">
                    <a:lumMod val="40000"/>
                    <a:lumOff val="60000"/>
                  </a:schemeClr>
                </a:solidFill>
              </a:rPr>
              <a:t>Convert 64-bit FP to 16-bit signed </a:t>
            </a:r>
            <a:r>
              <a:rPr lang="en-US" dirty="0" err="1" smtClean="0">
                <a:solidFill>
                  <a:schemeClr val="accent2">
                    <a:lumMod val="40000"/>
                    <a:lumOff val="60000"/>
                  </a:schemeClr>
                </a:solidFill>
              </a:rPr>
              <a:t>int</a:t>
            </a:r>
            <a:endParaRPr lang="en-US" dirty="0" smtClean="0">
              <a:solidFill>
                <a:schemeClr val="accent2">
                  <a:lumMod val="40000"/>
                  <a:lumOff val="60000"/>
                </a:schemeClr>
              </a:solidFill>
            </a:endParaRPr>
          </a:p>
          <a:p>
            <a:pPr>
              <a:spcBef>
                <a:spcPts val="0"/>
              </a:spcBef>
              <a:spcAft>
                <a:spcPts val="1800"/>
              </a:spcAft>
            </a:pPr>
            <a:endParaRPr lang="en-US" dirty="0"/>
          </a:p>
        </p:txBody>
      </p:sp>
    </p:spTree>
    <p:extLst>
      <p:ext uri="{BB962C8B-B14F-4D97-AF65-F5344CB8AC3E}">
        <p14:creationId xmlns:p14="http://schemas.microsoft.com/office/powerpoint/2010/main" val="7570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Ariane</a:t>
            </a:r>
            <a:r>
              <a:rPr lang="en-US" sz="4900" dirty="0">
                <a:solidFill>
                  <a:srgbClr val="00B0F0"/>
                </a:solidFill>
              </a:rPr>
              <a:t> 5 Flight 501</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4, 1996</a:t>
            </a:r>
          </a:p>
        </p:txBody>
      </p:sp>
      <p:sp>
        <p:nvSpPr>
          <p:cNvPr id="6" name="Content Placeholder 5"/>
          <p:cNvSpPr>
            <a:spLocks noGrp="1"/>
          </p:cNvSpPr>
          <p:nvPr>
            <p:ph idx="1"/>
          </p:nvPr>
        </p:nvSpPr>
        <p:spPr>
          <a:xfrm>
            <a:off x="533400" y="1676400"/>
            <a:ext cx="7924800" cy="4525963"/>
          </a:xfrm>
        </p:spPr>
        <p:txBody>
          <a:bodyPr>
            <a:normAutofit fontScale="77500" lnSpcReduction="20000"/>
          </a:bodyPr>
          <a:lstStyle/>
          <a:p>
            <a:pPr>
              <a:spcBef>
                <a:spcPts val="0"/>
              </a:spcBef>
              <a:spcAft>
                <a:spcPts val="1800"/>
              </a:spcAft>
            </a:pPr>
            <a:r>
              <a:rPr lang="en-US" sz="3100" dirty="0">
                <a:solidFill>
                  <a:schemeClr val="accent2">
                    <a:lumMod val="40000"/>
                    <a:lumOff val="60000"/>
                  </a:schemeClr>
                </a:solidFill>
              </a:rPr>
              <a:t>The 5 generates larger 64-bit values, causes overflow in the 16-bit </a:t>
            </a:r>
            <a:r>
              <a:rPr lang="en-US" sz="3100" dirty="0" err="1">
                <a:solidFill>
                  <a:schemeClr val="accent2">
                    <a:lumMod val="40000"/>
                    <a:lumOff val="60000"/>
                  </a:schemeClr>
                </a:solidFill>
              </a:rPr>
              <a:t>int</a:t>
            </a:r>
            <a:r>
              <a:rPr lang="en-US" sz="3100" dirty="0">
                <a:solidFill>
                  <a:schemeClr val="accent2">
                    <a:lumMod val="40000"/>
                    <a:lumOff val="60000"/>
                  </a:schemeClr>
                </a:solidFill>
              </a:rPr>
              <a:t> ( a variable representing horizontal bias )</a:t>
            </a:r>
          </a:p>
          <a:p>
            <a:pPr>
              <a:spcBef>
                <a:spcPts val="0"/>
              </a:spcBef>
              <a:spcAft>
                <a:spcPts val="1800"/>
              </a:spcAft>
            </a:pPr>
            <a:r>
              <a:rPr lang="en-US" sz="3100" dirty="0">
                <a:solidFill>
                  <a:schemeClr val="accent2">
                    <a:lumMod val="40000"/>
                    <a:lumOff val="60000"/>
                  </a:schemeClr>
                </a:solidFill>
              </a:rPr>
              <a:t>Controller traps due to overflow, crashes during launch, so backup computer is called into play</a:t>
            </a:r>
          </a:p>
          <a:p>
            <a:pPr>
              <a:spcBef>
                <a:spcPts val="0"/>
              </a:spcBef>
              <a:spcAft>
                <a:spcPts val="1800"/>
              </a:spcAft>
            </a:pPr>
            <a:r>
              <a:rPr lang="en-US" sz="3100" dirty="0">
                <a:solidFill>
                  <a:schemeClr val="accent2">
                    <a:lumMod val="40000"/>
                    <a:lumOff val="60000"/>
                  </a:schemeClr>
                </a:solidFill>
              </a:rPr>
              <a:t>Backup had already crashed… it was running the same software (redundancy was incase of hardware failure)</a:t>
            </a:r>
          </a:p>
          <a:p>
            <a:pPr>
              <a:spcBef>
                <a:spcPts val="0"/>
              </a:spcBef>
              <a:spcAft>
                <a:spcPts val="1800"/>
              </a:spcAft>
            </a:pPr>
            <a:r>
              <a:rPr lang="en-US" sz="3100" dirty="0">
                <a:solidFill>
                  <a:schemeClr val="accent2">
                    <a:lumMod val="40000"/>
                    <a:lumOff val="60000"/>
                  </a:schemeClr>
                </a:solidFill>
              </a:rPr>
              <a:t>Boom 37 seconds into flight (unmanned), losing $370 million rocket and scientific cluster payload</a:t>
            </a:r>
          </a:p>
          <a:p>
            <a:pPr>
              <a:spcBef>
                <a:spcPts val="0"/>
              </a:spcBef>
              <a:spcAft>
                <a:spcPts val="1800"/>
              </a:spcAft>
            </a:pPr>
            <a:r>
              <a:rPr lang="en-US" sz="2600" dirty="0">
                <a:solidFill>
                  <a:schemeClr val="accent2">
                    <a:lumMod val="40000"/>
                    <a:lumOff val="60000"/>
                  </a:schemeClr>
                </a:solidFill>
              </a:rPr>
              <a:t>Video </a:t>
            </a:r>
            <a:r>
              <a:rPr lang="en-US" sz="2600" dirty="0">
                <a:solidFill>
                  <a:schemeClr val="accent2">
                    <a:lumMod val="40000"/>
                    <a:lumOff val="60000"/>
                  </a:schemeClr>
                </a:solidFill>
                <a:hlinkClick r:id="rId2"/>
              </a:rPr>
              <a:t>http://www.youtube.com/watch?v=gp_D8r-2hwk</a:t>
            </a:r>
            <a:endParaRPr lang="en-US" sz="2600" dirty="0">
              <a:solidFill>
                <a:schemeClr val="accent2">
                  <a:lumMod val="40000"/>
                  <a:lumOff val="60000"/>
                </a:schemeClr>
              </a:solidFill>
            </a:endParaRPr>
          </a:p>
          <a:p>
            <a:pPr>
              <a:spcBef>
                <a:spcPts val="0"/>
              </a:spcBef>
              <a:spcAft>
                <a:spcPts val="1800"/>
              </a:spcAft>
            </a:pPr>
            <a:endParaRPr lang="en-US" dirty="0"/>
          </a:p>
        </p:txBody>
      </p:sp>
    </p:spTree>
    <p:extLst>
      <p:ext uri="{BB962C8B-B14F-4D97-AF65-F5344CB8AC3E}">
        <p14:creationId xmlns:p14="http://schemas.microsoft.com/office/powerpoint/2010/main" val="371550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Ariane</a:t>
            </a:r>
            <a:r>
              <a:rPr lang="en-US" sz="4900" dirty="0">
                <a:solidFill>
                  <a:srgbClr val="00B0F0"/>
                </a:solidFill>
              </a:rPr>
              <a:t> 5 Flight 501</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4, 1996</a:t>
            </a:r>
          </a:p>
        </p:txBody>
      </p:sp>
      <p:sp>
        <p:nvSpPr>
          <p:cNvPr id="6" name="Content Placeholder 5"/>
          <p:cNvSpPr>
            <a:spLocks noGrp="1"/>
          </p:cNvSpPr>
          <p:nvPr>
            <p:ph idx="1"/>
          </p:nvPr>
        </p:nvSpPr>
        <p:spPr>
          <a:xfrm>
            <a:off x="533400" y="1676400"/>
            <a:ext cx="7924800" cy="4525963"/>
          </a:xfrm>
        </p:spPr>
        <p:txBody>
          <a:bodyPr>
            <a:normAutofit fontScale="85000" lnSpcReduction="20000"/>
          </a:bodyPr>
          <a:lstStyle/>
          <a:p>
            <a:pPr marL="36576" indent="0">
              <a:spcBef>
                <a:spcPts val="0"/>
              </a:spcBef>
              <a:spcAft>
                <a:spcPts val="1800"/>
              </a:spcAft>
              <a:buNone/>
            </a:pPr>
            <a:r>
              <a:rPr lang="en-US" sz="3100" dirty="0">
                <a:solidFill>
                  <a:schemeClr val="accent2">
                    <a:lumMod val="40000"/>
                    <a:lumOff val="60000"/>
                  </a:schemeClr>
                </a:solidFill>
              </a:rPr>
              <a:t>From Pentium chip error link </a:t>
            </a:r>
            <a:r>
              <a:rPr lang="en-US" sz="3100" dirty="0">
                <a:solidFill>
                  <a:schemeClr val="accent2">
                    <a:lumMod val="40000"/>
                    <a:lumOff val="60000"/>
                  </a:schemeClr>
                </a:solidFill>
                <a:hlinkClick r:id="rId2"/>
              </a:rPr>
              <a:t>http://www.maa.org/mathland/mathland_5_12.html</a:t>
            </a:r>
            <a:endParaRPr lang="en-US" sz="3100" dirty="0">
              <a:solidFill>
                <a:schemeClr val="accent2">
                  <a:lumMod val="40000"/>
                  <a:lumOff val="60000"/>
                </a:schemeClr>
              </a:solidFill>
            </a:endParaRPr>
          </a:p>
          <a:p>
            <a:pPr marL="36576" indent="0">
              <a:spcBef>
                <a:spcPts val="0"/>
              </a:spcBef>
              <a:spcAft>
                <a:spcPts val="1800"/>
              </a:spcAft>
              <a:buNone/>
            </a:pPr>
            <a:r>
              <a:rPr lang="en-US" dirty="0"/>
              <a:t>“Interestingly, the launch failure of the </a:t>
            </a:r>
            <a:r>
              <a:rPr lang="en-US" dirty="0" err="1"/>
              <a:t>Ariane</a:t>
            </a:r>
            <a:r>
              <a:rPr lang="en-US" dirty="0"/>
              <a:t> 5 rocket, which exploded 37 seconds after liftoff on June 4, 1996, occurred because of a software error that resulted from converting a 64-bit floating point number to a 16-bit integer. The value of the floating point number happened to be larger than could be represented by a 16-bit integer. The overflow wasn't handled properly, and in response, the computer cleared its memory. </a:t>
            </a:r>
            <a:r>
              <a:rPr lang="en-US" dirty="0">
                <a:solidFill>
                  <a:srgbClr val="FFFF00"/>
                </a:solidFill>
              </a:rPr>
              <a:t>The memory dump was interpreted by the rocket as instructions to its rocket nozzles</a:t>
            </a:r>
            <a:r>
              <a:rPr lang="en-US" dirty="0"/>
              <a:t>, and an explosion resulted.</a:t>
            </a:r>
          </a:p>
        </p:txBody>
      </p:sp>
    </p:spTree>
    <p:extLst>
      <p:ext uri="{BB962C8B-B14F-4D97-AF65-F5344CB8AC3E}">
        <p14:creationId xmlns:p14="http://schemas.microsoft.com/office/powerpoint/2010/main" val="33531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err="1">
                <a:solidFill>
                  <a:srgbClr val="00B0F0"/>
                </a:solidFill>
              </a:rPr>
              <a:t>Ariane</a:t>
            </a:r>
            <a:r>
              <a:rPr lang="en-US" sz="4900" dirty="0">
                <a:solidFill>
                  <a:srgbClr val="00B0F0"/>
                </a:solidFill>
              </a:rPr>
              <a:t> 5 Flight 501</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June 4, 1996</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Old code not compatible with new specs yet new system mixed old and new code</a:t>
            </a:r>
          </a:p>
        </p:txBody>
      </p:sp>
    </p:spTree>
    <p:extLst>
      <p:ext uri="{BB962C8B-B14F-4D97-AF65-F5344CB8AC3E}">
        <p14:creationId xmlns:p14="http://schemas.microsoft.com/office/powerpoint/2010/main" val="42637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Mariner I Venus Probe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July 22, 1962</a:t>
            </a:r>
          </a:p>
        </p:txBody>
      </p:sp>
      <p:sp>
        <p:nvSpPr>
          <p:cNvPr id="6" name="Content Placeholder 5"/>
          <p:cNvSpPr>
            <a:spLocks noGrp="1"/>
          </p:cNvSpPr>
          <p:nvPr>
            <p:ph idx="1"/>
          </p:nvPr>
        </p:nvSpPr>
        <p:spPr>
          <a:xfrm>
            <a:off x="381000" y="1600200"/>
            <a:ext cx="3810000" cy="4525963"/>
          </a:xfrm>
        </p:spPr>
        <p:txBody>
          <a:bodyPr>
            <a:normAutofit fontScale="62500" lnSpcReduction="20000"/>
          </a:bodyPr>
          <a:lstStyle/>
          <a:p>
            <a:pPr>
              <a:spcBef>
                <a:spcPts val="0"/>
              </a:spcBef>
              <a:spcAft>
                <a:spcPts val="1800"/>
              </a:spcAft>
            </a:pPr>
            <a:r>
              <a:rPr lang="en-US" dirty="0">
                <a:solidFill>
                  <a:schemeClr val="accent2">
                    <a:lumMod val="40000"/>
                    <a:lumOff val="60000"/>
                  </a:schemeClr>
                </a:solidFill>
              </a:rPr>
              <a:t>Collaboration among JPL, NASA, USAF</a:t>
            </a:r>
          </a:p>
          <a:p>
            <a:pPr>
              <a:spcBef>
                <a:spcPts val="0"/>
              </a:spcBef>
              <a:spcAft>
                <a:spcPts val="1800"/>
              </a:spcAft>
            </a:pPr>
            <a:r>
              <a:rPr lang="en-US" dirty="0">
                <a:solidFill>
                  <a:schemeClr val="accent2">
                    <a:lumMod val="40000"/>
                    <a:lumOff val="60000"/>
                  </a:schemeClr>
                </a:solidFill>
              </a:rPr>
              <a:t>Bug in guidance system software causes rocket to diverge from intended path on launch</a:t>
            </a:r>
          </a:p>
          <a:p>
            <a:pPr>
              <a:spcBef>
                <a:spcPts val="0"/>
              </a:spcBef>
              <a:spcAft>
                <a:spcPts val="1800"/>
              </a:spcAft>
            </a:pPr>
            <a:r>
              <a:rPr lang="en-US" dirty="0">
                <a:solidFill>
                  <a:schemeClr val="accent2">
                    <a:lumMod val="40000"/>
                    <a:lumOff val="60000"/>
                  </a:schemeClr>
                </a:solidFill>
              </a:rPr>
              <a:t>Range safety officer destroys it over the Atlantic</a:t>
            </a:r>
          </a:p>
          <a:p>
            <a:pPr>
              <a:spcBef>
                <a:spcPts val="0"/>
              </a:spcBef>
              <a:spcAft>
                <a:spcPts val="1800"/>
              </a:spcAft>
            </a:pPr>
            <a:r>
              <a:rPr lang="en-US" dirty="0">
                <a:solidFill>
                  <a:schemeClr val="accent2">
                    <a:lumMod val="40000"/>
                    <a:lumOff val="60000"/>
                  </a:schemeClr>
                </a:solidFill>
              </a:rPr>
              <a:t>Investigation finds that a formula written in pencil on paper was incorrectly transcribed into computer code… wrong punctuation character in a single line of code</a:t>
            </a:r>
          </a:p>
        </p:txBody>
      </p:sp>
      <p:pic>
        <p:nvPicPr>
          <p:cNvPr id="4" name="Picture 2" descr="C:\Users\pds\Downloads\Mariner-I-Space-P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489034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Pathfinder Shutdown</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Aug 1997</a:t>
            </a:r>
          </a:p>
        </p:txBody>
      </p:sp>
      <p:sp>
        <p:nvSpPr>
          <p:cNvPr id="6" name="Content Placeholder 5"/>
          <p:cNvSpPr>
            <a:spLocks noGrp="1"/>
          </p:cNvSpPr>
          <p:nvPr>
            <p:ph idx="1"/>
          </p:nvPr>
        </p:nvSpPr>
        <p:spPr>
          <a:xfrm>
            <a:off x="533400" y="1676400"/>
            <a:ext cx="7924800" cy="4525963"/>
          </a:xfrm>
        </p:spPr>
        <p:txBody>
          <a:bodyPr>
            <a:normAutofit fontScale="92500"/>
          </a:bodyPr>
          <a:lstStyle/>
          <a:p>
            <a:pPr>
              <a:spcBef>
                <a:spcPts val="0"/>
              </a:spcBef>
              <a:spcAft>
                <a:spcPts val="1800"/>
              </a:spcAft>
            </a:pPr>
            <a:r>
              <a:rPr lang="en-US" sz="2400" dirty="0">
                <a:solidFill>
                  <a:schemeClr val="accent2">
                    <a:lumMod val="40000"/>
                    <a:lumOff val="60000"/>
                  </a:schemeClr>
                </a:solidFill>
              </a:rPr>
              <a:t>Onboard computer would just shutdown and reboot… happened many times early on in the mission</a:t>
            </a:r>
          </a:p>
          <a:p>
            <a:pPr>
              <a:spcBef>
                <a:spcPts val="0"/>
              </a:spcBef>
              <a:spcAft>
                <a:spcPts val="1800"/>
              </a:spcAft>
            </a:pPr>
            <a:r>
              <a:rPr lang="en-US" sz="2400" dirty="0">
                <a:solidFill>
                  <a:schemeClr val="accent2">
                    <a:lumMod val="40000"/>
                    <a:lumOff val="60000"/>
                  </a:schemeClr>
                </a:solidFill>
              </a:rPr>
              <a:t>Traced to a timing problem in multi-taking operating system</a:t>
            </a:r>
          </a:p>
          <a:p>
            <a:pPr>
              <a:spcBef>
                <a:spcPts val="0"/>
              </a:spcBef>
              <a:spcAft>
                <a:spcPts val="1800"/>
              </a:spcAft>
            </a:pPr>
            <a:r>
              <a:rPr lang="en-US" sz="2400" dirty="0">
                <a:solidFill>
                  <a:schemeClr val="accent2">
                    <a:lumMod val="40000"/>
                    <a:lumOff val="60000"/>
                  </a:schemeClr>
                </a:solidFill>
              </a:rPr>
              <a:t>Processes have priorities and very occasionally a med priority task could start in the tiny time slice when a high priority task was being interrupted for a low task</a:t>
            </a:r>
          </a:p>
          <a:p>
            <a:pPr>
              <a:spcBef>
                <a:spcPts val="0"/>
              </a:spcBef>
              <a:spcAft>
                <a:spcPts val="1800"/>
              </a:spcAft>
            </a:pPr>
            <a:r>
              <a:rPr lang="en-US" sz="2400" dirty="0">
                <a:solidFill>
                  <a:schemeClr val="accent2">
                    <a:lumMod val="40000"/>
                    <a:lumOff val="60000"/>
                  </a:schemeClr>
                </a:solidFill>
              </a:rPr>
              <a:t>The med task would prevent the low from running, and the high was waiting for the low to finish and give it data</a:t>
            </a:r>
          </a:p>
          <a:p>
            <a:pPr>
              <a:spcBef>
                <a:spcPts val="0"/>
              </a:spcBef>
              <a:spcAft>
                <a:spcPts val="1800"/>
              </a:spcAft>
            </a:pP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37745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Pathfinder Shutdown</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Aug 1997</a:t>
            </a:r>
          </a:p>
        </p:txBody>
      </p:sp>
      <p:sp>
        <p:nvSpPr>
          <p:cNvPr id="6" name="Content Placeholder 5"/>
          <p:cNvSpPr>
            <a:spLocks noGrp="1"/>
          </p:cNvSpPr>
          <p:nvPr>
            <p:ph idx="1"/>
          </p:nvPr>
        </p:nvSpPr>
        <p:spPr>
          <a:xfrm>
            <a:off x="533400" y="1676400"/>
            <a:ext cx="7924800" cy="4525963"/>
          </a:xfrm>
        </p:spPr>
        <p:txBody>
          <a:bodyPr>
            <a:normAutofit/>
          </a:bodyPr>
          <a:lstStyle/>
          <a:p>
            <a:pPr>
              <a:spcBef>
                <a:spcPts val="0"/>
              </a:spcBef>
              <a:spcAft>
                <a:spcPts val="1800"/>
              </a:spcAft>
            </a:pPr>
            <a:r>
              <a:rPr lang="en-US" sz="2400" dirty="0">
                <a:solidFill>
                  <a:schemeClr val="accent2">
                    <a:lumMod val="40000"/>
                    <a:lumOff val="60000"/>
                  </a:schemeClr>
                </a:solidFill>
              </a:rPr>
              <a:t>Software handled this by noticing a stuck task and rebooting</a:t>
            </a:r>
          </a:p>
          <a:p>
            <a:pPr>
              <a:spcBef>
                <a:spcPts val="0"/>
              </a:spcBef>
              <a:spcAft>
                <a:spcPts val="1800"/>
              </a:spcAft>
            </a:pPr>
            <a:r>
              <a:rPr lang="en-US" sz="2400" dirty="0">
                <a:solidFill>
                  <a:schemeClr val="accent2">
                    <a:lumMod val="40000"/>
                    <a:lumOff val="60000"/>
                  </a:schemeClr>
                </a:solidFill>
              </a:rPr>
              <a:t>Parallel system on Earth was used to find the bug, patches sent up to Mars</a:t>
            </a:r>
          </a:p>
          <a:p>
            <a:pPr>
              <a:spcBef>
                <a:spcPts val="0"/>
              </a:spcBef>
              <a:spcAft>
                <a:spcPts val="1800"/>
              </a:spcAft>
            </a:pPr>
            <a:r>
              <a:rPr lang="en-US" sz="2400" dirty="0">
                <a:solidFill>
                  <a:schemeClr val="accent2">
                    <a:lumMod val="40000"/>
                    <a:lumOff val="60000"/>
                  </a:schemeClr>
                </a:solidFill>
              </a:rPr>
              <a:t>No huge dollar loss but each reboot caused a day delay in data transmission</a:t>
            </a:r>
          </a:p>
          <a:p>
            <a:pPr>
              <a:spcBef>
                <a:spcPts val="0"/>
              </a:spcBef>
              <a:spcAft>
                <a:spcPts val="1800"/>
              </a:spcAft>
            </a:pPr>
            <a:r>
              <a:rPr lang="en-US" sz="2400" dirty="0">
                <a:solidFill>
                  <a:schemeClr val="accent2">
                    <a:lumMod val="40000"/>
                    <a:lumOff val="60000"/>
                  </a:schemeClr>
                </a:solidFill>
                <a:hlinkClick r:id="rId2"/>
              </a:rPr>
              <a:t>https://www.rapitasystems.com/blog/what-really-happened-to-the-software-on-the-mars-pathfinder-spacecraft</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7329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Pathfinder Shutdown</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Aug 1997</a:t>
            </a:r>
          </a:p>
        </p:txBody>
      </p:sp>
      <p:sp>
        <p:nvSpPr>
          <p:cNvPr id="7" name="Content Placeholder 5"/>
          <p:cNvSpPr txBox="1">
            <a:spLocks/>
          </p:cNvSpPr>
          <p:nvPr/>
        </p:nvSpPr>
        <p:spPr>
          <a:xfrm>
            <a:off x="457200" y="1752600"/>
            <a:ext cx="7620000" cy="4191000"/>
          </a:xfrm>
          <a:prstGeom prst="rect">
            <a:avLst/>
          </a:prstGeom>
        </p:spPr>
        <p:txBody>
          <a:bodyPr vert="horz">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Inconsistent / incorrect specs, correct code perhaps</a:t>
            </a:r>
          </a:p>
          <a:p>
            <a:pPr>
              <a:spcBef>
                <a:spcPts val="0"/>
              </a:spcBef>
              <a:spcAft>
                <a:spcPts val="1800"/>
              </a:spcAft>
            </a:pPr>
            <a:r>
              <a:rPr lang="en-US" dirty="0">
                <a:solidFill>
                  <a:schemeClr val="accent2">
                    <a:lumMod val="40000"/>
                    <a:lumOff val="60000"/>
                  </a:schemeClr>
                </a:solidFill>
              </a:rPr>
              <a:t>Perhaps incorrect multi-processor design allows race conditions, or OS for </a:t>
            </a:r>
            <a:r>
              <a:rPr lang="en-US" dirty="0" smtClean="0">
                <a:solidFill>
                  <a:schemeClr val="accent2">
                    <a:lumMod val="40000"/>
                    <a:lumOff val="60000"/>
                  </a:schemeClr>
                </a:solidFill>
              </a:rPr>
              <a:t>multi-processor</a:t>
            </a:r>
          </a:p>
          <a:p>
            <a:pPr>
              <a:spcBef>
                <a:spcPts val="0"/>
              </a:spcBef>
              <a:spcAft>
                <a:spcPts val="1800"/>
              </a:spcAft>
            </a:pPr>
            <a:r>
              <a:rPr lang="en-US" dirty="0" smtClean="0">
                <a:solidFill>
                  <a:schemeClr val="accent2">
                    <a:lumMod val="40000"/>
                    <a:lumOff val="60000"/>
                  </a:schemeClr>
                </a:solidFill>
              </a:rPr>
              <a:t>Human error: “Engineers </a:t>
            </a:r>
            <a:r>
              <a:rPr lang="en-US" dirty="0">
                <a:solidFill>
                  <a:schemeClr val="accent2">
                    <a:lumMod val="40000"/>
                    <a:lumOff val="60000"/>
                  </a:schemeClr>
                </a:solidFill>
              </a:rPr>
              <a:t>later confessed that system resets had occurred during pre-flight tests. They put these down to a hardware glitch and returned to focusing on the mission-critical landing </a:t>
            </a:r>
            <a:r>
              <a:rPr lang="en-US" dirty="0" smtClean="0">
                <a:solidFill>
                  <a:schemeClr val="accent2">
                    <a:lumMod val="40000"/>
                    <a:lumOff val="60000"/>
                  </a:schemeClr>
                </a:solidFill>
              </a:rPr>
              <a:t>software”</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42054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Nat’l Cancer Inst., Panama City</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November 2000</a:t>
            </a:r>
          </a:p>
        </p:txBody>
      </p:sp>
      <p:sp>
        <p:nvSpPr>
          <p:cNvPr id="6" name="Content Placeholder 5"/>
          <p:cNvSpPr>
            <a:spLocks noGrp="1"/>
          </p:cNvSpPr>
          <p:nvPr>
            <p:ph idx="1"/>
          </p:nvPr>
        </p:nvSpPr>
        <p:spPr>
          <a:xfrm>
            <a:off x="609600" y="1600200"/>
            <a:ext cx="7924800" cy="4525963"/>
          </a:xfrm>
        </p:spPr>
        <p:txBody>
          <a:bodyPr>
            <a:normAutofit fontScale="92500" lnSpcReduction="20000"/>
          </a:bodyPr>
          <a:lstStyle/>
          <a:p>
            <a:pPr>
              <a:spcBef>
                <a:spcPts val="0"/>
              </a:spcBef>
              <a:spcAft>
                <a:spcPts val="1800"/>
              </a:spcAft>
            </a:pPr>
            <a:r>
              <a:rPr lang="en-US" dirty="0">
                <a:solidFill>
                  <a:schemeClr val="accent2">
                    <a:lumMod val="40000"/>
                    <a:lumOff val="60000"/>
                  </a:schemeClr>
                </a:solidFill>
              </a:rPr>
              <a:t>Radiation planning software by </a:t>
            </a:r>
            <a:r>
              <a:rPr lang="en-US" dirty="0" err="1">
                <a:solidFill>
                  <a:schemeClr val="accent2">
                    <a:lumMod val="40000"/>
                    <a:lumOff val="60000"/>
                  </a:schemeClr>
                </a:solidFill>
              </a:rPr>
              <a:t>Multidata</a:t>
            </a:r>
            <a:r>
              <a:rPr lang="en-US" dirty="0">
                <a:solidFill>
                  <a:schemeClr val="accent2">
                    <a:lumMod val="40000"/>
                    <a:lumOff val="60000"/>
                  </a:schemeClr>
                </a:solidFill>
              </a:rPr>
              <a:t> Systems International</a:t>
            </a:r>
          </a:p>
          <a:p>
            <a:pPr>
              <a:spcBef>
                <a:spcPts val="0"/>
              </a:spcBef>
              <a:spcAft>
                <a:spcPts val="1800"/>
              </a:spcAft>
            </a:pPr>
            <a:r>
              <a:rPr lang="en-US" dirty="0">
                <a:solidFill>
                  <a:schemeClr val="accent2">
                    <a:lumMod val="40000"/>
                    <a:lumOff val="60000"/>
                  </a:schemeClr>
                </a:solidFill>
              </a:rPr>
              <a:t>Technicians draw on screen locations of “blocks” that shield healthy tissue from radiation</a:t>
            </a:r>
          </a:p>
          <a:p>
            <a:pPr>
              <a:spcBef>
                <a:spcPts val="0"/>
              </a:spcBef>
              <a:spcAft>
                <a:spcPts val="1800"/>
              </a:spcAft>
            </a:pPr>
            <a:r>
              <a:rPr lang="en-US" dirty="0">
                <a:solidFill>
                  <a:schemeClr val="accent2">
                    <a:lumMod val="40000"/>
                    <a:lumOff val="60000"/>
                  </a:schemeClr>
                </a:solidFill>
              </a:rPr>
              <a:t>Software allows 4 blocks, Panama docs usually want to use 5</a:t>
            </a:r>
          </a:p>
          <a:p>
            <a:pPr>
              <a:spcBef>
                <a:spcPts val="0"/>
              </a:spcBef>
              <a:spcAft>
                <a:spcPts val="1800"/>
              </a:spcAft>
            </a:pPr>
            <a:r>
              <a:rPr lang="en-US" dirty="0">
                <a:solidFill>
                  <a:schemeClr val="accent2">
                    <a:lumMod val="40000"/>
                    <a:lumOff val="60000"/>
                  </a:schemeClr>
                </a:solidFill>
              </a:rPr>
              <a:t>Discover they can “trick” the system by drawing all 5 blocks as one large block with a hole in the center</a:t>
            </a:r>
            <a:endParaRPr lang="en-US" dirty="0"/>
          </a:p>
        </p:txBody>
      </p:sp>
    </p:spTree>
    <p:extLst>
      <p:ext uri="{BB962C8B-B14F-4D97-AF65-F5344CB8AC3E}">
        <p14:creationId xmlns:p14="http://schemas.microsoft.com/office/powerpoint/2010/main" val="7729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Nat’l Cancer Inst., Panama City</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November  2000</a:t>
            </a:r>
          </a:p>
        </p:txBody>
      </p:sp>
      <p:sp>
        <p:nvSpPr>
          <p:cNvPr id="6" name="Content Placeholder 5"/>
          <p:cNvSpPr>
            <a:spLocks noGrp="1"/>
          </p:cNvSpPr>
          <p:nvPr>
            <p:ph idx="1"/>
          </p:nvPr>
        </p:nvSpPr>
        <p:spPr>
          <a:xfrm>
            <a:off x="609600" y="1600200"/>
            <a:ext cx="7924800" cy="4525963"/>
          </a:xfrm>
        </p:spPr>
        <p:txBody>
          <a:bodyPr>
            <a:normAutofit fontScale="85000" lnSpcReduction="20000"/>
          </a:bodyPr>
          <a:lstStyle/>
          <a:p>
            <a:pPr>
              <a:spcBef>
                <a:spcPts val="0"/>
              </a:spcBef>
              <a:spcAft>
                <a:spcPts val="1800"/>
              </a:spcAft>
            </a:pPr>
            <a:r>
              <a:rPr lang="en-US" dirty="0">
                <a:solidFill>
                  <a:schemeClr val="accent2">
                    <a:lumMod val="40000"/>
                    <a:lumOff val="60000"/>
                  </a:schemeClr>
                </a:solidFill>
              </a:rPr>
              <a:t>Problem: draw hole in one direction, get correct gamma ray dosage calculated</a:t>
            </a:r>
          </a:p>
          <a:p>
            <a:pPr>
              <a:spcBef>
                <a:spcPts val="0"/>
              </a:spcBef>
              <a:spcAft>
                <a:spcPts val="1800"/>
              </a:spcAft>
            </a:pPr>
            <a:r>
              <a:rPr lang="en-US" dirty="0">
                <a:solidFill>
                  <a:schemeClr val="accent2">
                    <a:lumMod val="40000"/>
                    <a:lumOff val="60000"/>
                  </a:schemeClr>
                </a:solidFill>
              </a:rPr>
              <a:t>Draw hole in the other direction, get 2x the proper gamma ray dose</a:t>
            </a:r>
          </a:p>
          <a:p>
            <a:pPr>
              <a:spcBef>
                <a:spcPts val="0"/>
              </a:spcBef>
              <a:spcAft>
                <a:spcPts val="1800"/>
              </a:spcAft>
            </a:pPr>
            <a:r>
              <a:rPr lang="en-US" dirty="0">
                <a:solidFill>
                  <a:schemeClr val="accent2">
                    <a:lumMod val="40000"/>
                    <a:lumOff val="60000"/>
                  </a:schemeClr>
                </a:solidFill>
              </a:rPr>
              <a:t>8 patients die, 20 badly injured</a:t>
            </a:r>
          </a:p>
          <a:p>
            <a:pPr>
              <a:spcBef>
                <a:spcPts val="0"/>
              </a:spcBef>
              <a:spcAft>
                <a:spcPts val="1800"/>
              </a:spcAft>
            </a:pPr>
            <a:r>
              <a:rPr lang="en-US" dirty="0">
                <a:solidFill>
                  <a:schemeClr val="accent2">
                    <a:lumMod val="40000"/>
                    <a:lumOff val="60000"/>
                  </a:schemeClr>
                </a:solidFill>
              </a:rPr>
              <a:t>Physicians, who were legally required to double-check the computer's calculations by hand, are indicted for murder.</a:t>
            </a:r>
          </a:p>
          <a:p>
            <a:pPr>
              <a:spcBef>
                <a:spcPts val="0"/>
              </a:spcBef>
              <a:spcAft>
                <a:spcPts val="1800"/>
              </a:spcAft>
            </a:pPr>
            <a:r>
              <a:rPr lang="en-US" dirty="0">
                <a:solidFill>
                  <a:schemeClr val="accent2">
                    <a:lumMod val="40000"/>
                    <a:lumOff val="60000"/>
                  </a:schemeClr>
                </a:solidFill>
              </a:rPr>
              <a:t>Details </a:t>
            </a:r>
            <a:r>
              <a:rPr lang="en-US" dirty="0">
                <a:solidFill>
                  <a:schemeClr val="accent2">
                    <a:lumMod val="40000"/>
                    <a:lumOff val="60000"/>
                  </a:schemeClr>
                </a:solidFill>
                <a:hlinkClick r:id="rId2"/>
              </a:rPr>
              <a:t>http://www.baselinemag.com/c/a/Projects-Processes/We-Did-Nothing-Wrong/</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31150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Nat’l Cancer Inst., Panama City</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November  2000</a:t>
            </a:r>
          </a:p>
        </p:txBody>
      </p:sp>
      <p:sp>
        <p:nvSpPr>
          <p:cNvPr id="7" name="Content Placeholder 5"/>
          <p:cNvSpPr txBox="1">
            <a:spLocks/>
          </p:cNvSpPr>
          <p:nvPr/>
        </p:nvSpPr>
        <p:spPr>
          <a:xfrm>
            <a:off x="457200" y="1752600"/>
            <a:ext cx="7620000" cy="4191000"/>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“undocumented feature” purposeful or not, from user POV</a:t>
            </a:r>
          </a:p>
          <a:p>
            <a:pPr>
              <a:spcBef>
                <a:spcPts val="0"/>
              </a:spcBef>
              <a:spcAft>
                <a:spcPts val="1800"/>
              </a:spcAft>
            </a:pPr>
            <a:r>
              <a:rPr lang="en-US" dirty="0">
                <a:solidFill>
                  <a:schemeClr val="accent2">
                    <a:lumMod val="40000"/>
                    <a:lumOff val="60000"/>
                  </a:schemeClr>
                </a:solidFill>
              </a:rPr>
              <a:t>But this was really code error, not well tested</a:t>
            </a:r>
          </a:p>
          <a:p>
            <a:pPr>
              <a:spcBef>
                <a:spcPts val="0"/>
              </a:spcBef>
              <a:spcAft>
                <a:spcPts val="1800"/>
              </a:spcAft>
            </a:pPr>
            <a:r>
              <a:rPr lang="en-US" dirty="0">
                <a:solidFill>
                  <a:schemeClr val="accent2">
                    <a:lumMod val="40000"/>
                    <a:lumOff val="60000"/>
                  </a:schemeClr>
                </a:solidFill>
              </a:rPr>
              <a:t>Code with larger user base… these are found and fixed (open source e.g.)</a:t>
            </a:r>
          </a:p>
          <a:p>
            <a:pPr>
              <a:spcBef>
                <a:spcPts val="0"/>
              </a:spcBef>
              <a:spcAft>
                <a:spcPts val="1800"/>
              </a:spcAft>
            </a:pPr>
            <a:endParaRPr lang="en-US" dirty="0">
              <a:solidFill>
                <a:schemeClr val="accent2">
                  <a:lumMod val="40000"/>
                  <a:lumOff val="60000"/>
                </a:schemeClr>
              </a:solidFill>
            </a:endParaRP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221650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Climate Orbiter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September 23, 1999</a:t>
            </a:r>
          </a:p>
        </p:txBody>
      </p:sp>
      <p:sp>
        <p:nvSpPr>
          <p:cNvPr id="6" name="Content Placeholder 5"/>
          <p:cNvSpPr>
            <a:spLocks noGrp="1"/>
          </p:cNvSpPr>
          <p:nvPr>
            <p:ph idx="1"/>
          </p:nvPr>
        </p:nvSpPr>
        <p:spPr>
          <a:xfrm>
            <a:off x="502722" y="1752600"/>
            <a:ext cx="3840678" cy="4525963"/>
          </a:xfrm>
        </p:spPr>
        <p:txBody>
          <a:bodyPr>
            <a:normAutofit/>
          </a:bodyPr>
          <a:lstStyle/>
          <a:p>
            <a:pPr>
              <a:spcBef>
                <a:spcPts val="0"/>
              </a:spcBef>
              <a:spcAft>
                <a:spcPts val="1800"/>
              </a:spcAft>
            </a:pPr>
            <a:r>
              <a:rPr lang="en-US" sz="2400" dirty="0">
                <a:solidFill>
                  <a:schemeClr val="accent2">
                    <a:lumMod val="40000"/>
                    <a:lumOff val="60000"/>
                  </a:schemeClr>
                </a:solidFill>
              </a:rPr>
              <a:t>Remember in physics class, when the instructor was so adamant about units?  </a:t>
            </a:r>
          </a:p>
          <a:p>
            <a:pPr>
              <a:spcBef>
                <a:spcPts val="0"/>
              </a:spcBef>
              <a:spcAft>
                <a:spcPts val="1800"/>
              </a:spcAft>
            </a:pPr>
            <a:r>
              <a:rPr lang="en-US" sz="2400" dirty="0">
                <a:solidFill>
                  <a:schemeClr val="accent2">
                    <a:lumMod val="40000"/>
                    <a:lumOff val="60000"/>
                  </a:schemeClr>
                </a:solidFill>
              </a:rPr>
              <a:t>You gave an exam answer of “2.5” and they would write in red all over it “2.5 what?? Weeks?  Puppies?  Jelly Donuts?</a:t>
            </a:r>
          </a:p>
          <a:p>
            <a:pPr>
              <a:spcBef>
                <a:spcPts val="0"/>
              </a:spcBef>
              <a:spcAft>
                <a:spcPts val="1800"/>
              </a:spcAft>
            </a:pPr>
            <a:endParaRPr lang="en-US" dirty="0"/>
          </a:p>
        </p:txBody>
      </p:sp>
      <p:sp>
        <p:nvSpPr>
          <p:cNvPr id="2" name="TextBox 1"/>
          <p:cNvSpPr txBox="1"/>
          <p:nvPr/>
        </p:nvSpPr>
        <p:spPr>
          <a:xfrm>
            <a:off x="1752600" y="5867400"/>
            <a:ext cx="5410200" cy="861774"/>
          </a:xfrm>
          <a:prstGeom prst="rect">
            <a:avLst/>
          </a:prstGeom>
          <a:noFill/>
        </p:spPr>
        <p:txBody>
          <a:bodyPr wrap="square" rtlCol="0">
            <a:spAutoFit/>
          </a:bodyPr>
          <a:lstStyle/>
          <a:p>
            <a:r>
              <a:rPr lang="en-US" sz="3200" dirty="0">
                <a:solidFill>
                  <a:srgbClr val="00FF00"/>
                </a:solidFill>
              </a:rPr>
              <a:t>Turns out it can </a:t>
            </a:r>
            <a:r>
              <a:rPr lang="en-US" sz="3200" i="1" dirty="0">
                <a:solidFill>
                  <a:srgbClr val="00FF00"/>
                </a:solidFill>
              </a:rPr>
              <a:t>really</a:t>
            </a:r>
            <a:r>
              <a:rPr lang="en-US" sz="3200" dirty="0">
                <a:solidFill>
                  <a:srgbClr val="00FF00"/>
                </a:solidFill>
              </a:rPr>
              <a:t> matter</a:t>
            </a:r>
          </a:p>
          <a:p>
            <a:endParaRPr lang="en-US" dirty="0">
              <a:solidFill>
                <a:srgbClr val="92D050"/>
              </a:solidFill>
            </a:endParaRPr>
          </a:p>
        </p:txBody>
      </p:sp>
      <p:pic>
        <p:nvPicPr>
          <p:cNvPr id="1026" name="Picture 2" descr="C:\Users\pds\Desktop\mars-climate-orbi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189" y="1219200"/>
            <a:ext cx="4536302"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Climate Orbiter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September 23, 1999</a:t>
            </a:r>
          </a:p>
        </p:txBody>
      </p:sp>
      <p:sp>
        <p:nvSpPr>
          <p:cNvPr id="6" name="Content Placeholder 5"/>
          <p:cNvSpPr>
            <a:spLocks noGrp="1"/>
          </p:cNvSpPr>
          <p:nvPr>
            <p:ph idx="1"/>
          </p:nvPr>
        </p:nvSpPr>
        <p:spPr>
          <a:xfrm>
            <a:off x="502722" y="1752600"/>
            <a:ext cx="7650678" cy="4525963"/>
          </a:xfrm>
        </p:spPr>
        <p:txBody>
          <a:bodyPr>
            <a:normAutofit fontScale="85000" lnSpcReduction="20000"/>
          </a:bodyPr>
          <a:lstStyle/>
          <a:p>
            <a:pPr>
              <a:spcBef>
                <a:spcPts val="0"/>
              </a:spcBef>
              <a:spcAft>
                <a:spcPts val="1800"/>
              </a:spcAft>
            </a:pPr>
            <a:r>
              <a:rPr lang="en-US" sz="3500" dirty="0">
                <a:solidFill>
                  <a:schemeClr val="accent2">
                    <a:lumMod val="40000"/>
                    <a:lumOff val="60000"/>
                  </a:schemeClr>
                </a:solidFill>
              </a:rPr>
              <a:t>Ground-based software produces output in </a:t>
            </a:r>
            <a:r>
              <a:rPr lang="en-US" sz="3500" dirty="0">
                <a:solidFill>
                  <a:srgbClr val="FF0000"/>
                </a:solidFill>
              </a:rPr>
              <a:t>pound-seconds</a:t>
            </a:r>
            <a:r>
              <a:rPr lang="en-US" sz="3500" dirty="0">
                <a:solidFill>
                  <a:schemeClr val="accent2">
                    <a:lumMod val="40000"/>
                    <a:lumOff val="60000"/>
                  </a:schemeClr>
                </a:solidFill>
              </a:rPr>
              <a:t> (imperial) instead of the </a:t>
            </a:r>
            <a:r>
              <a:rPr lang="en-US" sz="3500" dirty="0">
                <a:solidFill>
                  <a:srgbClr val="92D050"/>
                </a:solidFill>
              </a:rPr>
              <a:t>newton-seconds</a:t>
            </a:r>
            <a:r>
              <a:rPr lang="en-US" sz="3500" dirty="0">
                <a:solidFill>
                  <a:schemeClr val="accent2">
                    <a:lumMod val="40000"/>
                    <a:lumOff val="60000"/>
                  </a:schemeClr>
                </a:solidFill>
              </a:rPr>
              <a:t> (metric) specified in the NASA contract with Lockheed</a:t>
            </a:r>
          </a:p>
          <a:p>
            <a:pPr>
              <a:spcBef>
                <a:spcPts val="0"/>
              </a:spcBef>
              <a:spcAft>
                <a:spcPts val="1800"/>
              </a:spcAft>
            </a:pPr>
            <a:r>
              <a:rPr lang="en-US" sz="3500" dirty="0">
                <a:solidFill>
                  <a:schemeClr val="accent2">
                    <a:lumMod val="40000"/>
                    <a:lumOff val="60000"/>
                  </a:schemeClr>
                </a:solidFill>
              </a:rPr>
              <a:t>Flight controller on Orbiter written to take thrust instructions in metric units; ground software generating those instructions sends them in imperial units</a:t>
            </a:r>
          </a:p>
          <a:p>
            <a:pPr marL="36576" indent="0" algn="ctr">
              <a:spcBef>
                <a:spcPts val="0"/>
              </a:spcBef>
              <a:spcAft>
                <a:spcPts val="1800"/>
              </a:spcAft>
              <a:buNone/>
            </a:pPr>
            <a:r>
              <a:rPr lang="en-US" sz="3500" dirty="0">
                <a:solidFill>
                  <a:schemeClr val="accent2">
                    <a:lumMod val="40000"/>
                    <a:lumOff val="60000"/>
                  </a:schemeClr>
                </a:solidFill>
              </a:rPr>
              <a:t>“</a:t>
            </a:r>
            <a:r>
              <a:rPr lang="en-US" sz="3500" i="1" dirty="0">
                <a:solidFill>
                  <a:schemeClr val="tx1">
                    <a:lumMod val="95000"/>
                  </a:schemeClr>
                </a:solidFill>
              </a:rPr>
              <a:t>What we have </a:t>
            </a:r>
            <a:r>
              <a:rPr lang="en-US" sz="3500" i="1" dirty="0" err="1">
                <a:solidFill>
                  <a:schemeClr val="tx1">
                    <a:lumMod val="95000"/>
                  </a:schemeClr>
                </a:solidFill>
              </a:rPr>
              <a:t>heyah</a:t>
            </a:r>
            <a:r>
              <a:rPr lang="en-US" sz="3500" i="1" dirty="0">
                <a:solidFill>
                  <a:schemeClr val="tx1">
                    <a:lumMod val="95000"/>
                  </a:schemeClr>
                </a:solidFill>
              </a:rPr>
              <a:t>… is failure to communicate</a:t>
            </a:r>
            <a:r>
              <a:rPr lang="en-US" sz="3500" dirty="0">
                <a:solidFill>
                  <a:schemeClr val="accent2">
                    <a:lumMod val="40000"/>
                    <a:lumOff val="60000"/>
                  </a:schemeClr>
                </a:solidFill>
              </a:rPr>
              <a:t>”</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20409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Climate Orbiter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September 23, 1999</a:t>
            </a:r>
          </a:p>
        </p:txBody>
      </p:sp>
      <p:sp>
        <p:nvSpPr>
          <p:cNvPr id="6" name="Content Placeholder 5"/>
          <p:cNvSpPr>
            <a:spLocks noGrp="1"/>
          </p:cNvSpPr>
          <p:nvPr>
            <p:ph idx="1"/>
          </p:nvPr>
        </p:nvSpPr>
        <p:spPr>
          <a:xfrm>
            <a:off x="304800" y="1752600"/>
            <a:ext cx="2710287" cy="4525963"/>
          </a:xfrm>
        </p:spPr>
        <p:txBody>
          <a:bodyPr>
            <a:normAutofit/>
          </a:bodyPr>
          <a:lstStyle/>
          <a:p>
            <a:pPr marL="36576" indent="0">
              <a:spcBef>
                <a:spcPts val="0"/>
              </a:spcBef>
              <a:spcAft>
                <a:spcPts val="1800"/>
              </a:spcAft>
              <a:buNone/>
            </a:pPr>
            <a:r>
              <a:rPr lang="en-US" dirty="0">
                <a:solidFill>
                  <a:schemeClr val="accent2">
                    <a:lumMod val="40000"/>
                    <a:lumOff val="60000"/>
                  </a:schemeClr>
                </a:solidFill>
              </a:rPr>
              <a:t>Wrong thrust causes wrong orbit, craft ends up  too low and contacts the atmosphere, burns</a:t>
            </a:r>
          </a:p>
          <a:p>
            <a:pPr>
              <a:spcBef>
                <a:spcPts val="0"/>
              </a:spcBef>
              <a:spcAft>
                <a:spcPts val="1800"/>
              </a:spcAft>
            </a:pPr>
            <a:endParaRPr lang="en-US" dirty="0">
              <a:solidFill>
                <a:schemeClr val="accent2">
                  <a:lumMod val="40000"/>
                  <a:lumOff val="60000"/>
                </a:schemeClr>
              </a:solidFill>
            </a:endParaRPr>
          </a:p>
          <a:p>
            <a:pPr>
              <a:spcBef>
                <a:spcPts val="0"/>
              </a:spcBef>
              <a:spcAft>
                <a:spcPts val="1800"/>
              </a:spcAft>
            </a:pPr>
            <a:endParaRPr lang="en-US" dirty="0">
              <a:solidFill>
                <a:schemeClr val="accent2">
                  <a:lumMod val="40000"/>
                  <a:lumOff val="60000"/>
                </a:schemeClr>
              </a:solidFill>
            </a:endParaRPr>
          </a:p>
        </p:txBody>
      </p:sp>
      <p:pic>
        <p:nvPicPr>
          <p:cNvPr id="1026" name="Picture 2" descr="C:\Users\pds\Desktop\Mars_Climate_Orbiter_-_mishap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378" y="1600200"/>
            <a:ext cx="612891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0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Climate Orbiter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September 23, 1999</a:t>
            </a:r>
          </a:p>
        </p:txBody>
      </p:sp>
      <p:sp>
        <p:nvSpPr>
          <p:cNvPr id="6" name="Content Placeholder 5"/>
          <p:cNvSpPr>
            <a:spLocks noGrp="1"/>
          </p:cNvSpPr>
          <p:nvPr>
            <p:ph idx="1"/>
          </p:nvPr>
        </p:nvSpPr>
        <p:spPr>
          <a:xfrm>
            <a:off x="502722" y="1752600"/>
            <a:ext cx="7650678" cy="4525963"/>
          </a:xfrm>
        </p:spPr>
        <p:txBody>
          <a:bodyPr>
            <a:noAutofit/>
          </a:bodyPr>
          <a:lstStyle/>
          <a:p>
            <a:pPr>
              <a:spcBef>
                <a:spcPts val="0"/>
              </a:spcBef>
              <a:spcAft>
                <a:spcPts val="1800"/>
              </a:spcAft>
            </a:pPr>
            <a:r>
              <a:rPr lang="en-US" sz="2400" dirty="0">
                <a:solidFill>
                  <a:schemeClr val="accent2">
                    <a:lumMod val="40000"/>
                    <a:lumOff val="60000"/>
                  </a:schemeClr>
                </a:solidFill>
              </a:rPr>
              <a:t>The discrepancy between calculated and measured position, resulting in the discrepancy between desired and actual orbit, had been noticed earlier by at least two navigators, who were ignored. </a:t>
            </a:r>
          </a:p>
          <a:p>
            <a:pPr>
              <a:spcBef>
                <a:spcPts val="0"/>
              </a:spcBef>
              <a:spcAft>
                <a:spcPts val="1800"/>
              </a:spcAft>
            </a:pPr>
            <a:r>
              <a:rPr lang="en-US" sz="2400" dirty="0">
                <a:solidFill>
                  <a:schemeClr val="accent2">
                    <a:lumMod val="40000"/>
                    <a:lumOff val="60000"/>
                  </a:schemeClr>
                </a:solidFill>
              </a:rPr>
              <a:t>A meeting of trajectory software engineers, trajectory software operators (navigators), propulsion engineers, and managers, was convened to consider the possibility of executing Trajectory Correction Maneuver-5 (in the schedule). </a:t>
            </a:r>
          </a:p>
          <a:p>
            <a:pPr>
              <a:spcBef>
                <a:spcPts val="0"/>
              </a:spcBef>
              <a:spcAft>
                <a:spcPts val="1800"/>
              </a:spcAft>
            </a:pPr>
            <a:r>
              <a:rPr lang="en-US" sz="2400" dirty="0">
                <a:solidFill>
                  <a:schemeClr val="accent2">
                    <a:lumMod val="40000"/>
                    <a:lumOff val="60000"/>
                  </a:schemeClr>
                </a:solidFill>
              </a:rPr>
              <a:t>Attendees of the meeting recall an agreement to conduct TCM-5, but it was ultimately not done.</a:t>
            </a:r>
          </a:p>
        </p:txBody>
      </p:sp>
    </p:spTree>
    <p:extLst>
      <p:ext uri="{BB962C8B-B14F-4D97-AF65-F5344CB8AC3E}">
        <p14:creationId xmlns:p14="http://schemas.microsoft.com/office/powerpoint/2010/main" val="19230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Mariner I Venus Probe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July 22, 1962</a:t>
            </a:r>
          </a:p>
        </p:txBody>
      </p:sp>
      <p:sp>
        <p:nvSpPr>
          <p:cNvPr id="6" name="Content Placeholder 5"/>
          <p:cNvSpPr>
            <a:spLocks noGrp="1"/>
          </p:cNvSpPr>
          <p:nvPr>
            <p:ph idx="1"/>
          </p:nvPr>
        </p:nvSpPr>
        <p:spPr>
          <a:xfrm>
            <a:off x="609600" y="1828800"/>
            <a:ext cx="7696200" cy="4525963"/>
          </a:xfrm>
        </p:spPr>
        <p:txBody>
          <a:bodyPr>
            <a:normAutofit/>
          </a:bodyPr>
          <a:lstStyle/>
          <a:p>
            <a:pPr>
              <a:spcBef>
                <a:spcPts val="0"/>
              </a:spcBef>
              <a:spcAft>
                <a:spcPts val="1800"/>
              </a:spcAft>
            </a:pPr>
            <a:r>
              <a:rPr lang="en-US" sz="2400" dirty="0">
                <a:solidFill>
                  <a:schemeClr val="accent2">
                    <a:lumMod val="40000"/>
                    <a:lumOff val="60000"/>
                  </a:schemeClr>
                </a:solidFill>
              </a:rPr>
              <a:t>Caused computer to </a:t>
            </a:r>
            <a:r>
              <a:rPr lang="en-US" sz="2400" dirty="0" err="1">
                <a:solidFill>
                  <a:schemeClr val="accent2">
                    <a:lumMod val="40000"/>
                    <a:lumOff val="60000"/>
                  </a:schemeClr>
                </a:solidFill>
              </a:rPr>
              <a:t>mis</a:t>
            </a:r>
            <a:r>
              <a:rPr lang="en-US" sz="2400" dirty="0">
                <a:solidFill>
                  <a:schemeClr val="accent2">
                    <a:lumMod val="40000"/>
                    <a:lumOff val="60000"/>
                  </a:schemeClr>
                </a:solidFill>
              </a:rPr>
              <a:t>-calculate the rocket’s trajectory</a:t>
            </a:r>
            <a:endParaRPr lang="en-US" sz="2400" dirty="0"/>
          </a:p>
          <a:p>
            <a:pPr>
              <a:spcBef>
                <a:spcPts val="0"/>
              </a:spcBef>
              <a:spcAft>
                <a:spcPts val="1800"/>
              </a:spcAft>
            </a:pPr>
            <a:r>
              <a:rPr lang="en-US" sz="2400" dirty="0">
                <a:solidFill>
                  <a:schemeClr val="accent2">
                    <a:lumMod val="40000"/>
                    <a:lumOff val="60000"/>
                  </a:schemeClr>
                </a:solidFill>
              </a:rPr>
              <a:t>Exact error is unclear… different stories are around… best account seems to be a missing “overbar” in an equation when it was coded</a:t>
            </a:r>
          </a:p>
          <a:p>
            <a:pPr>
              <a:spcBef>
                <a:spcPts val="0"/>
              </a:spcBef>
              <a:spcAft>
                <a:spcPts val="1800"/>
              </a:spcAft>
            </a:pPr>
            <a:r>
              <a:rPr lang="en-US" sz="2400" dirty="0" err="1">
                <a:solidFill>
                  <a:schemeClr val="accent2">
                    <a:lumMod val="40000"/>
                    <a:lumOff val="60000"/>
                  </a:schemeClr>
                </a:solidFill>
              </a:rPr>
              <a:t>Overbar</a:t>
            </a:r>
            <a:r>
              <a:rPr lang="en-US" sz="2400" dirty="0">
                <a:solidFill>
                  <a:schemeClr val="accent2">
                    <a:lumMod val="40000"/>
                    <a:lumOff val="60000"/>
                  </a:schemeClr>
                </a:solidFill>
              </a:rPr>
              <a:t> became “the most expensive hyphen in history” for public consumption</a:t>
            </a:r>
          </a:p>
          <a:p>
            <a:pPr>
              <a:spcBef>
                <a:spcPts val="0"/>
              </a:spcBef>
              <a:spcAft>
                <a:spcPts val="1800"/>
              </a:spcAft>
            </a:pPr>
            <a:r>
              <a:rPr lang="en-US" sz="2400" dirty="0">
                <a:solidFill>
                  <a:schemeClr val="accent2">
                    <a:lumMod val="40000"/>
                    <a:lumOff val="60000"/>
                  </a:schemeClr>
                </a:solidFill>
              </a:rPr>
              <a:t>Details </a:t>
            </a:r>
            <a:r>
              <a:rPr lang="en-US" sz="2400" dirty="0">
                <a:solidFill>
                  <a:schemeClr val="accent2">
                    <a:lumMod val="40000"/>
                    <a:lumOff val="60000"/>
                  </a:schemeClr>
                </a:solidFill>
                <a:hlinkClick r:id="rId2"/>
              </a:rPr>
              <a:t>http://en.wikipedia.org/wiki/Mariner_1</a:t>
            </a:r>
            <a:endParaRPr lang="en-US" sz="2400" dirty="0"/>
          </a:p>
        </p:txBody>
      </p:sp>
    </p:spTree>
    <p:extLst>
      <p:ext uri="{BB962C8B-B14F-4D97-AF65-F5344CB8AC3E}">
        <p14:creationId xmlns:p14="http://schemas.microsoft.com/office/powerpoint/2010/main" val="22608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Mars Climate Orbiter</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September 23, 1999</a:t>
            </a:r>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Inconsistent specs, code correctly matches the specs</a:t>
            </a:r>
          </a:p>
        </p:txBody>
      </p:sp>
    </p:spTree>
    <p:extLst>
      <p:ext uri="{BB962C8B-B14F-4D97-AF65-F5344CB8AC3E}">
        <p14:creationId xmlns:p14="http://schemas.microsoft.com/office/powerpoint/2010/main" val="285039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LAX Grounded</a:t>
            </a:r>
            <a:br>
              <a:rPr lang="en-US" sz="4900" dirty="0">
                <a:solidFill>
                  <a:srgbClr val="00B0F0"/>
                </a:solidFill>
              </a:rPr>
            </a:br>
            <a:r>
              <a:rPr lang="en-US" sz="3600" i="1" dirty="0"/>
              <a:t>2007</a:t>
            </a:r>
            <a:endParaRPr lang="en-US" sz="2000" i="1" dirty="0"/>
          </a:p>
        </p:txBody>
      </p:sp>
      <p:sp>
        <p:nvSpPr>
          <p:cNvPr id="6" name="Content Placeholder 5"/>
          <p:cNvSpPr>
            <a:spLocks noGrp="1"/>
          </p:cNvSpPr>
          <p:nvPr>
            <p:ph idx="1"/>
          </p:nvPr>
        </p:nvSpPr>
        <p:spPr>
          <a:xfrm>
            <a:off x="609600" y="1600200"/>
            <a:ext cx="7924800" cy="4525963"/>
          </a:xfrm>
        </p:spPr>
        <p:txBody>
          <a:bodyPr>
            <a:normAutofit fontScale="85000" lnSpcReduction="20000"/>
          </a:bodyPr>
          <a:lstStyle/>
          <a:p>
            <a:pPr>
              <a:spcBef>
                <a:spcPts val="0"/>
              </a:spcBef>
              <a:spcAft>
                <a:spcPts val="1800"/>
              </a:spcAft>
            </a:pPr>
            <a:r>
              <a:rPr lang="en-US" dirty="0">
                <a:solidFill>
                  <a:schemeClr val="accent2">
                    <a:lumMod val="40000"/>
                    <a:lumOff val="60000"/>
                  </a:schemeClr>
                </a:solidFill>
              </a:rPr>
              <a:t>A single faulty piece of embedded software, on a network card, sends out faulty data on the United States Customs and Border Protection network, bringing the entire USCBP system to a halt (</a:t>
            </a:r>
            <a:r>
              <a:rPr lang="en-US" dirty="0" err="1">
                <a:solidFill>
                  <a:schemeClr val="accent2">
                    <a:lumMod val="40000"/>
                    <a:lumOff val="60000"/>
                  </a:schemeClr>
                </a:solidFill>
              </a:rPr>
              <a:t>morris</a:t>
            </a:r>
            <a:r>
              <a:rPr lang="en-US" dirty="0">
                <a:solidFill>
                  <a:schemeClr val="accent2">
                    <a:lumMod val="40000"/>
                    <a:lumOff val="60000"/>
                  </a:schemeClr>
                </a:solidFill>
              </a:rPr>
              <a:t>-worm like, a bit)</a:t>
            </a:r>
          </a:p>
          <a:p>
            <a:pPr>
              <a:spcBef>
                <a:spcPts val="0"/>
              </a:spcBef>
              <a:spcAft>
                <a:spcPts val="1800"/>
              </a:spcAft>
            </a:pPr>
            <a:r>
              <a:rPr lang="en-US" dirty="0">
                <a:solidFill>
                  <a:schemeClr val="accent2">
                    <a:lumMod val="40000"/>
                    <a:lumOff val="60000"/>
                  </a:schemeClr>
                </a:solidFill>
              </a:rPr>
              <a:t>Nobody is able to be authorized to leave or enter the U.S. from the Los Angeles Airport for over eight hours. </a:t>
            </a:r>
          </a:p>
          <a:p>
            <a:pPr>
              <a:spcBef>
                <a:spcPts val="0"/>
              </a:spcBef>
              <a:spcAft>
                <a:spcPts val="1800"/>
              </a:spcAft>
            </a:pPr>
            <a:r>
              <a:rPr lang="en-US" i="1" dirty="0">
                <a:solidFill>
                  <a:schemeClr val="accent2">
                    <a:lumMod val="40000"/>
                    <a:lumOff val="60000"/>
                  </a:schemeClr>
                </a:solidFill>
              </a:rPr>
              <a:t>Over 17,000 planes grounded for the duration of the </a:t>
            </a:r>
            <a:r>
              <a:rPr lang="en-US" i="1" dirty="0" smtClean="0">
                <a:solidFill>
                  <a:schemeClr val="accent2">
                    <a:lumMod val="40000"/>
                    <a:lumOff val="60000"/>
                  </a:schemeClr>
                </a:solidFill>
              </a:rPr>
              <a:t>outage</a:t>
            </a:r>
          </a:p>
          <a:p>
            <a:pPr>
              <a:spcBef>
                <a:spcPts val="0"/>
              </a:spcBef>
              <a:spcAft>
                <a:spcPts val="1800"/>
              </a:spcAft>
            </a:pPr>
            <a:r>
              <a:rPr lang="en-US" i="1" dirty="0" smtClean="0">
                <a:solidFill>
                  <a:schemeClr val="accent2">
                    <a:lumMod val="40000"/>
                    <a:lumOff val="60000"/>
                  </a:schemeClr>
                </a:solidFill>
                <a:hlinkClick r:id="rId2"/>
              </a:rPr>
              <a:t>DHS report</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30658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LAX Grounded</a:t>
            </a:r>
            <a:br>
              <a:rPr lang="en-US" sz="4900" dirty="0">
                <a:solidFill>
                  <a:srgbClr val="00B0F0"/>
                </a:solidFill>
              </a:rPr>
            </a:br>
            <a:r>
              <a:rPr lang="en-US" sz="3600" i="1" dirty="0"/>
              <a:t>2007</a:t>
            </a:r>
            <a:endParaRPr lang="en-US" sz="2000" i="1" dirty="0"/>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smtClean="0">
                <a:solidFill>
                  <a:schemeClr val="accent2">
                    <a:lumMod val="40000"/>
                    <a:lumOff val="60000"/>
                  </a:schemeClr>
                </a:solidFill>
              </a:rPr>
              <a:t>Network card failure… firmware?</a:t>
            </a:r>
          </a:p>
          <a:p>
            <a:pPr>
              <a:spcBef>
                <a:spcPts val="0"/>
              </a:spcBef>
              <a:spcAft>
                <a:spcPts val="1800"/>
              </a:spcAft>
            </a:pPr>
            <a:r>
              <a:rPr lang="en-US" dirty="0" smtClean="0">
                <a:solidFill>
                  <a:schemeClr val="accent2">
                    <a:lumMod val="40000"/>
                    <a:lumOff val="60000"/>
                  </a:schemeClr>
                </a:solidFill>
              </a:rPr>
              <a:t>Aging systems at end of replacement lifetime</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3228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World War III</a:t>
            </a:r>
            <a:br>
              <a:rPr lang="en-US" sz="4900" dirty="0">
                <a:solidFill>
                  <a:srgbClr val="00B0F0"/>
                </a:solidFill>
              </a:rPr>
            </a:br>
            <a:r>
              <a:rPr lang="en-US" sz="3600" i="1" dirty="0"/>
              <a:t>1983</a:t>
            </a:r>
            <a:endParaRPr lang="en-US" sz="2000" i="1" dirty="0"/>
          </a:p>
        </p:txBody>
      </p:sp>
      <p:sp>
        <p:nvSpPr>
          <p:cNvPr id="6" name="Content Placeholder 5"/>
          <p:cNvSpPr>
            <a:spLocks noGrp="1"/>
          </p:cNvSpPr>
          <p:nvPr>
            <p:ph idx="1"/>
          </p:nvPr>
        </p:nvSpPr>
        <p:spPr>
          <a:xfrm>
            <a:off x="609600" y="1600200"/>
            <a:ext cx="7924800" cy="4525963"/>
          </a:xfrm>
        </p:spPr>
        <p:txBody>
          <a:bodyPr>
            <a:normAutofit fontScale="92500" lnSpcReduction="10000"/>
          </a:bodyPr>
          <a:lstStyle/>
          <a:p>
            <a:pPr>
              <a:spcBef>
                <a:spcPts val="0"/>
              </a:spcBef>
              <a:spcAft>
                <a:spcPts val="1800"/>
              </a:spcAft>
            </a:pPr>
            <a:r>
              <a:rPr lang="en-US" dirty="0">
                <a:solidFill>
                  <a:schemeClr val="accent2">
                    <a:lumMod val="40000"/>
                    <a:lumOff val="60000"/>
                  </a:schemeClr>
                </a:solidFill>
              </a:rPr>
              <a:t>Soviet early warning satellites picked up sunlight reflections off cloud-tops and mistakenly interpreted them as missile launches in the United States. </a:t>
            </a:r>
          </a:p>
          <a:p>
            <a:pPr>
              <a:spcBef>
                <a:spcPts val="0"/>
              </a:spcBef>
              <a:spcAft>
                <a:spcPts val="1800"/>
              </a:spcAft>
            </a:pPr>
            <a:r>
              <a:rPr lang="en-US" dirty="0">
                <a:solidFill>
                  <a:schemeClr val="accent2">
                    <a:lumMod val="40000"/>
                    <a:lumOff val="60000"/>
                  </a:schemeClr>
                </a:solidFill>
              </a:rPr>
              <a:t>Software was in place to filter out false missile detections of this very nature, but a bug in the software let the alerts through anyway. </a:t>
            </a:r>
          </a:p>
          <a:p>
            <a:pPr>
              <a:spcBef>
                <a:spcPts val="0"/>
              </a:spcBef>
              <a:spcAft>
                <a:spcPts val="1800"/>
              </a:spcAft>
            </a:pPr>
            <a:r>
              <a:rPr lang="en-US" dirty="0">
                <a:solidFill>
                  <a:schemeClr val="accent2">
                    <a:lumMod val="40000"/>
                    <a:lumOff val="60000"/>
                  </a:schemeClr>
                </a:solidFill>
              </a:rPr>
              <a:t>The Russian system instantly sent priority messages up saying that the United States had launched </a:t>
            </a:r>
            <a:r>
              <a:rPr lang="en-US">
                <a:solidFill>
                  <a:schemeClr val="accent2">
                    <a:lumMod val="40000"/>
                    <a:lumOff val="60000"/>
                  </a:schemeClr>
                </a:solidFill>
              </a:rPr>
              <a:t>five ICBMs. </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9736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World War III</a:t>
            </a:r>
            <a:br>
              <a:rPr lang="en-US" sz="4900" dirty="0">
                <a:solidFill>
                  <a:srgbClr val="00B0F0"/>
                </a:solidFill>
              </a:rPr>
            </a:br>
            <a:r>
              <a:rPr lang="en-US" sz="3600" i="1" dirty="0"/>
              <a:t>1983</a:t>
            </a:r>
            <a:endParaRPr lang="en-US" sz="2000" i="1" dirty="0"/>
          </a:p>
        </p:txBody>
      </p:sp>
      <p:sp>
        <p:nvSpPr>
          <p:cNvPr id="6" name="Content Placeholder 5"/>
          <p:cNvSpPr>
            <a:spLocks noGrp="1"/>
          </p:cNvSpPr>
          <p:nvPr>
            <p:ph idx="1"/>
          </p:nvPr>
        </p:nvSpPr>
        <p:spPr>
          <a:xfrm>
            <a:off x="609600" y="1600200"/>
            <a:ext cx="7924800" cy="4525963"/>
          </a:xfrm>
        </p:spPr>
        <p:txBody>
          <a:bodyPr>
            <a:noAutofit/>
          </a:bodyPr>
          <a:lstStyle/>
          <a:p>
            <a:pPr>
              <a:spcBef>
                <a:spcPts val="0"/>
              </a:spcBef>
              <a:spcAft>
                <a:spcPts val="1800"/>
              </a:spcAft>
            </a:pPr>
            <a:r>
              <a:rPr lang="en-US" sz="2600" dirty="0">
                <a:solidFill>
                  <a:schemeClr val="accent2">
                    <a:lumMod val="40000"/>
                    <a:lumOff val="60000"/>
                  </a:schemeClr>
                </a:solidFill>
              </a:rPr>
              <a:t>Protocol in such an event was to respond decisively, launching the entire Soviet nuclear arsenal before any US missile detonations could disable USSR response capability. </a:t>
            </a:r>
          </a:p>
          <a:p>
            <a:pPr>
              <a:spcBef>
                <a:spcPts val="0"/>
              </a:spcBef>
              <a:spcAft>
                <a:spcPts val="1800"/>
              </a:spcAft>
            </a:pPr>
            <a:r>
              <a:rPr lang="en-US" sz="2600" dirty="0">
                <a:solidFill>
                  <a:schemeClr val="accent2">
                    <a:lumMod val="40000"/>
                    <a:lumOff val="60000"/>
                  </a:schemeClr>
                </a:solidFill>
              </a:rPr>
              <a:t>The duty officer for the system, Lt. Col </a:t>
            </a:r>
            <a:r>
              <a:rPr lang="en-US" sz="2600" dirty="0" err="1">
                <a:solidFill>
                  <a:schemeClr val="accent2">
                    <a:lumMod val="40000"/>
                    <a:lumOff val="60000"/>
                  </a:schemeClr>
                </a:solidFill>
              </a:rPr>
              <a:t>Stanislav</a:t>
            </a:r>
            <a:r>
              <a:rPr lang="en-US" sz="2600" dirty="0">
                <a:solidFill>
                  <a:schemeClr val="accent2">
                    <a:lumMod val="40000"/>
                    <a:lumOff val="60000"/>
                  </a:schemeClr>
                </a:solidFill>
              </a:rPr>
              <a:t> </a:t>
            </a:r>
            <a:r>
              <a:rPr lang="en-US" sz="2600" dirty="0" err="1">
                <a:solidFill>
                  <a:schemeClr val="accent2">
                    <a:lumMod val="40000"/>
                    <a:lumOff val="60000"/>
                  </a:schemeClr>
                </a:solidFill>
              </a:rPr>
              <a:t>Petrov</a:t>
            </a:r>
            <a:r>
              <a:rPr lang="en-US" sz="2600" dirty="0">
                <a:solidFill>
                  <a:schemeClr val="accent2">
                    <a:lumMod val="40000"/>
                    <a:lumOff val="60000"/>
                  </a:schemeClr>
                </a:solidFill>
              </a:rPr>
              <a:t>, intercepted the messages and flagged them as faulty, stopping the Soviet “response” </a:t>
            </a:r>
          </a:p>
          <a:p>
            <a:pPr>
              <a:spcBef>
                <a:spcPts val="0"/>
              </a:spcBef>
              <a:spcAft>
                <a:spcPts val="1800"/>
              </a:spcAft>
            </a:pPr>
            <a:r>
              <a:rPr lang="en-US" sz="2600" dirty="0" err="1">
                <a:solidFill>
                  <a:schemeClr val="accent2">
                    <a:lumMod val="40000"/>
                    <a:lumOff val="60000"/>
                  </a:schemeClr>
                </a:solidFill>
              </a:rPr>
              <a:t>Petrov</a:t>
            </a:r>
            <a:r>
              <a:rPr lang="en-US" sz="2600" dirty="0">
                <a:solidFill>
                  <a:schemeClr val="accent2">
                    <a:lumMod val="40000"/>
                    <a:lumOff val="60000"/>
                  </a:schemeClr>
                </a:solidFill>
              </a:rPr>
              <a:t> said he had a “funny feeling in my gut” about the attack… if the U.S. was really attacking they would launch more than five missiles.</a:t>
            </a:r>
          </a:p>
        </p:txBody>
      </p:sp>
    </p:spTree>
    <p:extLst>
      <p:ext uri="{BB962C8B-B14F-4D97-AF65-F5344CB8AC3E}">
        <p14:creationId xmlns:p14="http://schemas.microsoft.com/office/powerpoint/2010/main" val="40217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World War III</a:t>
            </a:r>
            <a:br>
              <a:rPr lang="en-US" sz="4900" dirty="0">
                <a:solidFill>
                  <a:srgbClr val="00B0F0"/>
                </a:solidFill>
              </a:rPr>
            </a:br>
            <a:r>
              <a:rPr lang="en-US" sz="3600" i="1" dirty="0"/>
              <a:t>1983</a:t>
            </a:r>
            <a:endParaRPr lang="en-US" sz="2000" i="1" dirty="0"/>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Who knows… bad spec? More likely code that was incomplete… false positives too easy to generate</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11124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Y2K … of course</a:t>
            </a:r>
            <a:br>
              <a:rPr lang="en-US" sz="4900" dirty="0">
                <a:solidFill>
                  <a:srgbClr val="00B0F0"/>
                </a:solidFill>
              </a:rPr>
            </a:br>
            <a:r>
              <a:rPr lang="en-US" sz="3600" i="1" dirty="0"/>
              <a:t>um… 2000</a:t>
            </a:r>
            <a:endParaRPr lang="en-US" sz="2000" i="1" dirty="0"/>
          </a:p>
        </p:txBody>
      </p:sp>
      <p:sp>
        <p:nvSpPr>
          <p:cNvPr id="6" name="Content Placeholder 5"/>
          <p:cNvSpPr>
            <a:spLocks noGrp="1"/>
          </p:cNvSpPr>
          <p:nvPr>
            <p:ph idx="1"/>
          </p:nvPr>
        </p:nvSpPr>
        <p:spPr>
          <a:xfrm>
            <a:off x="609600" y="1600200"/>
            <a:ext cx="7924800" cy="4525963"/>
          </a:xfrm>
        </p:spPr>
        <p:txBody>
          <a:bodyPr>
            <a:normAutofit/>
          </a:bodyPr>
          <a:lstStyle/>
          <a:p>
            <a:pPr>
              <a:spcBef>
                <a:spcPts val="0"/>
              </a:spcBef>
              <a:spcAft>
                <a:spcPts val="1800"/>
              </a:spcAft>
            </a:pPr>
            <a:r>
              <a:rPr lang="en-US" dirty="0">
                <a:solidFill>
                  <a:schemeClr val="accent2">
                    <a:lumMod val="40000"/>
                    <a:lumOff val="60000"/>
                  </a:schemeClr>
                </a:solidFill>
              </a:rPr>
              <a:t>Dates in code written in the “early days” used 2 digits to represent the year</a:t>
            </a:r>
          </a:p>
          <a:p>
            <a:pPr>
              <a:spcBef>
                <a:spcPts val="0"/>
              </a:spcBef>
              <a:spcAft>
                <a:spcPts val="1800"/>
              </a:spcAft>
            </a:pPr>
            <a:r>
              <a:rPr lang="en-US" dirty="0">
                <a:solidFill>
                  <a:schemeClr val="accent2">
                    <a:lumMod val="40000"/>
                    <a:lumOff val="60000"/>
                  </a:schemeClr>
                </a:solidFill>
              </a:rPr>
              <a:t>E.g., 10 / 05 / 73</a:t>
            </a:r>
          </a:p>
          <a:p>
            <a:pPr>
              <a:spcBef>
                <a:spcPts val="0"/>
              </a:spcBef>
              <a:spcAft>
                <a:spcPts val="1800"/>
              </a:spcAft>
            </a:pPr>
            <a:r>
              <a:rPr lang="en-US" dirty="0">
                <a:solidFill>
                  <a:schemeClr val="accent2">
                    <a:lumMod val="40000"/>
                    <a:lumOff val="60000"/>
                  </a:schemeClr>
                </a:solidFill>
              </a:rPr>
              <a:t>The “19” in “1973” was assumed in the code itself.</a:t>
            </a:r>
          </a:p>
          <a:p>
            <a:pPr>
              <a:spcBef>
                <a:spcPts val="0"/>
              </a:spcBef>
              <a:spcAft>
                <a:spcPts val="1800"/>
              </a:spcAft>
            </a:pPr>
            <a:r>
              <a:rPr lang="en-US" dirty="0">
                <a:solidFill>
                  <a:schemeClr val="accent2">
                    <a:lumMod val="40000"/>
                    <a:lumOff val="60000"/>
                  </a:schemeClr>
                </a:solidFill>
              </a:rPr>
              <a:t>What happens when a program finds out it is “00”… and thinks it is “1900” ?</a:t>
            </a:r>
          </a:p>
        </p:txBody>
      </p:sp>
    </p:spTree>
    <p:extLst>
      <p:ext uri="{BB962C8B-B14F-4D97-AF65-F5344CB8AC3E}">
        <p14:creationId xmlns:p14="http://schemas.microsoft.com/office/powerpoint/2010/main" val="1978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Y2K … of course</a:t>
            </a:r>
            <a:br>
              <a:rPr lang="en-US" sz="4900" dirty="0">
                <a:solidFill>
                  <a:srgbClr val="00B0F0"/>
                </a:solidFill>
              </a:rPr>
            </a:br>
            <a:r>
              <a:rPr lang="en-US" sz="3600" i="1" dirty="0"/>
              <a:t>um… 2000</a:t>
            </a:r>
            <a:endParaRPr lang="en-US" sz="2000" i="1" dirty="0"/>
          </a:p>
        </p:txBody>
      </p:sp>
      <p:sp>
        <p:nvSpPr>
          <p:cNvPr id="6" name="Content Placeholder 5"/>
          <p:cNvSpPr>
            <a:spLocks noGrp="1"/>
          </p:cNvSpPr>
          <p:nvPr>
            <p:ph idx="1"/>
          </p:nvPr>
        </p:nvSpPr>
        <p:spPr>
          <a:xfrm>
            <a:off x="609600" y="1600200"/>
            <a:ext cx="7924800" cy="4525963"/>
          </a:xfrm>
        </p:spPr>
        <p:txBody>
          <a:bodyPr>
            <a:normAutofit fontScale="92500" lnSpcReduction="10000"/>
          </a:bodyPr>
          <a:lstStyle/>
          <a:p>
            <a:pPr>
              <a:spcBef>
                <a:spcPts val="0"/>
              </a:spcBef>
              <a:spcAft>
                <a:spcPts val="1800"/>
              </a:spcAft>
            </a:pPr>
            <a:r>
              <a:rPr lang="en-US" dirty="0">
                <a:solidFill>
                  <a:schemeClr val="accent2">
                    <a:lumMod val="40000"/>
                    <a:lumOff val="60000"/>
                  </a:schemeClr>
                </a:solidFill>
              </a:rPr>
              <a:t>All sorts of dire predictions… nuclear plants to fail, government records to become false (payments stop), manufacturing plants to shut down, food distribution failure, energy delivery failure, etc.</a:t>
            </a:r>
          </a:p>
          <a:p>
            <a:pPr>
              <a:spcBef>
                <a:spcPts val="0"/>
              </a:spcBef>
              <a:spcAft>
                <a:spcPts val="1800"/>
              </a:spcAft>
            </a:pPr>
            <a:r>
              <a:rPr lang="en-US" dirty="0">
                <a:solidFill>
                  <a:schemeClr val="accent2">
                    <a:lumMod val="40000"/>
                    <a:lumOff val="60000"/>
                  </a:schemeClr>
                </a:solidFill>
              </a:rPr>
              <a:t>General societal chaos… preppers</a:t>
            </a:r>
          </a:p>
          <a:p>
            <a:pPr>
              <a:spcBef>
                <a:spcPts val="0"/>
              </a:spcBef>
              <a:spcAft>
                <a:spcPts val="1800"/>
              </a:spcAft>
            </a:pPr>
            <a:r>
              <a:rPr lang="en-US" dirty="0">
                <a:solidFill>
                  <a:schemeClr val="accent2">
                    <a:lumMod val="40000"/>
                    <a:lumOff val="60000"/>
                  </a:schemeClr>
                </a:solidFill>
              </a:rPr>
              <a:t>Made a lot of consulting cash for retired COBOL programmers</a:t>
            </a:r>
          </a:p>
          <a:p>
            <a:pPr>
              <a:spcBef>
                <a:spcPts val="0"/>
              </a:spcBef>
              <a:spcAft>
                <a:spcPts val="1800"/>
              </a:spcAft>
            </a:pPr>
            <a:r>
              <a:rPr lang="en-US" dirty="0">
                <a:solidFill>
                  <a:schemeClr val="accent2">
                    <a:lumMod val="40000"/>
                    <a:lumOff val="60000"/>
                  </a:schemeClr>
                </a:solidFill>
              </a:rPr>
              <a:t>Nothing happened.  So not a failure perhaps</a:t>
            </a:r>
          </a:p>
        </p:txBody>
      </p:sp>
    </p:spTree>
    <p:extLst>
      <p:ext uri="{BB962C8B-B14F-4D97-AF65-F5344CB8AC3E}">
        <p14:creationId xmlns:p14="http://schemas.microsoft.com/office/powerpoint/2010/main" val="251826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Y2K … of course</a:t>
            </a:r>
            <a:br>
              <a:rPr lang="en-US" sz="4900" dirty="0">
                <a:solidFill>
                  <a:srgbClr val="00B0F0"/>
                </a:solidFill>
              </a:rPr>
            </a:br>
            <a:r>
              <a:rPr lang="en-US" sz="3600" i="1" dirty="0"/>
              <a:t>um… 2000</a:t>
            </a:r>
            <a:endParaRPr lang="en-US" sz="2000" i="1" dirty="0"/>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Incomplete specs, assumptions that become invalid</a:t>
            </a:r>
          </a:p>
          <a:p>
            <a:pPr>
              <a:spcBef>
                <a:spcPts val="0"/>
              </a:spcBef>
              <a:spcAft>
                <a:spcPts val="1800"/>
              </a:spcAft>
            </a:pPr>
            <a:r>
              <a:rPr lang="en-US" dirty="0">
                <a:solidFill>
                  <a:schemeClr val="accent2">
                    <a:lumMod val="40000"/>
                    <a:lumOff val="60000"/>
                  </a:schemeClr>
                </a:solidFill>
              </a:rPr>
              <a:t>Poor estimation of product lifetime</a:t>
            </a:r>
          </a:p>
          <a:p>
            <a:pPr>
              <a:spcBef>
                <a:spcPts val="0"/>
              </a:spcBef>
              <a:spcAft>
                <a:spcPts val="1800"/>
              </a:spcAft>
            </a:pPr>
            <a:r>
              <a:rPr lang="en-US" dirty="0">
                <a:solidFill>
                  <a:schemeClr val="accent2">
                    <a:lumMod val="40000"/>
                    <a:lumOff val="60000"/>
                  </a:schemeClr>
                </a:solidFill>
              </a:rPr>
              <a:t>Very expensive non-failure</a:t>
            </a:r>
          </a:p>
        </p:txBody>
      </p:sp>
    </p:spTree>
    <p:extLst>
      <p:ext uri="{BB962C8B-B14F-4D97-AF65-F5344CB8AC3E}">
        <p14:creationId xmlns:p14="http://schemas.microsoft.com/office/powerpoint/2010/main" val="35674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Healthcare.gov</a:t>
            </a:r>
            <a:br>
              <a:rPr lang="en-US" sz="4900" dirty="0">
                <a:solidFill>
                  <a:srgbClr val="00B0F0"/>
                </a:solidFill>
              </a:rPr>
            </a:br>
            <a:r>
              <a:rPr lang="en-US" sz="3600" i="1" dirty="0"/>
              <a:t>Oct. 2013</a:t>
            </a:r>
            <a:endParaRPr lang="en-US" sz="2000" i="1" dirty="0"/>
          </a:p>
        </p:txBody>
      </p:sp>
      <p:sp>
        <p:nvSpPr>
          <p:cNvPr id="6" name="Content Placeholder 5"/>
          <p:cNvSpPr>
            <a:spLocks noGrp="1"/>
          </p:cNvSpPr>
          <p:nvPr>
            <p:ph idx="1"/>
          </p:nvPr>
        </p:nvSpPr>
        <p:spPr>
          <a:xfrm>
            <a:off x="609600" y="1600200"/>
            <a:ext cx="7924800" cy="4525963"/>
          </a:xfrm>
        </p:spPr>
        <p:txBody>
          <a:bodyPr>
            <a:normAutofit fontScale="92500" lnSpcReduction="10000"/>
          </a:bodyPr>
          <a:lstStyle/>
          <a:p>
            <a:pPr>
              <a:spcBef>
                <a:spcPts val="0"/>
              </a:spcBef>
              <a:spcAft>
                <a:spcPts val="1800"/>
              </a:spcAft>
            </a:pPr>
            <a:r>
              <a:rPr lang="en-US" dirty="0">
                <a:solidFill>
                  <a:schemeClr val="accent2">
                    <a:lumMod val="40000"/>
                    <a:lumOff val="60000"/>
                  </a:schemeClr>
                </a:solidFill>
              </a:rPr>
              <a:t>Website to integrate data and functions from users, insurance companies, and government databases</a:t>
            </a:r>
          </a:p>
          <a:p>
            <a:pPr>
              <a:spcBef>
                <a:spcPts val="0"/>
              </a:spcBef>
              <a:spcAft>
                <a:spcPts val="1800"/>
              </a:spcAft>
            </a:pPr>
            <a:r>
              <a:rPr lang="en-US" dirty="0">
                <a:solidFill>
                  <a:schemeClr val="accent2">
                    <a:lumMod val="40000"/>
                    <a:lumOff val="60000"/>
                  </a:schemeClr>
                </a:solidFill>
              </a:rPr>
              <a:t>30-some different versions for different states</a:t>
            </a:r>
          </a:p>
          <a:p>
            <a:pPr>
              <a:spcBef>
                <a:spcPts val="0"/>
              </a:spcBef>
              <a:spcAft>
                <a:spcPts val="1800"/>
              </a:spcAft>
            </a:pPr>
            <a:r>
              <a:rPr lang="en-US" dirty="0">
                <a:solidFill>
                  <a:schemeClr val="accent2">
                    <a:lumMod val="40000"/>
                    <a:lumOff val="60000"/>
                  </a:schemeClr>
                </a:solidFill>
              </a:rPr>
              <a:t>High-traffic site, handles a few dozens users first day</a:t>
            </a:r>
          </a:p>
          <a:p>
            <a:pPr>
              <a:spcBef>
                <a:spcPts val="0"/>
              </a:spcBef>
              <a:spcAft>
                <a:spcPts val="1800"/>
              </a:spcAft>
            </a:pPr>
            <a:r>
              <a:rPr lang="en-US" dirty="0">
                <a:solidFill>
                  <a:schemeClr val="accent2">
                    <a:lumMod val="40000"/>
                    <a:lumOff val="60000"/>
                  </a:schemeClr>
                </a:solidFill>
              </a:rPr>
              <a:t>No testing to speak of done</a:t>
            </a:r>
          </a:p>
          <a:p>
            <a:pPr>
              <a:spcBef>
                <a:spcPts val="0"/>
              </a:spcBef>
              <a:spcAft>
                <a:spcPts val="1800"/>
              </a:spcAft>
            </a:pPr>
            <a:r>
              <a:rPr lang="en-US" dirty="0">
                <a:solidFill>
                  <a:schemeClr val="accent2">
                    <a:lumMod val="40000"/>
                    <a:lumOff val="60000"/>
                  </a:schemeClr>
                </a:solidFill>
              </a:rPr>
              <a:t>$600 million costs of development</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11979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Mariner I Venus Probe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July 22, 1962</a:t>
            </a:r>
          </a:p>
        </p:txBody>
      </p:sp>
      <p:sp>
        <p:nvSpPr>
          <p:cNvPr id="6" name="Content Placeholder 5"/>
          <p:cNvSpPr>
            <a:spLocks noGrp="1"/>
          </p:cNvSpPr>
          <p:nvPr>
            <p:ph idx="1"/>
          </p:nvPr>
        </p:nvSpPr>
        <p:spPr>
          <a:xfrm>
            <a:off x="609600" y="1828800"/>
            <a:ext cx="7696200" cy="4525963"/>
          </a:xfrm>
        </p:spPr>
        <p:txBody>
          <a:bodyPr>
            <a:normAutofit/>
          </a:bodyPr>
          <a:lstStyle/>
          <a:p>
            <a:pPr>
              <a:spcBef>
                <a:spcPts val="0"/>
              </a:spcBef>
              <a:spcAft>
                <a:spcPts val="1800"/>
              </a:spcAft>
            </a:pPr>
            <a:r>
              <a:rPr lang="en-US" sz="2400" dirty="0"/>
              <a:t>What is the failure mode then?</a:t>
            </a:r>
          </a:p>
          <a:p>
            <a:pPr>
              <a:spcBef>
                <a:spcPts val="0"/>
              </a:spcBef>
              <a:spcAft>
                <a:spcPts val="1800"/>
              </a:spcAft>
            </a:pPr>
            <a:r>
              <a:rPr lang="en-US" sz="2400" dirty="0">
                <a:solidFill>
                  <a:schemeClr val="accent2">
                    <a:lumMod val="40000"/>
                    <a:lumOff val="60000"/>
                  </a:schemeClr>
                </a:solidFill>
              </a:rPr>
              <a:t>Code and requirements/specs don’t agree</a:t>
            </a:r>
          </a:p>
          <a:p>
            <a:pPr>
              <a:spcBef>
                <a:spcPts val="0"/>
              </a:spcBef>
              <a:spcAft>
                <a:spcPts val="1800"/>
              </a:spcAft>
            </a:pPr>
            <a:r>
              <a:rPr lang="en-US" sz="2400" dirty="0">
                <a:solidFill>
                  <a:schemeClr val="accent2">
                    <a:lumMod val="40000"/>
                    <a:lumOff val="60000"/>
                  </a:schemeClr>
                </a:solidFill>
              </a:rPr>
              <a:t>Coder to blame?</a:t>
            </a:r>
          </a:p>
          <a:p>
            <a:pPr>
              <a:spcBef>
                <a:spcPts val="0"/>
              </a:spcBef>
              <a:spcAft>
                <a:spcPts val="1800"/>
              </a:spcAft>
            </a:pPr>
            <a:r>
              <a:rPr lang="en-US" sz="2400" dirty="0">
                <a:solidFill>
                  <a:schemeClr val="accent2">
                    <a:lumMod val="40000"/>
                    <a:lumOff val="60000"/>
                  </a:schemeClr>
                </a:solidFill>
              </a:rPr>
              <a:t>Or requirements writer?  Specs on a napkin?</a:t>
            </a:r>
          </a:p>
          <a:p>
            <a:pPr>
              <a:spcBef>
                <a:spcPts val="0"/>
              </a:spcBef>
              <a:spcAft>
                <a:spcPts val="1800"/>
              </a:spcAft>
            </a:pPr>
            <a:r>
              <a:rPr lang="en-US" sz="2400" i="1" dirty="0">
                <a:solidFill>
                  <a:schemeClr val="accent2">
                    <a:lumMod val="20000"/>
                    <a:lumOff val="80000"/>
                  </a:schemeClr>
                </a:solidFill>
              </a:rPr>
              <a:t>Note that this event is prior to the days where the specs/requirements were laid out specifically as a step in development</a:t>
            </a:r>
          </a:p>
        </p:txBody>
      </p:sp>
    </p:spTree>
    <p:extLst>
      <p:ext uri="{BB962C8B-B14F-4D97-AF65-F5344CB8AC3E}">
        <p14:creationId xmlns:p14="http://schemas.microsoft.com/office/powerpoint/2010/main" val="3337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Healthcare.gov</a:t>
            </a:r>
            <a:br>
              <a:rPr lang="en-US" sz="4900" dirty="0">
                <a:solidFill>
                  <a:srgbClr val="00B0F0"/>
                </a:solidFill>
              </a:rPr>
            </a:br>
            <a:r>
              <a:rPr lang="en-US" sz="3600" i="1" dirty="0"/>
              <a:t>Oct. 2013</a:t>
            </a:r>
            <a:endParaRPr lang="en-US" sz="2000" i="1" dirty="0"/>
          </a:p>
        </p:txBody>
      </p:sp>
      <p:sp>
        <p:nvSpPr>
          <p:cNvPr id="6" name="Content Placeholder 5"/>
          <p:cNvSpPr>
            <a:spLocks noGrp="1"/>
          </p:cNvSpPr>
          <p:nvPr>
            <p:ph idx="1"/>
          </p:nvPr>
        </p:nvSpPr>
        <p:spPr>
          <a:xfrm>
            <a:off x="609600" y="1600200"/>
            <a:ext cx="7924800" cy="4525963"/>
          </a:xfrm>
        </p:spPr>
        <p:txBody>
          <a:bodyPr>
            <a:normAutofit fontScale="92500" lnSpcReduction="10000"/>
          </a:bodyPr>
          <a:lstStyle/>
          <a:p>
            <a:pPr>
              <a:spcBef>
                <a:spcPts val="0"/>
              </a:spcBef>
              <a:spcAft>
                <a:spcPts val="1800"/>
              </a:spcAft>
            </a:pPr>
            <a:r>
              <a:rPr lang="en-US" dirty="0">
                <a:solidFill>
                  <a:schemeClr val="accent2">
                    <a:lumMod val="40000"/>
                    <a:lumOff val="60000"/>
                  </a:schemeClr>
                </a:solidFill>
              </a:rPr>
              <a:t>Front end developed by a startup company</a:t>
            </a:r>
          </a:p>
          <a:p>
            <a:pPr>
              <a:spcBef>
                <a:spcPts val="0"/>
              </a:spcBef>
              <a:spcAft>
                <a:spcPts val="1800"/>
              </a:spcAft>
            </a:pPr>
            <a:r>
              <a:rPr lang="en-US" dirty="0">
                <a:solidFill>
                  <a:schemeClr val="accent2">
                    <a:lumMod val="40000"/>
                    <a:lumOff val="60000"/>
                  </a:schemeClr>
                </a:solidFill>
              </a:rPr>
              <a:t>Back end developed by CGI (a Canadian company that has developed a large system for Canada, was estimated to cost $2 million and ended up costing $2 billion)</a:t>
            </a:r>
          </a:p>
          <a:p>
            <a:pPr>
              <a:spcBef>
                <a:spcPts val="0"/>
              </a:spcBef>
              <a:spcAft>
                <a:spcPts val="1800"/>
              </a:spcAft>
            </a:pPr>
            <a:r>
              <a:rPr lang="en-US" dirty="0">
                <a:solidFill>
                  <a:schemeClr val="accent2">
                    <a:lumMod val="40000"/>
                    <a:lumOff val="60000"/>
                  </a:schemeClr>
                </a:solidFill>
              </a:rPr>
              <a:t>Coordination? Integration testing failure</a:t>
            </a:r>
          </a:p>
          <a:p>
            <a:pPr>
              <a:spcBef>
                <a:spcPts val="0"/>
              </a:spcBef>
              <a:spcAft>
                <a:spcPts val="1800"/>
              </a:spcAft>
            </a:pPr>
            <a:r>
              <a:rPr lang="en-US" dirty="0">
                <a:solidFill>
                  <a:schemeClr val="accent2">
                    <a:lumMod val="40000"/>
                    <a:lumOff val="60000"/>
                  </a:schemeClr>
                </a:solidFill>
              </a:rPr>
              <a:t>Function testing end to end?  No.</a:t>
            </a:r>
          </a:p>
          <a:p>
            <a:pPr>
              <a:spcBef>
                <a:spcPts val="0"/>
              </a:spcBef>
              <a:spcAft>
                <a:spcPts val="1800"/>
              </a:spcAft>
            </a:pPr>
            <a:r>
              <a:rPr lang="en-US" dirty="0">
                <a:solidFill>
                  <a:schemeClr val="accent2">
                    <a:lumMod val="40000"/>
                    <a:lumOff val="60000"/>
                  </a:schemeClr>
                </a:solidFill>
              </a:rPr>
              <a:t>Stress testing?  No.</a:t>
            </a:r>
          </a:p>
          <a:p>
            <a:pPr>
              <a:spcBef>
                <a:spcPts val="0"/>
              </a:spcBef>
              <a:spcAft>
                <a:spcPts val="1800"/>
              </a:spcAft>
            </a:pPr>
            <a:endParaRPr lang="en-US" dirty="0">
              <a:solidFill>
                <a:schemeClr val="accent2">
                  <a:lumMod val="40000"/>
                  <a:lumOff val="60000"/>
                </a:schemeClr>
              </a:solidFill>
            </a:endParaRPr>
          </a:p>
        </p:txBody>
      </p:sp>
    </p:spTree>
    <p:extLst>
      <p:ext uri="{BB962C8B-B14F-4D97-AF65-F5344CB8AC3E}">
        <p14:creationId xmlns:p14="http://schemas.microsoft.com/office/powerpoint/2010/main" val="13278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Healthcare.gov</a:t>
            </a:r>
            <a:br>
              <a:rPr lang="en-US" sz="4900" dirty="0">
                <a:solidFill>
                  <a:srgbClr val="00B0F0"/>
                </a:solidFill>
              </a:rPr>
            </a:br>
            <a:r>
              <a:rPr lang="en-US" sz="3600" i="1" dirty="0"/>
              <a:t>Oct. 2013</a:t>
            </a:r>
            <a:endParaRPr lang="en-US" sz="2000" i="1" dirty="0"/>
          </a:p>
        </p:txBody>
      </p:sp>
      <p:sp>
        <p:nvSpPr>
          <p:cNvPr id="7" name="Content Placeholder 5"/>
          <p:cNvSpPr txBox="1">
            <a:spLocks/>
          </p:cNvSpPr>
          <p:nvPr/>
        </p:nvSpPr>
        <p:spPr>
          <a:xfrm>
            <a:off x="457200" y="1752600"/>
            <a:ext cx="7620000" cy="4191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dirty="0">
                <a:solidFill>
                  <a:schemeClr val="tx1">
                    <a:lumMod val="95000"/>
                  </a:schemeClr>
                </a:solidFill>
              </a:rPr>
              <a:t>What is the failure mode?</a:t>
            </a:r>
          </a:p>
          <a:p>
            <a:pPr>
              <a:spcBef>
                <a:spcPts val="0"/>
              </a:spcBef>
              <a:spcAft>
                <a:spcPts val="1800"/>
              </a:spcAft>
            </a:pPr>
            <a:r>
              <a:rPr lang="en-US" dirty="0">
                <a:solidFill>
                  <a:schemeClr val="accent2">
                    <a:lumMod val="40000"/>
                    <a:lumOff val="60000"/>
                  </a:schemeClr>
                </a:solidFill>
              </a:rPr>
              <a:t>No testing to speak of</a:t>
            </a:r>
          </a:p>
          <a:p>
            <a:pPr>
              <a:spcBef>
                <a:spcPts val="0"/>
              </a:spcBef>
              <a:spcAft>
                <a:spcPts val="1800"/>
              </a:spcAft>
            </a:pPr>
            <a:r>
              <a:rPr lang="en-US" dirty="0">
                <a:solidFill>
                  <a:schemeClr val="accent2">
                    <a:lumMod val="40000"/>
                    <a:lumOff val="60000"/>
                  </a:schemeClr>
                </a:solidFill>
              </a:rPr>
              <a:t>Two different companies working on major chunks, not interacting</a:t>
            </a:r>
          </a:p>
        </p:txBody>
      </p:sp>
    </p:spTree>
    <p:extLst>
      <p:ext uri="{BB962C8B-B14F-4D97-AF65-F5344CB8AC3E}">
        <p14:creationId xmlns:p14="http://schemas.microsoft.com/office/powerpoint/2010/main" val="37923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FFFF"/>
                </a:solidFill>
              </a:rPr>
              <a:t>Future… cars?</a:t>
            </a:r>
            <a:br>
              <a:rPr lang="en-US" sz="4900" dirty="0">
                <a:solidFill>
                  <a:srgbClr val="00FFFF"/>
                </a:solidFill>
              </a:rPr>
            </a:br>
            <a:r>
              <a:rPr lang="en-US" sz="3100" i="1" dirty="0" smtClean="0"/>
              <a:t>and b</a:t>
            </a:r>
            <a:r>
              <a:rPr lang="en-US" sz="3100" i="1" dirty="0" smtClean="0"/>
              <a:t>eyond</a:t>
            </a:r>
            <a:endParaRPr lang="en-US" sz="2000" i="1" dirty="0"/>
          </a:p>
        </p:txBody>
      </p:sp>
      <p:sp>
        <p:nvSpPr>
          <p:cNvPr id="6" name="Content Placeholder 5"/>
          <p:cNvSpPr>
            <a:spLocks noGrp="1"/>
          </p:cNvSpPr>
          <p:nvPr>
            <p:ph idx="1"/>
          </p:nvPr>
        </p:nvSpPr>
        <p:spPr>
          <a:xfrm>
            <a:off x="609600" y="1600200"/>
            <a:ext cx="7924800" cy="4525963"/>
          </a:xfrm>
        </p:spPr>
        <p:txBody>
          <a:bodyPr>
            <a:normAutofit lnSpcReduction="10000"/>
          </a:bodyPr>
          <a:lstStyle/>
          <a:p>
            <a:pPr>
              <a:spcBef>
                <a:spcPts val="0"/>
              </a:spcBef>
              <a:spcAft>
                <a:spcPts val="1800"/>
              </a:spcAft>
            </a:pPr>
            <a:r>
              <a:rPr lang="en-US" dirty="0">
                <a:solidFill>
                  <a:schemeClr val="accent2">
                    <a:lumMod val="40000"/>
                    <a:lumOff val="60000"/>
                  </a:schemeClr>
                </a:solidFill>
              </a:rPr>
              <a:t>Cars these days are computer networks… </a:t>
            </a:r>
            <a:r>
              <a:rPr lang="en-US" i="1" dirty="0">
                <a:solidFill>
                  <a:schemeClr val="accent2">
                    <a:lumMod val="40000"/>
                    <a:lumOff val="60000"/>
                  </a:schemeClr>
                </a:solidFill>
              </a:rPr>
              <a:t>wireless</a:t>
            </a:r>
            <a:r>
              <a:rPr lang="en-US" dirty="0">
                <a:solidFill>
                  <a:schemeClr val="accent2">
                    <a:lumMod val="40000"/>
                    <a:lumOff val="60000"/>
                  </a:schemeClr>
                </a:solidFill>
              </a:rPr>
              <a:t>  networks</a:t>
            </a:r>
          </a:p>
          <a:p>
            <a:pPr>
              <a:spcBef>
                <a:spcPts val="0"/>
              </a:spcBef>
              <a:spcAft>
                <a:spcPts val="1800"/>
              </a:spcAft>
            </a:pPr>
            <a:r>
              <a:rPr lang="en-US" dirty="0">
                <a:solidFill>
                  <a:schemeClr val="accent2">
                    <a:lumMod val="40000"/>
                    <a:lumOff val="60000"/>
                  </a:schemeClr>
                </a:solidFill>
              </a:rPr>
              <a:t>Can be hacked from outside and hijacked</a:t>
            </a:r>
          </a:p>
          <a:p>
            <a:pPr>
              <a:spcBef>
                <a:spcPts val="0"/>
              </a:spcBef>
              <a:spcAft>
                <a:spcPts val="1800"/>
              </a:spcAft>
            </a:pPr>
            <a:r>
              <a:rPr lang="en-US" dirty="0">
                <a:solidFill>
                  <a:schemeClr val="accent2">
                    <a:lumMod val="40000"/>
                    <a:lumOff val="60000"/>
                  </a:schemeClr>
                </a:solidFill>
              </a:rPr>
              <a:t>External control of throttle, brakes, fuel mix, </a:t>
            </a:r>
            <a:r>
              <a:rPr lang="en-US" dirty="0" err="1">
                <a:solidFill>
                  <a:schemeClr val="accent2">
                    <a:lumMod val="40000"/>
                    <a:lumOff val="60000"/>
                  </a:schemeClr>
                </a:solidFill>
              </a:rPr>
              <a:t>ingition</a:t>
            </a:r>
            <a:r>
              <a:rPr lang="en-US" dirty="0">
                <a:solidFill>
                  <a:schemeClr val="accent2">
                    <a:lumMod val="40000"/>
                    <a:lumOff val="60000"/>
                  </a:schemeClr>
                </a:solidFill>
              </a:rPr>
              <a:t>, lights, etc.</a:t>
            </a:r>
          </a:p>
          <a:p>
            <a:pPr>
              <a:spcBef>
                <a:spcPts val="0"/>
              </a:spcBef>
              <a:spcAft>
                <a:spcPts val="1800"/>
              </a:spcAft>
            </a:pPr>
            <a:r>
              <a:rPr lang="en-US" dirty="0">
                <a:solidFill>
                  <a:schemeClr val="accent2">
                    <a:lumMod val="40000"/>
                    <a:lumOff val="60000"/>
                  </a:schemeClr>
                </a:solidFill>
              </a:rPr>
              <a:t>Software bugs that allow this takeover?</a:t>
            </a:r>
          </a:p>
          <a:p>
            <a:pPr>
              <a:spcBef>
                <a:spcPts val="0"/>
              </a:spcBef>
              <a:spcAft>
                <a:spcPts val="1800"/>
              </a:spcAft>
            </a:pPr>
            <a:r>
              <a:rPr lang="en-US" dirty="0">
                <a:solidFill>
                  <a:schemeClr val="accent2">
                    <a:lumMod val="40000"/>
                    <a:lumOff val="60000"/>
                  </a:schemeClr>
                </a:solidFill>
              </a:rPr>
              <a:t>Software system security will be huge problem in society for time to come</a:t>
            </a:r>
          </a:p>
        </p:txBody>
      </p:sp>
    </p:spTree>
    <p:extLst>
      <p:ext uri="{BB962C8B-B14F-4D97-AF65-F5344CB8AC3E}">
        <p14:creationId xmlns:p14="http://schemas.microsoft.com/office/powerpoint/2010/main" val="36787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a:bodyPr>
          <a:lstStyle/>
          <a:p>
            <a:r>
              <a:rPr lang="en-US" sz="4900" i="1" dirty="0" smtClean="0">
                <a:solidFill>
                  <a:srgbClr val="00FFFF"/>
                </a:solidFill>
              </a:rPr>
              <a:t>IOT… and security</a:t>
            </a:r>
            <a:r>
              <a:rPr lang="en-US" sz="4900" dirty="0">
                <a:solidFill>
                  <a:srgbClr val="00B0F0"/>
                </a:solidFill>
              </a:rPr>
              <a:t/>
            </a:r>
            <a:br>
              <a:rPr lang="en-US" sz="4900" dirty="0">
                <a:solidFill>
                  <a:srgbClr val="00B0F0"/>
                </a:solidFill>
              </a:rPr>
            </a:br>
            <a:endParaRPr lang="en-US" sz="2000" i="1" dirty="0"/>
          </a:p>
        </p:txBody>
      </p:sp>
      <p:sp>
        <p:nvSpPr>
          <p:cNvPr id="6" name="Content Placeholder 5"/>
          <p:cNvSpPr>
            <a:spLocks noGrp="1"/>
          </p:cNvSpPr>
          <p:nvPr>
            <p:ph idx="1"/>
          </p:nvPr>
        </p:nvSpPr>
        <p:spPr>
          <a:xfrm>
            <a:off x="609600" y="1600200"/>
            <a:ext cx="7924800" cy="4525963"/>
          </a:xfrm>
        </p:spPr>
        <p:txBody>
          <a:bodyPr>
            <a:normAutofit fontScale="92500" lnSpcReduction="20000"/>
          </a:bodyPr>
          <a:lstStyle/>
          <a:p>
            <a:pPr>
              <a:spcAft>
                <a:spcPts val="600"/>
              </a:spcAft>
            </a:pPr>
            <a:r>
              <a:rPr lang="en-US" dirty="0">
                <a:solidFill>
                  <a:schemeClr val="accent2">
                    <a:lumMod val="40000"/>
                    <a:lumOff val="60000"/>
                  </a:schemeClr>
                </a:solidFill>
              </a:rPr>
              <a:t>Internet-enabled devices are so common, and so vulnerable, </a:t>
            </a:r>
          </a:p>
          <a:p>
            <a:pPr>
              <a:spcAft>
                <a:spcPts val="600"/>
              </a:spcAft>
            </a:pPr>
            <a:r>
              <a:rPr lang="en-US" dirty="0" smtClean="0">
                <a:solidFill>
                  <a:schemeClr val="accent2">
                    <a:lumMod val="40000"/>
                    <a:lumOff val="60000"/>
                  </a:schemeClr>
                </a:solidFill>
              </a:rPr>
              <a:t>hackers </a:t>
            </a:r>
            <a:r>
              <a:rPr lang="en-US" dirty="0">
                <a:solidFill>
                  <a:schemeClr val="accent2">
                    <a:lumMod val="40000"/>
                    <a:lumOff val="60000"/>
                  </a:schemeClr>
                </a:solidFill>
              </a:rPr>
              <a:t>broke into a casino </a:t>
            </a:r>
            <a:r>
              <a:rPr lang="en-US" i="1" dirty="0">
                <a:solidFill>
                  <a:srgbClr val="00FFFF"/>
                </a:solidFill>
              </a:rPr>
              <a:t>through its fish tank</a:t>
            </a:r>
            <a:r>
              <a:rPr lang="en-US" dirty="0">
                <a:solidFill>
                  <a:schemeClr val="accent2">
                    <a:lumMod val="40000"/>
                    <a:lumOff val="60000"/>
                  </a:schemeClr>
                </a:solidFill>
              </a:rPr>
              <a:t>. The tank had internet-connected sensors measuring its temperature and cleanliness. </a:t>
            </a:r>
            <a:endParaRPr lang="en-US" dirty="0" smtClean="0">
              <a:solidFill>
                <a:schemeClr val="accent2">
                  <a:lumMod val="40000"/>
                  <a:lumOff val="60000"/>
                </a:schemeClr>
              </a:solidFill>
            </a:endParaRPr>
          </a:p>
          <a:p>
            <a:pPr>
              <a:spcAft>
                <a:spcPts val="600"/>
              </a:spcAft>
            </a:pPr>
            <a:r>
              <a:rPr lang="en-US" dirty="0" smtClean="0">
                <a:solidFill>
                  <a:schemeClr val="accent2">
                    <a:lumMod val="40000"/>
                    <a:lumOff val="60000"/>
                  </a:schemeClr>
                </a:solidFill>
              </a:rPr>
              <a:t>hackers </a:t>
            </a:r>
            <a:r>
              <a:rPr lang="en-US" dirty="0">
                <a:solidFill>
                  <a:schemeClr val="accent2">
                    <a:lumMod val="40000"/>
                    <a:lumOff val="60000"/>
                  </a:schemeClr>
                </a:solidFill>
              </a:rPr>
              <a:t>got into the </a:t>
            </a:r>
            <a:r>
              <a:rPr lang="en-US" dirty="0" smtClean="0">
                <a:solidFill>
                  <a:schemeClr val="accent2">
                    <a:lumMod val="40000"/>
                    <a:lumOff val="60000"/>
                  </a:schemeClr>
                </a:solidFill>
              </a:rPr>
              <a:t>tank’s sensors, then </a:t>
            </a:r>
            <a:r>
              <a:rPr lang="en-US" dirty="0">
                <a:solidFill>
                  <a:schemeClr val="accent2">
                    <a:lumMod val="40000"/>
                    <a:lumOff val="60000"/>
                  </a:schemeClr>
                </a:solidFill>
              </a:rPr>
              <a:t>to the computer used to control them, and from there to other parts of the casino’s network. </a:t>
            </a:r>
            <a:endParaRPr lang="en-US" dirty="0" smtClean="0">
              <a:solidFill>
                <a:schemeClr val="accent2">
                  <a:lumMod val="40000"/>
                  <a:lumOff val="60000"/>
                </a:schemeClr>
              </a:solidFill>
            </a:endParaRPr>
          </a:p>
          <a:p>
            <a:pPr>
              <a:spcAft>
                <a:spcPts val="600"/>
              </a:spcAft>
            </a:pPr>
            <a:r>
              <a:rPr lang="en-US" dirty="0" smtClean="0">
                <a:solidFill>
                  <a:schemeClr val="accent2">
                    <a:lumMod val="40000"/>
                    <a:lumOff val="60000"/>
                  </a:schemeClr>
                </a:solidFill>
              </a:rPr>
              <a:t>The </a:t>
            </a:r>
            <a:r>
              <a:rPr lang="en-US" dirty="0">
                <a:solidFill>
                  <a:schemeClr val="accent2">
                    <a:lumMod val="40000"/>
                    <a:lumOff val="60000"/>
                  </a:schemeClr>
                </a:solidFill>
              </a:rPr>
              <a:t>intruders were able to copy 10 gigabytes of data to somewhere in Finland. </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27526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a:bodyPr>
          <a:lstStyle/>
          <a:p>
            <a:r>
              <a:rPr lang="en-US" sz="4900" i="1" dirty="0" smtClean="0">
                <a:solidFill>
                  <a:srgbClr val="00FFFF"/>
                </a:solidFill>
              </a:rPr>
              <a:t>Devices made to share</a:t>
            </a:r>
            <a:r>
              <a:rPr lang="en-US" sz="4900" dirty="0">
                <a:solidFill>
                  <a:srgbClr val="00B0F0"/>
                </a:solidFill>
              </a:rPr>
              <a:t/>
            </a:r>
            <a:br>
              <a:rPr lang="en-US" sz="4900" dirty="0">
                <a:solidFill>
                  <a:srgbClr val="00B0F0"/>
                </a:solidFill>
              </a:rPr>
            </a:br>
            <a:endParaRPr lang="en-US" sz="2000" i="1" dirty="0"/>
          </a:p>
        </p:txBody>
      </p:sp>
      <p:sp>
        <p:nvSpPr>
          <p:cNvPr id="6" name="Content Placeholder 5"/>
          <p:cNvSpPr>
            <a:spLocks noGrp="1"/>
          </p:cNvSpPr>
          <p:nvPr>
            <p:ph idx="1"/>
          </p:nvPr>
        </p:nvSpPr>
        <p:spPr>
          <a:xfrm>
            <a:off x="609600" y="1600200"/>
            <a:ext cx="7924800" cy="4525963"/>
          </a:xfrm>
        </p:spPr>
        <p:txBody>
          <a:bodyPr>
            <a:normAutofit/>
          </a:bodyPr>
          <a:lstStyle/>
          <a:p>
            <a:pPr>
              <a:spcAft>
                <a:spcPts val="600"/>
              </a:spcAft>
            </a:pPr>
            <a:r>
              <a:rPr lang="en-US" dirty="0" smtClean="0">
                <a:solidFill>
                  <a:schemeClr val="accent2">
                    <a:lumMod val="40000"/>
                    <a:lumOff val="60000"/>
                  </a:schemeClr>
                </a:solidFill>
              </a:rPr>
              <a:t>Whether you know it or not</a:t>
            </a:r>
          </a:p>
          <a:p>
            <a:pPr>
              <a:spcAft>
                <a:spcPts val="600"/>
              </a:spcAft>
            </a:pPr>
            <a:r>
              <a:rPr lang="en-US" dirty="0">
                <a:solidFill>
                  <a:schemeClr val="accent2">
                    <a:lumMod val="40000"/>
                    <a:lumOff val="60000"/>
                  </a:schemeClr>
                </a:solidFill>
              </a:rPr>
              <a:t>Our fish tanks, smart televisions, </a:t>
            </a:r>
            <a:r>
              <a:rPr lang="en-US" dirty="0" smtClean="0">
                <a:solidFill>
                  <a:schemeClr val="accent2">
                    <a:lumMod val="40000"/>
                    <a:lumOff val="60000"/>
                  </a:schemeClr>
                </a:solidFill>
              </a:rPr>
              <a:t>home </a:t>
            </a:r>
            <a:r>
              <a:rPr lang="en-US" dirty="0">
                <a:solidFill>
                  <a:schemeClr val="accent2">
                    <a:lumMod val="40000"/>
                    <a:lumOff val="60000"/>
                  </a:schemeClr>
                </a:solidFill>
              </a:rPr>
              <a:t>thermostats, </a:t>
            </a:r>
            <a:r>
              <a:rPr lang="en-US" dirty="0" smtClean="0">
                <a:solidFill>
                  <a:schemeClr val="accent2">
                    <a:lumMod val="40000"/>
                    <a:lumOff val="60000"/>
                  </a:schemeClr>
                </a:solidFill>
              </a:rPr>
              <a:t>Fitbits, smartphones </a:t>
            </a:r>
            <a:r>
              <a:rPr lang="en-US" dirty="0">
                <a:solidFill>
                  <a:schemeClr val="accent2">
                    <a:lumMod val="40000"/>
                    <a:lumOff val="60000"/>
                  </a:schemeClr>
                </a:solidFill>
              </a:rPr>
              <a:t>constantly gather information about us and our environment</a:t>
            </a:r>
            <a:r>
              <a:rPr lang="en-US" dirty="0" smtClean="0">
                <a:solidFill>
                  <a:schemeClr val="accent2">
                    <a:lumMod val="40000"/>
                    <a:lumOff val="60000"/>
                  </a:schemeClr>
                </a:solidFill>
              </a:rPr>
              <a:t>.</a:t>
            </a:r>
          </a:p>
          <a:p>
            <a:pPr>
              <a:spcAft>
                <a:spcPts val="600"/>
              </a:spcAft>
            </a:pPr>
            <a:r>
              <a:rPr lang="en-US" dirty="0" smtClean="0">
                <a:solidFill>
                  <a:schemeClr val="accent2">
                    <a:lumMod val="40000"/>
                    <a:lumOff val="60000"/>
                  </a:schemeClr>
                </a:solidFill>
              </a:rPr>
              <a:t>Programmers make sure they are data sharing devices… your info sent all over</a:t>
            </a:r>
          </a:p>
          <a:p>
            <a:pPr>
              <a:spcAft>
                <a:spcPts val="600"/>
              </a:spcAft>
            </a:pPr>
            <a:r>
              <a:rPr lang="en-US" dirty="0" smtClean="0">
                <a:solidFill>
                  <a:schemeClr val="accent2">
                    <a:lumMod val="40000"/>
                    <a:lumOff val="60000"/>
                  </a:schemeClr>
                </a:solidFill>
              </a:rPr>
              <a:t>And Alexa… she’s listening</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4708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a:bodyPr>
          <a:lstStyle/>
          <a:p>
            <a:r>
              <a:rPr lang="en-US" sz="4900" i="1" dirty="0" smtClean="0">
                <a:solidFill>
                  <a:srgbClr val="00FFFF"/>
                </a:solidFill>
              </a:rPr>
              <a:t>Do you mind?</a:t>
            </a:r>
            <a:r>
              <a:rPr lang="en-US" sz="4900" dirty="0">
                <a:solidFill>
                  <a:srgbClr val="00B0F0"/>
                </a:solidFill>
              </a:rPr>
              <a:t/>
            </a:r>
            <a:br>
              <a:rPr lang="en-US" sz="4900" dirty="0">
                <a:solidFill>
                  <a:srgbClr val="00B0F0"/>
                </a:solidFill>
              </a:rPr>
            </a:br>
            <a:endParaRPr lang="en-US" sz="2000" i="1" dirty="0"/>
          </a:p>
        </p:txBody>
      </p:sp>
      <p:sp>
        <p:nvSpPr>
          <p:cNvPr id="6" name="Content Placeholder 5"/>
          <p:cNvSpPr>
            <a:spLocks noGrp="1"/>
          </p:cNvSpPr>
          <p:nvPr>
            <p:ph idx="1"/>
          </p:nvPr>
        </p:nvSpPr>
        <p:spPr>
          <a:xfrm>
            <a:off x="609600" y="1600200"/>
            <a:ext cx="7924800" cy="4525963"/>
          </a:xfrm>
        </p:spPr>
        <p:txBody>
          <a:bodyPr>
            <a:normAutofit lnSpcReduction="10000"/>
          </a:bodyPr>
          <a:lstStyle/>
          <a:p>
            <a:pPr>
              <a:spcAft>
                <a:spcPts val="600"/>
              </a:spcAft>
            </a:pPr>
            <a:r>
              <a:rPr lang="en-US" dirty="0" smtClean="0">
                <a:solidFill>
                  <a:schemeClr val="accent2">
                    <a:lumMod val="40000"/>
                    <a:lumOff val="60000"/>
                  </a:schemeClr>
                </a:solidFill>
              </a:rPr>
              <a:t>Roomba… robotic </a:t>
            </a:r>
            <a:r>
              <a:rPr lang="en-US" dirty="0">
                <a:solidFill>
                  <a:schemeClr val="accent2">
                    <a:lumMod val="40000"/>
                    <a:lumOff val="60000"/>
                  </a:schemeClr>
                </a:solidFill>
              </a:rPr>
              <a:t>vacuum </a:t>
            </a:r>
            <a:r>
              <a:rPr lang="en-US" dirty="0" smtClean="0">
                <a:solidFill>
                  <a:schemeClr val="accent2">
                    <a:lumMod val="40000"/>
                    <a:lumOff val="60000"/>
                  </a:schemeClr>
                </a:solidFill>
              </a:rPr>
              <a:t>cleaner</a:t>
            </a:r>
          </a:p>
          <a:p>
            <a:pPr>
              <a:spcAft>
                <a:spcPts val="600"/>
              </a:spcAft>
            </a:pPr>
            <a:r>
              <a:rPr lang="en-US" dirty="0" smtClean="0">
                <a:solidFill>
                  <a:schemeClr val="accent2">
                    <a:lumMod val="40000"/>
                    <a:lumOff val="60000"/>
                  </a:schemeClr>
                </a:solidFill>
              </a:rPr>
              <a:t>Since </a:t>
            </a:r>
            <a:r>
              <a:rPr lang="en-US" dirty="0">
                <a:solidFill>
                  <a:schemeClr val="accent2">
                    <a:lumMod val="40000"/>
                    <a:lumOff val="60000"/>
                  </a:schemeClr>
                </a:solidFill>
              </a:rPr>
              <a:t>2015, </a:t>
            </a:r>
            <a:r>
              <a:rPr lang="en-US" dirty="0" smtClean="0">
                <a:solidFill>
                  <a:schemeClr val="accent2">
                    <a:lumMod val="40000"/>
                    <a:lumOff val="60000"/>
                  </a:schemeClr>
                </a:solidFill>
              </a:rPr>
              <a:t>high-end </a:t>
            </a:r>
            <a:r>
              <a:rPr lang="en-US" dirty="0">
                <a:solidFill>
                  <a:schemeClr val="accent2">
                    <a:lumMod val="40000"/>
                    <a:lumOff val="60000"/>
                  </a:schemeClr>
                </a:solidFill>
              </a:rPr>
              <a:t>models have created maps of its users’ homes, to more efficiently navigate through them </a:t>
            </a:r>
            <a:endParaRPr lang="en-US" dirty="0" smtClean="0">
              <a:solidFill>
                <a:schemeClr val="accent2">
                  <a:lumMod val="40000"/>
                  <a:lumOff val="60000"/>
                </a:schemeClr>
              </a:solidFill>
            </a:endParaRPr>
          </a:p>
          <a:p>
            <a:pPr>
              <a:spcAft>
                <a:spcPts val="600"/>
              </a:spcAft>
            </a:pPr>
            <a:r>
              <a:rPr lang="en-US" dirty="0" smtClean="0">
                <a:solidFill>
                  <a:schemeClr val="accent2">
                    <a:lumMod val="40000"/>
                    <a:lumOff val="60000"/>
                  </a:schemeClr>
                </a:solidFill>
              </a:rPr>
              <a:t>Local data? No. IOT device</a:t>
            </a:r>
          </a:p>
          <a:p>
            <a:pPr>
              <a:spcAft>
                <a:spcPts val="600"/>
              </a:spcAft>
            </a:pPr>
            <a:r>
              <a:rPr lang="en-US" dirty="0" smtClean="0">
                <a:solidFill>
                  <a:schemeClr val="accent2">
                    <a:lumMod val="40000"/>
                    <a:lumOff val="60000"/>
                  </a:schemeClr>
                </a:solidFill>
              </a:rPr>
              <a:t>Reuters </a:t>
            </a:r>
            <a:r>
              <a:rPr lang="en-US" dirty="0">
                <a:solidFill>
                  <a:schemeClr val="accent2">
                    <a:lumMod val="40000"/>
                    <a:lumOff val="60000"/>
                  </a:schemeClr>
                </a:solidFill>
              </a:rPr>
              <a:t>and Gizmodo </a:t>
            </a:r>
            <a:r>
              <a:rPr lang="en-US" dirty="0" smtClean="0">
                <a:solidFill>
                  <a:schemeClr val="accent2">
                    <a:lumMod val="40000"/>
                    <a:lumOff val="60000"/>
                  </a:schemeClr>
                </a:solidFill>
              </a:rPr>
              <a:t>reported, iRobot planned </a:t>
            </a:r>
            <a:r>
              <a:rPr lang="en-US" dirty="0">
                <a:solidFill>
                  <a:schemeClr val="accent2">
                    <a:lumMod val="40000"/>
                    <a:lumOff val="60000"/>
                  </a:schemeClr>
                </a:solidFill>
              </a:rPr>
              <a:t>to share those maps of the layouts of people’s private homes with its commercial </a:t>
            </a:r>
            <a:r>
              <a:rPr lang="en-US" dirty="0" smtClean="0">
                <a:solidFill>
                  <a:schemeClr val="accent2">
                    <a:lumMod val="40000"/>
                    <a:lumOff val="60000"/>
                  </a:schemeClr>
                </a:solidFill>
              </a:rPr>
              <a:t>partners </a:t>
            </a:r>
          </a:p>
        </p:txBody>
      </p:sp>
    </p:spTree>
    <p:extLst>
      <p:ext uri="{BB962C8B-B14F-4D97-AF65-F5344CB8AC3E}">
        <p14:creationId xmlns:p14="http://schemas.microsoft.com/office/powerpoint/2010/main" val="30438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a:bodyPr>
          <a:lstStyle/>
          <a:p>
            <a:r>
              <a:rPr lang="en-US" sz="4900" i="1" dirty="0" smtClean="0">
                <a:solidFill>
                  <a:srgbClr val="00FFFF"/>
                </a:solidFill>
              </a:rPr>
              <a:t>Others….</a:t>
            </a:r>
            <a:endParaRPr lang="en-US" sz="2000" i="1" dirty="0"/>
          </a:p>
        </p:txBody>
      </p:sp>
      <p:sp>
        <p:nvSpPr>
          <p:cNvPr id="6" name="Content Placeholder 5"/>
          <p:cNvSpPr>
            <a:spLocks noGrp="1"/>
          </p:cNvSpPr>
          <p:nvPr>
            <p:ph idx="1"/>
          </p:nvPr>
        </p:nvSpPr>
        <p:spPr>
          <a:xfrm>
            <a:off x="609600" y="1600200"/>
            <a:ext cx="7924800" cy="4525963"/>
          </a:xfrm>
        </p:spPr>
        <p:txBody>
          <a:bodyPr>
            <a:normAutofit/>
          </a:bodyPr>
          <a:lstStyle/>
          <a:p>
            <a:pPr>
              <a:spcAft>
                <a:spcPts val="600"/>
              </a:spcAft>
            </a:pPr>
            <a:r>
              <a:rPr lang="en-US" dirty="0" smtClean="0">
                <a:solidFill>
                  <a:schemeClr val="accent2">
                    <a:lumMod val="40000"/>
                    <a:lumOff val="60000"/>
                  </a:schemeClr>
                </a:solidFill>
              </a:rPr>
              <a:t>the </a:t>
            </a:r>
            <a:r>
              <a:rPr lang="en-US" dirty="0" err="1">
                <a:solidFill>
                  <a:schemeClr val="accent2">
                    <a:lumMod val="40000"/>
                    <a:lumOff val="60000"/>
                  </a:schemeClr>
                </a:solidFill>
              </a:rPr>
              <a:t>Mirai</a:t>
            </a:r>
            <a:r>
              <a:rPr lang="en-US" dirty="0">
                <a:solidFill>
                  <a:schemeClr val="accent2">
                    <a:lumMod val="40000"/>
                    <a:lumOff val="60000"/>
                  </a:schemeClr>
                </a:solidFill>
              </a:rPr>
              <a:t> botnet </a:t>
            </a:r>
            <a:r>
              <a:rPr lang="en-US" dirty="0" smtClean="0">
                <a:solidFill>
                  <a:schemeClr val="accent2">
                    <a:lumMod val="40000"/>
                    <a:lumOff val="60000"/>
                  </a:schemeClr>
                </a:solidFill>
              </a:rPr>
              <a:t>(2016) took </a:t>
            </a:r>
            <a:r>
              <a:rPr lang="en-US" dirty="0">
                <a:solidFill>
                  <a:schemeClr val="accent2">
                    <a:lumMod val="40000"/>
                    <a:lumOff val="60000"/>
                  </a:schemeClr>
                </a:solidFill>
              </a:rPr>
              <a:t>control of smart home devices, like security cameras, </a:t>
            </a:r>
            <a:r>
              <a:rPr lang="en-US" dirty="0" smtClean="0">
                <a:solidFill>
                  <a:schemeClr val="accent2">
                    <a:lumMod val="40000"/>
                    <a:lumOff val="60000"/>
                  </a:schemeClr>
                </a:solidFill>
              </a:rPr>
              <a:t>home routers, all </a:t>
            </a:r>
            <a:r>
              <a:rPr lang="en-US" dirty="0">
                <a:solidFill>
                  <a:schemeClr val="accent2">
                    <a:lumMod val="40000"/>
                    <a:lumOff val="60000"/>
                  </a:schemeClr>
                </a:solidFill>
              </a:rPr>
              <a:t>over the </a:t>
            </a:r>
            <a:r>
              <a:rPr lang="en-US" dirty="0" smtClean="0">
                <a:solidFill>
                  <a:schemeClr val="accent2">
                    <a:lumMod val="40000"/>
                    <a:lumOff val="60000"/>
                  </a:schemeClr>
                </a:solidFill>
              </a:rPr>
              <a:t>world</a:t>
            </a:r>
          </a:p>
          <a:p>
            <a:pPr>
              <a:spcAft>
                <a:spcPts val="600"/>
              </a:spcAft>
            </a:pPr>
            <a:r>
              <a:rPr lang="en-US" dirty="0" smtClean="0">
                <a:solidFill>
                  <a:schemeClr val="accent2">
                    <a:lumMod val="40000"/>
                    <a:lumOff val="60000"/>
                  </a:schemeClr>
                </a:solidFill>
              </a:rPr>
              <a:t>turned </a:t>
            </a:r>
            <a:r>
              <a:rPr lang="en-US" dirty="0">
                <a:solidFill>
                  <a:schemeClr val="accent2">
                    <a:lumMod val="40000"/>
                    <a:lumOff val="60000"/>
                  </a:schemeClr>
                </a:solidFill>
              </a:rPr>
              <a:t>them into zombie machines </a:t>
            </a:r>
            <a:r>
              <a:rPr lang="en-US" dirty="0" smtClean="0">
                <a:solidFill>
                  <a:schemeClr val="accent2">
                    <a:lumMod val="40000"/>
                    <a:lumOff val="60000"/>
                  </a:schemeClr>
                </a:solidFill>
              </a:rPr>
              <a:t>to do </a:t>
            </a:r>
            <a:r>
              <a:rPr lang="en-US" dirty="0" err="1" smtClean="0">
                <a:solidFill>
                  <a:schemeClr val="accent2">
                    <a:lumMod val="40000"/>
                    <a:lumOff val="60000"/>
                  </a:schemeClr>
                </a:solidFill>
              </a:rPr>
              <a:t>DDoS</a:t>
            </a:r>
            <a:r>
              <a:rPr lang="en-US" dirty="0" smtClean="0">
                <a:solidFill>
                  <a:schemeClr val="accent2">
                    <a:lumMod val="40000"/>
                    <a:lumOff val="60000"/>
                  </a:schemeClr>
                </a:solidFill>
              </a:rPr>
              <a:t> attacks to </a:t>
            </a:r>
            <a:r>
              <a:rPr lang="en-US" dirty="0">
                <a:solidFill>
                  <a:schemeClr val="accent2">
                    <a:lumMod val="40000"/>
                    <a:lumOff val="60000"/>
                  </a:schemeClr>
                </a:solidFill>
              </a:rPr>
              <a:t>take down popular websites like GitHub, Twitter, </a:t>
            </a:r>
            <a:r>
              <a:rPr lang="en-US" dirty="0" err="1">
                <a:solidFill>
                  <a:schemeClr val="accent2">
                    <a:lumMod val="40000"/>
                    <a:lumOff val="60000"/>
                  </a:schemeClr>
                </a:solidFill>
              </a:rPr>
              <a:t>Reddit</a:t>
            </a:r>
            <a:r>
              <a:rPr lang="en-US" dirty="0">
                <a:solidFill>
                  <a:schemeClr val="accent2">
                    <a:lumMod val="40000"/>
                    <a:lumOff val="60000"/>
                  </a:schemeClr>
                </a:solidFill>
              </a:rPr>
              <a:t>, Netflix, Airbnb</a:t>
            </a:r>
            <a:endParaRPr lang="en-US" dirty="0" smtClean="0">
              <a:solidFill>
                <a:schemeClr val="accent2">
                  <a:lumMod val="40000"/>
                  <a:lumOff val="60000"/>
                </a:schemeClr>
              </a:solidFill>
            </a:endParaRPr>
          </a:p>
        </p:txBody>
      </p:sp>
    </p:spTree>
    <p:extLst>
      <p:ext uri="{BB962C8B-B14F-4D97-AF65-F5344CB8AC3E}">
        <p14:creationId xmlns:p14="http://schemas.microsoft.com/office/powerpoint/2010/main" val="6146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7391400" cy="1020762"/>
          </a:xfrm>
        </p:spPr>
        <p:txBody>
          <a:bodyPr>
            <a:normAutofit/>
          </a:bodyPr>
          <a:lstStyle/>
          <a:p>
            <a:r>
              <a:rPr lang="en-US" dirty="0">
                <a:solidFill>
                  <a:srgbClr val="00B0F0"/>
                </a:solidFill>
              </a:rPr>
              <a:t> </a:t>
            </a:r>
            <a:r>
              <a:rPr lang="en-US" i="1" dirty="0">
                <a:solidFill>
                  <a:schemeClr val="accent2">
                    <a:lumMod val="40000"/>
                    <a:lumOff val="60000"/>
                  </a:schemeClr>
                </a:solidFill>
                <a:latin typeface="Buxton Sketch" pitchFamily="66" charset="0"/>
              </a:rPr>
              <a:t>OK … eye </a:t>
            </a:r>
            <a:r>
              <a:rPr lang="en-US" i="1" dirty="0" err="1">
                <a:solidFill>
                  <a:schemeClr val="accent2">
                    <a:lumMod val="40000"/>
                    <a:lumOff val="60000"/>
                  </a:schemeClr>
                </a:solidFill>
                <a:latin typeface="Buxton Sketch" pitchFamily="66" charset="0"/>
              </a:rPr>
              <a:t>rester</a:t>
            </a:r>
            <a:r>
              <a:rPr lang="en-US" i="1" dirty="0">
                <a:solidFill>
                  <a:schemeClr val="accent2">
                    <a:lumMod val="40000"/>
                    <a:lumOff val="60000"/>
                  </a:schemeClr>
                </a:solidFill>
                <a:latin typeface="Buxton Sketch" pitchFamily="66" charset="0"/>
              </a:rPr>
              <a:t> … </a:t>
            </a:r>
          </a:p>
        </p:txBody>
      </p:sp>
      <p:pic>
        <p:nvPicPr>
          <p:cNvPr id="21506" name="Picture 2" descr="C:\Users\pds\Desktop\pix\android-pho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9" y="1167936"/>
            <a:ext cx="7773439" cy="51566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5943600"/>
            <a:ext cx="3352800" cy="461665"/>
          </a:xfrm>
          <a:prstGeom prst="rect">
            <a:avLst/>
          </a:prstGeom>
          <a:noFill/>
        </p:spPr>
        <p:txBody>
          <a:bodyPr wrap="square" rtlCol="0">
            <a:spAutoFit/>
          </a:bodyPr>
          <a:lstStyle/>
          <a:p>
            <a:r>
              <a:rPr lang="en-US" sz="2400" b="1" i="1" dirty="0">
                <a:solidFill>
                  <a:schemeClr val="accent2">
                    <a:lumMod val="40000"/>
                    <a:lumOff val="60000"/>
                  </a:schemeClr>
                </a:solidFill>
              </a:rPr>
              <a:t>with unlimited data …</a:t>
            </a:r>
          </a:p>
        </p:txBody>
      </p:sp>
    </p:spTree>
    <p:extLst>
      <p:ext uri="{BB962C8B-B14F-4D97-AF65-F5344CB8AC3E}">
        <p14:creationId xmlns:p14="http://schemas.microsoft.com/office/powerpoint/2010/main" val="19779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Second launch</a:t>
            </a:r>
          </a:p>
        </p:txBody>
      </p:sp>
      <p:sp>
        <p:nvSpPr>
          <p:cNvPr id="3" name="Content Placeholder 2"/>
          <p:cNvSpPr>
            <a:spLocks noGrp="1"/>
          </p:cNvSpPr>
          <p:nvPr>
            <p:ph idx="1"/>
          </p:nvPr>
        </p:nvSpPr>
        <p:spPr>
          <a:xfrm>
            <a:off x="457200" y="1600200"/>
            <a:ext cx="7924800" cy="4525963"/>
          </a:xfrm>
        </p:spPr>
        <p:txBody>
          <a:bodyPr>
            <a:normAutofit fontScale="77500" lnSpcReduction="20000"/>
          </a:bodyPr>
          <a:lstStyle/>
          <a:p>
            <a:pPr>
              <a:spcBef>
                <a:spcPts val="1800"/>
              </a:spcBef>
            </a:pPr>
            <a:r>
              <a:rPr lang="en-US" dirty="0"/>
              <a:t>“Two days after that launch, the backup probe and booster (Atlas vehicle 179D) were rolled out to LC-12. Mariner 2 nearly met the same fate as its predecessor when one of the Atlas's </a:t>
            </a:r>
            <a:r>
              <a:rPr lang="en-US" dirty="0" err="1">
                <a:hlinkClick r:id="rId2" tooltip="Vernier thruster"/>
              </a:rPr>
              <a:t>verniers</a:t>
            </a:r>
            <a:r>
              <a:rPr lang="en-US" dirty="0"/>
              <a:t> moved to maximum stop shortly before booster engine cutoff. “</a:t>
            </a:r>
          </a:p>
          <a:p>
            <a:pPr>
              <a:spcBef>
                <a:spcPts val="1800"/>
              </a:spcBef>
            </a:pPr>
            <a:r>
              <a:rPr lang="en-US" dirty="0"/>
              <a:t>“This caused a rapid roll of the launch vehicle that quickly approached one revolution per second. With the structural integrity of the booster in jeopardy, the range safety officer prepared to issue the destruct command”</a:t>
            </a:r>
          </a:p>
          <a:p>
            <a:pPr>
              <a:spcBef>
                <a:spcPts val="1800"/>
              </a:spcBef>
            </a:pPr>
            <a:r>
              <a:rPr lang="en-US" dirty="0"/>
              <a:t>“… almost as soon as it started, the rolling motion stopped and the launch proceeded uneventfully. The incident was traced to a loose wire in the guidance computer which was pushed back into place by the centrifugal force of the roll.</a:t>
            </a:r>
          </a:p>
        </p:txBody>
      </p:sp>
    </p:spTree>
    <p:extLst>
      <p:ext uri="{BB962C8B-B14F-4D97-AF65-F5344CB8AC3E}">
        <p14:creationId xmlns:p14="http://schemas.microsoft.com/office/powerpoint/2010/main" val="24325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Trans-Siberian Gas Pipeline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1982</a:t>
            </a:r>
          </a:p>
        </p:txBody>
      </p:sp>
      <p:sp>
        <p:nvSpPr>
          <p:cNvPr id="6" name="Content Placeholder 5"/>
          <p:cNvSpPr>
            <a:spLocks noGrp="1"/>
          </p:cNvSpPr>
          <p:nvPr>
            <p:ph idx="1"/>
          </p:nvPr>
        </p:nvSpPr>
        <p:spPr>
          <a:xfrm>
            <a:off x="381000" y="1600200"/>
            <a:ext cx="3505200" cy="4495800"/>
          </a:xfrm>
        </p:spPr>
        <p:txBody>
          <a:bodyPr>
            <a:normAutofit fontScale="62500" lnSpcReduction="20000"/>
          </a:bodyPr>
          <a:lstStyle/>
          <a:p>
            <a:pPr>
              <a:spcBef>
                <a:spcPts val="0"/>
              </a:spcBef>
              <a:spcAft>
                <a:spcPts val="1800"/>
              </a:spcAft>
            </a:pPr>
            <a:r>
              <a:rPr lang="en-US" sz="3800" dirty="0">
                <a:solidFill>
                  <a:schemeClr val="accent2">
                    <a:lumMod val="40000"/>
                    <a:lumOff val="60000"/>
                  </a:schemeClr>
                </a:solidFill>
              </a:rPr>
              <a:t>Not clear this is an accidental error… alleged deliberate sabotage</a:t>
            </a:r>
          </a:p>
          <a:p>
            <a:pPr>
              <a:spcBef>
                <a:spcPts val="0"/>
              </a:spcBef>
              <a:spcAft>
                <a:spcPts val="1800"/>
              </a:spcAft>
            </a:pPr>
            <a:r>
              <a:rPr lang="en-US" sz="3800" dirty="0">
                <a:solidFill>
                  <a:schemeClr val="accent2">
                    <a:lumMod val="40000"/>
                    <a:lumOff val="60000"/>
                  </a:schemeClr>
                </a:solidFill>
              </a:rPr>
              <a:t>Not clear its even true… tale of CIA, KGB, Canada</a:t>
            </a:r>
          </a:p>
          <a:p>
            <a:pPr>
              <a:spcBef>
                <a:spcPts val="0"/>
              </a:spcBef>
              <a:spcAft>
                <a:spcPts val="1800"/>
              </a:spcAft>
            </a:pPr>
            <a:r>
              <a:rPr lang="en-US" sz="3800" dirty="0">
                <a:solidFill>
                  <a:schemeClr val="accent2">
                    <a:lumMod val="40000"/>
                    <a:lumOff val="60000"/>
                  </a:schemeClr>
                </a:solidFill>
              </a:rPr>
              <a:t>CIA got word of Soviet stealing Canadian control systems for huge trans-</a:t>
            </a:r>
            <a:r>
              <a:rPr lang="en-US" sz="3800" dirty="0" err="1">
                <a:solidFill>
                  <a:schemeClr val="accent2">
                    <a:lumMod val="40000"/>
                    <a:lumOff val="60000"/>
                  </a:schemeClr>
                </a:solidFill>
              </a:rPr>
              <a:t>siberian</a:t>
            </a:r>
            <a:r>
              <a:rPr lang="en-US" sz="3800" dirty="0">
                <a:solidFill>
                  <a:schemeClr val="accent2">
                    <a:lumMod val="40000"/>
                    <a:lumOff val="60000"/>
                  </a:schemeClr>
                </a:solidFill>
              </a:rPr>
              <a:t> gas</a:t>
            </a:r>
            <a:endParaRPr lang="en-US" dirty="0"/>
          </a:p>
        </p:txBody>
      </p:sp>
      <p:pic>
        <p:nvPicPr>
          <p:cNvPr id="4" name="Picture 3" descr="C:\Users\pds\Downloads\GasPipel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305" y="1600200"/>
            <a:ext cx="4973595"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txBox="1">
            <a:spLocks/>
          </p:cNvSpPr>
          <p:nvPr/>
        </p:nvSpPr>
        <p:spPr>
          <a:xfrm>
            <a:off x="381000" y="5791200"/>
            <a:ext cx="8420100" cy="8001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spcAft>
                <a:spcPts val="1800"/>
              </a:spcAft>
            </a:pPr>
            <a:r>
              <a:rPr lang="en-US" sz="2400" dirty="0">
                <a:solidFill>
                  <a:schemeClr val="accent2">
                    <a:lumMod val="40000"/>
                    <a:lumOff val="60000"/>
                  </a:schemeClr>
                </a:solidFill>
              </a:rPr>
              <a:t>CIA put “bug” in software before it was “stolen</a:t>
            </a:r>
            <a:r>
              <a:rPr lang="en-US" sz="1800" dirty="0">
                <a:solidFill>
                  <a:schemeClr val="accent2">
                    <a:lumMod val="40000"/>
                    <a:lumOff val="60000"/>
                  </a:schemeClr>
                </a:solidFill>
              </a:rPr>
              <a:t>”</a:t>
            </a:r>
          </a:p>
          <a:p>
            <a:pPr>
              <a:spcBef>
                <a:spcPts val="0"/>
              </a:spcBef>
              <a:spcAft>
                <a:spcPts val="1800"/>
              </a:spcAft>
            </a:pPr>
            <a:endParaRPr lang="en-US" dirty="0"/>
          </a:p>
        </p:txBody>
      </p:sp>
    </p:spTree>
    <p:extLst>
      <p:ext uri="{BB962C8B-B14F-4D97-AF65-F5344CB8AC3E}">
        <p14:creationId xmlns:p14="http://schemas.microsoft.com/office/powerpoint/2010/main" val="40269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4638"/>
            <a:ext cx="8001000" cy="1143000"/>
          </a:xfrm>
        </p:spPr>
        <p:txBody>
          <a:bodyPr>
            <a:normAutofit fontScale="90000"/>
          </a:bodyPr>
          <a:lstStyle/>
          <a:p>
            <a:r>
              <a:rPr lang="en-US" sz="4900" dirty="0">
                <a:solidFill>
                  <a:srgbClr val="00B0F0"/>
                </a:solidFill>
              </a:rPr>
              <a:t>Trans-Siberian Gas Pipeline</a:t>
            </a:r>
            <a:r>
              <a:rPr lang="en-US" dirty="0">
                <a:solidFill>
                  <a:srgbClr val="00B0F0"/>
                </a:solidFill>
              </a:rPr>
              <a:t/>
            </a:r>
            <a:br>
              <a:rPr lang="en-US" dirty="0">
                <a:solidFill>
                  <a:srgbClr val="00B0F0"/>
                </a:solidFill>
              </a:rPr>
            </a:br>
            <a:r>
              <a:rPr lang="en-US" sz="3100" i="1" dirty="0">
                <a:solidFill>
                  <a:schemeClr val="accent2">
                    <a:lumMod val="20000"/>
                    <a:lumOff val="80000"/>
                  </a:schemeClr>
                </a:solidFill>
              </a:rPr>
              <a:t>1982</a:t>
            </a:r>
          </a:p>
        </p:txBody>
      </p:sp>
      <p:sp>
        <p:nvSpPr>
          <p:cNvPr id="6" name="Content Placeholder 5"/>
          <p:cNvSpPr>
            <a:spLocks noGrp="1"/>
          </p:cNvSpPr>
          <p:nvPr>
            <p:ph idx="1"/>
          </p:nvPr>
        </p:nvSpPr>
        <p:spPr>
          <a:xfrm>
            <a:off x="381000" y="1600201"/>
            <a:ext cx="3581400" cy="4191000"/>
          </a:xfrm>
        </p:spPr>
        <p:txBody>
          <a:bodyPr>
            <a:normAutofit/>
          </a:bodyPr>
          <a:lstStyle/>
          <a:p>
            <a:pPr>
              <a:spcBef>
                <a:spcPts val="0"/>
              </a:spcBef>
              <a:spcAft>
                <a:spcPts val="1800"/>
              </a:spcAft>
            </a:pPr>
            <a:r>
              <a:rPr lang="en-US" sz="2400" dirty="0">
                <a:solidFill>
                  <a:schemeClr val="accent2">
                    <a:lumMod val="40000"/>
                    <a:lumOff val="60000"/>
                  </a:schemeClr>
                </a:solidFill>
              </a:rPr>
              <a:t>Bug causes pumps to overwork and pressure controls to fail… super overpressure and boom</a:t>
            </a:r>
          </a:p>
          <a:p>
            <a:pPr>
              <a:spcBef>
                <a:spcPts val="0"/>
              </a:spcBef>
              <a:spcAft>
                <a:spcPts val="1800"/>
              </a:spcAft>
            </a:pPr>
            <a:r>
              <a:rPr lang="en-US" sz="2400" dirty="0">
                <a:solidFill>
                  <a:schemeClr val="accent2">
                    <a:lumMod val="40000"/>
                    <a:lumOff val="60000"/>
                  </a:schemeClr>
                </a:solidFill>
              </a:rPr>
              <a:t>Visible from space, biggest non-nuclear explosion ever</a:t>
            </a:r>
          </a:p>
        </p:txBody>
      </p:sp>
      <p:pic>
        <p:nvPicPr>
          <p:cNvPr id="4" name="Picture 2" descr="C:\Users\pds\Downloads\Soviet-Gas-Pipeline-Expl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273" y="1704108"/>
            <a:ext cx="4909363" cy="3782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5852710"/>
            <a:ext cx="7467600" cy="400110"/>
          </a:xfrm>
          <a:prstGeom prst="rect">
            <a:avLst/>
          </a:prstGeom>
        </p:spPr>
        <p:txBody>
          <a:bodyPr wrap="square">
            <a:spAutoFit/>
          </a:bodyPr>
          <a:lstStyle/>
          <a:p>
            <a:pPr>
              <a:spcBef>
                <a:spcPts val="0"/>
              </a:spcBef>
              <a:spcAft>
                <a:spcPts val="1800"/>
              </a:spcAft>
            </a:pPr>
            <a:r>
              <a:rPr lang="en-US" sz="2000" dirty="0">
                <a:solidFill>
                  <a:schemeClr val="accent2">
                    <a:lumMod val="40000"/>
                    <a:lumOff val="60000"/>
                  </a:schemeClr>
                </a:solidFill>
              </a:rPr>
              <a:t>Details </a:t>
            </a:r>
            <a:r>
              <a:rPr lang="en-US" sz="2000" dirty="0">
                <a:solidFill>
                  <a:schemeClr val="accent2">
                    <a:lumMod val="40000"/>
                    <a:lumOff val="60000"/>
                  </a:schemeClr>
                </a:solidFill>
                <a:hlinkClick r:id="rId3"/>
              </a:rPr>
              <a:t>http://en.wikipedia.org/wiki/Siberian_pipeline_sabotage</a:t>
            </a:r>
            <a:endParaRPr lang="en-US" sz="2000" dirty="0"/>
          </a:p>
        </p:txBody>
      </p:sp>
    </p:spTree>
    <p:extLst>
      <p:ext uri="{BB962C8B-B14F-4D97-AF65-F5344CB8AC3E}">
        <p14:creationId xmlns:p14="http://schemas.microsoft.com/office/powerpoint/2010/main" val="238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6304</TotalTime>
  <Words>3832</Words>
  <Application>Microsoft Office PowerPoint</Application>
  <PresentationFormat>On-screen Show (4:3)</PresentationFormat>
  <Paragraphs>310</Paragraphs>
  <Slides>67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Buxton Sketch</vt:lpstr>
      <vt:lpstr>Calibri</vt:lpstr>
      <vt:lpstr>Franklin Gothic Book</vt:lpstr>
      <vt:lpstr>Wingdings 2</vt:lpstr>
      <vt:lpstr>Technic</vt:lpstr>
      <vt:lpstr>EPIC Software Failures </vt:lpstr>
      <vt:lpstr>Bugs vs. Poor Design</vt:lpstr>
      <vt:lpstr>Other sources of failure</vt:lpstr>
      <vt:lpstr>Mariner I Venus Probe July 22, 1962</vt:lpstr>
      <vt:lpstr>Mariner I Venus Probe July 22, 1962</vt:lpstr>
      <vt:lpstr>Mariner I Venus Probe July 22, 1962</vt:lpstr>
      <vt:lpstr>Second launch</vt:lpstr>
      <vt:lpstr>Trans-Siberian Gas Pipeline 1982</vt:lpstr>
      <vt:lpstr>Trans-Siberian Gas Pipeline 1982</vt:lpstr>
      <vt:lpstr>Trans-Siberian Gas Pipeline 1982</vt:lpstr>
      <vt:lpstr>Stuxnet virus June 2010</vt:lpstr>
      <vt:lpstr>Stuxnet virus June 2010</vt:lpstr>
      <vt:lpstr>Therac-25 Medical Accelerator 1985-1987</vt:lpstr>
      <vt:lpstr>Therac-25 Medical Accelerator 1985-1987</vt:lpstr>
      <vt:lpstr>Therac-25 Medical Accelerator 1985-1987</vt:lpstr>
      <vt:lpstr>Therac-25 Medical Accelerator 1985-1987</vt:lpstr>
      <vt:lpstr>Therac-25 Medical Accelerator 1985-1987</vt:lpstr>
      <vt:lpstr>Morris Worm Nov 2, 1988</vt:lpstr>
      <vt:lpstr>Morris Worm Nov 2, 1988</vt:lpstr>
      <vt:lpstr>Morris Worm Nov 2, 1988</vt:lpstr>
      <vt:lpstr>Morris Worm Nov 2, 1988</vt:lpstr>
      <vt:lpstr>Kerberos Random Number Gen 1988-1996</vt:lpstr>
      <vt:lpstr>Kerberos Random Number Gen 1988-1996</vt:lpstr>
      <vt:lpstr>AT&amp;T Network Outage January 15, 1990</vt:lpstr>
      <vt:lpstr>AT&amp;T Network Outage January 15, 1990</vt:lpstr>
      <vt:lpstr>AT&amp;T Network Outage January 15, 1990</vt:lpstr>
      <vt:lpstr>Patriot Missile Failure Feb. 1991</vt:lpstr>
      <vt:lpstr>Patriot Missile Failure Feb. 1991</vt:lpstr>
      <vt:lpstr>Intel Pentium FP Divide 1993</vt:lpstr>
      <vt:lpstr>Intel Pentium FP Divide 1993</vt:lpstr>
      <vt:lpstr>Intel Pentium FP Divide 1993</vt:lpstr>
      <vt:lpstr>Intel Pentium FP Divide 1993</vt:lpstr>
      <vt:lpstr>The Ping of Death 1995/1996</vt:lpstr>
      <vt:lpstr>The Ping of Death 1995/1996</vt:lpstr>
      <vt:lpstr>The Ping of Death 1995/1996</vt:lpstr>
      <vt:lpstr>Ariane 5 Flight 501 June 4, 1996</vt:lpstr>
      <vt:lpstr>Ariane 5 Flight 501 June 4, 1996</vt:lpstr>
      <vt:lpstr>Ariane 5 Flight 501 June 4, 1996</vt:lpstr>
      <vt:lpstr>Ariane 5 Flight 501 June 4, 1996</vt:lpstr>
      <vt:lpstr>Mars Pathfinder Shutdown Aug 1997</vt:lpstr>
      <vt:lpstr>Mars Pathfinder Shutdown Aug 1997</vt:lpstr>
      <vt:lpstr>Mars Pathfinder Shutdown Aug 1997</vt:lpstr>
      <vt:lpstr>Nat’l Cancer Inst., Panama City November 2000</vt:lpstr>
      <vt:lpstr>Nat’l Cancer Inst., Panama City November  2000</vt:lpstr>
      <vt:lpstr>Nat’l Cancer Inst., Panama City November  2000</vt:lpstr>
      <vt:lpstr>Mars Climate Orbiter September 23, 1999</vt:lpstr>
      <vt:lpstr>Mars Climate Orbiter September 23, 1999</vt:lpstr>
      <vt:lpstr>Mars Climate Orbiter September 23, 1999</vt:lpstr>
      <vt:lpstr>Mars Climate Orbiter September 23, 1999</vt:lpstr>
      <vt:lpstr>Mars Climate Orbiter September 23, 1999</vt:lpstr>
      <vt:lpstr>LAX Grounded 2007</vt:lpstr>
      <vt:lpstr>LAX Grounded 2007</vt:lpstr>
      <vt:lpstr>World War III 1983</vt:lpstr>
      <vt:lpstr>World War III 1983</vt:lpstr>
      <vt:lpstr>World War III 1983</vt:lpstr>
      <vt:lpstr>Y2K … of course um… 2000</vt:lpstr>
      <vt:lpstr>Y2K … of course um… 2000</vt:lpstr>
      <vt:lpstr>Y2K … of course um… 2000</vt:lpstr>
      <vt:lpstr>Healthcare.gov Oct. 2013</vt:lpstr>
      <vt:lpstr>Healthcare.gov Oct. 2013</vt:lpstr>
      <vt:lpstr>Healthcare.gov Oct. 2013</vt:lpstr>
      <vt:lpstr>Future… cars? and beyond</vt:lpstr>
      <vt:lpstr>IOT… and security </vt:lpstr>
      <vt:lpstr>Devices made to share </vt:lpstr>
      <vt:lpstr>Do you mind? </vt:lpstr>
      <vt:lpstr>Others….</vt:lpstr>
      <vt:lpstr> OK … eye rester … </vt:lpstr>
    </vt:vector>
  </TitlesOfParts>
  <Company>University of North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Computer Science</dc:creator>
  <cp:lastModifiedBy>David Stotts</cp:lastModifiedBy>
  <cp:revision>674</cp:revision>
  <dcterms:created xsi:type="dcterms:W3CDTF">2009-08-26T18:24:12Z</dcterms:created>
  <dcterms:modified xsi:type="dcterms:W3CDTF">2020-02-20T20:19:37Z</dcterms:modified>
</cp:coreProperties>
</file>