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7" r:id="rId7"/>
    <p:sldId id="269" r:id="rId8"/>
    <p:sldId id="261" r:id="rId9"/>
    <p:sldId id="265" r:id="rId10"/>
    <p:sldId id="274" r:id="rId11"/>
    <p:sldId id="276" r:id="rId12"/>
    <p:sldId id="273" r:id="rId13"/>
    <p:sldId id="263" r:id="rId14"/>
    <p:sldId id="277" r:id="rId15"/>
    <p:sldId id="275" r:id="rId16"/>
    <p:sldId id="278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BD0C15"/>
    <a:srgbClr val="270068"/>
    <a:srgbClr val="266C00"/>
    <a:srgbClr val="7DA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6FEAA0-0BA1-42BA-A1CF-DFB545C83E0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D0BCAB-6103-43A4-8D84-34F882A3402B}">
      <dgm:prSet/>
      <dgm:spPr/>
      <dgm:t>
        <a:bodyPr/>
        <a:lstStyle/>
        <a:p>
          <a:pPr rtl="0"/>
          <a:r>
            <a:rPr lang="en-US" dirty="0"/>
            <a:t>Cloud platforms</a:t>
          </a:r>
        </a:p>
      </dgm:t>
    </dgm:pt>
    <dgm:pt modelId="{0B3C6A79-C42A-410C-90A0-D131190D04C8}" type="parTrans" cxnId="{2DB78FFD-9F06-46E2-8BB5-BFCF4A77AF52}">
      <dgm:prSet/>
      <dgm:spPr/>
      <dgm:t>
        <a:bodyPr/>
        <a:lstStyle/>
        <a:p>
          <a:endParaRPr lang="en-US"/>
        </a:p>
      </dgm:t>
    </dgm:pt>
    <dgm:pt modelId="{2F23F81F-7D61-4221-BF9E-368F1DF35DB0}" type="sibTrans" cxnId="{2DB78FFD-9F06-46E2-8BB5-BFCF4A77AF52}">
      <dgm:prSet/>
      <dgm:spPr/>
      <dgm:t>
        <a:bodyPr/>
        <a:lstStyle/>
        <a:p>
          <a:endParaRPr lang="en-US"/>
        </a:p>
      </dgm:t>
    </dgm:pt>
    <dgm:pt modelId="{F8F2A9EC-05CB-4CBA-A1C4-5CDE29EBD948}">
      <dgm:prSet/>
      <dgm:spPr/>
      <dgm:t>
        <a:bodyPr/>
        <a:lstStyle/>
        <a:p>
          <a:pPr rtl="0"/>
          <a:r>
            <a:rPr lang="en-US" dirty="0"/>
            <a:t>Firebase</a:t>
          </a:r>
        </a:p>
      </dgm:t>
    </dgm:pt>
    <dgm:pt modelId="{9005332B-C02F-4306-AA44-1CC309CF8772}" type="parTrans" cxnId="{CB02BCEA-0DED-4F9B-980C-35D662C8A398}">
      <dgm:prSet/>
      <dgm:spPr/>
      <dgm:t>
        <a:bodyPr/>
        <a:lstStyle/>
        <a:p>
          <a:endParaRPr lang="en-US"/>
        </a:p>
      </dgm:t>
    </dgm:pt>
    <dgm:pt modelId="{39E497A1-FA9F-43A3-8B3D-FFF16B6712B6}" type="sibTrans" cxnId="{CB02BCEA-0DED-4F9B-980C-35D662C8A398}">
      <dgm:prSet/>
      <dgm:spPr/>
      <dgm:t>
        <a:bodyPr/>
        <a:lstStyle/>
        <a:p>
          <a:endParaRPr lang="en-US"/>
        </a:p>
      </dgm:t>
    </dgm:pt>
    <dgm:pt modelId="{E93B8F6C-6294-407E-A75F-178A585F5314}">
      <dgm:prSet/>
      <dgm:spPr/>
      <dgm:t>
        <a:bodyPr/>
        <a:lstStyle/>
        <a:p>
          <a:pPr rtl="0"/>
          <a:r>
            <a:rPr lang="en-US" dirty="0" err="1"/>
            <a:t>Heroku</a:t>
          </a:r>
          <a:endParaRPr lang="en-US" dirty="0"/>
        </a:p>
      </dgm:t>
    </dgm:pt>
    <dgm:pt modelId="{D43BDADB-CB06-4BFC-8AFB-6573CB978536}" type="parTrans" cxnId="{FC9F7599-AA6C-4955-BA07-320D70E817AF}">
      <dgm:prSet/>
      <dgm:spPr/>
      <dgm:t>
        <a:bodyPr/>
        <a:lstStyle/>
        <a:p>
          <a:endParaRPr lang="en-US"/>
        </a:p>
      </dgm:t>
    </dgm:pt>
    <dgm:pt modelId="{E9228F07-304D-4F64-8AC7-3EAF61AD36AD}" type="sibTrans" cxnId="{FC9F7599-AA6C-4955-BA07-320D70E817AF}">
      <dgm:prSet/>
      <dgm:spPr/>
      <dgm:t>
        <a:bodyPr/>
        <a:lstStyle/>
        <a:p>
          <a:endParaRPr lang="en-US"/>
        </a:p>
      </dgm:t>
    </dgm:pt>
    <dgm:pt modelId="{14D6319C-8C97-4B88-9D57-0A99CDFEEDC8}">
      <dgm:prSet/>
      <dgm:spPr/>
      <dgm:t>
        <a:bodyPr/>
        <a:lstStyle/>
        <a:p>
          <a:pPr rtl="0"/>
          <a:r>
            <a:rPr lang="en-US" dirty="0"/>
            <a:t>Self-hosting</a:t>
          </a:r>
        </a:p>
      </dgm:t>
    </dgm:pt>
    <dgm:pt modelId="{BB486B96-B656-4039-A1EF-54D3CD43A394}" type="parTrans" cxnId="{9E4D37B2-853D-45F1-89DE-3A4C5F049700}">
      <dgm:prSet/>
      <dgm:spPr/>
      <dgm:t>
        <a:bodyPr/>
        <a:lstStyle/>
        <a:p>
          <a:endParaRPr lang="en-US"/>
        </a:p>
      </dgm:t>
    </dgm:pt>
    <dgm:pt modelId="{7FB76DE5-025D-4247-8B14-943193D0304F}" type="sibTrans" cxnId="{9E4D37B2-853D-45F1-89DE-3A4C5F049700}">
      <dgm:prSet/>
      <dgm:spPr/>
      <dgm:t>
        <a:bodyPr/>
        <a:lstStyle/>
        <a:p>
          <a:endParaRPr lang="en-US"/>
        </a:p>
      </dgm:t>
    </dgm:pt>
    <dgm:pt modelId="{902F13F8-D8D0-4FE5-82FE-65A158BF1E9D}">
      <dgm:prSet/>
      <dgm:spPr/>
      <dgm:t>
        <a:bodyPr/>
        <a:lstStyle/>
        <a:p>
          <a:pPr rtl="0"/>
          <a:r>
            <a:rPr lang="en-US" dirty="0"/>
            <a:t>Example: AWS, Azure, Google Cloud</a:t>
          </a:r>
        </a:p>
      </dgm:t>
    </dgm:pt>
    <dgm:pt modelId="{0807643D-B212-4B03-BFD5-D7CB2B0BFDE5}" type="parTrans" cxnId="{5664ECF8-11C1-4566-B109-4F485700959B}">
      <dgm:prSet/>
      <dgm:spPr/>
      <dgm:t>
        <a:bodyPr/>
        <a:lstStyle/>
        <a:p>
          <a:endParaRPr lang="en-US"/>
        </a:p>
      </dgm:t>
    </dgm:pt>
    <dgm:pt modelId="{6580AE24-5856-4718-90DD-EB92D671D897}" type="sibTrans" cxnId="{5664ECF8-11C1-4566-B109-4F485700959B}">
      <dgm:prSet/>
      <dgm:spPr/>
      <dgm:t>
        <a:bodyPr/>
        <a:lstStyle/>
        <a:p>
          <a:endParaRPr lang="en-US"/>
        </a:p>
      </dgm:t>
    </dgm:pt>
    <dgm:pt modelId="{F8BC5E09-816C-4F7D-A7CC-1263392D6C29}">
      <dgm:prSet/>
      <dgm:spPr/>
      <dgm:t>
        <a:bodyPr/>
        <a:lstStyle/>
        <a:p>
          <a:pPr rtl="0"/>
          <a:r>
            <a:rPr lang="en-US" dirty="0"/>
            <a:t>Good for static assets or “</a:t>
          </a:r>
          <a:r>
            <a:rPr lang="en-US" dirty="0" err="1"/>
            <a:t>serverless</a:t>
          </a:r>
          <a:r>
            <a:rPr lang="en-US" dirty="0"/>
            <a:t>” design</a:t>
          </a:r>
        </a:p>
      </dgm:t>
    </dgm:pt>
    <dgm:pt modelId="{F753BCBC-F740-4EEB-BB93-A3654D8D1C24}" type="parTrans" cxnId="{18A6D149-CC32-4986-8AC9-942465B8744D}">
      <dgm:prSet/>
      <dgm:spPr/>
      <dgm:t>
        <a:bodyPr/>
        <a:lstStyle/>
        <a:p>
          <a:endParaRPr lang="en-US"/>
        </a:p>
      </dgm:t>
    </dgm:pt>
    <dgm:pt modelId="{1EA07162-5A7C-483F-8468-60D496E53D5E}" type="sibTrans" cxnId="{18A6D149-CC32-4986-8AC9-942465B8744D}">
      <dgm:prSet/>
      <dgm:spPr/>
      <dgm:t>
        <a:bodyPr/>
        <a:lstStyle/>
        <a:p>
          <a:endParaRPr lang="en-US"/>
        </a:p>
      </dgm:t>
    </dgm:pt>
    <dgm:pt modelId="{2BF9E1A5-B57F-4C8E-8241-EBB5BBBB0FFA}">
      <dgm:prSet/>
      <dgm:spPr/>
      <dgm:t>
        <a:bodyPr/>
        <a:lstStyle/>
        <a:p>
          <a:pPr rtl="0"/>
          <a:r>
            <a:rPr lang="en-US" dirty="0"/>
            <a:t>Good for maximum control</a:t>
          </a:r>
        </a:p>
      </dgm:t>
    </dgm:pt>
    <dgm:pt modelId="{60CDC783-B61A-440D-B255-C8742871C151}" type="parTrans" cxnId="{1BCCBF12-3E0D-4A56-84E4-46A8A71C9CB3}">
      <dgm:prSet/>
      <dgm:spPr/>
      <dgm:t>
        <a:bodyPr/>
        <a:lstStyle/>
        <a:p>
          <a:endParaRPr lang="en-US"/>
        </a:p>
      </dgm:t>
    </dgm:pt>
    <dgm:pt modelId="{55CFD9BE-3A66-4AAA-B598-6F7BB3AA2BB1}" type="sibTrans" cxnId="{1BCCBF12-3E0D-4A56-84E4-46A8A71C9CB3}">
      <dgm:prSet/>
      <dgm:spPr/>
      <dgm:t>
        <a:bodyPr/>
        <a:lstStyle/>
        <a:p>
          <a:endParaRPr lang="en-US"/>
        </a:p>
      </dgm:t>
    </dgm:pt>
    <dgm:pt modelId="{BC0AC379-B4F9-4F7E-AEB0-1875D1383651}">
      <dgm:prSet/>
      <dgm:spPr/>
      <dgm:t>
        <a:bodyPr/>
        <a:lstStyle/>
        <a:p>
          <a:pPr rtl="0"/>
          <a:r>
            <a:rPr lang="en-US" dirty="0"/>
            <a:t>Good for real-time updates and user accounts</a:t>
          </a:r>
        </a:p>
      </dgm:t>
    </dgm:pt>
    <dgm:pt modelId="{34DBD3A7-BB23-4AB1-B899-C45DD848CFE0}" type="parTrans" cxnId="{56611AD6-F0D8-420F-B842-3366DAF3BCF4}">
      <dgm:prSet/>
      <dgm:spPr/>
      <dgm:t>
        <a:bodyPr/>
        <a:lstStyle/>
        <a:p>
          <a:endParaRPr lang="en-US"/>
        </a:p>
      </dgm:t>
    </dgm:pt>
    <dgm:pt modelId="{047634B9-43F5-4E22-A071-E4C61D234866}" type="sibTrans" cxnId="{56611AD6-F0D8-420F-B842-3366DAF3BCF4}">
      <dgm:prSet/>
      <dgm:spPr/>
      <dgm:t>
        <a:bodyPr/>
        <a:lstStyle/>
        <a:p>
          <a:endParaRPr lang="en-US"/>
        </a:p>
      </dgm:t>
    </dgm:pt>
    <dgm:pt modelId="{1539857F-C69B-4684-929C-529D3F749FBF}">
      <dgm:prSet/>
      <dgm:spPr/>
      <dgm:t>
        <a:bodyPr/>
        <a:lstStyle/>
        <a:p>
          <a:pPr rtl="0"/>
          <a:r>
            <a:rPr lang="en-US" dirty="0"/>
            <a:t>Good for balance of simplicity and flexibility</a:t>
          </a:r>
        </a:p>
      </dgm:t>
    </dgm:pt>
    <dgm:pt modelId="{DA1BA5F9-2EF0-411E-91CE-197D69630F7B}" type="parTrans" cxnId="{471E2802-5B83-4E2A-8CE2-A7C0FA5AAC8C}">
      <dgm:prSet/>
      <dgm:spPr/>
      <dgm:t>
        <a:bodyPr/>
        <a:lstStyle/>
        <a:p>
          <a:endParaRPr lang="en-US"/>
        </a:p>
      </dgm:t>
    </dgm:pt>
    <dgm:pt modelId="{9E8EF8FF-7802-4CC5-870E-A86B3DF2EBC1}" type="sibTrans" cxnId="{471E2802-5B83-4E2A-8CE2-A7C0FA5AAC8C}">
      <dgm:prSet/>
      <dgm:spPr/>
      <dgm:t>
        <a:bodyPr/>
        <a:lstStyle/>
        <a:p>
          <a:endParaRPr lang="en-US"/>
        </a:p>
      </dgm:t>
    </dgm:pt>
    <dgm:pt modelId="{04FF963E-B9D2-4465-AE2A-A7BF00D63B50}" type="pres">
      <dgm:prSet presAssocID="{FF6FEAA0-0BA1-42BA-A1CF-DFB545C83E0F}" presName="Name0" presStyleCnt="0">
        <dgm:presLayoutVars>
          <dgm:dir/>
          <dgm:animLvl val="lvl"/>
          <dgm:resizeHandles val="exact"/>
        </dgm:presLayoutVars>
      </dgm:prSet>
      <dgm:spPr/>
    </dgm:pt>
    <dgm:pt modelId="{3565B4BC-2C58-489F-B58A-EEFE45E8B252}" type="pres">
      <dgm:prSet presAssocID="{F3D0BCAB-6103-43A4-8D84-34F882A3402B}" presName="linNode" presStyleCnt="0"/>
      <dgm:spPr/>
    </dgm:pt>
    <dgm:pt modelId="{7F19EBBB-D069-49F1-A97C-12436D4B6CA6}" type="pres">
      <dgm:prSet presAssocID="{F3D0BCAB-6103-43A4-8D84-34F882A3402B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8FE64E8E-609A-47A7-9CFF-924212AAFC1F}" type="pres">
      <dgm:prSet presAssocID="{F3D0BCAB-6103-43A4-8D84-34F882A3402B}" presName="descendantText" presStyleLbl="alignAccFollowNode1" presStyleIdx="0" presStyleCnt="4">
        <dgm:presLayoutVars>
          <dgm:bulletEnabled val="1"/>
        </dgm:presLayoutVars>
      </dgm:prSet>
      <dgm:spPr/>
    </dgm:pt>
    <dgm:pt modelId="{7EF67442-BE49-44B8-BC22-42D146CB0E31}" type="pres">
      <dgm:prSet presAssocID="{2F23F81F-7D61-4221-BF9E-368F1DF35DB0}" presName="sp" presStyleCnt="0"/>
      <dgm:spPr/>
    </dgm:pt>
    <dgm:pt modelId="{2D4229C7-AD86-478F-9BF0-AA53137DAE43}" type="pres">
      <dgm:prSet presAssocID="{14D6319C-8C97-4B88-9D57-0A99CDFEEDC8}" presName="linNode" presStyleCnt="0"/>
      <dgm:spPr/>
    </dgm:pt>
    <dgm:pt modelId="{6EFBA052-67F8-4323-936B-8CEB29DB4A9B}" type="pres">
      <dgm:prSet presAssocID="{14D6319C-8C97-4B88-9D57-0A99CDFEEDC8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AABB6DA1-1B4F-493D-8E8B-A29378EFF2B7}" type="pres">
      <dgm:prSet presAssocID="{14D6319C-8C97-4B88-9D57-0A99CDFEEDC8}" presName="descendantText" presStyleLbl="alignAccFollowNode1" presStyleIdx="1" presStyleCnt="4">
        <dgm:presLayoutVars>
          <dgm:bulletEnabled val="1"/>
        </dgm:presLayoutVars>
      </dgm:prSet>
      <dgm:spPr/>
    </dgm:pt>
    <dgm:pt modelId="{0501DE39-3934-4499-AFC3-AE89A48E47DD}" type="pres">
      <dgm:prSet presAssocID="{7FB76DE5-025D-4247-8B14-943193D0304F}" presName="sp" presStyleCnt="0"/>
      <dgm:spPr/>
    </dgm:pt>
    <dgm:pt modelId="{B1915F05-2BB0-4F22-8703-8B54B17BE557}" type="pres">
      <dgm:prSet presAssocID="{F8F2A9EC-05CB-4CBA-A1C4-5CDE29EBD948}" presName="linNode" presStyleCnt="0"/>
      <dgm:spPr/>
    </dgm:pt>
    <dgm:pt modelId="{9CA09FB6-6FE3-4EF7-8641-4AA735D4806D}" type="pres">
      <dgm:prSet presAssocID="{F8F2A9EC-05CB-4CBA-A1C4-5CDE29EBD948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7F0EB48A-0297-476E-9EAE-11E03E8609D9}" type="pres">
      <dgm:prSet presAssocID="{F8F2A9EC-05CB-4CBA-A1C4-5CDE29EBD948}" presName="descendantText" presStyleLbl="alignAccFollowNode1" presStyleIdx="2" presStyleCnt="4">
        <dgm:presLayoutVars>
          <dgm:bulletEnabled val="1"/>
        </dgm:presLayoutVars>
      </dgm:prSet>
      <dgm:spPr/>
    </dgm:pt>
    <dgm:pt modelId="{D6094DBA-3B33-4E93-A10D-33531F5F0A19}" type="pres">
      <dgm:prSet presAssocID="{39E497A1-FA9F-43A3-8B3D-FFF16B6712B6}" presName="sp" presStyleCnt="0"/>
      <dgm:spPr/>
    </dgm:pt>
    <dgm:pt modelId="{168C4930-30DA-445F-8926-1A6683E6C13C}" type="pres">
      <dgm:prSet presAssocID="{E93B8F6C-6294-407E-A75F-178A585F5314}" presName="linNode" presStyleCnt="0"/>
      <dgm:spPr/>
    </dgm:pt>
    <dgm:pt modelId="{FAEA0F79-2FFD-45BB-88E8-37D086238E28}" type="pres">
      <dgm:prSet presAssocID="{E93B8F6C-6294-407E-A75F-178A585F5314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A46CB6-A388-401A-8548-F61D95BA849C}" type="pres">
      <dgm:prSet presAssocID="{E93B8F6C-6294-407E-A75F-178A585F5314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471E2802-5B83-4E2A-8CE2-A7C0FA5AAC8C}" srcId="{E93B8F6C-6294-407E-A75F-178A585F5314}" destId="{1539857F-C69B-4684-929C-529D3F749FBF}" srcOrd="0" destOrd="0" parTransId="{DA1BA5F9-2EF0-411E-91CE-197D69630F7B}" sibTransId="{9E8EF8FF-7802-4CC5-870E-A86B3DF2EBC1}"/>
    <dgm:cxn modelId="{1BCCBF12-3E0D-4A56-84E4-46A8A71C9CB3}" srcId="{14D6319C-8C97-4B88-9D57-0A99CDFEEDC8}" destId="{2BF9E1A5-B57F-4C8E-8241-EBB5BBBB0FFA}" srcOrd="0" destOrd="0" parTransId="{60CDC783-B61A-440D-B255-C8742871C151}" sibTransId="{55CFD9BE-3A66-4AAA-B598-6F7BB3AA2BB1}"/>
    <dgm:cxn modelId="{0377B119-B046-4449-B90E-5429A7EECFFA}" type="presOf" srcId="{F8BC5E09-816C-4F7D-A7CC-1263392D6C29}" destId="{8FE64E8E-609A-47A7-9CFF-924212AAFC1F}" srcOrd="0" destOrd="1" presId="urn:microsoft.com/office/officeart/2005/8/layout/vList5"/>
    <dgm:cxn modelId="{23A4A93B-29B9-417F-B7CC-431DC5432358}" type="presOf" srcId="{2BF9E1A5-B57F-4C8E-8241-EBB5BBBB0FFA}" destId="{AABB6DA1-1B4F-493D-8E8B-A29378EFF2B7}" srcOrd="0" destOrd="0" presId="urn:microsoft.com/office/officeart/2005/8/layout/vList5"/>
    <dgm:cxn modelId="{18A6D149-CC32-4986-8AC9-942465B8744D}" srcId="{F3D0BCAB-6103-43A4-8D84-34F882A3402B}" destId="{F8BC5E09-816C-4F7D-A7CC-1263392D6C29}" srcOrd="1" destOrd="0" parTransId="{F753BCBC-F740-4EEB-BB93-A3654D8D1C24}" sibTransId="{1EA07162-5A7C-483F-8468-60D496E53D5E}"/>
    <dgm:cxn modelId="{12967B7F-F5A0-4FBD-A468-7D0179D17FB2}" type="presOf" srcId="{FF6FEAA0-0BA1-42BA-A1CF-DFB545C83E0F}" destId="{04FF963E-B9D2-4465-AE2A-A7BF00D63B50}" srcOrd="0" destOrd="0" presId="urn:microsoft.com/office/officeart/2005/8/layout/vList5"/>
    <dgm:cxn modelId="{CA9DCA86-2C92-4714-A004-B51225A09AE6}" type="presOf" srcId="{902F13F8-D8D0-4FE5-82FE-65A158BF1E9D}" destId="{8FE64E8E-609A-47A7-9CFF-924212AAFC1F}" srcOrd="0" destOrd="0" presId="urn:microsoft.com/office/officeart/2005/8/layout/vList5"/>
    <dgm:cxn modelId="{FC9F7599-AA6C-4955-BA07-320D70E817AF}" srcId="{FF6FEAA0-0BA1-42BA-A1CF-DFB545C83E0F}" destId="{E93B8F6C-6294-407E-A75F-178A585F5314}" srcOrd="3" destOrd="0" parTransId="{D43BDADB-CB06-4BFC-8AFB-6573CB978536}" sibTransId="{E9228F07-304D-4F64-8AC7-3EAF61AD36AD}"/>
    <dgm:cxn modelId="{0D3657A6-D187-4409-87D6-D0FB16BE34C7}" type="presOf" srcId="{F3D0BCAB-6103-43A4-8D84-34F882A3402B}" destId="{7F19EBBB-D069-49F1-A97C-12436D4B6CA6}" srcOrd="0" destOrd="0" presId="urn:microsoft.com/office/officeart/2005/8/layout/vList5"/>
    <dgm:cxn modelId="{15DF87A7-5149-4913-A9C4-11671D8D5CF4}" type="presOf" srcId="{E93B8F6C-6294-407E-A75F-178A585F5314}" destId="{FAEA0F79-2FFD-45BB-88E8-37D086238E28}" srcOrd="0" destOrd="0" presId="urn:microsoft.com/office/officeart/2005/8/layout/vList5"/>
    <dgm:cxn modelId="{9E4D37B2-853D-45F1-89DE-3A4C5F049700}" srcId="{FF6FEAA0-0BA1-42BA-A1CF-DFB545C83E0F}" destId="{14D6319C-8C97-4B88-9D57-0A99CDFEEDC8}" srcOrd="1" destOrd="0" parTransId="{BB486B96-B656-4039-A1EF-54D3CD43A394}" sibTransId="{7FB76DE5-025D-4247-8B14-943193D0304F}"/>
    <dgm:cxn modelId="{E247FAB7-C033-4F36-BEBF-E239A60DB2BB}" type="presOf" srcId="{14D6319C-8C97-4B88-9D57-0A99CDFEEDC8}" destId="{6EFBA052-67F8-4323-936B-8CEB29DB4A9B}" srcOrd="0" destOrd="0" presId="urn:microsoft.com/office/officeart/2005/8/layout/vList5"/>
    <dgm:cxn modelId="{06E6D6C8-3E03-4DCE-B9D9-66EB3FBF431E}" type="presOf" srcId="{1539857F-C69B-4684-929C-529D3F749FBF}" destId="{13A46CB6-A388-401A-8548-F61D95BA849C}" srcOrd="0" destOrd="0" presId="urn:microsoft.com/office/officeart/2005/8/layout/vList5"/>
    <dgm:cxn modelId="{56611AD6-F0D8-420F-B842-3366DAF3BCF4}" srcId="{F8F2A9EC-05CB-4CBA-A1C4-5CDE29EBD948}" destId="{BC0AC379-B4F9-4F7E-AEB0-1875D1383651}" srcOrd="0" destOrd="0" parTransId="{34DBD3A7-BB23-4AB1-B899-C45DD848CFE0}" sibTransId="{047634B9-43F5-4E22-A071-E4C61D234866}"/>
    <dgm:cxn modelId="{CB02BCEA-0DED-4F9B-980C-35D662C8A398}" srcId="{FF6FEAA0-0BA1-42BA-A1CF-DFB545C83E0F}" destId="{F8F2A9EC-05CB-4CBA-A1C4-5CDE29EBD948}" srcOrd="2" destOrd="0" parTransId="{9005332B-C02F-4306-AA44-1CC309CF8772}" sibTransId="{39E497A1-FA9F-43A3-8B3D-FFF16B6712B6}"/>
    <dgm:cxn modelId="{D69147EB-9B49-4E37-B5ED-B651CE8C1B2A}" type="presOf" srcId="{BC0AC379-B4F9-4F7E-AEB0-1875D1383651}" destId="{7F0EB48A-0297-476E-9EAE-11E03E8609D9}" srcOrd="0" destOrd="0" presId="urn:microsoft.com/office/officeart/2005/8/layout/vList5"/>
    <dgm:cxn modelId="{5664ECF8-11C1-4566-B109-4F485700959B}" srcId="{F3D0BCAB-6103-43A4-8D84-34F882A3402B}" destId="{902F13F8-D8D0-4FE5-82FE-65A158BF1E9D}" srcOrd="0" destOrd="0" parTransId="{0807643D-B212-4B03-BFD5-D7CB2B0BFDE5}" sibTransId="{6580AE24-5856-4718-90DD-EB92D671D897}"/>
    <dgm:cxn modelId="{2DB78FFD-9F06-46E2-8BB5-BFCF4A77AF52}" srcId="{FF6FEAA0-0BA1-42BA-A1CF-DFB545C83E0F}" destId="{F3D0BCAB-6103-43A4-8D84-34F882A3402B}" srcOrd="0" destOrd="0" parTransId="{0B3C6A79-C42A-410C-90A0-D131190D04C8}" sibTransId="{2F23F81F-7D61-4221-BF9E-368F1DF35DB0}"/>
    <dgm:cxn modelId="{B209B6FF-5B91-437E-930E-4B265A986C97}" type="presOf" srcId="{F8F2A9EC-05CB-4CBA-A1C4-5CDE29EBD948}" destId="{9CA09FB6-6FE3-4EF7-8641-4AA735D4806D}" srcOrd="0" destOrd="0" presId="urn:microsoft.com/office/officeart/2005/8/layout/vList5"/>
    <dgm:cxn modelId="{2CA81C06-A978-465B-A4C3-F427BD0B8265}" type="presParOf" srcId="{04FF963E-B9D2-4465-AE2A-A7BF00D63B50}" destId="{3565B4BC-2C58-489F-B58A-EEFE45E8B252}" srcOrd="0" destOrd="0" presId="urn:microsoft.com/office/officeart/2005/8/layout/vList5"/>
    <dgm:cxn modelId="{9053012C-9EF4-4424-8021-68E4DAA34B8E}" type="presParOf" srcId="{3565B4BC-2C58-489F-B58A-EEFE45E8B252}" destId="{7F19EBBB-D069-49F1-A97C-12436D4B6CA6}" srcOrd="0" destOrd="0" presId="urn:microsoft.com/office/officeart/2005/8/layout/vList5"/>
    <dgm:cxn modelId="{50CE54E4-2067-4A00-8A28-D58169ADE149}" type="presParOf" srcId="{3565B4BC-2C58-489F-B58A-EEFE45E8B252}" destId="{8FE64E8E-609A-47A7-9CFF-924212AAFC1F}" srcOrd="1" destOrd="0" presId="urn:microsoft.com/office/officeart/2005/8/layout/vList5"/>
    <dgm:cxn modelId="{2EC7E1EF-C54A-447A-AF32-022C20FB71DD}" type="presParOf" srcId="{04FF963E-B9D2-4465-AE2A-A7BF00D63B50}" destId="{7EF67442-BE49-44B8-BC22-42D146CB0E31}" srcOrd="1" destOrd="0" presId="urn:microsoft.com/office/officeart/2005/8/layout/vList5"/>
    <dgm:cxn modelId="{1EE0BF4A-2C2B-449B-98A3-032CA9D50250}" type="presParOf" srcId="{04FF963E-B9D2-4465-AE2A-A7BF00D63B50}" destId="{2D4229C7-AD86-478F-9BF0-AA53137DAE43}" srcOrd="2" destOrd="0" presId="urn:microsoft.com/office/officeart/2005/8/layout/vList5"/>
    <dgm:cxn modelId="{2612F5C5-44E2-4C26-A35A-D7024BBB1925}" type="presParOf" srcId="{2D4229C7-AD86-478F-9BF0-AA53137DAE43}" destId="{6EFBA052-67F8-4323-936B-8CEB29DB4A9B}" srcOrd="0" destOrd="0" presId="urn:microsoft.com/office/officeart/2005/8/layout/vList5"/>
    <dgm:cxn modelId="{0F139B99-B541-403C-8D43-2644756D438B}" type="presParOf" srcId="{2D4229C7-AD86-478F-9BF0-AA53137DAE43}" destId="{AABB6DA1-1B4F-493D-8E8B-A29378EFF2B7}" srcOrd="1" destOrd="0" presId="urn:microsoft.com/office/officeart/2005/8/layout/vList5"/>
    <dgm:cxn modelId="{15CF0C66-451A-4CB7-A663-ADEA0F01D121}" type="presParOf" srcId="{04FF963E-B9D2-4465-AE2A-A7BF00D63B50}" destId="{0501DE39-3934-4499-AFC3-AE89A48E47DD}" srcOrd="3" destOrd="0" presId="urn:microsoft.com/office/officeart/2005/8/layout/vList5"/>
    <dgm:cxn modelId="{ACCEB656-1A99-4E3E-8D9D-6D55CF69D34E}" type="presParOf" srcId="{04FF963E-B9D2-4465-AE2A-A7BF00D63B50}" destId="{B1915F05-2BB0-4F22-8703-8B54B17BE557}" srcOrd="4" destOrd="0" presId="urn:microsoft.com/office/officeart/2005/8/layout/vList5"/>
    <dgm:cxn modelId="{47394CDE-FFF3-49A1-AC96-873309C396B4}" type="presParOf" srcId="{B1915F05-2BB0-4F22-8703-8B54B17BE557}" destId="{9CA09FB6-6FE3-4EF7-8641-4AA735D4806D}" srcOrd="0" destOrd="0" presId="urn:microsoft.com/office/officeart/2005/8/layout/vList5"/>
    <dgm:cxn modelId="{F626CE1E-061E-4A33-9559-4C71229FAB9E}" type="presParOf" srcId="{B1915F05-2BB0-4F22-8703-8B54B17BE557}" destId="{7F0EB48A-0297-476E-9EAE-11E03E8609D9}" srcOrd="1" destOrd="0" presId="urn:microsoft.com/office/officeart/2005/8/layout/vList5"/>
    <dgm:cxn modelId="{D9DED5F9-59AE-492E-8ABB-628A3AAA938E}" type="presParOf" srcId="{04FF963E-B9D2-4465-AE2A-A7BF00D63B50}" destId="{D6094DBA-3B33-4E93-A10D-33531F5F0A19}" srcOrd="5" destOrd="0" presId="urn:microsoft.com/office/officeart/2005/8/layout/vList5"/>
    <dgm:cxn modelId="{08CC90EE-2ADC-4EA3-9EBF-72983D0788A4}" type="presParOf" srcId="{04FF963E-B9D2-4465-AE2A-A7BF00D63B50}" destId="{168C4930-30DA-445F-8926-1A6683E6C13C}" srcOrd="6" destOrd="0" presId="urn:microsoft.com/office/officeart/2005/8/layout/vList5"/>
    <dgm:cxn modelId="{39962240-396A-448C-BA39-6348B901378C}" type="presParOf" srcId="{168C4930-30DA-445F-8926-1A6683E6C13C}" destId="{FAEA0F79-2FFD-45BB-88E8-37D086238E28}" srcOrd="0" destOrd="0" presId="urn:microsoft.com/office/officeart/2005/8/layout/vList5"/>
    <dgm:cxn modelId="{526477D0-6DBA-4E88-AFCA-A72088E68E06}" type="presParOf" srcId="{168C4930-30DA-445F-8926-1A6683E6C13C}" destId="{13A46CB6-A388-401A-8548-F61D95BA849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E64E8E-609A-47A7-9CFF-924212AAFC1F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Example: AWS, Azure, Google Cloud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Good for static assets or “</a:t>
          </a:r>
          <a:r>
            <a:rPr lang="en-US" sz="2200" kern="1200" dirty="0" err="1"/>
            <a:t>serverless</a:t>
          </a:r>
          <a:r>
            <a:rPr lang="en-US" sz="2200" kern="1200" dirty="0"/>
            <a:t>” design</a:t>
          </a:r>
        </a:p>
      </dsp:txBody>
      <dsp:txXfrm rot="-5400000">
        <a:off x="3785615" y="147831"/>
        <a:ext cx="6689078" cy="756160"/>
      </dsp:txXfrm>
    </dsp:sp>
    <dsp:sp modelId="{7F19EBBB-D069-49F1-A97C-12436D4B6CA6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Cloud platforms</a:t>
          </a:r>
        </a:p>
      </dsp:txBody>
      <dsp:txXfrm>
        <a:off x="51133" y="53310"/>
        <a:ext cx="3683350" cy="945199"/>
      </dsp:txXfrm>
    </dsp:sp>
    <dsp:sp modelId="{AABB6DA1-1B4F-493D-8E8B-A29378EFF2B7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Good for maximum control</a:t>
          </a:r>
        </a:p>
      </dsp:txBody>
      <dsp:txXfrm rot="-5400000">
        <a:off x="3785615" y="1247670"/>
        <a:ext cx="6689078" cy="756160"/>
      </dsp:txXfrm>
    </dsp:sp>
    <dsp:sp modelId="{6EFBA052-67F8-4323-936B-8CEB29DB4A9B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Self-hosting</a:t>
          </a:r>
        </a:p>
      </dsp:txBody>
      <dsp:txXfrm>
        <a:off x="51133" y="1153149"/>
        <a:ext cx="3683350" cy="945199"/>
      </dsp:txXfrm>
    </dsp:sp>
    <dsp:sp modelId="{7F0EB48A-0297-476E-9EAE-11E03E8609D9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Good for real-time updates and user accounts</a:t>
          </a:r>
        </a:p>
      </dsp:txBody>
      <dsp:txXfrm rot="-5400000">
        <a:off x="3785615" y="2347509"/>
        <a:ext cx="6689078" cy="756160"/>
      </dsp:txXfrm>
    </dsp:sp>
    <dsp:sp modelId="{9CA09FB6-6FE3-4EF7-8641-4AA735D4806D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Firebase</a:t>
          </a:r>
        </a:p>
      </dsp:txBody>
      <dsp:txXfrm>
        <a:off x="51133" y="2252988"/>
        <a:ext cx="3683350" cy="945199"/>
      </dsp:txXfrm>
    </dsp:sp>
    <dsp:sp modelId="{13A46CB6-A388-401A-8548-F61D95BA849C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Good for balance of simplicity and flexibility</a:t>
          </a:r>
        </a:p>
      </dsp:txBody>
      <dsp:txXfrm rot="-5400000">
        <a:off x="3785615" y="3447347"/>
        <a:ext cx="6689078" cy="756160"/>
      </dsp:txXfrm>
    </dsp:sp>
    <dsp:sp modelId="{FAEA0F79-2FFD-45BB-88E8-37D086238E28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/>
            <a:t>Heroku</a:t>
          </a:r>
          <a:endParaRPr lang="en-US" sz="4000" kern="1200" dirty="0"/>
        </a:p>
      </dsp:txBody>
      <dsp:txXfrm>
        <a:off x="51133" y="3352827"/>
        <a:ext cx="3683350" cy="945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51EB4-964B-4F2B-94E1-5CC28F3148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Heroku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3A168-FFBD-42DC-9567-A6C7D1C108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lecture for COMP 523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Aaron Smith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Wednesday, Feb. 12, 2020</a:t>
            </a:r>
          </a:p>
        </p:txBody>
      </p:sp>
    </p:spTree>
    <p:extLst>
      <p:ext uri="{BB962C8B-B14F-4D97-AF65-F5344CB8AC3E}">
        <p14:creationId xmlns:p14="http://schemas.microsoft.com/office/powerpoint/2010/main" val="3578467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in to Heroku CLI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690688"/>
            <a:ext cx="12192000" cy="2114693"/>
          </a:xfrm>
          <a:prstGeom prst="rect">
            <a:avLst/>
          </a:prstGeom>
          <a:solidFill>
            <a:srgbClr val="27272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$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heroku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 login</a:t>
            </a:r>
          </a:p>
        </p:txBody>
      </p:sp>
    </p:spTree>
    <p:extLst>
      <p:ext uri="{BB962C8B-B14F-4D97-AF65-F5344CB8AC3E}">
        <p14:creationId xmlns:p14="http://schemas.microsoft.com/office/powerpoint/2010/main" val="1463790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new Express app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690689"/>
            <a:ext cx="12192000" cy="5167312"/>
          </a:xfrm>
          <a:prstGeom prst="rect">
            <a:avLst/>
          </a:prstGeom>
          <a:solidFill>
            <a:srgbClr val="27272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$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npx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 express-generator –h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4FBF4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Usage: express [options] [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dir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4FBF4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Options: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4FBF4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-h, --help output usage information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--version output the version number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-e, --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ejs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 add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ejs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 engine support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--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hbs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 add handlebars engine support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--pug add pug engine support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-H, --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hogan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 add hogan.js engine support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--no-view generate without view engine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-v, --view &lt;engine&gt; add view &lt;engine&gt; support 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ejs|hbs|hjs|jade|pug|twig|vash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) (defaults to jade)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-c, --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css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 &lt;engine&gt; add stylesheet &lt;engine&gt; support 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less|stylus|compass|sass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) (defaults to plain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css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--git add 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gitignore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 -f, --force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force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FBF40"/>
                </a:solidFill>
                <a:effectLst/>
                <a:latin typeface="Consolas" panose="020B0609020204030204" pitchFamily="49" charset="0"/>
              </a:rPr>
              <a:t> on non-empty directory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4FBF40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4FBF40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</a:t>
            </a:r>
            <a:r>
              <a:rPr lang="en-US" altLang="en-US" sz="16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npx</a:t>
            </a:r>
            <a:r>
              <a:rPr lang="en-US" altLang="en-US" sz="16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express-generator --no-view --git </a:t>
            </a:r>
            <a:r>
              <a:rPr lang="en-US" altLang="en-US" sz="16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todo</a:t>
            </a:r>
            <a:r>
              <a:rPr lang="en-US" altLang="en-US" sz="16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-express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0928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the app locally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11418" y="2131363"/>
            <a:ext cx="4969164" cy="2595274"/>
          </a:xfrm>
          <a:prstGeom prst="rect">
            <a:avLst/>
          </a:prstGeom>
          <a:solidFill>
            <a:srgbClr val="27272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$ cd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todo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-express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$ npm install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Consolas" panose="020B0609020204030204" pitchFamily="49" charset="0"/>
              </a:rPr>
              <a:t>$ npm start</a:t>
            </a: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4D4973-5292-46F9-AE17-7B5E04FCDDD5}"/>
              </a:ext>
            </a:extLst>
          </p:cNvPr>
          <p:cNvSpPr txBox="1"/>
          <p:nvPr/>
        </p:nvSpPr>
        <p:spPr>
          <a:xfrm>
            <a:off x="2954816" y="5504872"/>
            <a:ext cx="5925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Now navigate to  </a:t>
            </a:r>
            <a:r>
              <a:rPr lang="en-US" sz="2800" b="1" dirty="0"/>
              <a:t>http://localhost:3000</a:t>
            </a:r>
          </a:p>
        </p:txBody>
      </p:sp>
    </p:spTree>
    <p:extLst>
      <p:ext uri="{BB962C8B-B14F-4D97-AF65-F5344CB8AC3E}">
        <p14:creationId xmlns:p14="http://schemas.microsoft.com/office/powerpoint/2010/main" val="1717235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Heroku </a:t>
            </a:r>
            <a:r>
              <a:rPr lang="en-US" dirty="0" err="1"/>
              <a:t>Procfile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574309" cy="2746375"/>
          </a:xfrm>
        </p:spPr>
        <p:txBody>
          <a:bodyPr/>
          <a:lstStyle/>
          <a:p>
            <a:r>
              <a:rPr lang="en-US" dirty="0"/>
              <a:t>Make a text file named </a:t>
            </a:r>
            <a:r>
              <a:rPr lang="en-US" sz="24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Procfile</a:t>
            </a:r>
            <a:r>
              <a:rPr lang="en-US" dirty="0"/>
              <a:t> at the root of your repository</a:t>
            </a:r>
          </a:p>
          <a:p>
            <a:r>
              <a:rPr lang="en-US" dirty="0"/>
              <a:t>Tells Heroku how to launch your app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956F28E-93B4-4459-A938-2411C17BB98E}"/>
              </a:ext>
            </a:extLst>
          </p:cNvPr>
          <p:cNvGrpSpPr/>
          <p:nvPr/>
        </p:nvGrpSpPr>
        <p:grpSpPr>
          <a:xfrm>
            <a:off x="838200" y="4751315"/>
            <a:ext cx="4454236" cy="1613298"/>
            <a:chOff x="517236" y="2459241"/>
            <a:chExt cx="4454236" cy="1613298"/>
          </a:xfrm>
        </p:grpSpPr>
        <p:sp>
          <p:nvSpPr>
            <p:cNvPr id="9" name="Rectangle 1">
              <a:extLst>
                <a:ext uri="{FF2B5EF4-FFF2-40B4-BE49-F238E27FC236}">
                  <a16:creationId xmlns:a16="http://schemas.microsoft.com/office/drawing/2014/main" id="{FCD90A5E-A6B4-49A2-9F5C-DE139CFF7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236" y="2872508"/>
              <a:ext cx="4454236" cy="1200031"/>
            </a:xfrm>
            <a:prstGeom prst="rect">
              <a:avLst/>
            </a:prstGeom>
            <a:solidFill>
              <a:srgbClr val="27272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82880" tIns="182880" rIns="182880" bIns="18288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chemeClr val="bg2">
                      <a:lumMod val="90000"/>
                    </a:schemeClr>
                  </a:solidFill>
                  <a:effectLst/>
                  <a:latin typeface="Consolas" panose="020B0609020204030204" pitchFamily="49" charset="0"/>
                </a:rPr>
                <a:t>web: node app.js</a:t>
              </a:r>
              <a:endPara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1A3194B-A91D-4222-934B-44B6D6C1778C}"/>
                </a:ext>
              </a:extLst>
            </p:cNvPr>
            <p:cNvSpPr/>
            <p:nvPr/>
          </p:nvSpPr>
          <p:spPr>
            <a:xfrm>
              <a:off x="517236" y="2459241"/>
              <a:ext cx="200478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err="1"/>
                <a:t>Procfile</a:t>
              </a:r>
              <a:r>
                <a:rPr lang="en-US" sz="2000" dirty="0"/>
                <a:t> contents: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756D8C1-D06B-446E-A0A1-AE30750C8E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3" t="16231" r="6781" b="582"/>
          <a:stretch/>
        </p:blipFill>
        <p:spPr>
          <a:xfrm>
            <a:off x="5729859" y="325846"/>
            <a:ext cx="6049032" cy="620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17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EFAFA-6F77-44D5-8511-EDD0D3BA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port in app.js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A5592E9-B618-4CDA-A9B9-9B83463E3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90689"/>
            <a:ext cx="12192000" cy="5167312"/>
          </a:xfrm>
          <a:prstGeom prst="rect">
            <a:avLst/>
          </a:prstGeom>
          <a:solidFill>
            <a:srgbClr val="27272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express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require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'express'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path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require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'path'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cookieParser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require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'cookie-parser'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logger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require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 err="1">
                <a:solidFill>
                  <a:srgbClr val="CE9178"/>
                </a:solidFill>
                <a:latin typeface="Consolas" panose="020B0609020204030204" pitchFamily="49" charset="0"/>
              </a:rPr>
              <a:t>morgan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b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indexRouter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require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'./routes/index'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usersRouter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require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'./routes/users'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b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app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express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();</a:t>
            </a:r>
          </a:p>
          <a:p>
            <a:b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app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use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logger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'dev'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app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use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express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json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());</a:t>
            </a:r>
          </a:p>
          <a:p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app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use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express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urlencoded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({ 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extended: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false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}));</a:t>
            </a:r>
          </a:p>
          <a:p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app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use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cookieParser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());</a:t>
            </a:r>
          </a:p>
          <a:p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app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use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express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path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join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__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dirname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, 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'public'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)));</a:t>
            </a:r>
          </a:p>
          <a:p>
            <a:b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app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use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'/'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, 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indexRouter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app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use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 panose="020B0609020204030204" pitchFamily="49" charset="0"/>
              </a:rPr>
              <a:t>'/users'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, 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usersRouter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b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port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process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env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PORT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|| </a:t>
            </a:r>
            <a:r>
              <a:rPr lang="en-US" sz="1400" dirty="0">
                <a:solidFill>
                  <a:srgbClr val="B5CEA8"/>
                </a:solidFill>
                <a:latin typeface="Consolas" panose="020B0609020204030204" pitchFamily="49" charset="0"/>
              </a:rPr>
              <a:t>3000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400" dirty="0" err="1">
                <a:solidFill>
                  <a:srgbClr val="9CDCFE"/>
                </a:solidFill>
                <a:latin typeface="Consolas" panose="020B0609020204030204" pitchFamily="49" charset="0"/>
              </a:rPr>
              <a:t>app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DCDCAA"/>
                </a:solidFill>
                <a:latin typeface="Consolas" panose="020B0609020204030204" pitchFamily="49" charset="0"/>
              </a:rPr>
              <a:t>listen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port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);</a:t>
            </a:r>
          </a:p>
          <a:p>
            <a:b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400" dirty="0" err="1">
                <a:solidFill>
                  <a:srgbClr val="4EC9B0"/>
                </a:solidFill>
                <a:latin typeface="Consolas" panose="020B0609020204030204" pitchFamily="49" charset="0"/>
              </a:rPr>
              <a:t>module</a:t>
            </a:r>
            <a:r>
              <a:rPr lang="en-US" sz="1400" dirty="0" err="1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4EC9B0"/>
                </a:solidFill>
                <a:latin typeface="Consolas" panose="020B0609020204030204" pitchFamily="49" charset="0"/>
              </a:rPr>
              <a:t>exports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app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9EB757F-F764-499D-AC30-8AACA5CB0E02}"/>
              </a:ext>
            </a:extLst>
          </p:cNvPr>
          <p:cNvSpPr/>
          <p:nvPr/>
        </p:nvSpPr>
        <p:spPr>
          <a:xfrm>
            <a:off x="64656" y="5828145"/>
            <a:ext cx="3768436" cy="554181"/>
          </a:xfrm>
          <a:prstGeom prst="roundRect">
            <a:avLst>
              <a:gd name="adj" fmla="val 1333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1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 to Heroku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28982" y="2032000"/>
            <a:ext cx="7934036" cy="4165600"/>
          </a:xfrm>
          <a:prstGeom prst="rect">
            <a:avLst/>
          </a:prstGeom>
          <a:solidFill>
            <a:srgbClr val="27272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git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init</a:t>
            </a: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git add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git commit -m "initial commit"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heroku</a:t>
            </a: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create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todo</a:t>
            </a: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-express-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ajs</a:t>
            </a: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git push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heroku</a:t>
            </a: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master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heroku</a:t>
            </a: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ps:scale</a:t>
            </a: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web=1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heroku</a:t>
            </a: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open</a:t>
            </a:r>
          </a:p>
        </p:txBody>
      </p:sp>
    </p:spTree>
    <p:extLst>
      <p:ext uri="{BB962C8B-B14F-4D97-AF65-F5344CB8AC3E}">
        <p14:creationId xmlns:p14="http://schemas.microsoft.com/office/powerpoint/2010/main" val="2944758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</a:t>
            </a:r>
            <a:r>
              <a:rPr lang="en-US" dirty="0" err="1"/>
              <a:t>Sequelize</a:t>
            </a:r>
            <a:r>
              <a:rPr lang="en-US" dirty="0"/>
              <a:t> and Postgres to app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55636" y="2142837"/>
            <a:ext cx="6280728" cy="3209636"/>
          </a:xfrm>
          <a:prstGeom prst="rect">
            <a:avLst/>
          </a:prstGeom>
          <a:solidFill>
            <a:srgbClr val="27272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npm install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sequelize</a:t>
            </a: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pg</a:t>
            </a: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git add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git commit -m "add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sequelize</a:t>
            </a: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and </a:t>
            </a:r>
            <a:r>
              <a:rPr lang="en-US" altLang="en-US" sz="20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pg</a:t>
            </a:r>
            <a:r>
              <a:rPr lang="en-US" altLang="en-US" sz="20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"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701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E73AE-1EC0-4862-96D4-06BE35730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Postgres to Heroku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72E2025-A507-460F-828A-5B788D52D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56364"/>
            <a:ext cx="12192000" cy="2701636"/>
          </a:xfrm>
          <a:prstGeom prst="rect">
            <a:avLst/>
          </a:prstGeom>
          <a:solidFill>
            <a:srgbClr val="27272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$ </a:t>
            </a:r>
            <a:r>
              <a:rPr lang="en-US" altLang="en-US" sz="16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heroku</a:t>
            </a:r>
            <a:r>
              <a:rPr lang="en-US" altLang="en-US" sz="16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addons:add</a:t>
            </a:r>
            <a:r>
              <a:rPr lang="en-US" altLang="en-US" sz="1600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heroku-postgresql:dev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4FBF40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Adding </a:t>
            </a:r>
            <a:r>
              <a:rPr lang="en-US" altLang="en-US" sz="1600" dirty="0" err="1">
                <a:solidFill>
                  <a:srgbClr val="4FBF40"/>
                </a:solidFill>
                <a:latin typeface="Consolas" panose="020B0609020204030204" pitchFamily="49" charset="0"/>
              </a:rPr>
              <a:t>heroku-postgresql:dev</a:t>
            </a: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on fast-dusk-7858... done, v5 (free)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Attached as HEROKU_POSTGRESQL_BRONZE_URL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Database has been created and is available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! This database is empty. If upgrading, you can transfer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! data from another database with </a:t>
            </a:r>
            <a:r>
              <a:rPr lang="en-US" altLang="en-US" sz="1600" dirty="0" err="1">
                <a:solidFill>
                  <a:srgbClr val="4FBF40"/>
                </a:solidFill>
                <a:latin typeface="Consolas" panose="020B0609020204030204" pitchFamily="49" charset="0"/>
              </a:rPr>
              <a:t>pgbackups:restore</a:t>
            </a: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Use `</a:t>
            </a:r>
            <a:r>
              <a:rPr lang="en-US" altLang="en-US" sz="1600" dirty="0" err="1">
                <a:solidFill>
                  <a:srgbClr val="4FBF40"/>
                </a:solidFill>
                <a:latin typeface="Consolas" panose="020B0609020204030204" pitchFamily="49" charset="0"/>
              </a:rPr>
              <a:t>heroku</a:t>
            </a: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4FBF40"/>
                </a:solidFill>
                <a:latin typeface="Consolas" panose="020B0609020204030204" pitchFamily="49" charset="0"/>
              </a:rPr>
              <a:t>addons:docs</a:t>
            </a: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4FBF40"/>
                </a:solidFill>
                <a:latin typeface="Consolas" panose="020B0609020204030204" pitchFamily="49" charset="0"/>
              </a:rPr>
              <a:t>heroku-postgresql:dev</a:t>
            </a:r>
            <a:r>
              <a:rPr lang="en-US" altLang="en-US" sz="1600" dirty="0">
                <a:solidFill>
                  <a:srgbClr val="4FBF40"/>
                </a:solidFill>
                <a:latin typeface="Consolas" panose="020B0609020204030204" pitchFamily="49" charset="0"/>
              </a:rPr>
              <a:t>` to view documentation.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F0D7C7F-E9B2-4F4A-AADA-27D0B3197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68920"/>
          </a:xfrm>
        </p:spPr>
        <p:txBody>
          <a:bodyPr/>
          <a:lstStyle/>
          <a:p>
            <a:r>
              <a:rPr lang="en-US" dirty="0"/>
              <a:t>Add Postgres as an add-on to Heroku</a:t>
            </a:r>
          </a:p>
          <a:p>
            <a:r>
              <a:rPr lang="en-US" dirty="0"/>
              <a:t>Heroku randomly assigns a color to uniquely identify the database</a:t>
            </a:r>
          </a:p>
          <a:p>
            <a:r>
              <a:rPr lang="en-US" dirty="0"/>
              <a:t>Remember the name!</a:t>
            </a:r>
          </a:p>
          <a:p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CEE32E8-C377-4D07-861E-6768E1FD4A7C}"/>
              </a:ext>
            </a:extLst>
          </p:cNvPr>
          <p:cNvSpPr/>
          <p:nvPr/>
        </p:nvSpPr>
        <p:spPr>
          <a:xfrm>
            <a:off x="110836" y="5061527"/>
            <a:ext cx="4590473" cy="26785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1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architecture</a:t>
            </a:r>
          </a:p>
        </p:txBody>
      </p: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7496317" y="3629415"/>
            <a:ext cx="1484246" cy="261059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7496317" y="1783021"/>
            <a:ext cx="1832409" cy="679161"/>
            <a:chOff x="7038109" y="1783021"/>
            <a:chExt cx="2290618" cy="679161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7038109" y="1875043"/>
              <a:ext cx="2290618" cy="587139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 rot="20530440">
              <a:off x="7747945" y="1783021"/>
              <a:ext cx="6591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ORM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755772" y="3385511"/>
            <a:ext cx="2162919" cy="236874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Client</a:t>
            </a:r>
          </a:p>
          <a:p>
            <a:pPr algn="ctr">
              <a:spcAft>
                <a:spcPts val="1800"/>
              </a:spcAft>
            </a:pPr>
            <a:r>
              <a:rPr lang="en-US" sz="2400" dirty="0">
                <a:solidFill>
                  <a:schemeClr val="tx1"/>
                </a:solidFill>
              </a:rPr>
              <a:t>(browser)</a:t>
            </a:r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React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Angular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Vue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Cube 10"/>
          <p:cNvSpPr/>
          <p:nvPr/>
        </p:nvSpPr>
        <p:spPr>
          <a:xfrm>
            <a:off x="4548543" y="1484939"/>
            <a:ext cx="2802168" cy="2896240"/>
          </a:xfrm>
          <a:prstGeom prst="cube">
            <a:avLst>
              <a:gd name="adj" fmla="val 13348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en-US" sz="2400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Django (Python)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Express (JavaScript)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Rails (Ruby)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Laravel (PHP)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167934" y="5323379"/>
            <a:ext cx="5821192" cy="440009"/>
            <a:chOff x="3035610" y="3810145"/>
            <a:chExt cx="2105116" cy="440009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3035610" y="3810145"/>
              <a:ext cx="210511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3937078" y="3880822"/>
              <a:ext cx="2853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HTTP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028408" y="3426277"/>
            <a:ext cx="1410418" cy="410510"/>
            <a:chOff x="3035610" y="3399635"/>
            <a:chExt cx="2105116" cy="410510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3035610" y="3810145"/>
              <a:ext cx="210511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3316719" y="3399635"/>
              <a:ext cx="15428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RESTful API</a:t>
              </a:r>
            </a:p>
          </p:txBody>
        </p:sp>
      </p:grpSp>
      <p:sp>
        <p:nvSpPr>
          <p:cNvPr id="10" name="Cylinder 9">
            <a:extLst>
              <a:ext uri="{FF2B5EF4-FFF2-40B4-BE49-F238E27FC236}">
                <a16:creationId xmlns:a16="http://schemas.microsoft.com/office/drawing/2014/main" id="{38CCCAF7-233D-4992-966B-84126619295D}"/>
              </a:ext>
            </a:extLst>
          </p:cNvPr>
          <p:cNvSpPr/>
          <p:nvPr/>
        </p:nvSpPr>
        <p:spPr>
          <a:xfrm>
            <a:off x="9521391" y="761682"/>
            <a:ext cx="1832409" cy="2314027"/>
          </a:xfrm>
          <a:prstGeom prst="can">
            <a:avLst>
              <a:gd name="adj" fmla="val 1139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en-US" sz="2400">
                <a:solidFill>
                  <a:schemeClr val="tx1"/>
                </a:solidFill>
              </a:rPr>
              <a:t>Database</a:t>
            </a:r>
          </a:p>
          <a:p>
            <a:pPr algn="ctr"/>
            <a:r>
              <a:rPr lang="en-US">
                <a:solidFill>
                  <a:schemeClr val="bg2">
                    <a:lumMod val="50000"/>
                  </a:schemeClr>
                </a:solidFill>
              </a:rPr>
              <a:t>MongoDB</a:t>
            </a:r>
          </a:p>
          <a:p>
            <a:pPr algn="ctr"/>
            <a:r>
              <a:rPr lang="en-US">
                <a:solidFill>
                  <a:schemeClr val="bg2">
                    <a:lumMod val="50000"/>
                  </a:schemeClr>
                </a:solidFill>
              </a:rPr>
              <a:t> PostgreSQL</a:t>
            </a:r>
          </a:p>
          <a:p>
            <a:pPr algn="ctr"/>
            <a:r>
              <a:rPr lang="en-US">
                <a:solidFill>
                  <a:schemeClr val="bg2">
                    <a:lumMod val="50000"/>
                  </a:schemeClr>
                </a:solidFill>
              </a:rPr>
              <a:t> MySQL</a:t>
            </a:r>
          </a:p>
          <a:p>
            <a:pPr algn="ctr"/>
            <a:r>
              <a:rPr lang="en-US">
                <a:solidFill>
                  <a:schemeClr val="bg2">
                    <a:lumMod val="50000"/>
                  </a:schemeClr>
                </a:solidFill>
              </a:rPr>
              <a:t>Redis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Cylinder 12">
            <a:extLst>
              <a:ext uri="{FF2B5EF4-FFF2-40B4-BE49-F238E27FC236}">
                <a16:creationId xmlns:a16="http://schemas.microsoft.com/office/drawing/2014/main" id="{0F58C288-A961-4C1E-929D-5EFE9F540DE6}"/>
              </a:ext>
            </a:extLst>
          </p:cNvPr>
          <p:cNvSpPr/>
          <p:nvPr/>
        </p:nvSpPr>
        <p:spPr>
          <a:xfrm>
            <a:off x="9246104" y="3418003"/>
            <a:ext cx="2382981" cy="2594583"/>
          </a:xfrm>
          <a:prstGeom prst="can">
            <a:avLst>
              <a:gd name="adj" fmla="val 14534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en-US" sz="2400" dirty="0">
                <a:solidFill>
                  <a:schemeClr val="tx1"/>
                </a:solidFill>
              </a:rPr>
              <a:t>File Store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Local storage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Dropbox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Google Drive</a:t>
            </a:r>
          </a:p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AWS S3 Bucket</a:t>
            </a:r>
          </a:p>
        </p:txBody>
      </p:sp>
    </p:spTree>
    <p:extLst>
      <p:ext uri="{BB962C8B-B14F-4D97-AF65-F5344CB8AC3E}">
        <p14:creationId xmlns:p14="http://schemas.microsoft.com/office/powerpoint/2010/main" val="321104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options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1178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355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492" y="2720400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Heroku</a:t>
            </a:r>
            <a:r>
              <a:rPr lang="en-US" dirty="0"/>
              <a:t> is a “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Platform as a Service</a:t>
            </a:r>
            <a:r>
              <a:rPr lang="en-US" dirty="0"/>
              <a:t>” (PaaS)</a:t>
            </a:r>
          </a:p>
        </p:txBody>
      </p:sp>
    </p:spTree>
    <p:extLst>
      <p:ext uri="{BB962C8B-B14F-4D97-AF65-F5344CB8AC3E}">
        <p14:creationId xmlns:p14="http://schemas.microsoft.com/office/powerpoint/2010/main" val="1887357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Heroku</a:t>
            </a:r>
            <a:r>
              <a:rPr lang="en-US" dirty="0"/>
              <a:t>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27255" cy="4351338"/>
          </a:xfrm>
        </p:spPr>
        <p:txBody>
          <a:bodyPr anchor="ctr">
            <a:normAutofit fontScale="92500" lnSpcReduction="10000"/>
          </a:bodyPr>
          <a:lstStyle/>
          <a:p>
            <a:r>
              <a:rPr lang="en-US" dirty="0"/>
              <a:t>Quick deployment</a:t>
            </a:r>
          </a:p>
          <a:p>
            <a:r>
              <a:rPr lang="en-US" dirty="0"/>
              <a:t>Easy scaling</a:t>
            </a:r>
          </a:p>
          <a:p>
            <a:r>
              <a:rPr lang="en-US" dirty="0"/>
              <a:t>Uptime</a:t>
            </a:r>
          </a:p>
          <a:p>
            <a:r>
              <a:rPr lang="en-US" dirty="0"/>
              <a:t>Automatic patches</a:t>
            </a:r>
          </a:p>
          <a:p>
            <a:r>
              <a:rPr lang="en-US" dirty="0"/>
              <a:t>Add-ons available for:</a:t>
            </a:r>
          </a:p>
          <a:p>
            <a:pPr lvl="1"/>
            <a:r>
              <a:rPr lang="en-US" dirty="0"/>
              <a:t>Databases</a:t>
            </a:r>
          </a:p>
          <a:p>
            <a:pPr lvl="1"/>
            <a:r>
              <a:rPr lang="en-US" dirty="0"/>
              <a:t>Logging</a:t>
            </a:r>
          </a:p>
          <a:p>
            <a:pPr lvl="1"/>
            <a:r>
              <a:rPr lang="en-US" dirty="0"/>
              <a:t>Monitoring usage</a:t>
            </a:r>
          </a:p>
          <a:p>
            <a:pPr lvl="1"/>
            <a:r>
              <a:rPr lang="en-US" dirty="0"/>
              <a:t>Sending emails</a:t>
            </a:r>
          </a:p>
        </p:txBody>
      </p:sp>
      <p:pic>
        <p:nvPicPr>
          <p:cNvPr id="1026" name="Picture 2" descr="Image result for herok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8" t="17922" r="21440" b="15964"/>
          <a:stretch/>
        </p:blipFill>
        <p:spPr bwMode="auto">
          <a:xfrm>
            <a:off x="6844146" y="1063624"/>
            <a:ext cx="3629892" cy="488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93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Heroku dynos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app is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container</a:t>
            </a:r>
            <a:r>
              <a:rPr lang="en-US" dirty="0"/>
              <a:t> (similar to Docker)</a:t>
            </a:r>
          </a:p>
          <a:p>
            <a:r>
              <a:rPr lang="en-US" dirty="0"/>
              <a:t>Heroku will load your app into a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dyno</a:t>
            </a:r>
            <a:r>
              <a:rPr lang="en-US" b="1" dirty="0"/>
              <a:t> </a:t>
            </a:r>
            <a:r>
              <a:rPr lang="en-US" dirty="0"/>
              <a:t>to run it</a:t>
            </a:r>
          </a:p>
          <a:p>
            <a:r>
              <a:rPr lang="en-US" dirty="0"/>
              <a:t>Dynos will periodically reset</a:t>
            </a:r>
          </a:p>
          <a:p>
            <a:r>
              <a:rPr lang="en-US" dirty="0"/>
              <a:t>Environment is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not persistent</a:t>
            </a:r>
            <a:r>
              <a:rPr lang="en-US" dirty="0"/>
              <a:t> (for example, the filesystem)</a:t>
            </a:r>
          </a:p>
        </p:txBody>
      </p:sp>
    </p:spTree>
    <p:extLst>
      <p:ext uri="{BB962C8B-B14F-4D97-AF65-F5344CB8AC3E}">
        <p14:creationId xmlns:p14="http://schemas.microsoft.com/office/powerpoint/2010/main" val="49489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65B5DA-4872-421D-B81B-3FC96C1590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4" t="13071" r="2812" b="22559"/>
          <a:stretch/>
        </p:blipFill>
        <p:spPr>
          <a:xfrm>
            <a:off x="3038763" y="1302327"/>
            <a:ext cx="9014691" cy="543704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0AABAEF-4627-4B8C-9F1D-51BD78A98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Heroku pricing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60CD65B-2DEF-4ED9-8450-074599F6AB1E}"/>
              </a:ext>
            </a:extLst>
          </p:cNvPr>
          <p:cNvSpPr/>
          <p:nvPr/>
        </p:nvSpPr>
        <p:spPr>
          <a:xfrm>
            <a:off x="4341091" y="5624948"/>
            <a:ext cx="1293091" cy="1086714"/>
          </a:xfrm>
          <a:prstGeom prst="roundRect">
            <a:avLst>
              <a:gd name="adj" fmla="val 8296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8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b="1" dirty="0"/>
              <a:t>Hosting:		</a:t>
            </a:r>
            <a:r>
              <a:rPr lang="en-US" dirty="0"/>
              <a:t>Heroku</a:t>
            </a:r>
          </a:p>
          <a:p>
            <a:r>
              <a:rPr lang="en-US" b="1" dirty="0"/>
              <a:t>Framework:	</a:t>
            </a:r>
            <a:r>
              <a:rPr lang="en-US" dirty="0"/>
              <a:t>Express.js</a:t>
            </a:r>
          </a:p>
          <a:p>
            <a:r>
              <a:rPr lang="en-US" b="1" dirty="0"/>
              <a:t>Environment:	</a:t>
            </a:r>
            <a:r>
              <a:rPr lang="en-US" dirty="0"/>
              <a:t>Node.js</a:t>
            </a:r>
          </a:p>
        </p:txBody>
      </p:sp>
    </p:spTree>
    <p:extLst>
      <p:ext uri="{BB962C8B-B14F-4D97-AF65-F5344CB8AC3E}">
        <p14:creationId xmlns:p14="http://schemas.microsoft.com/office/powerpoint/2010/main" val="182900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 Create a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Heroku account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Download and install the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Heroku CLI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Create a skeleton Node server app with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Express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Deploy</a:t>
            </a:r>
            <a:r>
              <a:rPr lang="en-US" dirty="0"/>
              <a:t> the app to Heroku</a:t>
            </a:r>
          </a:p>
        </p:txBody>
      </p:sp>
    </p:spTree>
    <p:extLst>
      <p:ext uri="{BB962C8B-B14F-4D97-AF65-F5344CB8AC3E}">
        <p14:creationId xmlns:p14="http://schemas.microsoft.com/office/powerpoint/2010/main" val="2811084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765</Words>
  <Application>Microsoft Office PowerPoint</Application>
  <PresentationFormat>Widescreen</PresentationFormat>
  <Paragraphs>146</Paragraphs>
  <Slides>17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Consolas</vt:lpstr>
      <vt:lpstr>Wingdings</vt:lpstr>
      <vt:lpstr>Office Theme</vt:lpstr>
      <vt:lpstr>Heroku Workshop</vt:lpstr>
      <vt:lpstr>Web architecture</vt:lpstr>
      <vt:lpstr>Server options</vt:lpstr>
      <vt:lpstr>Heroku is a “Platform as a Service” (PaaS)</vt:lpstr>
      <vt:lpstr>Heroku features</vt:lpstr>
      <vt:lpstr>Heroku dynos</vt:lpstr>
      <vt:lpstr>Heroku pricing</vt:lpstr>
      <vt:lpstr>Today’s application</vt:lpstr>
      <vt:lpstr>Tasks</vt:lpstr>
      <vt:lpstr>Log in to Heroku CLI</vt:lpstr>
      <vt:lpstr>Create a new Express app</vt:lpstr>
      <vt:lpstr>Run the app locally</vt:lpstr>
      <vt:lpstr>Heroku Procfile</vt:lpstr>
      <vt:lpstr>Set port in app.js</vt:lpstr>
      <vt:lpstr>Deploy to Heroku</vt:lpstr>
      <vt:lpstr>Add Sequelize and Postgres to app</vt:lpstr>
      <vt:lpstr>Add Postgres to Heroku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React.js</dc:title>
  <dc:creator>Aaron Smith</dc:creator>
  <cp:lastModifiedBy>Aaron Smith</cp:lastModifiedBy>
  <cp:revision>60</cp:revision>
  <dcterms:created xsi:type="dcterms:W3CDTF">2020-02-08T19:31:56Z</dcterms:created>
  <dcterms:modified xsi:type="dcterms:W3CDTF">2020-02-12T14:52:24Z</dcterms:modified>
</cp:coreProperties>
</file>