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2"/>
  </p:notesMasterIdLst>
  <p:sldIdLst>
    <p:sldId id="258" r:id="rId4"/>
    <p:sldId id="261" r:id="rId5"/>
    <p:sldId id="266" r:id="rId6"/>
    <p:sldId id="259" r:id="rId7"/>
    <p:sldId id="267" r:id="rId8"/>
    <p:sldId id="269" r:id="rId9"/>
    <p:sldId id="27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715EE-C09E-45E2-A9B8-05B2BB3478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C152-0C08-4227-A34B-BF407D0B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- 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859636"/>
            <a:ext cx="12192000" cy="1002340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5841348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rgbClr val="0031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0D66B-2CF7-1641-903C-F03C965DE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" y="6125856"/>
            <a:ext cx="2603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1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0- #1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51652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33364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63249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- #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494349"/>
            <a:ext cx="12192000" cy="1371600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753584"/>
            <a:ext cx="10113264" cy="694919"/>
          </a:xfrm>
        </p:spPr>
        <p:txBody>
          <a:bodyPr lIns="91440" tIns="0" rIns="91440" bIns="0" anchor="ctr">
            <a:no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5477254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0"/>
            <a:ext cx="12183020" cy="5473874"/>
          </a:xfrm>
          <a:blipFill>
            <a:blip r:embed="rId2"/>
            <a:srcRect/>
            <a:stretch>
              <a:fillRect l="-10340" t="-1" r="-545" b="-233"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68061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2- Title &amp;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2pPr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2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3- 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1228" y="5618780"/>
            <a:ext cx="430504" cy="6185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" y="6389180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69790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2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9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8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8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0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37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3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43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95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42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12837"/>
            <a:ext cx="9144000" cy="288084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7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0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45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 Title with line, content, &amp; no w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00800"/>
            <a:ext cx="12192000" cy="461176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84563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310456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71498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8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6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5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54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57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12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99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- Section Header or Titl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" y="6400800"/>
            <a:ext cx="12191985" cy="461176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84563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rgbClr val="0031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778" y="4538351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1228" y="5618780"/>
            <a:ext cx="430504" cy="618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71954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9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 sz="2400"/>
            </a:lvl1pPr>
            <a:lvl2pPr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2400"/>
            </a:lvl1pPr>
            <a:lvl2pPr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1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 sz="2400" b="0" i="0">
                <a:latin typeface="+mj-lt"/>
                <a:ea typeface="Calibri Light" charset="0"/>
                <a:cs typeface="Calibri Light" charset="0"/>
              </a:defRPr>
            </a:lvl1pPr>
            <a:lvl2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 sz="2400" b="0" i="0">
                <a:latin typeface="+mj-lt"/>
                <a:ea typeface="Calibri Light" charset="0"/>
                <a:cs typeface="Calibri Light" charset="0"/>
              </a:defRPr>
            </a:lvl1pPr>
            <a:lvl2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4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- Title w/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84563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1228" y="5618780"/>
            <a:ext cx="430504" cy="6185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63232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1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84563"/>
            <a:ext cx="12188825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61386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9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18288" cy="6858000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1"/>
            <a:ext cx="6492240" cy="4869632"/>
          </a:xfrm>
        </p:spPr>
        <p:txBody>
          <a:bodyPr/>
          <a:lstStyle>
            <a:lvl2pPr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31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1468" y="5680021"/>
            <a:ext cx="430504" cy="61859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1486" y="646967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003150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The University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of</a:t>
            </a: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  north </a:t>
            </a:r>
            <a:r>
              <a:rPr kumimoji="0" lang="en-US" sz="900" b="0" i="0" u="none" strike="noStrike" kern="1200" cap="all" spc="0" normalizeH="0" baseline="0" noProof="0" dirty="0" err="1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carolina</a:t>
            </a: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at  </a:t>
            </a: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chapel hill  school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of </a:t>
            </a: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003150"/>
                </a:solidFill>
                <a:effectLst/>
                <a:uLnTx/>
                <a:uFillTx/>
                <a:latin typeface="Garamond" charset="0"/>
              </a:rPr>
              <a:t> nursing</a:t>
            </a:r>
          </a:p>
        </p:txBody>
      </p:sp>
    </p:spTree>
    <p:extLst>
      <p:ext uri="{BB962C8B-B14F-4D97-AF65-F5344CB8AC3E}">
        <p14:creationId xmlns:p14="http://schemas.microsoft.com/office/powerpoint/2010/main" val="126463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61176"/>
          </a:xfrm>
          <a:prstGeom prst="rect">
            <a:avLst/>
          </a:prstGeom>
          <a:solidFill>
            <a:srgbClr val="5C9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84563"/>
            <a:ext cx="12192001" cy="18288"/>
          </a:xfrm>
          <a:prstGeom prst="rect">
            <a:avLst/>
          </a:prstGeom>
          <a:solidFill>
            <a:srgbClr val="00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6541" y="6459785"/>
            <a:ext cx="374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1228" y="5618780"/>
            <a:ext cx="430504" cy="618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461418"/>
            <a:ext cx="482193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rgbClr val="00315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003150"/>
          </a:solidFill>
          <a:latin typeface="+mj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Font typeface="Arial" charset="0"/>
        <a:buChar char="•"/>
        <a:defRPr sz="2600" b="0" i="0" kern="1200">
          <a:solidFill>
            <a:srgbClr val="003150"/>
          </a:solidFill>
          <a:latin typeface="Calibri Light" charset="0"/>
          <a:ea typeface="Calibri Light" charset="0"/>
          <a:cs typeface="Calibri Light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Font typeface="Arial" charset="0"/>
        <a:buChar char="•"/>
        <a:defRPr sz="2000" b="0" i="0" kern="1200">
          <a:solidFill>
            <a:srgbClr val="003150"/>
          </a:solidFill>
          <a:latin typeface="Calibri Light" charset="0"/>
          <a:ea typeface="Calibri Light" charset="0"/>
          <a:cs typeface="Calibri Light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SzPct val="65000"/>
        <a:buFont typeface="Courier New" charset="0"/>
        <a:buChar char="o"/>
        <a:defRPr sz="2000" b="0" i="0" kern="1200">
          <a:solidFill>
            <a:srgbClr val="003150"/>
          </a:solidFill>
          <a:latin typeface="Calibri Light" charset="0"/>
          <a:ea typeface="Calibri Light" charset="0"/>
          <a:cs typeface="Calibri Light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SzPct val="85000"/>
        <a:buFont typeface="Courier New" charset="0"/>
        <a:buChar char="o"/>
        <a:defRPr sz="1600" b="0" i="0" kern="1200">
          <a:solidFill>
            <a:srgbClr val="003150"/>
          </a:solidFill>
          <a:latin typeface="Calibri Light" charset="0"/>
          <a:ea typeface="Calibri Light" charset="0"/>
          <a:cs typeface="Calibri Light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>
          <p15:clr>
            <a:srgbClr val="F26B43"/>
          </p15:clr>
        </p15:guide>
        <p15:guide id="2" pos="3840">
          <p15:clr>
            <a:srgbClr val="F26B43"/>
          </p15:clr>
        </p15:guide>
        <p15:guide id="3" pos="2520">
          <p15:clr>
            <a:srgbClr val="F26B43"/>
          </p15:clr>
        </p15:guide>
        <p15:guide id="4" orient="horz" pos="42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1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2309C67-060F-4D74-9000-A3BF6A99F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CC8D75B-09B7-499B-AADD-4374C7298A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6E8CE9B-A0F1-4CA2-8C1C-6ADFF22A1A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5/6/2021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E6A3017-2A0E-4B8A-BCD0-BAA959DD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1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774" y="5328745"/>
            <a:ext cx="668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 351: Suja P. Davis, PhD, RN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96" y="890472"/>
            <a:ext cx="1041896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1999" cy="968228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Pathophysiology?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1503" y="1177158"/>
            <a:ext cx="64113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Pathophysiology is the study of what happens when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normal anatomy and physiology are altered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These alterations can cause 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isease and/or abnormal states of being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Signs and Symptoms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state of being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normal lab values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6" y="1072692"/>
            <a:ext cx="4870231" cy="52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3189" y="5381681"/>
            <a:ext cx="2220687" cy="69333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5794" y="4688345"/>
            <a:ext cx="2220687" cy="69333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8398" y="3995009"/>
            <a:ext cx="2220687" cy="69333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1003" y="3284214"/>
            <a:ext cx="2220687" cy="7107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  <a:gs pos="100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3608" y="2608337"/>
            <a:ext cx="3406392" cy="6933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/>
              </a:gs>
              <a:gs pos="100000">
                <a:schemeClr val="accent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08549" y="3377036"/>
            <a:ext cx="7921451" cy="2803489"/>
            <a:chOff x="4270549" y="3466681"/>
            <a:chExt cx="7921451" cy="280349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70549" y="6270171"/>
              <a:ext cx="1416818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687367" y="5596932"/>
              <a:ext cx="0" cy="673239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973556" y="4873451"/>
              <a:ext cx="0" cy="723481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3556" y="4873451"/>
              <a:ext cx="139672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370277" y="4170066"/>
              <a:ext cx="0" cy="703385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370277" y="4170066"/>
              <a:ext cx="1366576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9736853" y="3466681"/>
              <a:ext cx="0" cy="703385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736853" y="3466681"/>
              <a:ext cx="2455147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87367" y="5596932"/>
              <a:ext cx="1286189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629776" y="5451896"/>
            <a:ext cx="2018805" cy="57300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06734" y="4758562"/>
            <a:ext cx="2018805" cy="57300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30938" y="4191599"/>
            <a:ext cx="2018805" cy="57300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19707" y="3474758"/>
            <a:ext cx="2018805" cy="57300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00541" y="2700121"/>
            <a:ext cx="3227745" cy="57300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ight Triangle 54"/>
          <p:cNvSpPr/>
          <p:nvPr/>
        </p:nvSpPr>
        <p:spPr>
          <a:xfrm>
            <a:off x="2524485" y="5381681"/>
            <a:ext cx="844735" cy="69333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fontScale="55000" lnSpcReduction="20000"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ight Triangle 55"/>
          <p:cNvSpPr/>
          <p:nvPr/>
        </p:nvSpPr>
        <p:spPr>
          <a:xfrm>
            <a:off x="3902466" y="4693369"/>
            <a:ext cx="830215" cy="693336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fontScale="55000" lnSpcReduction="20000"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ight Triangle 56"/>
          <p:cNvSpPr/>
          <p:nvPr/>
        </p:nvSpPr>
        <p:spPr>
          <a:xfrm>
            <a:off x="5270146" y="3989985"/>
            <a:ext cx="856335" cy="693336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fontScale="55000" lnSpcReduction="20000"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ight Triangle 57"/>
          <p:cNvSpPr/>
          <p:nvPr/>
        </p:nvSpPr>
        <p:spPr>
          <a:xfrm>
            <a:off x="6658032" y="3306697"/>
            <a:ext cx="849307" cy="693336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fontScale="55000" lnSpcReduction="20000"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ight Triangle 58"/>
          <p:cNvSpPr/>
          <p:nvPr/>
        </p:nvSpPr>
        <p:spPr>
          <a:xfrm>
            <a:off x="8023609" y="2625797"/>
            <a:ext cx="848081" cy="693336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/>
              </a:gs>
              <a:gs pos="100000">
                <a:schemeClr val="accent6">
                  <a:lumMod val="94000"/>
                  <a:lumOff val="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fontScale="55000" lnSpcReduction="20000"/>
          </a:bodyPr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43368" y="5545077"/>
            <a:ext cx="2213917" cy="4597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algn="ctr" defTabSz="914377"/>
            <a:r>
              <a:rPr lang="en-US" sz="1600" b="1" dirty="0" smtClean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endParaRPr lang="en-US" sz="1600" b="1" dirty="0">
              <a:solidFill>
                <a:srgbClr val="E7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43128" y="4845009"/>
            <a:ext cx="2398641" cy="4664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5000" lnSpcReduction="10000"/>
          </a:bodyPr>
          <a:lstStyle/>
          <a:p>
            <a:pPr algn="ctr" defTabSz="914377"/>
            <a:r>
              <a:rPr lang="en-US" sz="1900" b="1" dirty="0" smtClean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  <a:p>
            <a:pPr algn="ctr" defTabSz="914377"/>
            <a:endParaRPr lang="en-US" sz="2000" dirty="0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78398" y="4151673"/>
            <a:ext cx="2244803" cy="456576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25000" lnSpcReduction="20000"/>
          </a:bodyPr>
          <a:lstStyle/>
          <a:p>
            <a:pPr algn="ctr" defTabSz="914377"/>
            <a:r>
              <a:rPr lang="en-US" sz="6400" b="1" dirty="0" smtClean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  <a:p>
            <a:pPr algn="ctr" defTabSz="914377"/>
            <a:endParaRPr lang="en-US" sz="2000" dirty="0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66809" y="3503891"/>
            <a:ext cx="2326072" cy="4179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25000" lnSpcReduction="20000"/>
          </a:bodyPr>
          <a:lstStyle/>
          <a:p>
            <a:pPr algn="ctr" defTabSz="914377"/>
            <a:r>
              <a:rPr lang="en-US" sz="6400" b="1" dirty="0" smtClean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  <a:p>
            <a:pPr algn="ctr" defTabSz="914377"/>
            <a:endParaRPr lang="en-US" sz="2000" dirty="0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35487" y="2784007"/>
            <a:ext cx="2379666" cy="3066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25000" lnSpcReduction="20000"/>
          </a:bodyPr>
          <a:lstStyle/>
          <a:p>
            <a:pPr algn="ctr" defTabSz="914377"/>
            <a:r>
              <a:rPr lang="en-US" sz="6400" b="1" dirty="0" smtClean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  <a:p>
            <a:pPr algn="ctr" defTabSz="914377"/>
            <a:endParaRPr lang="en-US" sz="2000" dirty="0">
              <a:solidFill>
                <a:srgbClr val="E7E6E6"/>
              </a:solidFill>
              <a:latin typeface="Calibri" panose="020F0502020204030204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1" y="4863216"/>
            <a:ext cx="573024" cy="622939"/>
          </a:xfrm>
          <a:prstGeom prst="rect">
            <a:avLst/>
          </a:prstGeom>
          <a:effectLst/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89" y="5545078"/>
            <a:ext cx="573024" cy="622940"/>
          </a:xfrm>
          <a:prstGeom prst="rect">
            <a:avLst/>
          </a:prstGeom>
          <a:effectLst/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75" y="1105321"/>
            <a:ext cx="657413" cy="14506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53" y="4187652"/>
            <a:ext cx="573024" cy="622939"/>
          </a:xfrm>
          <a:prstGeom prst="rect">
            <a:avLst/>
          </a:prstGeom>
          <a:effectLst/>
        </p:spPr>
      </p:pic>
      <p:sp>
        <p:nvSpPr>
          <p:cNvPr id="73" name="TextBox 72"/>
          <p:cNvSpPr txBox="1"/>
          <p:nvPr/>
        </p:nvSpPr>
        <p:spPr>
          <a:xfrm>
            <a:off x="9041763" y="1443108"/>
            <a:ext cx="2405065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marL="285750" indent="-285750" algn="just" defTabSz="914377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quality patient care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08416" y="1866851"/>
            <a:ext cx="2819317" cy="1536113"/>
            <a:chOff x="411778" y="2262892"/>
            <a:chExt cx="2045276" cy="1536113"/>
          </a:xfrm>
        </p:grpSpPr>
        <p:sp>
          <p:nvSpPr>
            <p:cNvPr id="79" name="TextBox 78"/>
            <p:cNvSpPr txBox="1"/>
            <p:nvPr/>
          </p:nvSpPr>
          <p:spPr>
            <a:xfrm>
              <a:off x="411778" y="2262892"/>
              <a:ext cx="2045276" cy="13542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15888" indent="-115888" defTabSz="914377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Nurses care because it is the ”why” that unlocks the mysteries of the human body and its response to medical and nursing therapies</a:t>
              </a:r>
              <a:endPara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691659" y="3799005"/>
              <a:ext cx="1735808" cy="0"/>
            </a:xfrm>
            <a:prstGeom prst="line">
              <a:avLst/>
            </a:prstGeom>
            <a:ln w="15875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124336" y="1105321"/>
            <a:ext cx="2482514" cy="1559244"/>
            <a:chOff x="408459" y="2239761"/>
            <a:chExt cx="2482514" cy="1559244"/>
          </a:xfrm>
        </p:grpSpPr>
        <p:sp>
          <p:nvSpPr>
            <p:cNvPr id="82" name="TextBox 81"/>
            <p:cNvSpPr txBox="1"/>
            <p:nvPr/>
          </p:nvSpPr>
          <p:spPr>
            <a:xfrm>
              <a:off x="408459" y="2239761"/>
              <a:ext cx="2482514" cy="1523111"/>
            </a:xfrm>
            <a:prstGeom prst="rect">
              <a:avLst/>
            </a:prstGeom>
            <a:noFill/>
          </p:spPr>
          <p:txBody>
            <a:bodyPr wrap="square" rtlCol="0">
              <a:normAutofit fontScale="47500" lnSpcReduction="20000"/>
            </a:bodyPr>
            <a:lstStyle/>
            <a:p>
              <a:pPr marL="115888" indent="-115888" defTabSz="914377">
                <a:buFont typeface="Arial" panose="020B0604020202020204" pitchFamily="34" charset="0"/>
                <a:buChar char="•"/>
              </a:pP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Pathophysiology helps nurses understand why patients look and respond as they do and provides the rationale for evidence-based medicine and care</a:t>
              </a:r>
            </a:p>
            <a:p>
              <a:pPr defTabSz="914377"/>
              <a:endPara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691659" y="3799005"/>
              <a:ext cx="1735808" cy="0"/>
            </a:xfrm>
            <a:prstGeom prst="line">
              <a:avLst/>
            </a:prstGeom>
            <a:ln w="15875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606850" y="580659"/>
            <a:ext cx="2415043" cy="1610676"/>
            <a:chOff x="512465" y="2570955"/>
            <a:chExt cx="2415043" cy="1462699"/>
          </a:xfrm>
        </p:grpSpPr>
        <p:sp>
          <p:nvSpPr>
            <p:cNvPr id="86" name="TextBox 85"/>
            <p:cNvSpPr txBox="1"/>
            <p:nvPr/>
          </p:nvSpPr>
          <p:spPr>
            <a:xfrm>
              <a:off x="512465" y="2570955"/>
              <a:ext cx="2415043" cy="14626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15888" indent="-115888" defTabSz="914377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Helps to sharpen clinical reasoning to develop a strong foundation for nursing practice </a:t>
              </a:r>
              <a:endPara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91659" y="3799005"/>
              <a:ext cx="1735808" cy="0"/>
            </a:xfrm>
            <a:prstGeom prst="line">
              <a:avLst/>
            </a:prstGeom>
            <a:ln w="15875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8946503" y="5031830"/>
            <a:ext cx="2045276" cy="1471119"/>
            <a:chOff x="512466" y="2291753"/>
            <a:chExt cx="2045276" cy="1471118"/>
          </a:xfrm>
        </p:grpSpPr>
        <p:sp>
          <p:nvSpPr>
            <p:cNvPr id="89" name="TextBox 88"/>
            <p:cNvSpPr txBox="1"/>
            <p:nvPr/>
          </p:nvSpPr>
          <p:spPr>
            <a:xfrm>
              <a:off x="512466" y="2408654"/>
              <a:ext cx="2045276" cy="135421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68275" indent="-168275" algn="ctr" defTabSz="914377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Helps to deliver holistic patient centered care </a:t>
              </a:r>
              <a:endPara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67200" y="2291753"/>
              <a:ext cx="1735808" cy="0"/>
            </a:xfrm>
            <a:prstGeom prst="line">
              <a:avLst/>
            </a:prstGeom>
            <a:ln w="15875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99" y="3453503"/>
            <a:ext cx="573024" cy="622940"/>
          </a:xfrm>
          <a:prstGeom prst="rect">
            <a:avLst/>
          </a:prstGeom>
          <a:effectLst/>
        </p:spPr>
      </p:pic>
      <p:cxnSp>
        <p:nvCxnSpPr>
          <p:cNvPr id="95" name="Elbow Connector 94"/>
          <p:cNvCxnSpPr>
            <a:stCxn id="5" idx="0"/>
          </p:cNvCxnSpPr>
          <p:nvPr/>
        </p:nvCxnSpPr>
        <p:spPr>
          <a:xfrm rot="16200000" flipV="1">
            <a:off x="1986617" y="3724767"/>
            <a:ext cx="1941225" cy="1372607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6" idx="0"/>
          </p:cNvCxnSpPr>
          <p:nvPr/>
        </p:nvCxnSpPr>
        <p:spPr>
          <a:xfrm rot="16200000" flipV="1">
            <a:off x="3619604" y="3291813"/>
            <a:ext cx="1979819" cy="813249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7" idx="0"/>
          </p:cNvCxnSpPr>
          <p:nvPr/>
        </p:nvCxnSpPr>
        <p:spPr>
          <a:xfrm rot="16200000" flipV="1">
            <a:off x="5252037" y="2858303"/>
            <a:ext cx="2026439" cy="246975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91" idx="3"/>
          </p:cNvCxnSpPr>
          <p:nvPr/>
        </p:nvCxnSpPr>
        <p:spPr>
          <a:xfrm>
            <a:off x="9711823" y="3764974"/>
            <a:ext cx="267719" cy="1120529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2245" y="-52550"/>
            <a:ext cx="5449214" cy="144654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defTabSz="914377"/>
            <a:r>
              <a:rPr lang="en-US" sz="4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Why Do Nurses Care About It?</a:t>
            </a:r>
            <a:endParaRPr 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64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5" grpId="0" animBg="1"/>
      <p:bldP spid="48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/>
      <p:bldP spid="62" grpId="0"/>
      <p:bldP spid="63" grpId="0"/>
      <p:bldP spid="64" grpId="0"/>
      <p:bldP spid="65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3" y="672044"/>
            <a:ext cx="3769228" cy="4646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03" t="3331" r="-403" b="-3331"/>
          <a:stretch/>
        </p:blipFill>
        <p:spPr>
          <a:xfrm>
            <a:off x="8628993" y="357351"/>
            <a:ext cx="2188204" cy="156939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half" idx="2"/>
          </p:nvPr>
        </p:nvSpPr>
        <p:spPr>
          <a:xfrm>
            <a:off x="4201420" y="357351"/>
            <a:ext cx="4514193" cy="1891862"/>
          </a:xfrm>
        </p:spPr>
        <p:txBody>
          <a:bodyPr/>
          <a:lstStyle/>
          <a:p>
            <a:pPr marL="0" lvl="1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Health: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State of complete physical, mental and social wellbeing and not merely the absence of disease and infirmity (WHO, 2006)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26427" y="2238703"/>
            <a:ext cx="75661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u="sng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Disease:</a:t>
            </a: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disorder of structure or function in a human, animal, or plant, especially one that produces specific signs or symptoms or that affects a specific location and is not simply a direct result of physical injury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Hereditary : </a:t>
            </a:r>
            <a:r>
              <a:rPr lang="en-US" sz="2400" dirty="0" err="1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Hemophilia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Congenital: Neural tube defect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Developmental: Scoliosis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 : IBD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Degenerative: OA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Metabolic: Diabetes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Neoplastic: </a:t>
            </a:r>
            <a:r>
              <a:rPr lang="en-US" sz="2400" dirty="0">
                <a:solidFill>
                  <a:srgbClr val="0023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12468" y="1819028"/>
            <a:ext cx="2680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clipartkey.com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672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3704347" y="735423"/>
            <a:ext cx="4730676" cy="3113690"/>
            <a:chOff x="4334364" y="1264084"/>
            <a:chExt cx="3548007" cy="2335267"/>
          </a:xfrm>
          <a:solidFill>
            <a:srgbClr val="00B0F0"/>
          </a:solidFill>
        </p:grpSpPr>
        <p:sp>
          <p:nvSpPr>
            <p:cNvPr id="60" name="Freeform 26"/>
            <p:cNvSpPr>
              <a:spLocks/>
            </p:cNvSpPr>
            <p:nvPr/>
          </p:nvSpPr>
          <p:spPr bwMode="auto">
            <a:xfrm>
              <a:off x="4334364" y="1264084"/>
              <a:ext cx="293688" cy="1106487"/>
            </a:xfrm>
            <a:custGeom>
              <a:avLst/>
              <a:gdLst>
                <a:gd name="T0" fmla="*/ 131 w 177"/>
                <a:gd name="T1" fmla="*/ 331 h 661"/>
                <a:gd name="T2" fmla="*/ 177 w 177"/>
                <a:gd name="T3" fmla="*/ 621 h 661"/>
                <a:gd name="T4" fmla="*/ 52 w 177"/>
                <a:gd name="T5" fmla="*/ 661 h 661"/>
                <a:gd name="T6" fmla="*/ 0 w 177"/>
                <a:gd name="T7" fmla="*/ 331 h 661"/>
                <a:gd name="T8" fmla="*/ 52 w 177"/>
                <a:gd name="T9" fmla="*/ 0 h 661"/>
                <a:gd name="T10" fmla="*/ 177 w 177"/>
                <a:gd name="T11" fmla="*/ 41 h 661"/>
                <a:gd name="T12" fmla="*/ 131 w 177"/>
                <a:gd name="T13" fmla="*/ 33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661">
                  <a:moveTo>
                    <a:pt x="131" y="331"/>
                  </a:moveTo>
                  <a:cubicBezTo>
                    <a:pt x="131" y="432"/>
                    <a:pt x="147" y="529"/>
                    <a:pt x="177" y="621"/>
                  </a:cubicBezTo>
                  <a:cubicBezTo>
                    <a:pt x="52" y="661"/>
                    <a:pt x="52" y="661"/>
                    <a:pt x="52" y="661"/>
                  </a:cubicBezTo>
                  <a:cubicBezTo>
                    <a:pt x="19" y="557"/>
                    <a:pt x="0" y="446"/>
                    <a:pt x="0" y="331"/>
                  </a:cubicBezTo>
                  <a:cubicBezTo>
                    <a:pt x="0" y="215"/>
                    <a:pt x="19" y="104"/>
                    <a:pt x="52" y="0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47" y="132"/>
                    <a:pt x="131" y="230"/>
                    <a:pt x="131" y="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4420089" y="2296014"/>
              <a:ext cx="771525" cy="962025"/>
            </a:xfrm>
            <a:custGeom>
              <a:avLst/>
              <a:gdLst>
                <a:gd name="T0" fmla="*/ 466 w 466"/>
                <a:gd name="T1" fmla="*/ 468 h 574"/>
                <a:gd name="T2" fmla="*/ 389 w 466"/>
                <a:gd name="T3" fmla="*/ 574 h 574"/>
                <a:gd name="T4" fmla="*/ 0 w 466"/>
                <a:gd name="T5" fmla="*/ 40 h 574"/>
                <a:gd name="T6" fmla="*/ 0 w 466"/>
                <a:gd name="T7" fmla="*/ 40 h 574"/>
                <a:gd name="T8" fmla="*/ 125 w 466"/>
                <a:gd name="T9" fmla="*/ 0 h 574"/>
                <a:gd name="T10" fmla="*/ 466 w 466"/>
                <a:gd name="T11" fmla="*/ 46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574">
                  <a:moveTo>
                    <a:pt x="466" y="468"/>
                  </a:moveTo>
                  <a:cubicBezTo>
                    <a:pt x="389" y="574"/>
                    <a:pt x="389" y="574"/>
                    <a:pt x="389" y="574"/>
                  </a:cubicBezTo>
                  <a:cubicBezTo>
                    <a:pt x="208" y="443"/>
                    <a:pt x="71" y="257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87" y="190"/>
                    <a:pt x="307" y="353"/>
                    <a:pt x="466" y="4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5064614" y="3080239"/>
              <a:ext cx="2081213" cy="519112"/>
            </a:xfrm>
            <a:custGeom>
              <a:avLst/>
              <a:gdLst>
                <a:gd name="T0" fmla="*/ 1256 w 1256"/>
                <a:gd name="T1" fmla="*/ 106 h 310"/>
                <a:gd name="T2" fmla="*/ 628 w 1256"/>
                <a:gd name="T3" fmla="*/ 310 h 310"/>
                <a:gd name="T4" fmla="*/ 0 w 1256"/>
                <a:gd name="T5" fmla="*/ 106 h 310"/>
                <a:gd name="T6" fmla="*/ 77 w 1256"/>
                <a:gd name="T7" fmla="*/ 0 h 310"/>
                <a:gd name="T8" fmla="*/ 628 w 1256"/>
                <a:gd name="T9" fmla="*/ 179 h 310"/>
                <a:gd name="T10" fmla="*/ 1179 w 1256"/>
                <a:gd name="T11" fmla="*/ 0 h 310"/>
                <a:gd name="T12" fmla="*/ 1256 w 1256"/>
                <a:gd name="T13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6" h="310">
                  <a:moveTo>
                    <a:pt x="1256" y="106"/>
                  </a:moveTo>
                  <a:cubicBezTo>
                    <a:pt x="1079" y="234"/>
                    <a:pt x="862" y="310"/>
                    <a:pt x="628" y="310"/>
                  </a:cubicBezTo>
                  <a:cubicBezTo>
                    <a:pt x="393" y="310"/>
                    <a:pt x="176" y="234"/>
                    <a:pt x="0" y="10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31" y="113"/>
                    <a:pt x="422" y="179"/>
                    <a:pt x="628" y="179"/>
                  </a:cubicBezTo>
                  <a:cubicBezTo>
                    <a:pt x="834" y="179"/>
                    <a:pt x="1024" y="113"/>
                    <a:pt x="1179" y="0"/>
                  </a:cubicBezTo>
                  <a:lnTo>
                    <a:pt x="1256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7017239" y="2296014"/>
              <a:ext cx="771525" cy="962025"/>
            </a:xfrm>
            <a:custGeom>
              <a:avLst/>
              <a:gdLst>
                <a:gd name="T0" fmla="*/ 465 w 465"/>
                <a:gd name="T1" fmla="*/ 40 h 574"/>
                <a:gd name="T2" fmla="*/ 465 w 465"/>
                <a:gd name="T3" fmla="*/ 40 h 574"/>
                <a:gd name="T4" fmla="*/ 77 w 465"/>
                <a:gd name="T5" fmla="*/ 574 h 574"/>
                <a:gd name="T6" fmla="*/ 0 w 465"/>
                <a:gd name="T7" fmla="*/ 468 h 574"/>
                <a:gd name="T8" fmla="*/ 341 w 465"/>
                <a:gd name="T9" fmla="*/ 0 h 574"/>
                <a:gd name="T10" fmla="*/ 465 w 465"/>
                <a:gd name="T11" fmla="*/ 4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574">
                  <a:moveTo>
                    <a:pt x="465" y="40"/>
                  </a:moveTo>
                  <a:cubicBezTo>
                    <a:pt x="465" y="40"/>
                    <a:pt x="465" y="40"/>
                    <a:pt x="465" y="40"/>
                  </a:cubicBezTo>
                  <a:cubicBezTo>
                    <a:pt x="395" y="257"/>
                    <a:pt x="257" y="443"/>
                    <a:pt x="77" y="574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158" y="353"/>
                    <a:pt x="279" y="190"/>
                    <a:pt x="341" y="0"/>
                  </a:cubicBezTo>
                  <a:lnTo>
                    <a:pt x="46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7590271" y="1264084"/>
              <a:ext cx="292100" cy="1106487"/>
            </a:xfrm>
            <a:custGeom>
              <a:avLst/>
              <a:gdLst>
                <a:gd name="T0" fmla="*/ 176 w 176"/>
                <a:gd name="T1" fmla="*/ 331 h 661"/>
                <a:gd name="T2" fmla="*/ 124 w 176"/>
                <a:gd name="T3" fmla="*/ 661 h 661"/>
                <a:gd name="T4" fmla="*/ 0 w 176"/>
                <a:gd name="T5" fmla="*/ 621 h 661"/>
                <a:gd name="T6" fmla="*/ 45 w 176"/>
                <a:gd name="T7" fmla="*/ 331 h 661"/>
                <a:gd name="T8" fmla="*/ 0 w 176"/>
                <a:gd name="T9" fmla="*/ 41 h 661"/>
                <a:gd name="T10" fmla="*/ 124 w 176"/>
                <a:gd name="T11" fmla="*/ 0 h 661"/>
                <a:gd name="T12" fmla="*/ 176 w 176"/>
                <a:gd name="T13" fmla="*/ 33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61">
                  <a:moveTo>
                    <a:pt x="176" y="331"/>
                  </a:moveTo>
                  <a:cubicBezTo>
                    <a:pt x="176" y="446"/>
                    <a:pt x="158" y="557"/>
                    <a:pt x="124" y="661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29" y="529"/>
                    <a:pt x="45" y="432"/>
                    <a:pt x="45" y="331"/>
                  </a:cubicBezTo>
                  <a:cubicBezTo>
                    <a:pt x="45" y="230"/>
                    <a:pt x="29" y="132"/>
                    <a:pt x="0" y="4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58" y="104"/>
                    <a:pt x="176" y="215"/>
                    <a:pt x="176" y="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Freeform 5">
            <a:hlinkClick r:id="rId2" action="ppaction://hlinksldjump"/>
          </p:cNvPr>
          <p:cNvSpPr>
            <a:spLocks/>
          </p:cNvSpPr>
          <p:nvPr/>
        </p:nvSpPr>
        <p:spPr bwMode="auto">
          <a:xfrm>
            <a:off x="6007264" y="5015217"/>
            <a:ext cx="1566333" cy="1507067"/>
          </a:xfrm>
          <a:custGeom>
            <a:avLst/>
            <a:gdLst>
              <a:gd name="T0" fmla="*/ 419 w 709"/>
              <a:gd name="T1" fmla="*/ 26 h 675"/>
              <a:gd name="T2" fmla="*/ 290 w 709"/>
              <a:gd name="T3" fmla="*/ 26 h 675"/>
              <a:gd name="T4" fmla="*/ 54 w 709"/>
              <a:gd name="T5" fmla="*/ 197 h 675"/>
              <a:gd name="T6" fmla="*/ 14 w 709"/>
              <a:gd name="T7" fmla="*/ 321 h 675"/>
              <a:gd name="T8" fmla="*/ 104 w 709"/>
              <a:gd name="T9" fmla="*/ 598 h 675"/>
              <a:gd name="T10" fmla="*/ 209 w 709"/>
              <a:gd name="T11" fmla="*/ 675 h 675"/>
              <a:gd name="T12" fmla="*/ 501 w 709"/>
              <a:gd name="T13" fmla="*/ 675 h 675"/>
              <a:gd name="T14" fmla="*/ 606 w 709"/>
              <a:gd name="T15" fmla="*/ 598 h 675"/>
              <a:gd name="T16" fmla="*/ 696 w 709"/>
              <a:gd name="T17" fmla="*/ 321 h 675"/>
              <a:gd name="T18" fmla="*/ 656 w 709"/>
              <a:gd name="T19" fmla="*/ 197 h 675"/>
              <a:gd name="T20" fmla="*/ 419 w 709"/>
              <a:gd name="T21" fmla="*/ 26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5">
                <a:moveTo>
                  <a:pt x="419" y="26"/>
                </a:moveTo>
                <a:cubicBezTo>
                  <a:pt x="384" y="0"/>
                  <a:pt x="326" y="0"/>
                  <a:pt x="290" y="26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5"/>
                  <a:pt x="209" y="675"/>
                </a:cubicBezTo>
                <a:cubicBezTo>
                  <a:pt x="501" y="675"/>
                  <a:pt x="501" y="675"/>
                  <a:pt x="501" y="675"/>
                </a:cubicBezTo>
                <a:cubicBezTo>
                  <a:pt x="545" y="675"/>
                  <a:pt x="592" y="640"/>
                  <a:pt x="606" y="598"/>
                </a:cubicBezTo>
                <a:cubicBezTo>
                  <a:pt x="696" y="321"/>
                  <a:pt x="696" y="321"/>
                  <a:pt x="696" y="321"/>
                </a:cubicBezTo>
                <a:cubicBezTo>
                  <a:pt x="709" y="279"/>
                  <a:pt x="691" y="223"/>
                  <a:pt x="656" y="197"/>
                </a:cubicBezTo>
                <a:lnTo>
                  <a:pt x="419" y="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988640" y="4894747"/>
            <a:ext cx="1713186" cy="620780"/>
            <a:chOff x="5313363" y="4926013"/>
            <a:chExt cx="1439862" cy="630237"/>
          </a:xfrm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5334000" y="4926013"/>
              <a:ext cx="1401763" cy="569912"/>
            </a:xfrm>
            <a:custGeom>
              <a:avLst/>
              <a:gdLst>
                <a:gd name="T0" fmla="*/ 846 w 846"/>
                <a:gd name="T1" fmla="*/ 340 h 340"/>
                <a:gd name="T2" fmla="*/ 792 w 846"/>
                <a:gd name="T3" fmla="*/ 243 h 340"/>
                <a:gd name="T4" fmla="*/ 502 w 846"/>
                <a:gd name="T5" fmla="*/ 32 h 340"/>
                <a:gd name="T6" fmla="*/ 343 w 846"/>
                <a:gd name="T7" fmla="*/ 32 h 340"/>
                <a:gd name="T8" fmla="*/ 53 w 846"/>
                <a:gd name="T9" fmla="*/ 243 h 340"/>
                <a:gd name="T10" fmla="*/ 0 w 846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340">
                  <a:moveTo>
                    <a:pt x="846" y="340"/>
                  </a:moveTo>
                  <a:cubicBezTo>
                    <a:pt x="841" y="302"/>
                    <a:pt x="822" y="264"/>
                    <a:pt x="792" y="243"/>
                  </a:cubicBezTo>
                  <a:cubicBezTo>
                    <a:pt x="502" y="32"/>
                    <a:pt x="502" y="32"/>
                    <a:pt x="502" y="32"/>
                  </a:cubicBezTo>
                  <a:cubicBezTo>
                    <a:pt x="459" y="0"/>
                    <a:pt x="387" y="0"/>
                    <a:pt x="343" y="32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24" y="264"/>
                    <a:pt x="4" y="302"/>
                    <a:pt x="0" y="340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6715125" y="5483225"/>
              <a:ext cx="38100" cy="73025"/>
            </a:xfrm>
            <a:custGeom>
              <a:avLst/>
              <a:gdLst>
                <a:gd name="T0" fmla="*/ 24 w 24"/>
                <a:gd name="T1" fmla="*/ 0 h 46"/>
                <a:gd name="T2" fmla="*/ 13 w 24"/>
                <a:gd name="T3" fmla="*/ 46 h 46"/>
                <a:gd name="T4" fmla="*/ 0 w 24"/>
                <a:gd name="T5" fmla="*/ 1 h 46"/>
                <a:gd name="T6" fmla="*/ 24 w 2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6">
                  <a:moveTo>
                    <a:pt x="24" y="0"/>
                  </a:moveTo>
                  <a:lnTo>
                    <a:pt x="13" y="46"/>
                  </a:lnTo>
                  <a:lnTo>
                    <a:pt x="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5313363" y="54832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13 w 26"/>
                <a:gd name="T3" fmla="*/ 46 h 46"/>
                <a:gd name="T4" fmla="*/ 26 w 26"/>
                <a:gd name="T5" fmla="*/ 1 h 46"/>
                <a:gd name="T6" fmla="*/ 0 w 2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13" y="46"/>
                  </a:lnTo>
                  <a:lnTo>
                    <a:pt x="2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197183" y="3375371"/>
            <a:ext cx="1806304" cy="1509183"/>
          </a:xfrm>
          <a:custGeom>
            <a:avLst/>
            <a:gdLst>
              <a:gd name="T0" fmla="*/ 605 w 709"/>
              <a:gd name="T1" fmla="*/ 76 h 675"/>
              <a:gd name="T2" fmla="*/ 501 w 709"/>
              <a:gd name="T3" fmla="*/ 0 h 675"/>
              <a:gd name="T4" fmla="*/ 209 w 709"/>
              <a:gd name="T5" fmla="*/ 0 h 675"/>
              <a:gd name="T6" fmla="*/ 104 w 709"/>
              <a:gd name="T7" fmla="*/ 76 h 675"/>
              <a:gd name="T8" fmla="*/ 14 w 709"/>
              <a:gd name="T9" fmla="*/ 354 h 675"/>
              <a:gd name="T10" fmla="*/ 54 w 709"/>
              <a:gd name="T11" fmla="*/ 477 h 675"/>
              <a:gd name="T12" fmla="*/ 290 w 709"/>
              <a:gd name="T13" fmla="*/ 649 h 675"/>
              <a:gd name="T14" fmla="*/ 419 w 709"/>
              <a:gd name="T15" fmla="*/ 649 h 675"/>
              <a:gd name="T16" fmla="*/ 656 w 709"/>
              <a:gd name="T17" fmla="*/ 477 h 675"/>
              <a:gd name="T18" fmla="*/ 696 w 709"/>
              <a:gd name="T19" fmla="*/ 354 h 675"/>
              <a:gd name="T20" fmla="*/ 605 w 709"/>
              <a:gd name="T21" fmla="*/ 76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5">
                <a:moveTo>
                  <a:pt x="605" y="76"/>
                </a:moveTo>
                <a:cubicBezTo>
                  <a:pt x="592" y="34"/>
                  <a:pt x="545" y="0"/>
                  <a:pt x="501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5"/>
                  <a:pt x="384" y="675"/>
                  <a:pt x="419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1" y="451"/>
                  <a:pt x="709" y="396"/>
                  <a:pt x="696" y="354"/>
                </a:cubicBezTo>
                <a:lnTo>
                  <a:pt x="605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88154" y="3208156"/>
            <a:ext cx="1388535" cy="256116"/>
            <a:chOff x="3619500" y="4414838"/>
            <a:chExt cx="1041401" cy="192087"/>
          </a:xfrm>
        </p:grpSpPr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3638550" y="4414838"/>
              <a:ext cx="1003300" cy="136525"/>
            </a:xfrm>
            <a:custGeom>
              <a:avLst/>
              <a:gdLst>
                <a:gd name="T0" fmla="*/ 605 w 605"/>
                <a:gd name="T1" fmla="*/ 81 h 81"/>
                <a:gd name="T2" fmla="*/ 482 w 605"/>
                <a:gd name="T3" fmla="*/ 0 h 81"/>
                <a:gd name="T4" fmla="*/ 123 w 605"/>
                <a:gd name="T5" fmla="*/ 0 h 81"/>
                <a:gd name="T6" fmla="*/ 0 w 605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5" h="81">
                  <a:moveTo>
                    <a:pt x="605" y="81"/>
                  </a:moveTo>
                  <a:cubicBezTo>
                    <a:pt x="584" y="36"/>
                    <a:pt x="531" y="0"/>
                    <a:pt x="48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74" y="0"/>
                    <a:pt x="21" y="36"/>
                    <a:pt x="0" y="81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4618038" y="4532313"/>
              <a:ext cx="42863" cy="74612"/>
            </a:xfrm>
            <a:custGeom>
              <a:avLst/>
              <a:gdLst>
                <a:gd name="T0" fmla="*/ 23 w 27"/>
                <a:gd name="T1" fmla="*/ 0 h 47"/>
                <a:gd name="T2" fmla="*/ 27 w 27"/>
                <a:gd name="T3" fmla="*/ 47 h 47"/>
                <a:gd name="T4" fmla="*/ 0 w 27"/>
                <a:gd name="T5" fmla="*/ 9 h 47"/>
                <a:gd name="T6" fmla="*/ 23 w 2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7">
                  <a:moveTo>
                    <a:pt x="23" y="0"/>
                  </a:moveTo>
                  <a:lnTo>
                    <a:pt x="27" y="47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3619500" y="4532313"/>
              <a:ext cx="42863" cy="74612"/>
            </a:xfrm>
            <a:custGeom>
              <a:avLst/>
              <a:gdLst>
                <a:gd name="T0" fmla="*/ 4 w 27"/>
                <a:gd name="T1" fmla="*/ 0 h 47"/>
                <a:gd name="T2" fmla="*/ 0 w 27"/>
                <a:gd name="T3" fmla="*/ 47 h 47"/>
                <a:gd name="T4" fmla="*/ 27 w 27"/>
                <a:gd name="T5" fmla="*/ 9 h 47"/>
                <a:gd name="T6" fmla="*/ 4 w 2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7">
                  <a:moveTo>
                    <a:pt x="4" y="0"/>
                  </a:moveTo>
                  <a:lnTo>
                    <a:pt x="0" y="47"/>
                  </a:lnTo>
                  <a:lnTo>
                    <a:pt x="27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8" name="Freeform 13">
            <a:hlinkClick r:id="rId4" action="ppaction://hlinksldjump"/>
          </p:cNvPr>
          <p:cNvSpPr>
            <a:spLocks/>
          </p:cNvSpPr>
          <p:nvPr/>
        </p:nvSpPr>
        <p:spPr bwMode="auto">
          <a:xfrm>
            <a:off x="625561" y="1442106"/>
            <a:ext cx="1564217" cy="1507067"/>
          </a:xfrm>
          <a:custGeom>
            <a:avLst/>
            <a:gdLst>
              <a:gd name="T0" fmla="*/ 696 w 709"/>
              <a:gd name="T1" fmla="*/ 321 h 675"/>
              <a:gd name="T2" fmla="*/ 656 w 709"/>
              <a:gd name="T3" fmla="*/ 198 h 675"/>
              <a:gd name="T4" fmla="*/ 419 w 709"/>
              <a:gd name="T5" fmla="*/ 26 h 675"/>
              <a:gd name="T6" fmla="*/ 290 w 709"/>
              <a:gd name="T7" fmla="*/ 26 h 675"/>
              <a:gd name="T8" fmla="*/ 54 w 709"/>
              <a:gd name="T9" fmla="*/ 198 h 675"/>
              <a:gd name="T10" fmla="*/ 14 w 709"/>
              <a:gd name="T11" fmla="*/ 321 h 675"/>
              <a:gd name="T12" fmla="*/ 104 w 709"/>
              <a:gd name="T13" fmla="*/ 598 h 675"/>
              <a:gd name="T14" fmla="*/ 209 w 709"/>
              <a:gd name="T15" fmla="*/ 675 h 675"/>
              <a:gd name="T16" fmla="*/ 501 w 709"/>
              <a:gd name="T17" fmla="*/ 675 h 675"/>
              <a:gd name="T18" fmla="*/ 606 w 709"/>
              <a:gd name="T19" fmla="*/ 598 h 675"/>
              <a:gd name="T20" fmla="*/ 696 w 709"/>
              <a:gd name="T21" fmla="*/ 32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5">
                <a:moveTo>
                  <a:pt x="696" y="321"/>
                </a:moveTo>
                <a:cubicBezTo>
                  <a:pt x="709" y="279"/>
                  <a:pt x="691" y="223"/>
                  <a:pt x="656" y="198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cubicBezTo>
                  <a:pt x="54" y="198"/>
                  <a:pt x="54" y="198"/>
                  <a:pt x="54" y="198"/>
                </a:cubicBez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5"/>
                  <a:pt x="209" y="675"/>
                </a:cubicBezTo>
                <a:cubicBezTo>
                  <a:pt x="501" y="675"/>
                  <a:pt x="501" y="675"/>
                  <a:pt x="501" y="675"/>
                </a:cubicBezTo>
                <a:cubicBezTo>
                  <a:pt x="545" y="675"/>
                  <a:pt x="592" y="640"/>
                  <a:pt x="606" y="598"/>
                </a:cubicBezTo>
                <a:lnTo>
                  <a:pt x="696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070061" y="1291823"/>
            <a:ext cx="1289050" cy="1094316"/>
            <a:chOff x="2722563" y="2682875"/>
            <a:chExt cx="966787" cy="820737"/>
          </a:xfrm>
        </p:grpSpPr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2770187" y="2682875"/>
              <a:ext cx="919163" cy="765175"/>
            </a:xfrm>
            <a:custGeom>
              <a:avLst/>
              <a:gdLst>
                <a:gd name="T0" fmla="*/ 518 w 555"/>
                <a:gd name="T1" fmla="*/ 456 h 456"/>
                <a:gd name="T2" fmla="*/ 538 w 555"/>
                <a:gd name="T3" fmla="*/ 393 h 456"/>
                <a:gd name="T4" fmla="*/ 489 w 555"/>
                <a:gd name="T5" fmla="*/ 242 h 456"/>
                <a:gd name="T6" fmla="*/ 199 w 555"/>
                <a:gd name="T7" fmla="*/ 31 h 456"/>
                <a:gd name="T8" fmla="*/ 40 w 555"/>
                <a:gd name="T9" fmla="*/ 31 h 456"/>
                <a:gd name="T10" fmla="*/ 0 w 555"/>
                <a:gd name="T11" fmla="*/ 6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456">
                  <a:moveTo>
                    <a:pt x="518" y="456"/>
                  </a:moveTo>
                  <a:cubicBezTo>
                    <a:pt x="538" y="393"/>
                    <a:pt x="538" y="393"/>
                    <a:pt x="538" y="393"/>
                  </a:cubicBezTo>
                  <a:cubicBezTo>
                    <a:pt x="555" y="342"/>
                    <a:pt x="533" y="274"/>
                    <a:pt x="489" y="242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156" y="0"/>
                    <a:pt x="84" y="0"/>
                    <a:pt x="40" y="31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3609975" y="3429000"/>
              <a:ext cx="39688" cy="74612"/>
            </a:xfrm>
            <a:custGeom>
              <a:avLst/>
              <a:gdLst>
                <a:gd name="T0" fmla="*/ 25 w 25"/>
                <a:gd name="T1" fmla="*/ 8 h 47"/>
                <a:gd name="T2" fmla="*/ 0 w 25"/>
                <a:gd name="T3" fmla="*/ 47 h 47"/>
                <a:gd name="T4" fmla="*/ 2 w 25"/>
                <a:gd name="T5" fmla="*/ 0 h 47"/>
                <a:gd name="T6" fmla="*/ 25 w 25"/>
                <a:gd name="T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7">
                  <a:moveTo>
                    <a:pt x="25" y="8"/>
                  </a:moveTo>
                  <a:lnTo>
                    <a:pt x="0" y="47"/>
                  </a:lnTo>
                  <a:lnTo>
                    <a:pt x="2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2722563" y="2760663"/>
              <a:ext cx="69850" cy="58737"/>
            </a:xfrm>
            <a:custGeom>
              <a:avLst/>
              <a:gdLst>
                <a:gd name="T0" fmla="*/ 30 w 44"/>
                <a:gd name="T1" fmla="*/ 0 h 37"/>
                <a:gd name="T2" fmla="*/ 0 w 44"/>
                <a:gd name="T3" fmla="*/ 37 h 37"/>
                <a:gd name="T4" fmla="*/ 44 w 44"/>
                <a:gd name="T5" fmla="*/ 20 h 37"/>
                <a:gd name="T6" fmla="*/ 30 w 4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7">
                  <a:moveTo>
                    <a:pt x="30" y="0"/>
                  </a:moveTo>
                  <a:lnTo>
                    <a:pt x="0" y="37"/>
                  </a:lnTo>
                  <a:lnTo>
                    <a:pt x="44" y="2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3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9195772" y="3350137"/>
            <a:ext cx="1607982" cy="1647805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227801" y="3232497"/>
            <a:ext cx="1394883" cy="264583"/>
            <a:chOff x="7491413" y="4364038"/>
            <a:chExt cx="1046162" cy="198437"/>
          </a:xfrm>
        </p:grpSpPr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7508875" y="4364038"/>
              <a:ext cx="1011238" cy="141287"/>
            </a:xfrm>
            <a:custGeom>
              <a:avLst/>
              <a:gdLst>
                <a:gd name="T0" fmla="*/ 610 w 610"/>
                <a:gd name="T1" fmla="*/ 85 h 85"/>
                <a:gd name="T2" fmla="*/ 484 w 610"/>
                <a:gd name="T3" fmla="*/ 0 h 85"/>
                <a:gd name="T4" fmla="*/ 126 w 610"/>
                <a:gd name="T5" fmla="*/ 0 h 85"/>
                <a:gd name="T6" fmla="*/ 0 w 61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85">
                  <a:moveTo>
                    <a:pt x="610" y="85"/>
                  </a:moveTo>
                  <a:cubicBezTo>
                    <a:pt x="590" y="38"/>
                    <a:pt x="535" y="0"/>
                    <a:pt x="48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75" y="0"/>
                    <a:pt x="20" y="38"/>
                    <a:pt x="0" y="85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8496300" y="4487863"/>
              <a:ext cx="41275" cy="74612"/>
            </a:xfrm>
            <a:custGeom>
              <a:avLst/>
              <a:gdLst>
                <a:gd name="T0" fmla="*/ 23 w 26"/>
                <a:gd name="T1" fmla="*/ 0 h 47"/>
                <a:gd name="T2" fmla="*/ 26 w 26"/>
                <a:gd name="T3" fmla="*/ 47 h 47"/>
                <a:gd name="T4" fmla="*/ 0 w 26"/>
                <a:gd name="T5" fmla="*/ 8 h 47"/>
                <a:gd name="T6" fmla="*/ 2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23" y="0"/>
                  </a:moveTo>
                  <a:lnTo>
                    <a:pt x="26" y="47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7491413" y="4487863"/>
              <a:ext cx="41275" cy="74612"/>
            </a:xfrm>
            <a:custGeom>
              <a:avLst/>
              <a:gdLst>
                <a:gd name="T0" fmla="*/ 3 w 26"/>
                <a:gd name="T1" fmla="*/ 0 h 47"/>
                <a:gd name="T2" fmla="*/ 0 w 26"/>
                <a:gd name="T3" fmla="*/ 47 h 47"/>
                <a:gd name="T4" fmla="*/ 26 w 26"/>
                <a:gd name="T5" fmla="*/ 8 h 47"/>
                <a:gd name="T6" fmla="*/ 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3" y="0"/>
                  </a:moveTo>
                  <a:lnTo>
                    <a:pt x="0" y="47"/>
                  </a:lnTo>
                  <a:lnTo>
                    <a:pt x="26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0" name="Freeform 21">
            <a:hlinkClick r:id="rId4" action="ppaction://hlinksldjump"/>
          </p:cNvPr>
          <p:cNvSpPr>
            <a:spLocks/>
          </p:cNvSpPr>
          <p:nvPr/>
        </p:nvSpPr>
        <p:spPr bwMode="auto">
          <a:xfrm>
            <a:off x="9887457" y="1503398"/>
            <a:ext cx="1727563" cy="1504949"/>
          </a:xfrm>
          <a:custGeom>
            <a:avLst/>
            <a:gdLst>
              <a:gd name="T0" fmla="*/ 54 w 709"/>
              <a:gd name="T1" fmla="*/ 197 h 674"/>
              <a:gd name="T2" fmla="*/ 14 w 709"/>
              <a:gd name="T3" fmla="*/ 321 h 674"/>
              <a:gd name="T4" fmla="*/ 104 w 709"/>
              <a:gd name="T5" fmla="*/ 598 h 674"/>
              <a:gd name="T6" fmla="*/ 209 w 709"/>
              <a:gd name="T7" fmla="*/ 674 h 674"/>
              <a:gd name="T8" fmla="*/ 501 w 709"/>
              <a:gd name="T9" fmla="*/ 674 h 674"/>
              <a:gd name="T10" fmla="*/ 605 w 709"/>
              <a:gd name="T11" fmla="*/ 598 h 674"/>
              <a:gd name="T12" fmla="*/ 696 w 709"/>
              <a:gd name="T13" fmla="*/ 321 h 674"/>
              <a:gd name="T14" fmla="*/ 656 w 709"/>
              <a:gd name="T15" fmla="*/ 197 h 674"/>
              <a:gd name="T16" fmla="*/ 419 w 709"/>
              <a:gd name="T17" fmla="*/ 26 h 674"/>
              <a:gd name="T18" fmla="*/ 290 w 709"/>
              <a:gd name="T19" fmla="*/ 26 h 674"/>
              <a:gd name="T20" fmla="*/ 54 w 709"/>
              <a:gd name="T21" fmla="*/ 19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4">
                <a:moveTo>
                  <a:pt x="54" y="197"/>
                </a:move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4"/>
                  <a:pt x="209" y="674"/>
                </a:cubicBezTo>
                <a:cubicBezTo>
                  <a:pt x="501" y="674"/>
                  <a:pt x="501" y="674"/>
                  <a:pt x="501" y="674"/>
                </a:cubicBezTo>
                <a:cubicBezTo>
                  <a:pt x="545" y="674"/>
                  <a:pt x="592" y="640"/>
                  <a:pt x="605" y="598"/>
                </a:cubicBezTo>
                <a:cubicBezTo>
                  <a:pt x="696" y="321"/>
                  <a:pt x="696" y="321"/>
                  <a:pt x="696" y="321"/>
                </a:cubicBezTo>
                <a:cubicBezTo>
                  <a:pt x="709" y="279"/>
                  <a:pt x="691" y="223"/>
                  <a:pt x="656" y="197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lnTo>
                  <a:pt x="54" y="19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9736335" y="1314364"/>
            <a:ext cx="1202267" cy="958849"/>
            <a:chOff x="8504238" y="2538413"/>
            <a:chExt cx="901700" cy="719137"/>
          </a:xfrm>
        </p:grpSpPr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8504238" y="2538413"/>
              <a:ext cx="854075" cy="661987"/>
            </a:xfrm>
            <a:custGeom>
              <a:avLst/>
              <a:gdLst>
                <a:gd name="T0" fmla="*/ 515 w 515"/>
                <a:gd name="T1" fmla="*/ 32 h 396"/>
                <a:gd name="T2" fmla="*/ 515 w 515"/>
                <a:gd name="T3" fmla="*/ 31 h 396"/>
                <a:gd name="T4" fmla="*/ 356 w 515"/>
                <a:gd name="T5" fmla="*/ 31 h 396"/>
                <a:gd name="T6" fmla="*/ 66 w 515"/>
                <a:gd name="T7" fmla="*/ 242 h 396"/>
                <a:gd name="T8" fmla="*/ 17 w 515"/>
                <a:gd name="T9" fmla="*/ 393 h 396"/>
                <a:gd name="T10" fmla="*/ 18 w 515"/>
                <a:gd name="T11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396">
                  <a:moveTo>
                    <a:pt x="515" y="32"/>
                  </a:moveTo>
                  <a:cubicBezTo>
                    <a:pt x="515" y="31"/>
                    <a:pt x="515" y="31"/>
                    <a:pt x="515" y="31"/>
                  </a:cubicBezTo>
                  <a:cubicBezTo>
                    <a:pt x="471" y="0"/>
                    <a:pt x="400" y="0"/>
                    <a:pt x="356" y="31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22" y="274"/>
                    <a:pt x="0" y="342"/>
                    <a:pt x="17" y="393"/>
                  </a:cubicBezTo>
                  <a:cubicBezTo>
                    <a:pt x="18" y="396"/>
                    <a:pt x="18" y="396"/>
                    <a:pt x="18" y="396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9336088" y="2568575"/>
              <a:ext cx="69850" cy="55562"/>
            </a:xfrm>
            <a:custGeom>
              <a:avLst/>
              <a:gdLst>
                <a:gd name="T0" fmla="*/ 15 w 44"/>
                <a:gd name="T1" fmla="*/ 0 h 35"/>
                <a:gd name="T2" fmla="*/ 44 w 44"/>
                <a:gd name="T3" fmla="*/ 35 h 35"/>
                <a:gd name="T4" fmla="*/ 0 w 44"/>
                <a:gd name="T5" fmla="*/ 20 h 35"/>
                <a:gd name="T6" fmla="*/ 15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15" y="0"/>
                  </a:moveTo>
                  <a:lnTo>
                    <a:pt x="44" y="35"/>
                  </a:lnTo>
                  <a:lnTo>
                    <a:pt x="0" y="2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8510588" y="3182938"/>
              <a:ext cx="42863" cy="74612"/>
            </a:xfrm>
            <a:custGeom>
              <a:avLst/>
              <a:gdLst>
                <a:gd name="T0" fmla="*/ 0 w 27"/>
                <a:gd name="T1" fmla="*/ 7 h 47"/>
                <a:gd name="T2" fmla="*/ 27 w 27"/>
                <a:gd name="T3" fmla="*/ 47 h 47"/>
                <a:gd name="T4" fmla="*/ 24 w 27"/>
                <a:gd name="T5" fmla="*/ 0 h 47"/>
                <a:gd name="T6" fmla="*/ 0 w 27"/>
                <a:gd name="T7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7">
                  <a:moveTo>
                    <a:pt x="0" y="7"/>
                  </a:moveTo>
                  <a:lnTo>
                    <a:pt x="27" y="47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B170C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6" name="Freeform 21">
            <a:hlinkClick r:id="rId4" action="ppaction://hlinksldjump"/>
          </p:cNvPr>
          <p:cNvSpPr>
            <a:spLocks/>
          </p:cNvSpPr>
          <p:nvPr/>
        </p:nvSpPr>
        <p:spPr bwMode="auto">
          <a:xfrm>
            <a:off x="9991402" y="1648266"/>
            <a:ext cx="1564198" cy="1177925"/>
          </a:xfrm>
          <a:custGeom>
            <a:avLst/>
            <a:gdLst>
              <a:gd name="T0" fmla="*/ 54 w 709"/>
              <a:gd name="T1" fmla="*/ 197 h 674"/>
              <a:gd name="T2" fmla="*/ 14 w 709"/>
              <a:gd name="T3" fmla="*/ 321 h 674"/>
              <a:gd name="T4" fmla="*/ 104 w 709"/>
              <a:gd name="T5" fmla="*/ 598 h 674"/>
              <a:gd name="T6" fmla="*/ 209 w 709"/>
              <a:gd name="T7" fmla="*/ 674 h 674"/>
              <a:gd name="T8" fmla="*/ 501 w 709"/>
              <a:gd name="T9" fmla="*/ 674 h 674"/>
              <a:gd name="T10" fmla="*/ 605 w 709"/>
              <a:gd name="T11" fmla="*/ 598 h 674"/>
              <a:gd name="T12" fmla="*/ 696 w 709"/>
              <a:gd name="T13" fmla="*/ 321 h 674"/>
              <a:gd name="T14" fmla="*/ 656 w 709"/>
              <a:gd name="T15" fmla="*/ 197 h 674"/>
              <a:gd name="T16" fmla="*/ 419 w 709"/>
              <a:gd name="T17" fmla="*/ 26 h 674"/>
              <a:gd name="T18" fmla="*/ 290 w 709"/>
              <a:gd name="T19" fmla="*/ 26 h 674"/>
              <a:gd name="T20" fmla="*/ 54 w 709"/>
              <a:gd name="T21" fmla="*/ 19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4">
                <a:moveTo>
                  <a:pt x="54" y="197"/>
                </a:move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4"/>
                  <a:pt x="209" y="674"/>
                </a:cubicBezTo>
                <a:cubicBezTo>
                  <a:pt x="501" y="674"/>
                  <a:pt x="501" y="674"/>
                  <a:pt x="501" y="674"/>
                </a:cubicBezTo>
                <a:cubicBezTo>
                  <a:pt x="545" y="674"/>
                  <a:pt x="592" y="640"/>
                  <a:pt x="605" y="598"/>
                </a:cubicBezTo>
                <a:cubicBezTo>
                  <a:pt x="696" y="321"/>
                  <a:pt x="696" y="321"/>
                  <a:pt x="696" y="321"/>
                </a:cubicBezTo>
                <a:cubicBezTo>
                  <a:pt x="709" y="279"/>
                  <a:pt x="691" y="223"/>
                  <a:pt x="656" y="197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lnTo>
                  <a:pt x="54" y="1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9284967" y="3454505"/>
            <a:ext cx="1491565" cy="1317345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Freeform 21">
            <a:hlinkClick r:id="rId2" action="ppaction://hlinksldjump"/>
          </p:cNvPr>
          <p:cNvSpPr>
            <a:spLocks/>
          </p:cNvSpPr>
          <p:nvPr/>
        </p:nvSpPr>
        <p:spPr bwMode="auto">
          <a:xfrm>
            <a:off x="6178272" y="5195078"/>
            <a:ext cx="1224315" cy="1177925"/>
          </a:xfrm>
          <a:custGeom>
            <a:avLst/>
            <a:gdLst>
              <a:gd name="T0" fmla="*/ 54 w 709"/>
              <a:gd name="T1" fmla="*/ 197 h 674"/>
              <a:gd name="T2" fmla="*/ 14 w 709"/>
              <a:gd name="T3" fmla="*/ 321 h 674"/>
              <a:gd name="T4" fmla="*/ 104 w 709"/>
              <a:gd name="T5" fmla="*/ 598 h 674"/>
              <a:gd name="T6" fmla="*/ 209 w 709"/>
              <a:gd name="T7" fmla="*/ 674 h 674"/>
              <a:gd name="T8" fmla="*/ 501 w 709"/>
              <a:gd name="T9" fmla="*/ 674 h 674"/>
              <a:gd name="T10" fmla="*/ 605 w 709"/>
              <a:gd name="T11" fmla="*/ 598 h 674"/>
              <a:gd name="T12" fmla="*/ 696 w 709"/>
              <a:gd name="T13" fmla="*/ 321 h 674"/>
              <a:gd name="T14" fmla="*/ 656 w 709"/>
              <a:gd name="T15" fmla="*/ 197 h 674"/>
              <a:gd name="T16" fmla="*/ 419 w 709"/>
              <a:gd name="T17" fmla="*/ 26 h 674"/>
              <a:gd name="T18" fmla="*/ 290 w 709"/>
              <a:gd name="T19" fmla="*/ 26 h 674"/>
              <a:gd name="T20" fmla="*/ 54 w 709"/>
              <a:gd name="T21" fmla="*/ 19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4">
                <a:moveTo>
                  <a:pt x="54" y="197"/>
                </a:move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4"/>
                  <a:pt x="209" y="674"/>
                </a:cubicBezTo>
                <a:cubicBezTo>
                  <a:pt x="501" y="674"/>
                  <a:pt x="501" y="674"/>
                  <a:pt x="501" y="674"/>
                </a:cubicBezTo>
                <a:cubicBezTo>
                  <a:pt x="545" y="674"/>
                  <a:pt x="592" y="640"/>
                  <a:pt x="605" y="598"/>
                </a:cubicBezTo>
                <a:cubicBezTo>
                  <a:pt x="696" y="321"/>
                  <a:pt x="696" y="321"/>
                  <a:pt x="696" y="321"/>
                </a:cubicBezTo>
                <a:cubicBezTo>
                  <a:pt x="709" y="279"/>
                  <a:pt x="691" y="223"/>
                  <a:pt x="656" y="197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lnTo>
                  <a:pt x="54" y="1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reeform 17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407179" y="3521866"/>
            <a:ext cx="1414726" cy="1182624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reeform 21">
            <a:hlinkClick r:id="rId4" action="ppaction://hlinksldjump"/>
          </p:cNvPr>
          <p:cNvSpPr>
            <a:spLocks/>
          </p:cNvSpPr>
          <p:nvPr/>
        </p:nvSpPr>
        <p:spPr bwMode="auto">
          <a:xfrm>
            <a:off x="795510" y="1622552"/>
            <a:ext cx="1224315" cy="1177925"/>
          </a:xfrm>
          <a:custGeom>
            <a:avLst/>
            <a:gdLst>
              <a:gd name="T0" fmla="*/ 54 w 709"/>
              <a:gd name="T1" fmla="*/ 197 h 674"/>
              <a:gd name="T2" fmla="*/ 14 w 709"/>
              <a:gd name="T3" fmla="*/ 321 h 674"/>
              <a:gd name="T4" fmla="*/ 104 w 709"/>
              <a:gd name="T5" fmla="*/ 598 h 674"/>
              <a:gd name="T6" fmla="*/ 209 w 709"/>
              <a:gd name="T7" fmla="*/ 674 h 674"/>
              <a:gd name="T8" fmla="*/ 501 w 709"/>
              <a:gd name="T9" fmla="*/ 674 h 674"/>
              <a:gd name="T10" fmla="*/ 605 w 709"/>
              <a:gd name="T11" fmla="*/ 598 h 674"/>
              <a:gd name="T12" fmla="*/ 696 w 709"/>
              <a:gd name="T13" fmla="*/ 321 h 674"/>
              <a:gd name="T14" fmla="*/ 656 w 709"/>
              <a:gd name="T15" fmla="*/ 197 h 674"/>
              <a:gd name="T16" fmla="*/ 419 w 709"/>
              <a:gd name="T17" fmla="*/ 26 h 674"/>
              <a:gd name="T18" fmla="*/ 290 w 709"/>
              <a:gd name="T19" fmla="*/ 26 h 674"/>
              <a:gd name="T20" fmla="*/ 54 w 709"/>
              <a:gd name="T21" fmla="*/ 19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674">
                <a:moveTo>
                  <a:pt x="54" y="197"/>
                </a:moveTo>
                <a:cubicBezTo>
                  <a:pt x="18" y="223"/>
                  <a:pt x="0" y="279"/>
                  <a:pt x="14" y="321"/>
                </a:cubicBezTo>
                <a:cubicBezTo>
                  <a:pt x="104" y="598"/>
                  <a:pt x="104" y="598"/>
                  <a:pt x="104" y="598"/>
                </a:cubicBezTo>
                <a:cubicBezTo>
                  <a:pt x="118" y="640"/>
                  <a:pt x="165" y="674"/>
                  <a:pt x="209" y="674"/>
                </a:cubicBezTo>
                <a:cubicBezTo>
                  <a:pt x="501" y="674"/>
                  <a:pt x="501" y="674"/>
                  <a:pt x="501" y="674"/>
                </a:cubicBezTo>
                <a:cubicBezTo>
                  <a:pt x="545" y="674"/>
                  <a:pt x="592" y="640"/>
                  <a:pt x="605" y="598"/>
                </a:cubicBezTo>
                <a:cubicBezTo>
                  <a:pt x="696" y="321"/>
                  <a:pt x="696" y="321"/>
                  <a:pt x="696" y="321"/>
                </a:cubicBezTo>
                <a:cubicBezTo>
                  <a:pt x="709" y="279"/>
                  <a:pt x="691" y="223"/>
                  <a:pt x="656" y="197"/>
                </a:cubicBezTo>
                <a:cubicBezTo>
                  <a:pt x="419" y="26"/>
                  <a:pt x="419" y="26"/>
                  <a:pt x="419" y="26"/>
                </a:cubicBezTo>
                <a:cubicBezTo>
                  <a:pt x="384" y="0"/>
                  <a:pt x="326" y="0"/>
                  <a:pt x="290" y="26"/>
                </a:cubicBezTo>
                <a:lnTo>
                  <a:pt x="54" y="197"/>
                </a:lnTo>
                <a:close/>
              </a:path>
            </a:pathLst>
          </a:custGeom>
          <a:solidFill>
            <a:schemeClr val="bg1"/>
          </a:solidFill>
          <a:ln w="15240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reeform 24"/>
          <p:cNvSpPr>
            <a:spLocks/>
          </p:cNvSpPr>
          <p:nvPr/>
        </p:nvSpPr>
        <p:spPr bwMode="auto">
          <a:xfrm>
            <a:off x="9744804" y="2164204"/>
            <a:ext cx="57151" cy="99483"/>
          </a:xfrm>
          <a:custGeom>
            <a:avLst/>
            <a:gdLst>
              <a:gd name="T0" fmla="*/ 0 w 27"/>
              <a:gd name="T1" fmla="*/ 7 h 47"/>
              <a:gd name="T2" fmla="*/ 27 w 27"/>
              <a:gd name="T3" fmla="*/ 47 h 47"/>
              <a:gd name="T4" fmla="*/ 24 w 27"/>
              <a:gd name="T5" fmla="*/ 0 h 47"/>
              <a:gd name="T6" fmla="*/ 0 w 27"/>
              <a:gd name="T7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47">
                <a:moveTo>
                  <a:pt x="0" y="7"/>
                </a:moveTo>
                <a:lnTo>
                  <a:pt x="27" y="47"/>
                </a:lnTo>
                <a:lnTo>
                  <a:pt x="24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6" name="Elbow Connector 115"/>
          <p:cNvCxnSpPr/>
          <p:nvPr/>
        </p:nvCxnSpPr>
        <p:spPr>
          <a:xfrm rot="10800000" flipV="1">
            <a:off x="1855307" y="1011747"/>
            <a:ext cx="1849045" cy="568542"/>
          </a:xfrm>
          <a:prstGeom prst="bentConnector3">
            <a:avLst>
              <a:gd name="adj1" fmla="val 10002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 flipV="1">
            <a:off x="2229600" y="2590060"/>
            <a:ext cx="1777580" cy="724334"/>
          </a:xfrm>
          <a:prstGeom prst="bentConnector3">
            <a:avLst>
              <a:gd name="adj1" fmla="val 10025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>
            <a:off x="6847597" y="3774367"/>
            <a:ext cx="7408" cy="1111251"/>
          </a:xfrm>
          <a:prstGeom prst="bentConnector4">
            <a:avLst>
              <a:gd name="adj1" fmla="val 85709"/>
              <a:gd name="adj2" fmla="val 5283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>
            <a:off x="8215501" y="2486333"/>
            <a:ext cx="1716481" cy="733986"/>
          </a:xfrm>
          <a:prstGeom prst="bentConnector3">
            <a:avLst>
              <a:gd name="adj1" fmla="val 9946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10800000">
            <a:off x="8416264" y="971756"/>
            <a:ext cx="1802143" cy="650796"/>
          </a:xfrm>
          <a:prstGeom prst="bentConnector3">
            <a:avLst>
              <a:gd name="adj1" fmla="val 42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752097" y="1757766"/>
            <a:ext cx="329740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267" b="1" dirty="0" smtClean="0">
                <a:solidFill>
                  <a:srgbClr val="44546A"/>
                </a:solidFill>
                <a:latin typeface="Calibri" panose="020F0502020204030204"/>
              </a:rPr>
              <a:t>DISEASE</a:t>
            </a:r>
            <a:endParaRPr lang="en-US" sz="4267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4921641" y="1812921"/>
            <a:ext cx="245406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4921641" y="2590077"/>
            <a:ext cx="245406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hlinkClick r:id="rId4" action="ppaction://hlinksldjump"/>
          </p:cNvPr>
          <p:cNvSpPr txBox="1"/>
          <p:nvPr/>
        </p:nvSpPr>
        <p:spPr>
          <a:xfrm>
            <a:off x="793742" y="1856614"/>
            <a:ext cx="1264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Etiology:</a:t>
            </a:r>
          </a:p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disease causation</a:t>
            </a:r>
          </a:p>
          <a:p>
            <a:pPr algn="ctr" defTabSz="914377"/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hlinkClick r:id="rId3" action="ppaction://hlinksldjump"/>
          </p:cNvPr>
          <p:cNvSpPr txBox="1"/>
          <p:nvPr/>
        </p:nvSpPr>
        <p:spPr>
          <a:xfrm>
            <a:off x="1762522" y="3758405"/>
            <a:ext cx="99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Idiopathic: Unknown cause</a:t>
            </a:r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hlinkClick r:id="rId2" action="ppaction://hlinksldjump"/>
          </p:cNvPr>
          <p:cNvSpPr txBox="1"/>
          <p:nvPr/>
        </p:nvSpPr>
        <p:spPr>
          <a:xfrm>
            <a:off x="6170682" y="5454736"/>
            <a:ext cx="121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Pathogenesis: How a disease develops</a:t>
            </a:r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hlinkClick r:id="rId5" action="ppaction://hlinksldjump"/>
          </p:cNvPr>
          <p:cNvSpPr txBox="1"/>
          <p:nvPr/>
        </p:nvSpPr>
        <p:spPr>
          <a:xfrm>
            <a:off x="9176435" y="3666993"/>
            <a:ext cx="149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Chronic: May never resolve completely, but</a:t>
            </a:r>
          </a:p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manageable</a:t>
            </a:r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hlinkClick r:id="rId4" action="ppaction://hlinksldjump"/>
          </p:cNvPr>
          <p:cNvSpPr txBox="1"/>
          <p:nvPr/>
        </p:nvSpPr>
        <p:spPr>
          <a:xfrm>
            <a:off x="10068375" y="1850810"/>
            <a:ext cx="144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Manifestations: clinical effects or evidence of disease</a:t>
            </a:r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itle 5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slide – used for hyperlink interaction do not delete</a:t>
            </a:r>
          </a:p>
        </p:txBody>
      </p:sp>
      <p:sp>
        <p:nvSpPr>
          <p:cNvPr id="101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763301" y="4279092"/>
            <a:ext cx="1568451" cy="1504949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7841327" y="4225378"/>
            <a:ext cx="1394883" cy="264583"/>
            <a:chOff x="7491413" y="4364038"/>
            <a:chExt cx="1046162" cy="198437"/>
          </a:xfrm>
        </p:grpSpPr>
        <p:sp>
          <p:nvSpPr>
            <p:cNvPr id="103" name="Freeform 18"/>
            <p:cNvSpPr>
              <a:spLocks/>
            </p:cNvSpPr>
            <p:nvPr/>
          </p:nvSpPr>
          <p:spPr bwMode="auto">
            <a:xfrm>
              <a:off x="7508875" y="4364038"/>
              <a:ext cx="1011238" cy="141287"/>
            </a:xfrm>
            <a:custGeom>
              <a:avLst/>
              <a:gdLst>
                <a:gd name="T0" fmla="*/ 610 w 610"/>
                <a:gd name="T1" fmla="*/ 85 h 85"/>
                <a:gd name="T2" fmla="*/ 484 w 610"/>
                <a:gd name="T3" fmla="*/ 0 h 85"/>
                <a:gd name="T4" fmla="*/ 126 w 610"/>
                <a:gd name="T5" fmla="*/ 0 h 85"/>
                <a:gd name="T6" fmla="*/ 0 w 61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85">
                  <a:moveTo>
                    <a:pt x="610" y="85"/>
                  </a:moveTo>
                  <a:cubicBezTo>
                    <a:pt x="590" y="38"/>
                    <a:pt x="535" y="0"/>
                    <a:pt x="48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75" y="0"/>
                    <a:pt x="20" y="38"/>
                    <a:pt x="0" y="85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19"/>
            <p:cNvSpPr>
              <a:spLocks/>
            </p:cNvSpPr>
            <p:nvPr/>
          </p:nvSpPr>
          <p:spPr bwMode="auto">
            <a:xfrm>
              <a:off x="8496300" y="4487863"/>
              <a:ext cx="41275" cy="74612"/>
            </a:xfrm>
            <a:custGeom>
              <a:avLst/>
              <a:gdLst>
                <a:gd name="T0" fmla="*/ 23 w 26"/>
                <a:gd name="T1" fmla="*/ 0 h 47"/>
                <a:gd name="T2" fmla="*/ 26 w 26"/>
                <a:gd name="T3" fmla="*/ 47 h 47"/>
                <a:gd name="T4" fmla="*/ 0 w 26"/>
                <a:gd name="T5" fmla="*/ 8 h 47"/>
                <a:gd name="T6" fmla="*/ 2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23" y="0"/>
                  </a:moveTo>
                  <a:lnTo>
                    <a:pt x="26" y="47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20"/>
            <p:cNvSpPr>
              <a:spLocks/>
            </p:cNvSpPr>
            <p:nvPr/>
          </p:nvSpPr>
          <p:spPr bwMode="auto">
            <a:xfrm>
              <a:off x="7491413" y="4487863"/>
              <a:ext cx="41275" cy="74612"/>
            </a:xfrm>
            <a:custGeom>
              <a:avLst/>
              <a:gdLst>
                <a:gd name="T0" fmla="*/ 3 w 26"/>
                <a:gd name="T1" fmla="*/ 0 h 47"/>
                <a:gd name="T2" fmla="*/ 0 w 26"/>
                <a:gd name="T3" fmla="*/ 47 h 47"/>
                <a:gd name="T4" fmla="*/ 26 w 26"/>
                <a:gd name="T5" fmla="*/ 8 h 47"/>
                <a:gd name="T6" fmla="*/ 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3" y="0"/>
                  </a:moveTo>
                  <a:lnTo>
                    <a:pt x="0" y="47"/>
                  </a:lnTo>
                  <a:lnTo>
                    <a:pt x="26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6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947567" y="4434548"/>
            <a:ext cx="1219200" cy="1182624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Box 106">
            <a:hlinkClick r:id="rId5" action="ppaction://hlinksldjump"/>
          </p:cNvPr>
          <p:cNvSpPr txBox="1"/>
          <p:nvPr/>
        </p:nvSpPr>
        <p:spPr>
          <a:xfrm>
            <a:off x="8137657" y="4499864"/>
            <a:ext cx="875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: Short term (resolves quickly)</a:t>
            </a:r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3018082" y="4355440"/>
            <a:ext cx="1568451" cy="1504949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3139604" y="4300184"/>
            <a:ext cx="1394883" cy="431244"/>
            <a:chOff x="7491413" y="4364038"/>
            <a:chExt cx="1046162" cy="198437"/>
          </a:xfrm>
        </p:grpSpPr>
        <p:sp>
          <p:nvSpPr>
            <p:cNvPr id="139" name="Freeform 18"/>
            <p:cNvSpPr>
              <a:spLocks/>
            </p:cNvSpPr>
            <p:nvPr/>
          </p:nvSpPr>
          <p:spPr bwMode="auto">
            <a:xfrm>
              <a:off x="7508875" y="4364038"/>
              <a:ext cx="1011238" cy="141287"/>
            </a:xfrm>
            <a:custGeom>
              <a:avLst/>
              <a:gdLst>
                <a:gd name="T0" fmla="*/ 610 w 610"/>
                <a:gd name="T1" fmla="*/ 85 h 85"/>
                <a:gd name="T2" fmla="*/ 484 w 610"/>
                <a:gd name="T3" fmla="*/ 0 h 85"/>
                <a:gd name="T4" fmla="*/ 126 w 610"/>
                <a:gd name="T5" fmla="*/ 0 h 85"/>
                <a:gd name="T6" fmla="*/ 0 w 61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85">
                  <a:moveTo>
                    <a:pt x="610" y="85"/>
                  </a:moveTo>
                  <a:cubicBezTo>
                    <a:pt x="590" y="38"/>
                    <a:pt x="535" y="0"/>
                    <a:pt x="48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75" y="0"/>
                    <a:pt x="20" y="38"/>
                    <a:pt x="0" y="85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9"/>
            <p:cNvSpPr>
              <a:spLocks/>
            </p:cNvSpPr>
            <p:nvPr/>
          </p:nvSpPr>
          <p:spPr bwMode="auto">
            <a:xfrm>
              <a:off x="8496300" y="4487863"/>
              <a:ext cx="41275" cy="74612"/>
            </a:xfrm>
            <a:custGeom>
              <a:avLst/>
              <a:gdLst>
                <a:gd name="T0" fmla="*/ 23 w 26"/>
                <a:gd name="T1" fmla="*/ 0 h 47"/>
                <a:gd name="T2" fmla="*/ 26 w 26"/>
                <a:gd name="T3" fmla="*/ 47 h 47"/>
                <a:gd name="T4" fmla="*/ 0 w 26"/>
                <a:gd name="T5" fmla="*/ 8 h 47"/>
                <a:gd name="T6" fmla="*/ 2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23" y="0"/>
                  </a:moveTo>
                  <a:lnTo>
                    <a:pt x="26" y="47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20"/>
            <p:cNvSpPr>
              <a:spLocks/>
            </p:cNvSpPr>
            <p:nvPr/>
          </p:nvSpPr>
          <p:spPr bwMode="auto">
            <a:xfrm>
              <a:off x="7491413" y="4487863"/>
              <a:ext cx="41275" cy="74612"/>
            </a:xfrm>
            <a:custGeom>
              <a:avLst/>
              <a:gdLst>
                <a:gd name="T0" fmla="*/ 3 w 26"/>
                <a:gd name="T1" fmla="*/ 0 h 47"/>
                <a:gd name="T2" fmla="*/ 0 w 26"/>
                <a:gd name="T3" fmla="*/ 47 h 47"/>
                <a:gd name="T4" fmla="*/ 26 w 26"/>
                <a:gd name="T5" fmla="*/ 8 h 47"/>
                <a:gd name="T6" fmla="*/ 3 w 2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7">
                  <a:moveTo>
                    <a:pt x="3" y="0"/>
                  </a:moveTo>
                  <a:lnTo>
                    <a:pt x="0" y="47"/>
                  </a:lnTo>
                  <a:lnTo>
                    <a:pt x="26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6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2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3212079" y="4417225"/>
            <a:ext cx="1219200" cy="1323249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3" name="TextBox 142">
            <a:hlinkClick r:id="rId5" action="ppaction://hlinksldjump"/>
          </p:cNvPr>
          <p:cNvSpPr txBox="1"/>
          <p:nvPr/>
        </p:nvSpPr>
        <p:spPr>
          <a:xfrm>
            <a:off x="3259387" y="4808405"/>
            <a:ext cx="11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Iatrogenic: Unintended effect</a:t>
            </a:r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5" name="Elbow Connector 144"/>
          <p:cNvCxnSpPr/>
          <p:nvPr/>
        </p:nvCxnSpPr>
        <p:spPr>
          <a:xfrm flipH="1">
            <a:off x="3816473" y="3196528"/>
            <a:ext cx="577731" cy="1043502"/>
          </a:xfrm>
          <a:prstGeom prst="bentConnector4">
            <a:avLst>
              <a:gd name="adj1" fmla="val 10051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>
            <a:off x="7926680" y="3057147"/>
            <a:ext cx="747385" cy="1072815"/>
          </a:xfrm>
          <a:prstGeom prst="bentConnector4">
            <a:avLst>
              <a:gd name="adj1" fmla="val 100952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12804" y="5269077"/>
            <a:ext cx="1219200" cy="1182624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949" y="3770745"/>
            <a:ext cx="658425" cy="1121761"/>
          </a:xfrm>
          <a:prstGeom prst="rect">
            <a:avLst/>
          </a:prstGeom>
        </p:spPr>
      </p:pic>
      <p:sp>
        <p:nvSpPr>
          <p:cNvPr id="157" name="Freeform 18"/>
          <p:cNvSpPr>
            <a:spLocks/>
          </p:cNvSpPr>
          <p:nvPr/>
        </p:nvSpPr>
        <p:spPr bwMode="auto">
          <a:xfrm>
            <a:off x="4631084" y="4759420"/>
            <a:ext cx="1268727" cy="459099"/>
          </a:xfrm>
          <a:custGeom>
            <a:avLst/>
            <a:gdLst>
              <a:gd name="T0" fmla="*/ 610 w 610"/>
              <a:gd name="T1" fmla="*/ 85 h 85"/>
              <a:gd name="T2" fmla="*/ 484 w 610"/>
              <a:gd name="T3" fmla="*/ 0 h 85"/>
              <a:gd name="T4" fmla="*/ 126 w 610"/>
              <a:gd name="T5" fmla="*/ 0 h 85"/>
              <a:gd name="T6" fmla="*/ 0 w 610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0" h="85">
                <a:moveTo>
                  <a:pt x="610" y="85"/>
                </a:moveTo>
                <a:cubicBezTo>
                  <a:pt x="590" y="38"/>
                  <a:pt x="535" y="0"/>
                  <a:pt x="484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75" y="0"/>
                  <a:pt x="20" y="38"/>
                  <a:pt x="0" y="85"/>
                </a:cubicBezTo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4521034" y="4808405"/>
            <a:ext cx="1446829" cy="1504949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9" name="Freeform 17">
            <a:hlinkClick r:id="rId5" action="ppaction://hlinksldjump"/>
          </p:cNvPr>
          <p:cNvSpPr>
            <a:spLocks/>
          </p:cNvSpPr>
          <p:nvPr/>
        </p:nvSpPr>
        <p:spPr bwMode="auto">
          <a:xfrm>
            <a:off x="4614166" y="4884554"/>
            <a:ext cx="1292221" cy="1373342"/>
          </a:xfrm>
          <a:custGeom>
            <a:avLst/>
            <a:gdLst>
              <a:gd name="T0" fmla="*/ 209 w 710"/>
              <a:gd name="T1" fmla="*/ 0 h 674"/>
              <a:gd name="T2" fmla="*/ 104 w 710"/>
              <a:gd name="T3" fmla="*/ 76 h 674"/>
              <a:gd name="T4" fmla="*/ 14 w 710"/>
              <a:gd name="T5" fmla="*/ 354 h 674"/>
              <a:gd name="T6" fmla="*/ 54 w 710"/>
              <a:gd name="T7" fmla="*/ 477 h 674"/>
              <a:gd name="T8" fmla="*/ 290 w 710"/>
              <a:gd name="T9" fmla="*/ 649 h 674"/>
              <a:gd name="T10" fmla="*/ 420 w 710"/>
              <a:gd name="T11" fmla="*/ 649 h 674"/>
              <a:gd name="T12" fmla="*/ 656 w 710"/>
              <a:gd name="T13" fmla="*/ 477 h 674"/>
              <a:gd name="T14" fmla="*/ 696 w 710"/>
              <a:gd name="T15" fmla="*/ 354 h 674"/>
              <a:gd name="T16" fmla="*/ 606 w 710"/>
              <a:gd name="T17" fmla="*/ 76 h 674"/>
              <a:gd name="T18" fmla="*/ 501 w 710"/>
              <a:gd name="T19" fmla="*/ 0 h 674"/>
              <a:gd name="T20" fmla="*/ 209 w 710"/>
              <a:gd name="T2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674">
                <a:moveTo>
                  <a:pt x="209" y="0"/>
                </a:moveTo>
                <a:cubicBezTo>
                  <a:pt x="165" y="0"/>
                  <a:pt x="118" y="34"/>
                  <a:pt x="104" y="76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96"/>
                  <a:pt x="18" y="451"/>
                  <a:pt x="54" y="477"/>
                </a:cubicBezTo>
                <a:cubicBezTo>
                  <a:pt x="290" y="649"/>
                  <a:pt x="290" y="649"/>
                  <a:pt x="290" y="649"/>
                </a:cubicBezTo>
                <a:cubicBezTo>
                  <a:pt x="326" y="674"/>
                  <a:pt x="384" y="674"/>
                  <a:pt x="420" y="649"/>
                </a:cubicBezTo>
                <a:cubicBezTo>
                  <a:pt x="656" y="477"/>
                  <a:pt x="656" y="477"/>
                  <a:pt x="656" y="477"/>
                </a:cubicBezTo>
                <a:cubicBezTo>
                  <a:pt x="692" y="451"/>
                  <a:pt x="710" y="396"/>
                  <a:pt x="696" y="354"/>
                </a:cubicBezTo>
                <a:cubicBezTo>
                  <a:pt x="606" y="76"/>
                  <a:pt x="606" y="76"/>
                  <a:pt x="606" y="76"/>
                </a:cubicBezTo>
                <a:cubicBezTo>
                  <a:pt x="592" y="34"/>
                  <a:pt x="545" y="0"/>
                  <a:pt x="501" y="0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TextBox 159">
            <a:hlinkClick r:id="rId5" action="ppaction://hlinksldjump"/>
          </p:cNvPr>
          <p:cNvSpPr txBox="1"/>
          <p:nvPr/>
        </p:nvSpPr>
        <p:spPr>
          <a:xfrm>
            <a:off x="4458912" y="5049737"/>
            <a:ext cx="1605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Syndrome:</a:t>
            </a:r>
          </a:p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of signs/symptoms</a:t>
            </a:r>
          </a:p>
          <a:p>
            <a:pPr algn="ctr" defTabSz="914377"/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occur together</a:t>
            </a:r>
            <a:endParaRPr lang="en-US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1" grpId="0" animBg="1"/>
      <p:bldP spid="78" grpId="0" animBg="1"/>
      <p:bldP spid="83" grpId="0" animBg="1"/>
      <p:bldP spid="90" grpId="0" animBg="1"/>
      <p:bldP spid="96" grpId="0" animBg="1"/>
      <p:bldP spid="98" grpId="0" animBg="1"/>
      <p:bldP spid="112" grpId="0" animBg="1"/>
      <p:bldP spid="113" grpId="0" animBg="1"/>
      <p:bldP spid="114" grpId="0" animBg="1"/>
      <p:bldP spid="115" grpId="0" animBg="1"/>
      <p:bldP spid="121" grpId="0"/>
      <p:bldP spid="125" grpId="0"/>
      <p:bldP spid="126" grpId="0"/>
      <p:bldP spid="127" grpId="0"/>
      <p:bldP spid="128" grpId="0"/>
      <p:bldP spid="129" grpId="0"/>
      <p:bldP spid="101" grpId="0" animBg="1"/>
      <p:bldP spid="106" grpId="0" animBg="1"/>
      <p:bldP spid="107" grpId="0"/>
      <p:bldP spid="137" grpId="0" animBg="1"/>
      <p:bldP spid="142" grpId="0" animBg="1"/>
      <p:bldP spid="143" grpId="0"/>
      <p:bldP spid="156" grpId="0" animBg="1"/>
      <p:bldP spid="158" grpId="0" animBg="1"/>
      <p:bldP spid="159" grpId="0" animBg="1"/>
      <p:bldP spid="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763" y="4666593"/>
            <a:ext cx="3531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HOMEOSTASIS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487918" y="735724"/>
            <a:ext cx="73782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Homeostasis</a:t>
            </a:r>
            <a:r>
              <a:rPr lang="en-US" sz="2800" dirty="0" smtClean="0"/>
              <a:t>: Equilibrium, balance, stability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Every part of the human body—from small cells to the largest organs—needs balance to perform usual function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Self-regulating to respond to minor changes with compensatory mechanisms</a:t>
            </a:r>
          </a:p>
          <a:p>
            <a:r>
              <a:rPr lang="en-US" sz="2800" u="sng" dirty="0" smtClean="0"/>
              <a:t>Feedback: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Negative- think thermostat and blood sugar regulation; Two loops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Positive- same direction as original stressor- think childbirth; One loop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903890"/>
            <a:ext cx="3636579" cy="35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1999" cy="968228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Feedback Examples To Maintain Homeostasis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535" y="13244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8325" marR="0" lvl="1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33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8325" marR="0" lvl="1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33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1" y="1470476"/>
            <a:ext cx="5787313" cy="4561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632" y="1470476"/>
            <a:ext cx="5411991" cy="456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315" y="6031814"/>
            <a:ext cx="5767316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1999" cy="968228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535" y="13244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8325" lvl="1" indent="-11112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1" indent="-111125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3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18" y="1229711"/>
            <a:ext cx="4960882" cy="42805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9983" y="5538174"/>
            <a:ext cx="3153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Clipartlibrary.com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86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etrospect">
  <a:themeElements>
    <a:clrScheme name="SON Color Palette">
      <a:dk1>
        <a:srgbClr val="00233D"/>
      </a:dk1>
      <a:lt1>
        <a:srgbClr val="FFFFFF"/>
      </a:lt1>
      <a:dk2>
        <a:srgbClr val="7BAFD4"/>
      </a:dk2>
      <a:lt2>
        <a:srgbClr val="BED6DB"/>
      </a:lt2>
      <a:accent1>
        <a:srgbClr val="003150"/>
      </a:accent1>
      <a:accent2>
        <a:srgbClr val="A5ACAF"/>
      </a:accent2>
      <a:accent3>
        <a:srgbClr val="A5D867"/>
      </a:accent3>
      <a:accent4>
        <a:srgbClr val="E4D5D3"/>
      </a:accent4>
      <a:accent5>
        <a:srgbClr val="D6938A"/>
      </a:accent5>
      <a:accent6>
        <a:srgbClr val="EDE8C4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688BAE8-364E-B942-A95F-6BDE6A3DB404}" vid="{AF7F620F-9A16-C54D-BFF5-CF75D9AA2AD3}"/>
    </a:ext>
  </a:extLst>
</a:theme>
</file>

<file path=ppt/theme/theme2.xml><?xml version="1.0" encoding="utf-8"?>
<a:theme xmlns:a="http://schemas.openxmlformats.org/drawingml/2006/main" name="Office Theme">
  <a:themeElements>
    <a:clrScheme name="climbing leve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sqert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12435D"/>
      </a:accent1>
      <a:accent2>
        <a:srgbClr val="EEBE5B"/>
      </a:accent2>
      <a:accent3>
        <a:srgbClr val="1FA3AE"/>
      </a:accent3>
      <a:accent4>
        <a:srgbClr val="E64447"/>
      </a:accent4>
      <a:accent5>
        <a:srgbClr val="70B85D"/>
      </a:accent5>
      <a:accent6>
        <a:srgbClr val="E841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361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Garamond</vt:lpstr>
      <vt:lpstr>2_Retrospect</vt:lpstr>
      <vt:lpstr>Office Theme</vt:lpstr>
      <vt:lpstr>1_Office Theme</vt:lpstr>
      <vt:lpstr>PowerPoint Presentation</vt:lpstr>
      <vt:lpstr>What is Pathophysiology?</vt:lpstr>
      <vt:lpstr>PowerPoint Presentation</vt:lpstr>
      <vt:lpstr>PowerPoint Presentation</vt:lpstr>
      <vt:lpstr>Main slide – used for hyperlink interaction do not delete</vt:lpstr>
      <vt:lpstr>PowerPoint Presentation</vt:lpstr>
      <vt:lpstr>Feedback Examples To Maintain Homeostasis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N351 </dc:title>
  <dc:creator>Windows User</dc:creator>
  <cp:lastModifiedBy>Windows User</cp:lastModifiedBy>
  <cp:revision>47</cp:revision>
  <dcterms:created xsi:type="dcterms:W3CDTF">2021-03-13T16:31:25Z</dcterms:created>
  <dcterms:modified xsi:type="dcterms:W3CDTF">2021-05-06T22:05:04Z</dcterms:modified>
</cp:coreProperties>
</file>