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2" r:id="rId4"/>
    <p:sldMasterId id="2147483715" r:id="rId5"/>
    <p:sldMasterId id="2147483731" r:id="rId6"/>
    <p:sldMasterId id="2147483743" r:id="rId7"/>
  </p:sldMasterIdLst>
  <p:notesMasterIdLst>
    <p:notesMasterId r:id="rId63"/>
  </p:notesMasterIdLst>
  <p:sldIdLst>
    <p:sldId id="264" r:id="rId8"/>
    <p:sldId id="263" r:id="rId9"/>
    <p:sldId id="320" r:id="rId10"/>
    <p:sldId id="257" r:id="rId11"/>
    <p:sldId id="259" r:id="rId12"/>
    <p:sldId id="260" r:id="rId13"/>
    <p:sldId id="261" r:id="rId14"/>
    <p:sldId id="262" r:id="rId15"/>
    <p:sldId id="265" r:id="rId16"/>
    <p:sldId id="266" r:id="rId17"/>
    <p:sldId id="268" r:id="rId18"/>
    <p:sldId id="269" r:id="rId19"/>
    <p:sldId id="270" r:id="rId20"/>
    <p:sldId id="258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67" r:id="rId29"/>
    <p:sldId id="278" r:id="rId30"/>
    <p:sldId id="281" r:id="rId31"/>
    <p:sldId id="302" r:id="rId32"/>
    <p:sldId id="318" r:id="rId33"/>
    <p:sldId id="304" r:id="rId34"/>
    <p:sldId id="280" r:id="rId35"/>
    <p:sldId id="283" r:id="rId36"/>
    <p:sldId id="284" r:id="rId37"/>
    <p:sldId id="288" r:id="rId38"/>
    <p:sldId id="310" r:id="rId39"/>
    <p:sldId id="285" r:id="rId40"/>
    <p:sldId id="282" r:id="rId41"/>
    <p:sldId id="292" r:id="rId42"/>
    <p:sldId id="293" r:id="rId43"/>
    <p:sldId id="290" r:id="rId44"/>
    <p:sldId id="316" r:id="rId45"/>
    <p:sldId id="319" r:id="rId46"/>
    <p:sldId id="297" r:id="rId47"/>
    <p:sldId id="291" r:id="rId48"/>
    <p:sldId id="294" r:id="rId49"/>
    <p:sldId id="301" r:id="rId50"/>
    <p:sldId id="296" r:id="rId51"/>
    <p:sldId id="312" r:id="rId52"/>
    <p:sldId id="313" r:id="rId53"/>
    <p:sldId id="314" r:id="rId54"/>
    <p:sldId id="315" r:id="rId55"/>
    <p:sldId id="305" r:id="rId56"/>
    <p:sldId id="306" r:id="rId57"/>
    <p:sldId id="307" r:id="rId58"/>
    <p:sldId id="308" r:id="rId59"/>
    <p:sldId id="317" r:id="rId60"/>
    <p:sldId id="298" r:id="rId61"/>
    <p:sldId id="31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4.png"/><Relationship Id="rId6" Type="http://schemas.openxmlformats.org/officeDocument/2006/relationships/image" Target="../media/image50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48.png"/><Relationship Id="rId14" Type="http://schemas.openxmlformats.org/officeDocument/2006/relationships/image" Target="../media/image5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60.svg"/><Relationship Id="rId1" Type="http://schemas.openxmlformats.org/officeDocument/2006/relationships/image" Target="../media/image54.png"/><Relationship Id="rId6" Type="http://schemas.openxmlformats.org/officeDocument/2006/relationships/image" Target="../media/image64.svg"/><Relationship Id="rId5" Type="http://schemas.openxmlformats.org/officeDocument/2006/relationships/image" Target="../media/image56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5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6.svg"/><Relationship Id="rId2" Type="http://schemas.openxmlformats.org/officeDocument/2006/relationships/image" Target="../media/image46.svg"/><Relationship Id="rId1" Type="http://schemas.openxmlformats.org/officeDocument/2006/relationships/image" Target="../media/image44.png"/><Relationship Id="rId6" Type="http://schemas.openxmlformats.org/officeDocument/2006/relationships/image" Target="../media/image50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48.png"/><Relationship Id="rId14" Type="http://schemas.openxmlformats.org/officeDocument/2006/relationships/image" Target="../media/image5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60.svg"/><Relationship Id="rId1" Type="http://schemas.openxmlformats.org/officeDocument/2006/relationships/image" Target="../media/image54.png"/><Relationship Id="rId6" Type="http://schemas.openxmlformats.org/officeDocument/2006/relationships/image" Target="../media/image64.svg"/><Relationship Id="rId5" Type="http://schemas.openxmlformats.org/officeDocument/2006/relationships/image" Target="../media/image56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vProcess5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Capillaries with tight walls limit the movement of drug molecules into brain tissues</a:t>
          </a:r>
          <a:endParaRPr lang="en-US" sz="20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/>
        </a:p>
      </dgm:t>
    </dgm:pt>
    <dgm:pt modelId="{F0ED2BDD-5EFF-4B2D-AF97-3470E2C34E25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Only drugs that are lipid soluble or have a transport system can cross to a significant degree</a:t>
          </a:r>
          <a:endParaRPr lang="en-US" sz="20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/>
        </a:p>
      </dgm:t>
    </dgm:pt>
    <dgm:pt modelId="{6D32A681-E82D-4E18-A176-1E4E849D3EF8}" type="sibTrans" cxnId="{F016BFB9-37DA-4093-BD60-A308E45ECEEC}">
      <dgm:prSet/>
      <dgm:spPr/>
      <dgm:t>
        <a:bodyPr/>
        <a:lstStyle/>
        <a:p>
          <a:endParaRPr lang="en-US"/>
        </a:p>
      </dgm:t>
    </dgm:pt>
    <dgm:pt modelId="{1E1A8527-A3B0-4204-9526-E7C9685F8CB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Significant obstacle to therapy (especially chemotherapy)</a:t>
          </a:r>
          <a:endParaRPr lang="en-US" sz="20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FCF020-7ACD-4A24-BC78-D1D976F069E0}" type="parTrans" cxnId="{AAD415A9-6971-4C21-BBCC-8CD0BC8727B5}">
      <dgm:prSet/>
      <dgm:spPr/>
      <dgm:t>
        <a:bodyPr/>
        <a:lstStyle/>
        <a:p>
          <a:endParaRPr lang="en-US"/>
        </a:p>
      </dgm:t>
    </dgm:pt>
    <dgm:pt modelId="{45220C32-92E3-4D99-B720-31149B16D515}" type="sibTrans" cxnId="{AAD415A9-6971-4C21-BBCC-8CD0BC8727B5}">
      <dgm:prSet/>
      <dgm:spPr/>
      <dgm:t>
        <a:bodyPr/>
        <a:lstStyle/>
        <a:p>
          <a:endParaRPr lang="en-US"/>
        </a:p>
      </dgm:t>
    </dgm:pt>
    <dgm:pt modelId="{EE33DF1E-8F9C-4334-A6A3-B26F6CC659C7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Protects the brain from potentially toxic substances</a:t>
          </a:r>
          <a:endParaRPr lang="en-US" sz="20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89E595-419A-443B-BD31-B556AE9E259C}" type="parTrans" cxnId="{17FB83F0-2F8F-4FF0-B937-9220DFDF4A9F}">
      <dgm:prSet/>
      <dgm:spPr/>
      <dgm:t>
        <a:bodyPr/>
        <a:lstStyle/>
        <a:p>
          <a:endParaRPr lang="en-US"/>
        </a:p>
      </dgm:t>
    </dgm:pt>
    <dgm:pt modelId="{DB4F21EA-D11D-4A25-BF88-2413959F8ED0}" type="sibTrans" cxnId="{17FB83F0-2F8F-4FF0-B937-9220DFDF4A9F}">
      <dgm:prSet/>
      <dgm:spPr/>
      <dgm:t>
        <a:bodyPr/>
        <a:lstStyle/>
        <a:p>
          <a:endParaRPr lang="en-US"/>
        </a:p>
      </dgm:t>
    </dgm:pt>
    <dgm:pt modelId="{BB850E98-07A9-4E7E-965D-94AB3676B12B}" type="pres">
      <dgm:prSet presAssocID="{1BAD8522-E1D8-4100-9F9C-B922C6893C9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316031-6528-470C-8D0C-04BE86F2A744}" type="pres">
      <dgm:prSet presAssocID="{1BAD8522-E1D8-4100-9F9C-B922C6893C90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9AD7B99D-BE1A-43B7-A8BC-D1DFCB83D81C}" type="pres">
      <dgm:prSet presAssocID="{1BAD8522-E1D8-4100-9F9C-B922C6893C90}" presName="FourNodes_1" presStyleLbl="node1" presStyleIdx="0" presStyleCnt="4" custScaleX="1100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8AD78-9AD1-4242-8500-750DB4531421}" type="pres">
      <dgm:prSet presAssocID="{1BAD8522-E1D8-4100-9F9C-B922C6893C9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9F40D-48F4-4D47-B04F-26532AE85D72}" type="pres">
      <dgm:prSet presAssocID="{1BAD8522-E1D8-4100-9F9C-B922C6893C9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E1DA4-6477-4999-8B5F-ED631F710D7D}" type="pres">
      <dgm:prSet presAssocID="{1BAD8522-E1D8-4100-9F9C-B922C6893C9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65A54-D03C-46D0-83A1-B605358D9587}" type="pres">
      <dgm:prSet presAssocID="{1BAD8522-E1D8-4100-9F9C-B922C6893C9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8413A-9778-4111-AAFD-657C0C7E1739}" type="pres">
      <dgm:prSet presAssocID="{1BAD8522-E1D8-4100-9F9C-B922C6893C9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24664-786A-431F-B17F-56A70F8E5B2E}" type="pres">
      <dgm:prSet presAssocID="{1BAD8522-E1D8-4100-9F9C-B922C6893C9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31F78-BA1C-4AE6-AAC7-F4CEDEE4509D}" type="pres">
      <dgm:prSet presAssocID="{1BAD8522-E1D8-4100-9F9C-B922C6893C9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BCC0B-2BE1-4764-93CB-D849978182CA}" type="pres">
      <dgm:prSet presAssocID="{1BAD8522-E1D8-4100-9F9C-B922C6893C9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E5316-68CD-4B75-95AD-ED9E629B8237}" type="pres">
      <dgm:prSet presAssocID="{1BAD8522-E1D8-4100-9F9C-B922C6893C9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C063B-554E-4EF5-822B-A07A69BF0B7B}" type="pres">
      <dgm:prSet presAssocID="{1BAD8522-E1D8-4100-9F9C-B922C6893C9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6CE7E654-5EAA-4965-9D4A-0B410776C8E2}" type="presOf" srcId="{EE33DF1E-8F9C-4334-A6A3-B26F6CC659C7}" destId="{A289F40D-48F4-4D47-B04F-26532AE85D72}" srcOrd="0" destOrd="0" presId="urn:microsoft.com/office/officeart/2005/8/layout/vProcess5"/>
    <dgm:cxn modelId="{E8364DFF-8C03-4BC6-8CC4-787B6F9C5B10}" type="presOf" srcId="{1E1A8527-A3B0-4204-9526-E7C9685F8CBD}" destId="{FB1E1DA4-6477-4999-8B5F-ED631F710D7D}" srcOrd="0" destOrd="0" presId="urn:microsoft.com/office/officeart/2005/8/layout/vProcess5"/>
    <dgm:cxn modelId="{AAD415A9-6971-4C21-BBCC-8CD0BC8727B5}" srcId="{1BAD8522-E1D8-4100-9F9C-B922C6893C90}" destId="{1E1A8527-A3B0-4204-9526-E7C9685F8CBD}" srcOrd="3" destOrd="0" parTransId="{F7FCF020-7ACD-4A24-BC78-D1D976F069E0}" sibTransId="{45220C32-92E3-4D99-B720-31149B16D515}"/>
    <dgm:cxn modelId="{BB3A69C9-A3A9-4890-9C31-5311CB09A945}" type="presOf" srcId="{EE33DF1E-8F9C-4334-A6A3-B26F6CC659C7}" destId="{E02E5316-68CD-4B75-95AD-ED9E629B8237}" srcOrd="1" destOrd="0" presId="urn:microsoft.com/office/officeart/2005/8/layout/vProcess5"/>
    <dgm:cxn modelId="{9ECB27A7-DF8C-45BF-B481-2ABCB06423DD}" type="presOf" srcId="{1E1A8527-A3B0-4204-9526-E7C9685F8CBD}" destId="{8D0C063B-554E-4EF5-822B-A07A69BF0B7B}" srcOrd="1" destOrd="0" presId="urn:microsoft.com/office/officeart/2005/8/layout/vProcess5"/>
    <dgm:cxn modelId="{17FB83F0-2F8F-4FF0-B937-9220DFDF4A9F}" srcId="{1BAD8522-E1D8-4100-9F9C-B922C6893C90}" destId="{EE33DF1E-8F9C-4334-A6A3-B26F6CC659C7}" srcOrd="2" destOrd="0" parTransId="{7089E595-419A-443B-BD31-B556AE9E259C}" sibTransId="{DB4F21EA-D11D-4A25-BF88-2413959F8ED0}"/>
    <dgm:cxn modelId="{C51716FE-EA5E-4F21-963D-29B3F2384BC3}" type="presOf" srcId="{B4159C30-DBE3-473F-B6E7-4D39883C930F}" destId="{DD965A54-D03C-46D0-83A1-B605358D9587}" srcOrd="0" destOrd="0" presId="urn:microsoft.com/office/officeart/2005/8/layout/vProcess5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AEFAD5D3-E738-44A9-A8AF-DD9F9E180111}" type="presOf" srcId="{6D32A681-E82D-4E18-A176-1E4E849D3EF8}" destId="{08B8413A-9778-4111-AAFD-657C0C7E1739}" srcOrd="0" destOrd="0" presId="urn:microsoft.com/office/officeart/2005/8/layout/vProcess5"/>
    <dgm:cxn modelId="{644D5215-0979-48C4-B0A1-CA7553CAD152}" type="presOf" srcId="{EC912083-46BA-47EC-834F-B53C28E6D0BD}" destId="{10C31F78-BA1C-4AE6-AAC7-F4CEDEE4509D}" srcOrd="1" destOrd="0" presId="urn:microsoft.com/office/officeart/2005/8/layout/vProcess5"/>
    <dgm:cxn modelId="{F11FA7F2-DD74-4FB0-9AC8-DD5802838032}" type="presOf" srcId="{1BAD8522-E1D8-4100-9F9C-B922C6893C90}" destId="{BB850E98-07A9-4E7E-965D-94AB3676B12B}" srcOrd="0" destOrd="0" presId="urn:microsoft.com/office/officeart/2005/8/layout/vProcess5"/>
    <dgm:cxn modelId="{9C2B28F7-A5BD-49C3-8762-8AF51917D57C}" type="presOf" srcId="{F0ED2BDD-5EFF-4B2D-AF97-3470E2C34E25}" destId="{57DBCC0B-2BE1-4764-93CB-D849978182CA}" srcOrd="1" destOrd="0" presId="urn:microsoft.com/office/officeart/2005/8/layout/vProcess5"/>
    <dgm:cxn modelId="{BFEE0822-3C04-4D76-B79A-1620D2AD5CC0}" type="presOf" srcId="{DB4F21EA-D11D-4A25-BF88-2413959F8ED0}" destId="{63324664-786A-431F-B17F-56A70F8E5B2E}" srcOrd="0" destOrd="0" presId="urn:microsoft.com/office/officeart/2005/8/layout/vProcess5"/>
    <dgm:cxn modelId="{A38E1587-A66B-4BBC-B10B-BA461F120CE9}" type="presOf" srcId="{F0ED2BDD-5EFF-4B2D-AF97-3470E2C34E25}" destId="{19F8AD78-9AD1-4242-8500-750DB4531421}" srcOrd="0" destOrd="0" presId="urn:microsoft.com/office/officeart/2005/8/layout/vProcess5"/>
    <dgm:cxn modelId="{6EC89C2C-792E-4DA0-B6A8-ECECCD2F815D}" type="presOf" srcId="{EC912083-46BA-47EC-834F-B53C28E6D0BD}" destId="{9AD7B99D-BE1A-43B7-A8BC-D1DFCB83D81C}" srcOrd="0" destOrd="0" presId="urn:microsoft.com/office/officeart/2005/8/layout/vProcess5"/>
    <dgm:cxn modelId="{7D0A2025-5947-418B-8308-C9BAE0842D60}" type="presParOf" srcId="{BB850E98-07A9-4E7E-965D-94AB3676B12B}" destId="{90316031-6528-470C-8D0C-04BE86F2A744}" srcOrd="0" destOrd="0" presId="urn:microsoft.com/office/officeart/2005/8/layout/vProcess5"/>
    <dgm:cxn modelId="{C3D4F419-0D76-45B0-A74D-B1B78C7C1ABF}" type="presParOf" srcId="{BB850E98-07A9-4E7E-965D-94AB3676B12B}" destId="{9AD7B99D-BE1A-43B7-A8BC-D1DFCB83D81C}" srcOrd="1" destOrd="0" presId="urn:microsoft.com/office/officeart/2005/8/layout/vProcess5"/>
    <dgm:cxn modelId="{336BF409-758C-4D8C-9753-5BB8129B0A03}" type="presParOf" srcId="{BB850E98-07A9-4E7E-965D-94AB3676B12B}" destId="{19F8AD78-9AD1-4242-8500-750DB4531421}" srcOrd="2" destOrd="0" presId="urn:microsoft.com/office/officeart/2005/8/layout/vProcess5"/>
    <dgm:cxn modelId="{E6728E54-84FB-4898-8B9A-03EFEFDE76D5}" type="presParOf" srcId="{BB850E98-07A9-4E7E-965D-94AB3676B12B}" destId="{A289F40D-48F4-4D47-B04F-26532AE85D72}" srcOrd="3" destOrd="0" presId="urn:microsoft.com/office/officeart/2005/8/layout/vProcess5"/>
    <dgm:cxn modelId="{4430DAC7-17D5-4CFC-B0E2-95C8708B8C95}" type="presParOf" srcId="{BB850E98-07A9-4E7E-965D-94AB3676B12B}" destId="{FB1E1DA4-6477-4999-8B5F-ED631F710D7D}" srcOrd="4" destOrd="0" presId="urn:microsoft.com/office/officeart/2005/8/layout/vProcess5"/>
    <dgm:cxn modelId="{08BE089A-3100-4A80-B89D-CFB64DF8AB28}" type="presParOf" srcId="{BB850E98-07A9-4E7E-965D-94AB3676B12B}" destId="{DD965A54-D03C-46D0-83A1-B605358D9587}" srcOrd="5" destOrd="0" presId="urn:microsoft.com/office/officeart/2005/8/layout/vProcess5"/>
    <dgm:cxn modelId="{84906936-3CE5-48F9-A6BD-9966185CE62C}" type="presParOf" srcId="{BB850E98-07A9-4E7E-965D-94AB3676B12B}" destId="{08B8413A-9778-4111-AAFD-657C0C7E1739}" srcOrd="6" destOrd="0" presId="urn:microsoft.com/office/officeart/2005/8/layout/vProcess5"/>
    <dgm:cxn modelId="{885B4D33-1FAF-4A53-8C0C-102FECA72623}" type="presParOf" srcId="{BB850E98-07A9-4E7E-965D-94AB3676B12B}" destId="{63324664-786A-431F-B17F-56A70F8E5B2E}" srcOrd="7" destOrd="0" presId="urn:microsoft.com/office/officeart/2005/8/layout/vProcess5"/>
    <dgm:cxn modelId="{6E8A1173-96CA-49F8-A486-C323E750C503}" type="presParOf" srcId="{BB850E98-07A9-4E7E-965D-94AB3676B12B}" destId="{10C31F78-BA1C-4AE6-AAC7-F4CEDEE4509D}" srcOrd="8" destOrd="0" presId="urn:microsoft.com/office/officeart/2005/8/layout/vProcess5"/>
    <dgm:cxn modelId="{7D4197DF-E7F2-403A-83AD-FB79CF7CCA84}" type="presParOf" srcId="{BB850E98-07A9-4E7E-965D-94AB3676B12B}" destId="{57DBCC0B-2BE1-4764-93CB-D849978182CA}" srcOrd="9" destOrd="0" presId="urn:microsoft.com/office/officeart/2005/8/layout/vProcess5"/>
    <dgm:cxn modelId="{1F4B0210-8796-4D5E-8A8F-992A77E95C76}" type="presParOf" srcId="{BB850E98-07A9-4E7E-965D-94AB3676B12B}" destId="{E02E5316-68CD-4B75-95AD-ED9E629B8237}" srcOrd="10" destOrd="0" presId="urn:microsoft.com/office/officeart/2005/8/layout/vProcess5"/>
    <dgm:cxn modelId="{8C38F6A6-E337-4446-84B2-D43A0B330B91}" type="presParOf" srcId="{BB850E98-07A9-4E7E-965D-94AB3676B12B}" destId="{8D0C063B-554E-4EF5-822B-A07A69BF0B7B}" srcOrd="11" destOrd="0" presId="urn:microsoft.com/office/officeart/2005/8/layout/vProcess5"/>
  </dgm:cxnLst>
  <dgm:bg>
    <a:effectLst>
      <a:outerShdw blurRad="50800" dist="50800" dir="5400000" algn="ctr" rotWithShape="0">
        <a:schemeClr val="tx1">
          <a:lumMod val="65000"/>
          <a:lumOff val="35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vProcess5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>
        <a:xfrm>
          <a:off x="-121936" y="0"/>
          <a:ext cx="5360342" cy="907567"/>
        </a:xfrm>
        <a:solidFill>
          <a:srgbClr val="A8CDD7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glow rad="63500">
            <a:srgbClr val="A8CDD7">
              <a:hueOff val="0"/>
              <a:satOff val="0"/>
              <a:lumOff val="0"/>
              <a:alphaOff val="0"/>
              <a:alpha val="45000"/>
              <a:satMod val="120000"/>
            </a:srgbClr>
          </a:glow>
        </a:effectLst>
      </dgm:spPr>
      <dgm:t>
        <a:bodyPr/>
        <a:lstStyle/>
        <a:p>
          <a:pPr algn="ctr"/>
          <a:r>
            <a:rPr lang="en-US" sz="2000" b="1" dirty="0" smtClean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 Medications </a:t>
          </a:r>
          <a:r>
            <a:rPr lang="en-US" sz="200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reach  the GI tract and then taken through liver via portal circulation</a:t>
          </a:r>
          <a:endParaRPr lang="en-US" sz="2000" dirty="0">
            <a:solidFill>
              <a:srgbClr val="676A55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>
        <a:xfrm>
          <a:off x="4404613" y="695114"/>
          <a:ext cx="589919" cy="589919"/>
        </a:xfrm>
        <a:solidFill>
          <a:srgbClr val="A8CDD7">
            <a:tint val="40000"/>
            <a:alpha val="9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A8CDD7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0ED2BDD-5EFF-4B2D-AF97-3470E2C34E25}">
      <dgm:prSet phldrT="[Text]" custT="1"/>
      <dgm:spPr>
        <a:xfrm>
          <a:off x="530016" y="1072580"/>
          <a:ext cx="4872596" cy="907567"/>
        </a:xfrm>
        <a:solidFill>
          <a:srgbClr val="A8CDD7">
            <a:hueOff val="-2796490"/>
            <a:satOff val="-8373"/>
            <a:lumOff val="-1046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glow rad="63500">
            <a:srgbClr val="A8CDD7">
              <a:hueOff val="-2796490"/>
              <a:satOff val="-8373"/>
              <a:lumOff val="-1046"/>
              <a:alphaOff val="0"/>
              <a:alpha val="45000"/>
              <a:satMod val="120000"/>
            </a:srgbClr>
          </a:glow>
        </a:effectLst>
      </dgm:spPr>
      <dgm:t>
        <a:bodyPr/>
        <a:lstStyle/>
        <a:p>
          <a:r>
            <a:rPr lang="en-US" sz="200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</a:t>
          </a:r>
          <a:r>
            <a:rPr lang="en-US" sz="2000" baseline="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drug is extensively metabolized in the liver</a:t>
          </a:r>
          <a:endParaRPr lang="en-US" sz="2000" dirty="0">
            <a:solidFill>
              <a:srgbClr val="676A55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/>
        </a:p>
      </dgm:t>
    </dgm:pt>
    <dgm:pt modelId="{6D32A681-E82D-4E18-A176-1E4E849D3EF8}" type="sibTrans" cxnId="{F016BFB9-37DA-4093-BD60-A308E45ECEEC}">
      <dgm:prSet/>
      <dgm:spPr>
        <a:xfrm>
          <a:off x="4812693" y="1767694"/>
          <a:ext cx="589919" cy="589919"/>
        </a:xfrm>
        <a:solidFill>
          <a:srgbClr val="A8CDD7">
            <a:tint val="40000"/>
            <a:alpha val="90000"/>
            <a:hueOff val="-4238609"/>
            <a:satOff val="-11332"/>
            <a:lumOff val="-550"/>
            <a:alphaOff val="0"/>
          </a:srgbClr>
        </a:solidFill>
        <a:ln w="19050" cap="flat" cmpd="sng" algn="ctr">
          <a:solidFill>
            <a:srgbClr val="A8CDD7">
              <a:tint val="40000"/>
              <a:alpha val="90000"/>
              <a:hueOff val="-4238609"/>
              <a:satOff val="-11332"/>
              <a:lumOff val="-55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E33DF1E-8F9C-4334-A6A3-B26F6CC659C7}">
      <dgm:prSet phldrT="[Text]" custT="1"/>
      <dgm:spPr>
        <a:xfrm>
          <a:off x="932005" y="2145160"/>
          <a:ext cx="4872596" cy="907567"/>
        </a:xfrm>
        <a:solidFill>
          <a:srgbClr val="A8CDD7">
            <a:hueOff val="-5592979"/>
            <a:satOff val="-16746"/>
            <a:lumOff val="-2091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glow rad="63500">
            <a:srgbClr val="A8CDD7">
              <a:hueOff val="-5592979"/>
              <a:satOff val="-16746"/>
              <a:lumOff val="-2091"/>
              <a:alphaOff val="0"/>
              <a:alpha val="45000"/>
              <a:satMod val="120000"/>
            </a:srgbClr>
          </a:glow>
        </a:effectLst>
      </dgm:spPr>
      <dgm:t>
        <a:bodyPr/>
        <a:lstStyle/>
        <a:p>
          <a:r>
            <a:rPr lang="en-US" sz="200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Only a fraction of the dose is available for distribution</a:t>
          </a:r>
          <a:endParaRPr lang="en-US" sz="2000" dirty="0">
            <a:solidFill>
              <a:srgbClr val="676A55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089E595-419A-443B-BD31-B556AE9E259C}" type="parTrans" cxnId="{17FB83F0-2F8F-4FF0-B937-9220DFDF4A9F}">
      <dgm:prSet/>
      <dgm:spPr/>
      <dgm:t>
        <a:bodyPr/>
        <a:lstStyle/>
        <a:p>
          <a:endParaRPr lang="en-US"/>
        </a:p>
      </dgm:t>
    </dgm:pt>
    <dgm:pt modelId="{DB4F21EA-D11D-4A25-BF88-2413959F8ED0}" type="sibTrans" cxnId="{17FB83F0-2F8F-4FF0-B937-9220DFDF4A9F}">
      <dgm:prSet/>
      <dgm:spPr>
        <a:xfrm>
          <a:off x="5214682" y="2840275"/>
          <a:ext cx="589919" cy="589919"/>
        </a:xfrm>
        <a:prstGeom prst="downArrow">
          <a:avLst>
            <a:gd name="adj1" fmla="val 55000"/>
            <a:gd name="adj2" fmla="val 45000"/>
          </a:avLst>
        </a:prstGeom>
        <a:solidFill>
          <a:srgbClr val="A8CDD7">
            <a:tint val="40000"/>
            <a:alpha val="90000"/>
            <a:hueOff val="-8477217"/>
            <a:satOff val="-22663"/>
            <a:lumOff val="-1101"/>
            <a:alphaOff val="0"/>
          </a:srgbClr>
        </a:solidFill>
        <a:ln w="19050" cap="flat" cmpd="sng" algn="ctr">
          <a:solidFill>
            <a:srgbClr val="A8CDD7">
              <a:tint val="40000"/>
              <a:alpha val="90000"/>
              <a:hueOff val="-8477217"/>
              <a:satOff val="-22663"/>
              <a:lumOff val="-1101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B850E98-07A9-4E7E-965D-94AB3676B12B}" type="pres">
      <dgm:prSet presAssocID="{1BAD8522-E1D8-4100-9F9C-B922C6893C9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316031-6528-470C-8D0C-04BE86F2A744}" type="pres">
      <dgm:prSet presAssocID="{1BAD8522-E1D8-4100-9F9C-B922C6893C90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37509D9A-0259-4244-AA7F-17C39D3C6F25}" type="pres">
      <dgm:prSet presAssocID="{1BAD8522-E1D8-4100-9F9C-B922C6893C90}" presName="ThreeNodes_1" presStyleLbl="node1" presStyleIdx="0" presStyleCnt="3" custScaleX="10580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AB8A0E4-87B5-4261-92A2-D2D7771C2869}" type="pres">
      <dgm:prSet presAssocID="{1BAD8522-E1D8-4100-9F9C-B922C6893C90}" presName="ThreeNodes_2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5C19F72-7E59-485A-9F13-383A15B4FA9F}" type="pres">
      <dgm:prSet presAssocID="{1BAD8522-E1D8-4100-9F9C-B922C6893C90}" presName="ThreeNodes_3" presStyleLbl="node1" presStyleIdx="2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7062828-1D87-4AED-A73D-9B7DC73F009A}" type="pres">
      <dgm:prSet presAssocID="{1BAD8522-E1D8-4100-9F9C-B922C6893C90}" presName="ThreeConn_1-2" presStyleLbl="fgAccFollowNode1" presStyleIdx="0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09B4BCF3-D650-4DEF-8AC1-A83E7FFE1120}" type="pres">
      <dgm:prSet presAssocID="{1BAD8522-E1D8-4100-9F9C-B922C6893C90}" presName="ThreeConn_2-3" presStyleLbl="fgAccFollowNode1" presStyleIdx="1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1AD5B899-338E-4DCB-AE04-A6B49FAB4C0C}" type="pres">
      <dgm:prSet presAssocID="{1BAD8522-E1D8-4100-9F9C-B922C6893C9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B9FDC-19F1-484B-B999-DCA41D728EF8}" type="pres">
      <dgm:prSet presAssocID="{1BAD8522-E1D8-4100-9F9C-B922C6893C9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82234F-6E41-4B83-9905-69066ECE7FB8}" type="pres">
      <dgm:prSet presAssocID="{1BAD8522-E1D8-4100-9F9C-B922C6893C9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0197DDEA-2EBA-46AD-8518-F0CAEC6C4867}" type="presOf" srcId="{6D32A681-E82D-4E18-A176-1E4E849D3EF8}" destId="{09B4BCF3-D650-4DEF-8AC1-A83E7FFE1120}" srcOrd="0" destOrd="0" presId="urn:microsoft.com/office/officeart/2005/8/layout/vProcess5"/>
    <dgm:cxn modelId="{B3BE3A3B-191A-423E-8FEA-0602F1D8BD28}" type="presOf" srcId="{EC912083-46BA-47EC-834F-B53C28E6D0BD}" destId="{37509D9A-0259-4244-AA7F-17C39D3C6F25}" srcOrd="0" destOrd="0" presId="urn:microsoft.com/office/officeart/2005/8/layout/vProcess5"/>
    <dgm:cxn modelId="{01717813-0FFD-4B78-829E-451E848C77E5}" type="presOf" srcId="{B4159C30-DBE3-473F-B6E7-4D39883C930F}" destId="{17062828-1D87-4AED-A73D-9B7DC73F009A}" srcOrd="0" destOrd="0" presId="urn:microsoft.com/office/officeart/2005/8/layout/vProcess5"/>
    <dgm:cxn modelId="{8CFE2AD0-C5AC-4782-9A5B-D5ECC653D47C}" type="presOf" srcId="{EE33DF1E-8F9C-4334-A6A3-B26F6CC659C7}" destId="{5C82234F-6E41-4B83-9905-69066ECE7FB8}" srcOrd="1" destOrd="0" presId="urn:microsoft.com/office/officeart/2005/8/layout/vProcess5"/>
    <dgm:cxn modelId="{C878635C-EDAD-4384-BECF-CF0B51E7092C}" type="presOf" srcId="{EE33DF1E-8F9C-4334-A6A3-B26F6CC659C7}" destId="{15C19F72-7E59-485A-9F13-383A15B4FA9F}" srcOrd="0" destOrd="0" presId="urn:microsoft.com/office/officeart/2005/8/layout/vProcess5"/>
    <dgm:cxn modelId="{17FB83F0-2F8F-4FF0-B937-9220DFDF4A9F}" srcId="{1BAD8522-E1D8-4100-9F9C-B922C6893C90}" destId="{EE33DF1E-8F9C-4334-A6A3-B26F6CC659C7}" srcOrd="2" destOrd="0" parTransId="{7089E595-419A-443B-BD31-B556AE9E259C}" sibTransId="{DB4F21EA-D11D-4A25-BF88-2413959F8ED0}"/>
    <dgm:cxn modelId="{8EB25CD0-C78E-4BB9-A8C8-8C4DE0E400CC}" type="presOf" srcId="{EC912083-46BA-47EC-834F-B53C28E6D0BD}" destId="{1AD5B899-338E-4DCB-AE04-A6B49FAB4C0C}" srcOrd="1" destOrd="0" presId="urn:microsoft.com/office/officeart/2005/8/layout/vProcess5"/>
    <dgm:cxn modelId="{021F9255-052F-4B09-93D0-09CA0328CF11}" type="presOf" srcId="{F0ED2BDD-5EFF-4B2D-AF97-3470E2C34E25}" destId="{9AB8A0E4-87B5-4261-92A2-D2D7771C2869}" srcOrd="0" destOrd="0" presId="urn:microsoft.com/office/officeart/2005/8/layout/vProcess5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F11FA7F2-DD74-4FB0-9AC8-DD5802838032}" type="presOf" srcId="{1BAD8522-E1D8-4100-9F9C-B922C6893C90}" destId="{BB850E98-07A9-4E7E-965D-94AB3676B12B}" srcOrd="0" destOrd="0" presId="urn:microsoft.com/office/officeart/2005/8/layout/vProcess5"/>
    <dgm:cxn modelId="{D8D0BC43-66BD-4B15-BD63-7141C9F36D4E}" type="presOf" srcId="{F0ED2BDD-5EFF-4B2D-AF97-3470E2C34E25}" destId="{58AB9FDC-19F1-484B-B999-DCA41D728EF8}" srcOrd="1" destOrd="0" presId="urn:microsoft.com/office/officeart/2005/8/layout/vProcess5"/>
    <dgm:cxn modelId="{7D0A2025-5947-418B-8308-C9BAE0842D60}" type="presParOf" srcId="{BB850E98-07A9-4E7E-965D-94AB3676B12B}" destId="{90316031-6528-470C-8D0C-04BE86F2A744}" srcOrd="0" destOrd="0" presId="urn:microsoft.com/office/officeart/2005/8/layout/vProcess5"/>
    <dgm:cxn modelId="{AD3368E6-7D00-4A7E-B971-AC0D83A6F0A3}" type="presParOf" srcId="{BB850E98-07A9-4E7E-965D-94AB3676B12B}" destId="{37509D9A-0259-4244-AA7F-17C39D3C6F25}" srcOrd="1" destOrd="0" presId="urn:microsoft.com/office/officeart/2005/8/layout/vProcess5"/>
    <dgm:cxn modelId="{03FFD247-6AEC-48AA-9AD9-9DFC7738D50F}" type="presParOf" srcId="{BB850E98-07A9-4E7E-965D-94AB3676B12B}" destId="{9AB8A0E4-87B5-4261-92A2-D2D7771C2869}" srcOrd="2" destOrd="0" presId="urn:microsoft.com/office/officeart/2005/8/layout/vProcess5"/>
    <dgm:cxn modelId="{C4870DA8-F997-49EA-B471-B5A8E9947BEE}" type="presParOf" srcId="{BB850E98-07A9-4E7E-965D-94AB3676B12B}" destId="{15C19F72-7E59-485A-9F13-383A15B4FA9F}" srcOrd="3" destOrd="0" presId="urn:microsoft.com/office/officeart/2005/8/layout/vProcess5"/>
    <dgm:cxn modelId="{AC944BE6-813D-48A0-9078-04001185FC8D}" type="presParOf" srcId="{BB850E98-07A9-4E7E-965D-94AB3676B12B}" destId="{17062828-1D87-4AED-A73D-9B7DC73F009A}" srcOrd="4" destOrd="0" presId="urn:microsoft.com/office/officeart/2005/8/layout/vProcess5"/>
    <dgm:cxn modelId="{BAED4716-5D97-4C7A-80A5-CB94B2D77BD0}" type="presParOf" srcId="{BB850E98-07A9-4E7E-965D-94AB3676B12B}" destId="{09B4BCF3-D650-4DEF-8AC1-A83E7FFE1120}" srcOrd="5" destOrd="0" presId="urn:microsoft.com/office/officeart/2005/8/layout/vProcess5"/>
    <dgm:cxn modelId="{E459B84F-E3CB-45D5-B0B9-7A12DD891B33}" type="presParOf" srcId="{BB850E98-07A9-4E7E-965D-94AB3676B12B}" destId="{1AD5B899-338E-4DCB-AE04-A6B49FAB4C0C}" srcOrd="6" destOrd="0" presId="urn:microsoft.com/office/officeart/2005/8/layout/vProcess5"/>
    <dgm:cxn modelId="{4FB02326-9705-49F3-B309-DE0C3AE34E20}" type="presParOf" srcId="{BB850E98-07A9-4E7E-965D-94AB3676B12B}" destId="{58AB9FDC-19F1-484B-B999-DCA41D728EF8}" srcOrd="7" destOrd="0" presId="urn:microsoft.com/office/officeart/2005/8/layout/vProcess5"/>
    <dgm:cxn modelId="{4AAD20F6-981B-45C7-90C8-E7FC1288BEA6}" type="presParOf" srcId="{BB850E98-07A9-4E7E-965D-94AB3676B12B}" destId="{5C82234F-6E41-4B83-9905-69066ECE7FB8}" srcOrd="8" destOrd="0" presId="urn:microsoft.com/office/officeart/2005/8/layout/vProcess5"/>
  </dgm:cxnLst>
  <dgm:bg>
    <a:effectLst>
      <a:outerShdw blurRad="50800" dist="50800" dir="5400000" algn="ctr" rotWithShape="0">
        <a:schemeClr val="tx1">
          <a:lumMod val="65000"/>
          <a:lumOff val="35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vProcess5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	Often predictable</a:t>
          </a:r>
          <a:endParaRPr lang="en-US" sz="3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/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/>
        </a:p>
      </dgm:t>
    </dgm:pt>
    <dgm:pt modelId="{F0ED2BDD-5EFF-4B2D-AF97-3470E2C34E25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3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Often unavoidable secondary effect produced by a drug at usual therapeutic doses</a:t>
          </a:r>
          <a:endParaRPr lang="en-US" sz="3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5762E-CA5A-4A96-8A1D-4699EADF930C}" type="parTrans" cxnId="{F016BFB9-37DA-4093-BD60-A308E45ECEEC}">
      <dgm:prSet/>
      <dgm:spPr/>
      <dgm:t>
        <a:bodyPr/>
        <a:lstStyle/>
        <a:p>
          <a:endParaRPr lang="en-US"/>
        </a:p>
      </dgm:t>
    </dgm:pt>
    <dgm:pt modelId="{6D32A681-E82D-4E18-A176-1E4E849D3EF8}" type="sibTrans" cxnId="{F016BFB9-37DA-4093-BD60-A308E45ECEEC}">
      <dgm:prSet/>
      <dgm:spPr/>
      <dgm:t>
        <a:bodyPr/>
        <a:lstStyle/>
        <a:p>
          <a:endParaRPr lang="en-US"/>
        </a:p>
      </dgm:t>
    </dgm:pt>
    <dgm:pt modelId="{1E1A8527-A3B0-4204-9526-E7C9685F8CBD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Black box</a:t>
          </a:r>
          <a:r>
            <a:rPr lang="en-US" sz="3200" baseline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Warning = serious injury or death</a:t>
          </a:r>
          <a:endParaRPr lang="en-US" sz="3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FCF020-7ACD-4A24-BC78-D1D976F069E0}" type="parTrans" cxnId="{AAD415A9-6971-4C21-BBCC-8CD0BC8727B5}">
      <dgm:prSet/>
      <dgm:spPr/>
      <dgm:t>
        <a:bodyPr/>
        <a:lstStyle/>
        <a:p>
          <a:endParaRPr lang="en-US"/>
        </a:p>
      </dgm:t>
    </dgm:pt>
    <dgm:pt modelId="{45220C32-92E3-4D99-B720-31149B16D515}" type="sibTrans" cxnId="{AAD415A9-6971-4C21-BBCC-8CD0BC8727B5}">
      <dgm:prSet/>
      <dgm:spPr/>
      <dgm:t>
        <a:bodyPr/>
        <a:lstStyle/>
        <a:p>
          <a:endParaRPr lang="en-US"/>
        </a:p>
      </dgm:t>
    </dgm:pt>
    <dgm:pt modelId="{EE33DF1E-8F9C-4334-A6A3-B26F6CC659C7}">
      <dgm:prSet phldrT="[Text]" custT="1"/>
      <dgm:spPr>
        <a:solidFill>
          <a:schemeClr val="accent1">
            <a:lumMod val="25000"/>
            <a:lumOff val="75000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Most Common: </a:t>
          </a:r>
          <a:r>
            <a:rPr lang="en-US" sz="2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N/V/D, Anorexia, drowsiness, dizziness, GI upset, constipation</a:t>
          </a:r>
          <a:endParaRPr lang="en-US" sz="2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89E595-419A-443B-BD31-B556AE9E259C}" type="parTrans" cxnId="{17FB83F0-2F8F-4FF0-B937-9220DFDF4A9F}">
      <dgm:prSet/>
      <dgm:spPr/>
      <dgm:t>
        <a:bodyPr/>
        <a:lstStyle/>
        <a:p>
          <a:endParaRPr lang="en-US"/>
        </a:p>
      </dgm:t>
    </dgm:pt>
    <dgm:pt modelId="{DB4F21EA-D11D-4A25-BF88-2413959F8ED0}" type="sibTrans" cxnId="{17FB83F0-2F8F-4FF0-B937-9220DFDF4A9F}">
      <dgm:prSet/>
      <dgm:spPr/>
      <dgm:t>
        <a:bodyPr/>
        <a:lstStyle/>
        <a:p>
          <a:endParaRPr lang="en-US"/>
        </a:p>
      </dgm:t>
    </dgm:pt>
    <dgm:pt modelId="{BB850E98-07A9-4E7E-965D-94AB3676B12B}" type="pres">
      <dgm:prSet presAssocID="{1BAD8522-E1D8-4100-9F9C-B922C6893C9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316031-6528-470C-8D0C-04BE86F2A744}" type="pres">
      <dgm:prSet presAssocID="{1BAD8522-E1D8-4100-9F9C-B922C6893C90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9AD7B99D-BE1A-43B7-A8BC-D1DFCB83D81C}" type="pres">
      <dgm:prSet presAssocID="{1BAD8522-E1D8-4100-9F9C-B922C6893C90}" presName="FourNodes_1" presStyleLbl="node1" presStyleIdx="0" presStyleCnt="4" custScaleX="1100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F8AD78-9AD1-4242-8500-750DB4531421}" type="pres">
      <dgm:prSet presAssocID="{1BAD8522-E1D8-4100-9F9C-B922C6893C90}" presName="FourNodes_2" presStyleLbl="node1" presStyleIdx="1" presStyleCnt="4" custScaleX="109106" custScaleY="125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9F40D-48F4-4D47-B04F-26532AE85D72}" type="pres">
      <dgm:prSet presAssocID="{1BAD8522-E1D8-4100-9F9C-B922C6893C9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E1DA4-6477-4999-8B5F-ED631F710D7D}" type="pres">
      <dgm:prSet presAssocID="{1BAD8522-E1D8-4100-9F9C-B922C6893C9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65A54-D03C-46D0-83A1-B605358D9587}" type="pres">
      <dgm:prSet presAssocID="{1BAD8522-E1D8-4100-9F9C-B922C6893C9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8413A-9778-4111-AAFD-657C0C7E1739}" type="pres">
      <dgm:prSet presAssocID="{1BAD8522-E1D8-4100-9F9C-B922C6893C9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24664-786A-431F-B17F-56A70F8E5B2E}" type="pres">
      <dgm:prSet presAssocID="{1BAD8522-E1D8-4100-9F9C-B922C6893C9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31F78-BA1C-4AE6-AAC7-F4CEDEE4509D}" type="pres">
      <dgm:prSet presAssocID="{1BAD8522-E1D8-4100-9F9C-B922C6893C9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BCC0B-2BE1-4764-93CB-D849978182CA}" type="pres">
      <dgm:prSet presAssocID="{1BAD8522-E1D8-4100-9F9C-B922C6893C9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E5316-68CD-4B75-95AD-ED9E629B8237}" type="pres">
      <dgm:prSet presAssocID="{1BAD8522-E1D8-4100-9F9C-B922C6893C9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C063B-554E-4EF5-822B-A07A69BF0B7B}" type="pres">
      <dgm:prSet presAssocID="{1BAD8522-E1D8-4100-9F9C-B922C6893C9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6CE7E654-5EAA-4965-9D4A-0B410776C8E2}" type="presOf" srcId="{EE33DF1E-8F9C-4334-A6A3-B26F6CC659C7}" destId="{A289F40D-48F4-4D47-B04F-26532AE85D72}" srcOrd="0" destOrd="0" presId="urn:microsoft.com/office/officeart/2005/8/layout/vProcess5"/>
    <dgm:cxn modelId="{E8364DFF-8C03-4BC6-8CC4-787B6F9C5B10}" type="presOf" srcId="{1E1A8527-A3B0-4204-9526-E7C9685F8CBD}" destId="{FB1E1DA4-6477-4999-8B5F-ED631F710D7D}" srcOrd="0" destOrd="0" presId="urn:microsoft.com/office/officeart/2005/8/layout/vProcess5"/>
    <dgm:cxn modelId="{AAD415A9-6971-4C21-BBCC-8CD0BC8727B5}" srcId="{1BAD8522-E1D8-4100-9F9C-B922C6893C90}" destId="{1E1A8527-A3B0-4204-9526-E7C9685F8CBD}" srcOrd="3" destOrd="0" parTransId="{F7FCF020-7ACD-4A24-BC78-D1D976F069E0}" sibTransId="{45220C32-92E3-4D99-B720-31149B16D515}"/>
    <dgm:cxn modelId="{BB3A69C9-A3A9-4890-9C31-5311CB09A945}" type="presOf" srcId="{EE33DF1E-8F9C-4334-A6A3-B26F6CC659C7}" destId="{E02E5316-68CD-4B75-95AD-ED9E629B8237}" srcOrd="1" destOrd="0" presId="urn:microsoft.com/office/officeart/2005/8/layout/vProcess5"/>
    <dgm:cxn modelId="{9ECB27A7-DF8C-45BF-B481-2ABCB06423DD}" type="presOf" srcId="{1E1A8527-A3B0-4204-9526-E7C9685F8CBD}" destId="{8D0C063B-554E-4EF5-822B-A07A69BF0B7B}" srcOrd="1" destOrd="0" presId="urn:microsoft.com/office/officeart/2005/8/layout/vProcess5"/>
    <dgm:cxn modelId="{17FB83F0-2F8F-4FF0-B937-9220DFDF4A9F}" srcId="{1BAD8522-E1D8-4100-9F9C-B922C6893C90}" destId="{EE33DF1E-8F9C-4334-A6A3-B26F6CC659C7}" srcOrd="2" destOrd="0" parTransId="{7089E595-419A-443B-BD31-B556AE9E259C}" sibTransId="{DB4F21EA-D11D-4A25-BF88-2413959F8ED0}"/>
    <dgm:cxn modelId="{C51716FE-EA5E-4F21-963D-29B3F2384BC3}" type="presOf" srcId="{B4159C30-DBE3-473F-B6E7-4D39883C930F}" destId="{DD965A54-D03C-46D0-83A1-B605358D9587}" srcOrd="0" destOrd="0" presId="urn:microsoft.com/office/officeart/2005/8/layout/vProcess5"/>
    <dgm:cxn modelId="{F016BFB9-37DA-4093-BD60-A308E45ECEEC}" srcId="{1BAD8522-E1D8-4100-9F9C-B922C6893C90}" destId="{F0ED2BDD-5EFF-4B2D-AF97-3470E2C34E25}" srcOrd="1" destOrd="0" parTransId="{7BF5762E-CA5A-4A96-8A1D-4699EADF930C}" sibTransId="{6D32A681-E82D-4E18-A176-1E4E849D3EF8}"/>
    <dgm:cxn modelId="{AEFAD5D3-E738-44A9-A8AF-DD9F9E180111}" type="presOf" srcId="{6D32A681-E82D-4E18-A176-1E4E849D3EF8}" destId="{08B8413A-9778-4111-AAFD-657C0C7E1739}" srcOrd="0" destOrd="0" presId="urn:microsoft.com/office/officeart/2005/8/layout/vProcess5"/>
    <dgm:cxn modelId="{644D5215-0979-48C4-B0A1-CA7553CAD152}" type="presOf" srcId="{EC912083-46BA-47EC-834F-B53C28E6D0BD}" destId="{10C31F78-BA1C-4AE6-AAC7-F4CEDEE4509D}" srcOrd="1" destOrd="0" presId="urn:microsoft.com/office/officeart/2005/8/layout/vProcess5"/>
    <dgm:cxn modelId="{F11FA7F2-DD74-4FB0-9AC8-DD5802838032}" type="presOf" srcId="{1BAD8522-E1D8-4100-9F9C-B922C6893C90}" destId="{BB850E98-07A9-4E7E-965D-94AB3676B12B}" srcOrd="0" destOrd="0" presId="urn:microsoft.com/office/officeart/2005/8/layout/vProcess5"/>
    <dgm:cxn modelId="{9C2B28F7-A5BD-49C3-8762-8AF51917D57C}" type="presOf" srcId="{F0ED2BDD-5EFF-4B2D-AF97-3470E2C34E25}" destId="{57DBCC0B-2BE1-4764-93CB-D849978182CA}" srcOrd="1" destOrd="0" presId="urn:microsoft.com/office/officeart/2005/8/layout/vProcess5"/>
    <dgm:cxn modelId="{BFEE0822-3C04-4D76-B79A-1620D2AD5CC0}" type="presOf" srcId="{DB4F21EA-D11D-4A25-BF88-2413959F8ED0}" destId="{63324664-786A-431F-B17F-56A70F8E5B2E}" srcOrd="0" destOrd="0" presId="urn:microsoft.com/office/officeart/2005/8/layout/vProcess5"/>
    <dgm:cxn modelId="{A38E1587-A66B-4BBC-B10B-BA461F120CE9}" type="presOf" srcId="{F0ED2BDD-5EFF-4B2D-AF97-3470E2C34E25}" destId="{19F8AD78-9AD1-4242-8500-750DB4531421}" srcOrd="0" destOrd="0" presId="urn:microsoft.com/office/officeart/2005/8/layout/vProcess5"/>
    <dgm:cxn modelId="{6EC89C2C-792E-4DA0-B6A8-ECECCD2F815D}" type="presOf" srcId="{EC912083-46BA-47EC-834F-B53C28E6D0BD}" destId="{9AD7B99D-BE1A-43B7-A8BC-D1DFCB83D81C}" srcOrd="0" destOrd="0" presId="urn:microsoft.com/office/officeart/2005/8/layout/vProcess5"/>
    <dgm:cxn modelId="{7D0A2025-5947-418B-8308-C9BAE0842D60}" type="presParOf" srcId="{BB850E98-07A9-4E7E-965D-94AB3676B12B}" destId="{90316031-6528-470C-8D0C-04BE86F2A744}" srcOrd="0" destOrd="0" presId="urn:microsoft.com/office/officeart/2005/8/layout/vProcess5"/>
    <dgm:cxn modelId="{C3D4F419-0D76-45B0-A74D-B1B78C7C1ABF}" type="presParOf" srcId="{BB850E98-07A9-4E7E-965D-94AB3676B12B}" destId="{9AD7B99D-BE1A-43B7-A8BC-D1DFCB83D81C}" srcOrd="1" destOrd="0" presId="urn:microsoft.com/office/officeart/2005/8/layout/vProcess5"/>
    <dgm:cxn modelId="{336BF409-758C-4D8C-9753-5BB8129B0A03}" type="presParOf" srcId="{BB850E98-07A9-4E7E-965D-94AB3676B12B}" destId="{19F8AD78-9AD1-4242-8500-750DB4531421}" srcOrd="2" destOrd="0" presId="urn:microsoft.com/office/officeart/2005/8/layout/vProcess5"/>
    <dgm:cxn modelId="{E6728E54-84FB-4898-8B9A-03EFEFDE76D5}" type="presParOf" srcId="{BB850E98-07A9-4E7E-965D-94AB3676B12B}" destId="{A289F40D-48F4-4D47-B04F-26532AE85D72}" srcOrd="3" destOrd="0" presId="urn:microsoft.com/office/officeart/2005/8/layout/vProcess5"/>
    <dgm:cxn modelId="{4430DAC7-17D5-4CFC-B0E2-95C8708B8C95}" type="presParOf" srcId="{BB850E98-07A9-4E7E-965D-94AB3676B12B}" destId="{FB1E1DA4-6477-4999-8B5F-ED631F710D7D}" srcOrd="4" destOrd="0" presId="urn:microsoft.com/office/officeart/2005/8/layout/vProcess5"/>
    <dgm:cxn modelId="{08BE089A-3100-4A80-B89D-CFB64DF8AB28}" type="presParOf" srcId="{BB850E98-07A9-4E7E-965D-94AB3676B12B}" destId="{DD965A54-D03C-46D0-83A1-B605358D9587}" srcOrd="5" destOrd="0" presId="urn:microsoft.com/office/officeart/2005/8/layout/vProcess5"/>
    <dgm:cxn modelId="{84906936-3CE5-48F9-A6BD-9966185CE62C}" type="presParOf" srcId="{BB850E98-07A9-4E7E-965D-94AB3676B12B}" destId="{08B8413A-9778-4111-AAFD-657C0C7E1739}" srcOrd="6" destOrd="0" presId="urn:microsoft.com/office/officeart/2005/8/layout/vProcess5"/>
    <dgm:cxn modelId="{885B4D33-1FAF-4A53-8C0C-102FECA72623}" type="presParOf" srcId="{BB850E98-07A9-4E7E-965D-94AB3676B12B}" destId="{63324664-786A-431F-B17F-56A70F8E5B2E}" srcOrd="7" destOrd="0" presId="urn:microsoft.com/office/officeart/2005/8/layout/vProcess5"/>
    <dgm:cxn modelId="{6E8A1173-96CA-49F8-A486-C323E750C503}" type="presParOf" srcId="{BB850E98-07A9-4E7E-965D-94AB3676B12B}" destId="{10C31F78-BA1C-4AE6-AAC7-F4CEDEE4509D}" srcOrd="8" destOrd="0" presId="urn:microsoft.com/office/officeart/2005/8/layout/vProcess5"/>
    <dgm:cxn modelId="{7D4197DF-E7F2-403A-83AD-FB79CF7CCA84}" type="presParOf" srcId="{BB850E98-07A9-4E7E-965D-94AB3676B12B}" destId="{57DBCC0B-2BE1-4764-93CB-D849978182CA}" srcOrd="9" destOrd="0" presId="urn:microsoft.com/office/officeart/2005/8/layout/vProcess5"/>
    <dgm:cxn modelId="{1F4B0210-8796-4D5E-8A8F-992A77E95C76}" type="presParOf" srcId="{BB850E98-07A9-4E7E-965D-94AB3676B12B}" destId="{E02E5316-68CD-4B75-95AD-ED9E629B8237}" srcOrd="10" destOrd="0" presId="urn:microsoft.com/office/officeart/2005/8/layout/vProcess5"/>
    <dgm:cxn modelId="{8C38F6A6-E337-4446-84B2-D43A0B330B91}" type="presParOf" srcId="{BB850E98-07A9-4E7E-965D-94AB3676B12B}" destId="{8D0C063B-554E-4EF5-822B-A07A69BF0B7B}" srcOrd="11" destOrd="0" presId="urn:microsoft.com/office/officeart/2005/8/layout/vProcess5"/>
  </dgm:cxnLst>
  <dgm:bg>
    <a:effectLst>
      <a:outerShdw blurRad="50800" dist="50800" dir="5400000" algn="ctr" rotWithShape="0">
        <a:schemeClr val="tx1">
          <a:lumMod val="65000"/>
          <a:lumOff val="35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A78F97-E4EF-422D-A679-556FDBD627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9A71A34-3267-47E9-8C41-EEDFEFAC3702}">
      <dgm:prSet custT="1"/>
      <dgm:spPr>
        <a:xfrm>
          <a:off x="684978" y="430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Toxicity – Adverse drug reaction d/t excessive dosing</a:t>
          </a:r>
        </a:p>
      </dgm:t>
    </dgm:pt>
    <dgm:pt modelId="{4C62D2F5-A155-4450-A702-2EB8FBE585B2}" type="parTrans" cxnId="{71CB7A2E-EEBF-42FD-BF8E-3DB8092E07F8}">
      <dgm:prSet/>
      <dgm:spPr/>
      <dgm:t>
        <a:bodyPr/>
        <a:lstStyle/>
        <a:p>
          <a:endParaRPr lang="en-US"/>
        </a:p>
      </dgm:t>
    </dgm:pt>
    <dgm:pt modelId="{326E8815-0CCF-409E-B2B1-4570D2CD812F}" type="sibTrans" cxnId="{71CB7A2E-EEBF-42FD-BF8E-3DB8092E07F8}">
      <dgm:prSet/>
      <dgm:spPr/>
      <dgm:t>
        <a:bodyPr/>
        <a:lstStyle/>
        <a:p>
          <a:endParaRPr lang="en-US"/>
        </a:p>
      </dgm:t>
    </dgm:pt>
    <dgm:pt modelId="{E1CFB9F7-DBEB-4670-8C6B-D410A5FDF438}">
      <dgm:prSet custT="1"/>
      <dgm:spPr>
        <a:xfrm>
          <a:off x="684978" y="741749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Allergic reaction – Immune response</a:t>
          </a:r>
        </a:p>
      </dgm:t>
    </dgm:pt>
    <dgm:pt modelId="{09410B97-E1ED-4B2D-A39E-1B71AC3E4F05}" type="parTrans" cxnId="{F839F0FA-FAE3-402F-A461-DDCFE4E5B6D0}">
      <dgm:prSet/>
      <dgm:spPr/>
      <dgm:t>
        <a:bodyPr/>
        <a:lstStyle/>
        <a:p>
          <a:endParaRPr lang="en-US"/>
        </a:p>
      </dgm:t>
    </dgm:pt>
    <dgm:pt modelId="{185B124D-D2FD-4CA1-B6CE-B56A54E90D11}" type="sibTrans" cxnId="{F839F0FA-FAE3-402F-A461-DDCFE4E5B6D0}">
      <dgm:prSet/>
      <dgm:spPr/>
      <dgm:t>
        <a:bodyPr/>
        <a:lstStyle/>
        <a:p>
          <a:endParaRPr lang="en-US"/>
        </a:p>
      </dgm:t>
    </dgm:pt>
    <dgm:pt modelId="{E6E67E52-177A-4FC2-A871-B679CB6AA18F}">
      <dgm:prSet custT="1"/>
      <dgm:spPr>
        <a:xfrm>
          <a:off x="684978" y="1483068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Idiosyncratic effect – Uncommon drug response resulting from a genetic predisposition</a:t>
          </a:r>
        </a:p>
      </dgm:t>
    </dgm:pt>
    <dgm:pt modelId="{F9B0C405-8DD4-4BA5-9FA2-74F5C41923B0}" type="parTrans" cxnId="{3978826A-6D68-4F35-8C5E-8292F1826FAD}">
      <dgm:prSet/>
      <dgm:spPr/>
      <dgm:t>
        <a:bodyPr/>
        <a:lstStyle/>
        <a:p>
          <a:endParaRPr lang="en-US"/>
        </a:p>
      </dgm:t>
    </dgm:pt>
    <dgm:pt modelId="{B3863DCC-FF9C-422A-8F67-0313C17A521D}" type="sibTrans" cxnId="{3978826A-6D68-4F35-8C5E-8292F1826FAD}">
      <dgm:prSet/>
      <dgm:spPr/>
      <dgm:t>
        <a:bodyPr/>
        <a:lstStyle/>
        <a:p>
          <a:endParaRPr lang="en-US"/>
        </a:p>
      </dgm:t>
    </dgm:pt>
    <dgm:pt modelId="{94010E56-7D53-449E-9FE4-1F7E3C5278B5}">
      <dgm:prSet custT="1"/>
      <dgm:spPr>
        <a:xfrm>
          <a:off x="684978" y="2224387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Iatrogenic Disease – Adverse effect caused by drug or medical treatment</a:t>
          </a:r>
        </a:p>
      </dgm:t>
    </dgm:pt>
    <dgm:pt modelId="{10760637-7474-49F7-94F2-AA318B7C5F59}" type="parTrans" cxnId="{EE2A508D-2B3D-408A-8D8E-52600795641B}">
      <dgm:prSet/>
      <dgm:spPr/>
      <dgm:t>
        <a:bodyPr/>
        <a:lstStyle/>
        <a:p>
          <a:endParaRPr lang="en-US"/>
        </a:p>
      </dgm:t>
    </dgm:pt>
    <dgm:pt modelId="{FDD4DB04-D6F9-41C7-A2B2-C435BAA6ECA9}" type="sibTrans" cxnId="{EE2A508D-2B3D-408A-8D8E-52600795641B}">
      <dgm:prSet/>
      <dgm:spPr/>
      <dgm:t>
        <a:bodyPr/>
        <a:lstStyle/>
        <a:p>
          <a:endParaRPr lang="en-US"/>
        </a:p>
      </dgm:t>
    </dgm:pt>
    <dgm:pt modelId="{35AA1C6B-3D6B-4B6D-82E7-ED495DE25C0A}">
      <dgm:prSet custT="1"/>
      <dgm:spPr>
        <a:xfrm>
          <a:off x="684978" y="2965705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Physical Dependence – Can develop with long-term use of certain medications. Withdrawal symptoms can cause physical harm.</a:t>
          </a:r>
        </a:p>
      </dgm:t>
    </dgm:pt>
    <dgm:pt modelId="{C0F3BC7E-B65E-4A42-BD26-15476C2D6A9A}" type="parTrans" cxnId="{DEBB44BC-B358-4A53-B9DA-E06983841391}">
      <dgm:prSet/>
      <dgm:spPr/>
      <dgm:t>
        <a:bodyPr/>
        <a:lstStyle/>
        <a:p>
          <a:endParaRPr lang="en-US"/>
        </a:p>
      </dgm:t>
    </dgm:pt>
    <dgm:pt modelId="{D31D8CEB-230A-4682-8E1C-F69C53E6414E}" type="sibTrans" cxnId="{DEBB44BC-B358-4A53-B9DA-E06983841391}">
      <dgm:prSet/>
      <dgm:spPr/>
      <dgm:t>
        <a:bodyPr/>
        <a:lstStyle/>
        <a:p>
          <a:endParaRPr lang="en-US"/>
        </a:p>
      </dgm:t>
    </dgm:pt>
    <dgm:pt modelId="{783F5789-9CCD-481D-B8F0-5B2661FCD789}">
      <dgm:prSet custT="1"/>
      <dgm:spPr>
        <a:xfrm>
          <a:off x="684978" y="3707024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Carcinogenic effect – Ability of drugs to cause cancer</a:t>
          </a:r>
        </a:p>
      </dgm:t>
    </dgm:pt>
    <dgm:pt modelId="{1564DFE1-EB3F-4102-9A38-90D15EC36308}" type="parTrans" cxnId="{864D7EBE-E61D-45B8-8A06-C2BD0A4C15DC}">
      <dgm:prSet/>
      <dgm:spPr/>
      <dgm:t>
        <a:bodyPr/>
        <a:lstStyle/>
        <a:p>
          <a:endParaRPr lang="en-US"/>
        </a:p>
      </dgm:t>
    </dgm:pt>
    <dgm:pt modelId="{9CFB9C8C-9AF9-498E-B75F-B720748BB5E9}" type="sibTrans" cxnId="{864D7EBE-E61D-45B8-8A06-C2BD0A4C15DC}">
      <dgm:prSet/>
      <dgm:spPr/>
      <dgm:t>
        <a:bodyPr/>
        <a:lstStyle/>
        <a:p>
          <a:endParaRPr lang="en-US"/>
        </a:p>
      </dgm:t>
    </dgm:pt>
    <dgm:pt modelId="{DF503AFC-EF81-4F85-84BA-3345DC48EB8F}">
      <dgm:prSet custT="1"/>
      <dgm:spPr>
        <a:xfrm>
          <a:off x="684978" y="4448343"/>
          <a:ext cx="6608631" cy="593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0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Teratogenic effect – Drug –induced birth defect</a:t>
          </a:r>
        </a:p>
      </dgm:t>
    </dgm:pt>
    <dgm:pt modelId="{C793A441-9D94-4F2E-B12F-4752F125CA5D}" type="parTrans" cxnId="{462CE1A5-C276-465C-8039-DA889A6D09FB}">
      <dgm:prSet/>
      <dgm:spPr/>
      <dgm:t>
        <a:bodyPr/>
        <a:lstStyle/>
        <a:p>
          <a:endParaRPr lang="en-US"/>
        </a:p>
      </dgm:t>
    </dgm:pt>
    <dgm:pt modelId="{E276A4B6-0C8C-4D07-8F06-9F31A626B8DF}" type="sibTrans" cxnId="{462CE1A5-C276-465C-8039-DA889A6D09FB}">
      <dgm:prSet/>
      <dgm:spPr/>
      <dgm:t>
        <a:bodyPr/>
        <a:lstStyle/>
        <a:p>
          <a:endParaRPr lang="en-US"/>
        </a:p>
      </dgm:t>
    </dgm:pt>
    <dgm:pt modelId="{E29B8B5B-879D-41FB-9AAE-126AB4D87306}" type="pres">
      <dgm:prSet presAssocID="{17A78F97-E4EF-422D-A679-556FDBD627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D53650-3788-40FF-B043-EAD682D850E9}" type="pres">
      <dgm:prSet presAssocID="{F9A71A34-3267-47E9-8C41-EEDFEFAC3702}" presName="compNode" presStyleCnt="0"/>
      <dgm:spPr/>
    </dgm:pt>
    <dgm:pt modelId="{09C5E2E4-8904-4E62-A273-278BCAF4ACE2}" type="pres">
      <dgm:prSet presAssocID="{F9A71A34-3267-47E9-8C41-EEDFEFAC3702}" presName="bgRect" presStyleLbl="bgShp" presStyleIdx="0" presStyleCnt="7"/>
      <dgm:spPr>
        <a:xfrm>
          <a:off x="0" y="430"/>
          <a:ext cx="7293610" cy="593054"/>
        </a:xfrm>
        <a:prstGeom prst="roundRect">
          <a:avLst>
            <a:gd name="adj" fmla="val 10000"/>
          </a:avLst>
        </a:prstGeom>
        <a:solidFill>
          <a:srgbClr val="FAB900">
            <a:lumMod val="75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6776B0FD-442B-441C-98D7-3DB097D1965D}" type="pres">
      <dgm:prSet presAssocID="{F9A71A34-3267-47E9-8C41-EEDFEFAC3702}" presName="iconRect" presStyleLbl="node1" presStyleIdx="0" presStyleCnt="7"/>
      <dgm:spPr>
        <a:xfrm>
          <a:off x="179399" y="133868"/>
          <a:ext cx="326180" cy="32618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ines"/>
        </a:ext>
      </dgm:extLst>
    </dgm:pt>
    <dgm:pt modelId="{44674C4E-02A1-4816-9B3F-571E03B10D99}" type="pres">
      <dgm:prSet presAssocID="{F9A71A34-3267-47E9-8C41-EEDFEFAC3702}" presName="spaceRect" presStyleCnt="0"/>
      <dgm:spPr/>
    </dgm:pt>
    <dgm:pt modelId="{8CE0E36C-4F71-4FFF-A84E-EDCF7064610B}" type="pres">
      <dgm:prSet presAssocID="{F9A71A34-3267-47E9-8C41-EEDFEFAC3702}" presName="parTx" presStyleLbl="revTx" presStyleIdx="0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DF7A8CF-FA6D-4A0B-B2A8-F2422B6ED57A}" type="pres">
      <dgm:prSet presAssocID="{326E8815-0CCF-409E-B2B1-4570D2CD812F}" presName="sibTrans" presStyleCnt="0"/>
      <dgm:spPr/>
    </dgm:pt>
    <dgm:pt modelId="{C9B7C4F8-61FD-4111-BB23-226611F307A0}" type="pres">
      <dgm:prSet presAssocID="{E1CFB9F7-DBEB-4670-8C6B-D410A5FDF438}" presName="compNode" presStyleCnt="0"/>
      <dgm:spPr/>
    </dgm:pt>
    <dgm:pt modelId="{D7BB8F2A-5EA9-4D59-9874-F4E947A9499E}" type="pres">
      <dgm:prSet presAssocID="{E1CFB9F7-DBEB-4670-8C6B-D410A5FDF438}" presName="bgRect" presStyleLbl="bgShp" presStyleIdx="1" presStyleCnt="7"/>
      <dgm:spPr>
        <a:xfrm>
          <a:off x="0" y="741749"/>
          <a:ext cx="7293610" cy="593054"/>
        </a:xfrm>
        <a:prstGeom prst="roundRect">
          <a:avLst>
            <a:gd name="adj" fmla="val 10000"/>
          </a:avLst>
        </a:prstGeom>
        <a:solidFill>
          <a:srgbClr val="90BB23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359DC0ED-1AF3-444B-B8C3-E7E96F70029F}" type="pres">
      <dgm:prSet presAssocID="{E1CFB9F7-DBEB-4670-8C6B-D410A5FDF438}" presName="iconRect" presStyleLbl="node1" presStyleIdx="1" presStyleCnt="7"/>
      <dgm:spPr>
        <a:xfrm>
          <a:off x="179399" y="875186"/>
          <a:ext cx="326180" cy="32618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rror"/>
        </a:ext>
      </dgm:extLst>
    </dgm:pt>
    <dgm:pt modelId="{13E0A6A0-2FE1-48E3-B065-AE1E445F26B6}" type="pres">
      <dgm:prSet presAssocID="{E1CFB9F7-DBEB-4670-8C6B-D410A5FDF438}" presName="spaceRect" presStyleCnt="0"/>
      <dgm:spPr/>
    </dgm:pt>
    <dgm:pt modelId="{86FFCF2D-1701-4309-BA97-7C6EBAB6EB20}" type="pres">
      <dgm:prSet presAssocID="{E1CFB9F7-DBEB-4670-8C6B-D410A5FDF438}" presName="parTx" presStyleLbl="revTx" presStyleIdx="1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59721C6-32D1-4AA2-8186-EC1F8F72DEE3}" type="pres">
      <dgm:prSet presAssocID="{185B124D-D2FD-4CA1-B6CE-B56A54E90D11}" presName="sibTrans" presStyleCnt="0"/>
      <dgm:spPr/>
    </dgm:pt>
    <dgm:pt modelId="{7124BA1F-9DE1-43A0-9758-27CC0FBB21C0}" type="pres">
      <dgm:prSet presAssocID="{E6E67E52-177A-4FC2-A871-B679CB6AA18F}" presName="compNode" presStyleCnt="0"/>
      <dgm:spPr/>
    </dgm:pt>
    <dgm:pt modelId="{9A585AEF-B6A7-470C-BA43-D7F5C2000387}" type="pres">
      <dgm:prSet presAssocID="{E6E67E52-177A-4FC2-A871-B679CB6AA18F}" presName="bgRect" presStyleLbl="bgShp" presStyleIdx="2" presStyleCnt="7"/>
      <dgm:spPr>
        <a:xfrm>
          <a:off x="0" y="1483068"/>
          <a:ext cx="7293610" cy="593054"/>
        </a:xfrm>
        <a:prstGeom prst="roundRect">
          <a:avLst>
            <a:gd name="adj" fmla="val 10000"/>
          </a:avLst>
        </a:prstGeom>
        <a:solidFill>
          <a:srgbClr val="EE7008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02463D9-2D6C-4ACB-AAC0-C2BB67D15834}" type="pres">
      <dgm:prSet presAssocID="{E6E67E52-177A-4FC2-A871-B679CB6AA18F}" presName="iconRect" presStyleLbl="node1" presStyleIdx="2" presStyleCnt="7"/>
      <dgm:spPr>
        <a:xfrm>
          <a:off x="179399" y="1616505"/>
          <a:ext cx="326180" cy="32618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2EFF4658-5665-447F-8D0E-8C4BD6DFF0DD}" type="pres">
      <dgm:prSet presAssocID="{E6E67E52-177A-4FC2-A871-B679CB6AA18F}" presName="spaceRect" presStyleCnt="0"/>
      <dgm:spPr/>
    </dgm:pt>
    <dgm:pt modelId="{6DFD6D8D-3AEE-46E1-8CD3-BB30C217F2CA}" type="pres">
      <dgm:prSet presAssocID="{E6E67E52-177A-4FC2-A871-B679CB6AA18F}" presName="parTx" presStyleLbl="revTx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43C074F-4A12-474F-8C49-773A9DE6A5F6}" type="pres">
      <dgm:prSet presAssocID="{B3863DCC-FF9C-422A-8F67-0313C17A521D}" presName="sibTrans" presStyleCnt="0"/>
      <dgm:spPr/>
    </dgm:pt>
    <dgm:pt modelId="{F89F31C3-216F-4E77-A03B-EAD04A6D160F}" type="pres">
      <dgm:prSet presAssocID="{94010E56-7D53-449E-9FE4-1F7E3C5278B5}" presName="compNode" presStyleCnt="0"/>
      <dgm:spPr/>
    </dgm:pt>
    <dgm:pt modelId="{4E9C4278-0973-40D1-9F25-D1F099487617}" type="pres">
      <dgm:prSet presAssocID="{94010E56-7D53-449E-9FE4-1F7E3C5278B5}" presName="bgRect" presStyleLbl="bgShp" presStyleIdx="3" presStyleCnt="7"/>
      <dgm:spPr>
        <a:xfrm>
          <a:off x="0" y="2224387"/>
          <a:ext cx="7293610" cy="593054"/>
        </a:xfrm>
        <a:prstGeom prst="roundRect">
          <a:avLst>
            <a:gd name="adj" fmla="val 10000"/>
          </a:avLst>
        </a:prstGeom>
        <a:solidFill>
          <a:srgbClr val="1AB39F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0E18D4C-9FEA-4906-80C2-EDC74980D7A1}" type="pres">
      <dgm:prSet presAssocID="{94010E56-7D53-449E-9FE4-1F7E3C5278B5}" presName="iconRect" presStyleLbl="node1" presStyleIdx="3" presStyleCnt="7"/>
      <dgm:spPr>
        <a:xfrm>
          <a:off x="179399" y="2357824"/>
          <a:ext cx="326180" cy="32618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ospital First Aid"/>
        </a:ext>
      </dgm:extLst>
    </dgm:pt>
    <dgm:pt modelId="{3815A42D-F63A-4B07-8517-D4977FB296B9}" type="pres">
      <dgm:prSet presAssocID="{94010E56-7D53-449E-9FE4-1F7E3C5278B5}" presName="spaceRect" presStyleCnt="0"/>
      <dgm:spPr/>
    </dgm:pt>
    <dgm:pt modelId="{FEE4754D-CC53-4B69-A07D-4998CADBDC2C}" type="pres">
      <dgm:prSet presAssocID="{94010E56-7D53-449E-9FE4-1F7E3C5278B5}" presName="parTx" presStyleLbl="revTx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98E5C7C-D131-49DA-BD6F-A67E72C76AEA}" type="pres">
      <dgm:prSet presAssocID="{FDD4DB04-D6F9-41C7-A2B2-C435BAA6ECA9}" presName="sibTrans" presStyleCnt="0"/>
      <dgm:spPr/>
    </dgm:pt>
    <dgm:pt modelId="{44879B6E-91D5-447A-A3C0-B79F16821861}" type="pres">
      <dgm:prSet presAssocID="{35AA1C6B-3D6B-4B6D-82E7-ED495DE25C0A}" presName="compNode" presStyleCnt="0"/>
      <dgm:spPr/>
    </dgm:pt>
    <dgm:pt modelId="{A5186E88-2194-4432-954A-D27C8CAC0208}" type="pres">
      <dgm:prSet presAssocID="{35AA1C6B-3D6B-4B6D-82E7-ED495DE25C0A}" presName="bgRect" presStyleLbl="bgShp" presStyleIdx="4" presStyleCnt="7"/>
      <dgm:spPr>
        <a:xfrm>
          <a:off x="0" y="2965705"/>
          <a:ext cx="7293610" cy="593054"/>
        </a:xfrm>
        <a:prstGeom prst="roundRect">
          <a:avLst>
            <a:gd name="adj" fmla="val 10000"/>
          </a:avLst>
        </a:prstGeom>
        <a:solidFill>
          <a:srgbClr val="D5393D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2E376FA-4A06-4BED-B7A0-184582017F6A}" type="pres">
      <dgm:prSet presAssocID="{35AA1C6B-3D6B-4B6D-82E7-ED495DE25C0A}" presName="iconRect" presStyleLbl="node1" presStyleIdx="4" presStyleCnt="7"/>
      <dgm:spPr>
        <a:xfrm>
          <a:off x="179399" y="3099143"/>
          <a:ext cx="326180" cy="32618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alth"/>
        </a:ext>
      </dgm:extLst>
    </dgm:pt>
    <dgm:pt modelId="{2B44FED0-D506-418E-97BA-6494FBC9836A}" type="pres">
      <dgm:prSet presAssocID="{35AA1C6B-3D6B-4B6D-82E7-ED495DE25C0A}" presName="spaceRect" presStyleCnt="0"/>
      <dgm:spPr/>
    </dgm:pt>
    <dgm:pt modelId="{49DA197C-890F-4722-A822-BDD81630CB82}" type="pres">
      <dgm:prSet presAssocID="{35AA1C6B-3D6B-4B6D-82E7-ED495DE25C0A}" presName="parTx" presStyleLbl="revTx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A6EE185-3435-450D-BFE1-27DE47DDADCF}" type="pres">
      <dgm:prSet presAssocID="{D31D8CEB-230A-4682-8E1C-F69C53E6414E}" presName="sibTrans" presStyleCnt="0"/>
      <dgm:spPr/>
    </dgm:pt>
    <dgm:pt modelId="{E2AD6C5F-7A66-411D-8690-680C5ADBC4BC}" type="pres">
      <dgm:prSet presAssocID="{783F5789-9CCD-481D-B8F0-5B2661FCD789}" presName="compNode" presStyleCnt="0"/>
      <dgm:spPr/>
    </dgm:pt>
    <dgm:pt modelId="{0AE23E11-44FE-493E-ABFA-F0D4318FC43D}" type="pres">
      <dgm:prSet presAssocID="{783F5789-9CCD-481D-B8F0-5B2661FCD789}" presName="bgRect" presStyleLbl="bgShp" presStyleIdx="5" presStyleCnt="7"/>
      <dgm:spPr>
        <a:xfrm>
          <a:off x="0" y="3707024"/>
          <a:ext cx="7293610" cy="593054"/>
        </a:xfrm>
        <a:prstGeom prst="roundRect">
          <a:avLst>
            <a:gd name="adj" fmla="val 10000"/>
          </a:avLst>
        </a:prstGeom>
        <a:solidFill>
          <a:srgbClr val="FAB900">
            <a:lumMod val="75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4B8E7741-159E-4132-8938-A61D09AB6BA9}" type="pres">
      <dgm:prSet presAssocID="{783F5789-9CCD-481D-B8F0-5B2661FCD789}" presName="iconRect" presStyleLbl="node1" presStyleIdx="5" presStyleCnt="7"/>
      <dgm:spPr>
        <a:xfrm>
          <a:off x="179399" y="3840461"/>
          <a:ext cx="326180" cy="326180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ill"/>
        </a:ext>
      </dgm:extLst>
    </dgm:pt>
    <dgm:pt modelId="{19554F4B-803E-4B70-98DC-9480CF762318}" type="pres">
      <dgm:prSet presAssocID="{783F5789-9CCD-481D-B8F0-5B2661FCD789}" presName="spaceRect" presStyleCnt="0"/>
      <dgm:spPr/>
    </dgm:pt>
    <dgm:pt modelId="{F3D522F7-5AA7-4DD0-8514-69DFFB68B85C}" type="pres">
      <dgm:prSet presAssocID="{783F5789-9CCD-481D-B8F0-5B2661FCD789}" presName="parTx" presStyleLbl="revTx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9E38472-AB05-41E7-B73B-5B1B471B6653}" type="pres">
      <dgm:prSet presAssocID="{9CFB9C8C-9AF9-498E-B75F-B720748BB5E9}" presName="sibTrans" presStyleCnt="0"/>
      <dgm:spPr/>
    </dgm:pt>
    <dgm:pt modelId="{88654A70-BFF4-4968-A5EE-EB5D3936DC79}" type="pres">
      <dgm:prSet presAssocID="{DF503AFC-EF81-4F85-84BA-3345DC48EB8F}" presName="compNode" presStyleCnt="0"/>
      <dgm:spPr/>
    </dgm:pt>
    <dgm:pt modelId="{4DEDA545-6471-4676-8AEF-17E541642B98}" type="pres">
      <dgm:prSet presAssocID="{DF503AFC-EF81-4F85-84BA-3345DC48EB8F}" presName="bgRect" presStyleLbl="bgShp" presStyleIdx="6" presStyleCnt="7"/>
      <dgm:spPr>
        <a:xfrm>
          <a:off x="0" y="4448343"/>
          <a:ext cx="7293610" cy="593054"/>
        </a:xfrm>
        <a:prstGeom prst="roundRect">
          <a:avLst>
            <a:gd name="adj" fmla="val 10000"/>
          </a:avLst>
        </a:prstGeom>
        <a:solidFill>
          <a:srgbClr val="90BB23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3F4DB98-11BE-4CC9-BC74-F2E02CFC932D}" type="pres">
      <dgm:prSet presAssocID="{DF503AFC-EF81-4F85-84BA-3345DC48EB8F}" presName="iconRect" presStyleLbl="node1" presStyleIdx="6" presStyleCnt="7"/>
      <dgm:spPr>
        <a:xfrm>
          <a:off x="179399" y="4581780"/>
          <a:ext cx="326180" cy="326180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offee Beans"/>
        </a:ext>
      </dgm:extLst>
    </dgm:pt>
    <dgm:pt modelId="{464FE901-ADA6-42E6-A588-B7A9442A182A}" type="pres">
      <dgm:prSet presAssocID="{DF503AFC-EF81-4F85-84BA-3345DC48EB8F}" presName="spaceRect" presStyleCnt="0"/>
      <dgm:spPr/>
    </dgm:pt>
    <dgm:pt modelId="{4BEDE443-2473-4AF9-848B-C80D41AED5ED}" type="pres">
      <dgm:prSet presAssocID="{DF503AFC-EF81-4F85-84BA-3345DC48EB8F}" presName="parTx" presStyleLbl="revTx" presStyleIdx="6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EA8EC96-11B2-4472-9690-31D262228652}" type="presOf" srcId="{17A78F97-E4EF-422D-A679-556FDBD627CA}" destId="{E29B8B5B-879D-41FB-9AAE-126AB4D87306}" srcOrd="0" destOrd="0" presId="urn:microsoft.com/office/officeart/2018/2/layout/IconVerticalSolidList"/>
    <dgm:cxn modelId="{DEBB44BC-B358-4A53-B9DA-E06983841391}" srcId="{17A78F97-E4EF-422D-A679-556FDBD627CA}" destId="{35AA1C6B-3D6B-4B6D-82E7-ED495DE25C0A}" srcOrd="4" destOrd="0" parTransId="{C0F3BC7E-B65E-4A42-BD26-15476C2D6A9A}" sibTransId="{D31D8CEB-230A-4682-8E1C-F69C53E6414E}"/>
    <dgm:cxn modelId="{1401690E-7E81-4D47-930F-7AE9FD871882}" type="presOf" srcId="{E6E67E52-177A-4FC2-A871-B679CB6AA18F}" destId="{6DFD6D8D-3AEE-46E1-8CD3-BB30C217F2CA}" srcOrd="0" destOrd="0" presId="urn:microsoft.com/office/officeart/2018/2/layout/IconVerticalSolidList"/>
    <dgm:cxn modelId="{71CB7A2E-EEBF-42FD-BF8E-3DB8092E07F8}" srcId="{17A78F97-E4EF-422D-A679-556FDBD627CA}" destId="{F9A71A34-3267-47E9-8C41-EEDFEFAC3702}" srcOrd="0" destOrd="0" parTransId="{4C62D2F5-A155-4450-A702-2EB8FBE585B2}" sibTransId="{326E8815-0CCF-409E-B2B1-4570D2CD812F}"/>
    <dgm:cxn modelId="{7E406F2D-F915-4B09-A363-BBD22F97BB36}" type="presOf" srcId="{F9A71A34-3267-47E9-8C41-EEDFEFAC3702}" destId="{8CE0E36C-4F71-4FFF-A84E-EDCF7064610B}" srcOrd="0" destOrd="0" presId="urn:microsoft.com/office/officeart/2018/2/layout/IconVerticalSolidList"/>
    <dgm:cxn modelId="{9AAED5F2-A2D5-4986-ACF9-FDE3943D1959}" type="presOf" srcId="{DF503AFC-EF81-4F85-84BA-3345DC48EB8F}" destId="{4BEDE443-2473-4AF9-848B-C80D41AED5ED}" srcOrd="0" destOrd="0" presId="urn:microsoft.com/office/officeart/2018/2/layout/IconVerticalSolidList"/>
    <dgm:cxn modelId="{5385BB86-52BC-449F-9358-7AFAD1BEA60A}" type="presOf" srcId="{94010E56-7D53-449E-9FE4-1F7E3C5278B5}" destId="{FEE4754D-CC53-4B69-A07D-4998CADBDC2C}" srcOrd="0" destOrd="0" presId="urn:microsoft.com/office/officeart/2018/2/layout/IconVerticalSolidList"/>
    <dgm:cxn modelId="{EE2A508D-2B3D-408A-8D8E-52600795641B}" srcId="{17A78F97-E4EF-422D-A679-556FDBD627CA}" destId="{94010E56-7D53-449E-9FE4-1F7E3C5278B5}" srcOrd="3" destOrd="0" parTransId="{10760637-7474-49F7-94F2-AA318B7C5F59}" sibTransId="{FDD4DB04-D6F9-41C7-A2B2-C435BAA6ECA9}"/>
    <dgm:cxn modelId="{462CE1A5-C276-465C-8039-DA889A6D09FB}" srcId="{17A78F97-E4EF-422D-A679-556FDBD627CA}" destId="{DF503AFC-EF81-4F85-84BA-3345DC48EB8F}" srcOrd="6" destOrd="0" parTransId="{C793A441-9D94-4F2E-B12F-4752F125CA5D}" sibTransId="{E276A4B6-0C8C-4D07-8F06-9F31A626B8DF}"/>
    <dgm:cxn modelId="{6857E2DF-9931-4CB8-BA06-90A22F962131}" type="presOf" srcId="{E1CFB9F7-DBEB-4670-8C6B-D410A5FDF438}" destId="{86FFCF2D-1701-4309-BA97-7C6EBAB6EB20}" srcOrd="0" destOrd="0" presId="urn:microsoft.com/office/officeart/2018/2/layout/IconVerticalSolidList"/>
    <dgm:cxn modelId="{864D7EBE-E61D-45B8-8A06-C2BD0A4C15DC}" srcId="{17A78F97-E4EF-422D-A679-556FDBD627CA}" destId="{783F5789-9CCD-481D-B8F0-5B2661FCD789}" srcOrd="5" destOrd="0" parTransId="{1564DFE1-EB3F-4102-9A38-90D15EC36308}" sibTransId="{9CFB9C8C-9AF9-498E-B75F-B720748BB5E9}"/>
    <dgm:cxn modelId="{B332D6C8-4212-43FE-B4A7-F7AF7224E67A}" type="presOf" srcId="{783F5789-9CCD-481D-B8F0-5B2661FCD789}" destId="{F3D522F7-5AA7-4DD0-8514-69DFFB68B85C}" srcOrd="0" destOrd="0" presId="urn:microsoft.com/office/officeart/2018/2/layout/IconVerticalSolidList"/>
    <dgm:cxn modelId="{3978826A-6D68-4F35-8C5E-8292F1826FAD}" srcId="{17A78F97-E4EF-422D-A679-556FDBD627CA}" destId="{E6E67E52-177A-4FC2-A871-B679CB6AA18F}" srcOrd="2" destOrd="0" parTransId="{F9B0C405-8DD4-4BA5-9FA2-74F5C41923B0}" sibTransId="{B3863DCC-FF9C-422A-8F67-0313C17A521D}"/>
    <dgm:cxn modelId="{F839F0FA-FAE3-402F-A461-DDCFE4E5B6D0}" srcId="{17A78F97-E4EF-422D-A679-556FDBD627CA}" destId="{E1CFB9F7-DBEB-4670-8C6B-D410A5FDF438}" srcOrd="1" destOrd="0" parTransId="{09410B97-E1ED-4B2D-A39E-1B71AC3E4F05}" sibTransId="{185B124D-D2FD-4CA1-B6CE-B56A54E90D11}"/>
    <dgm:cxn modelId="{E499F38D-2BC3-429B-8963-FA39E9F3CB37}" type="presOf" srcId="{35AA1C6B-3D6B-4B6D-82E7-ED495DE25C0A}" destId="{49DA197C-890F-4722-A822-BDD81630CB82}" srcOrd="0" destOrd="0" presId="urn:microsoft.com/office/officeart/2018/2/layout/IconVerticalSolidList"/>
    <dgm:cxn modelId="{ABA205E8-8E6A-4D29-ACDF-DD82BE302936}" type="presParOf" srcId="{E29B8B5B-879D-41FB-9AAE-126AB4D87306}" destId="{46D53650-3788-40FF-B043-EAD682D850E9}" srcOrd="0" destOrd="0" presId="urn:microsoft.com/office/officeart/2018/2/layout/IconVerticalSolidList"/>
    <dgm:cxn modelId="{D9D1B720-CF38-44A4-B340-6B1C80128D90}" type="presParOf" srcId="{46D53650-3788-40FF-B043-EAD682D850E9}" destId="{09C5E2E4-8904-4E62-A273-278BCAF4ACE2}" srcOrd="0" destOrd="0" presId="urn:microsoft.com/office/officeart/2018/2/layout/IconVerticalSolidList"/>
    <dgm:cxn modelId="{2C8C03FD-0C38-47DD-9B06-0EBC84A13AAE}" type="presParOf" srcId="{46D53650-3788-40FF-B043-EAD682D850E9}" destId="{6776B0FD-442B-441C-98D7-3DB097D1965D}" srcOrd="1" destOrd="0" presId="urn:microsoft.com/office/officeart/2018/2/layout/IconVerticalSolidList"/>
    <dgm:cxn modelId="{3C232876-51AC-4686-B0C7-9B7AC013A632}" type="presParOf" srcId="{46D53650-3788-40FF-B043-EAD682D850E9}" destId="{44674C4E-02A1-4816-9B3F-571E03B10D99}" srcOrd="2" destOrd="0" presId="urn:microsoft.com/office/officeart/2018/2/layout/IconVerticalSolidList"/>
    <dgm:cxn modelId="{BD8072F7-CB30-4051-B222-5CD119D3D5ED}" type="presParOf" srcId="{46D53650-3788-40FF-B043-EAD682D850E9}" destId="{8CE0E36C-4F71-4FFF-A84E-EDCF7064610B}" srcOrd="3" destOrd="0" presId="urn:microsoft.com/office/officeart/2018/2/layout/IconVerticalSolidList"/>
    <dgm:cxn modelId="{E5CF6FE5-737B-4FE7-82D6-10C2CE747AEC}" type="presParOf" srcId="{E29B8B5B-879D-41FB-9AAE-126AB4D87306}" destId="{2DF7A8CF-FA6D-4A0B-B2A8-F2422B6ED57A}" srcOrd="1" destOrd="0" presId="urn:microsoft.com/office/officeart/2018/2/layout/IconVerticalSolidList"/>
    <dgm:cxn modelId="{516013E9-8552-4574-B6DE-3A7F06F3CE41}" type="presParOf" srcId="{E29B8B5B-879D-41FB-9AAE-126AB4D87306}" destId="{C9B7C4F8-61FD-4111-BB23-226611F307A0}" srcOrd="2" destOrd="0" presId="urn:microsoft.com/office/officeart/2018/2/layout/IconVerticalSolidList"/>
    <dgm:cxn modelId="{5999E32A-AA3B-4933-B055-AEC707642F02}" type="presParOf" srcId="{C9B7C4F8-61FD-4111-BB23-226611F307A0}" destId="{D7BB8F2A-5EA9-4D59-9874-F4E947A9499E}" srcOrd="0" destOrd="0" presId="urn:microsoft.com/office/officeart/2018/2/layout/IconVerticalSolidList"/>
    <dgm:cxn modelId="{C086396D-BA82-4A6F-ACEB-6977530E0AE4}" type="presParOf" srcId="{C9B7C4F8-61FD-4111-BB23-226611F307A0}" destId="{359DC0ED-1AF3-444B-B8C3-E7E96F70029F}" srcOrd="1" destOrd="0" presId="urn:microsoft.com/office/officeart/2018/2/layout/IconVerticalSolidList"/>
    <dgm:cxn modelId="{E6F7AAC8-98E3-41B1-8EBE-EC1A36C1C3A6}" type="presParOf" srcId="{C9B7C4F8-61FD-4111-BB23-226611F307A0}" destId="{13E0A6A0-2FE1-48E3-B065-AE1E445F26B6}" srcOrd="2" destOrd="0" presId="urn:microsoft.com/office/officeart/2018/2/layout/IconVerticalSolidList"/>
    <dgm:cxn modelId="{D1DA8DFB-26BB-4EFC-94D5-6575B134973D}" type="presParOf" srcId="{C9B7C4F8-61FD-4111-BB23-226611F307A0}" destId="{86FFCF2D-1701-4309-BA97-7C6EBAB6EB20}" srcOrd="3" destOrd="0" presId="urn:microsoft.com/office/officeart/2018/2/layout/IconVerticalSolidList"/>
    <dgm:cxn modelId="{F028DA07-AF29-472A-85BD-8541898933C1}" type="presParOf" srcId="{E29B8B5B-879D-41FB-9AAE-126AB4D87306}" destId="{959721C6-32D1-4AA2-8186-EC1F8F72DEE3}" srcOrd="3" destOrd="0" presId="urn:microsoft.com/office/officeart/2018/2/layout/IconVerticalSolidList"/>
    <dgm:cxn modelId="{5461BF9D-1837-45B6-9957-6F7FBFAAB01E}" type="presParOf" srcId="{E29B8B5B-879D-41FB-9AAE-126AB4D87306}" destId="{7124BA1F-9DE1-43A0-9758-27CC0FBB21C0}" srcOrd="4" destOrd="0" presId="urn:microsoft.com/office/officeart/2018/2/layout/IconVerticalSolidList"/>
    <dgm:cxn modelId="{58E2AB1F-5168-48CF-9256-724586E4DB97}" type="presParOf" srcId="{7124BA1F-9DE1-43A0-9758-27CC0FBB21C0}" destId="{9A585AEF-B6A7-470C-BA43-D7F5C2000387}" srcOrd="0" destOrd="0" presId="urn:microsoft.com/office/officeart/2018/2/layout/IconVerticalSolidList"/>
    <dgm:cxn modelId="{7C1AE0D0-9BA9-4B09-B0D9-517D90693536}" type="presParOf" srcId="{7124BA1F-9DE1-43A0-9758-27CC0FBB21C0}" destId="{A02463D9-2D6C-4ACB-AAC0-C2BB67D15834}" srcOrd="1" destOrd="0" presId="urn:microsoft.com/office/officeart/2018/2/layout/IconVerticalSolidList"/>
    <dgm:cxn modelId="{EB30DEAE-269F-41AF-80CB-CA49659EEE59}" type="presParOf" srcId="{7124BA1F-9DE1-43A0-9758-27CC0FBB21C0}" destId="{2EFF4658-5665-447F-8D0E-8C4BD6DFF0DD}" srcOrd="2" destOrd="0" presId="urn:microsoft.com/office/officeart/2018/2/layout/IconVerticalSolidList"/>
    <dgm:cxn modelId="{6635BAE4-BDAD-4FFC-AB4B-3B6A10DCE04C}" type="presParOf" srcId="{7124BA1F-9DE1-43A0-9758-27CC0FBB21C0}" destId="{6DFD6D8D-3AEE-46E1-8CD3-BB30C217F2CA}" srcOrd="3" destOrd="0" presId="urn:microsoft.com/office/officeart/2018/2/layout/IconVerticalSolidList"/>
    <dgm:cxn modelId="{F069A369-E096-4735-B233-DAD8643E54F2}" type="presParOf" srcId="{E29B8B5B-879D-41FB-9AAE-126AB4D87306}" destId="{B43C074F-4A12-474F-8C49-773A9DE6A5F6}" srcOrd="5" destOrd="0" presId="urn:microsoft.com/office/officeart/2018/2/layout/IconVerticalSolidList"/>
    <dgm:cxn modelId="{323DFF6C-ACDB-45DB-A5C2-E5EC087AF3D4}" type="presParOf" srcId="{E29B8B5B-879D-41FB-9AAE-126AB4D87306}" destId="{F89F31C3-216F-4E77-A03B-EAD04A6D160F}" srcOrd="6" destOrd="0" presId="urn:microsoft.com/office/officeart/2018/2/layout/IconVerticalSolidList"/>
    <dgm:cxn modelId="{075D65D0-63A5-4D0E-A944-65C445DCD435}" type="presParOf" srcId="{F89F31C3-216F-4E77-A03B-EAD04A6D160F}" destId="{4E9C4278-0973-40D1-9F25-D1F099487617}" srcOrd="0" destOrd="0" presId="urn:microsoft.com/office/officeart/2018/2/layout/IconVerticalSolidList"/>
    <dgm:cxn modelId="{399A0D6F-033A-47CA-9DB7-9367EE65CC23}" type="presParOf" srcId="{F89F31C3-216F-4E77-A03B-EAD04A6D160F}" destId="{90E18D4C-9FEA-4906-80C2-EDC74980D7A1}" srcOrd="1" destOrd="0" presId="urn:microsoft.com/office/officeart/2018/2/layout/IconVerticalSolidList"/>
    <dgm:cxn modelId="{1EB5C6F5-62D6-45B4-BFF0-37E0DBAEFB71}" type="presParOf" srcId="{F89F31C3-216F-4E77-A03B-EAD04A6D160F}" destId="{3815A42D-F63A-4B07-8517-D4977FB296B9}" srcOrd="2" destOrd="0" presId="urn:microsoft.com/office/officeart/2018/2/layout/IconVerticalSolidList"/>
    <dgm:cxn modelId="{74805A2E-F04B-4693-81CE-9140762B2384}" type="presParOf" srcId="{F89F31C3-216F-4E77-A03B-EAD04A6D160F}" destId="{FEE4754D-CC53-4B69-A07D-4998CADBDC2C}" srcOrd="3" destOrd="0" presId="urn:microsoft.com/office/officeart/2018/2/layout/IconVerticalSolidList"/>
    <dgm:cxn modelId="{82412CD7-495C-460D-A042-AD7CBD092EFD}" type="presParOf" srcId="{E29B8B5B-879D-41FB-9AAE-126AB4D87306}" destId="{798E5C7C-D131-49DA-BD6F-A67E72C76AEA}" srcOrd="7" destOrd="0" presId="urn:microsoft.com/office/officeart/2018/2/layout/IconVerticalSolidList"/>
    <dgm:cxn modelId="{2A394846-9EBE-4CCF-8C55-5DEB8540E9D2}" type="presParOf" srcId="{E29B8B5B-879D-41FB-9AAE-126AB4D87306}" destId="{44879B6E-91D5-447A-A3C0-B79F16821861}" srcOrd="8" destOrd="0" presId="urn:microsoft.com/office/officeart/2018/2/layout/IconVerticalSolidList"/>
    <dgm:cxn modelId="{DAB412D1-2F1D-4BB0-B3CC-4F5A1C0F6AD2}" type="presParOf" srcId="{44879B6E-91D5-447A-A3C0-B79F16821861}" destId="{A5186E88-2194-4432-954A-D27C8CAC0208}" srcOrd="0" destOrd="0" presId="urn:microsoft.com/office/officeart/2018/2/layout/IconVerticalSolidList"/>
    <dgm:cxn modelId="{7C3FADA0-27D1-409C-9491-55BCC9C0753D}" type="presParOf" srcId="{44879B6E-91D5-447A-A3C0-B79F16821861}" destId="{E2E376FA-4A06-4BED-B7A0-184582017F6A}" srcOrd="1" destOrd="0" presId="urn:microsoft.com/office/officeart/2018/2/layout/IconVerticalSolidList"/>
    <dgm:cxn modelId="{C060C49B-9983-4493-ADC0-9034BF6E229F}" type="presParOf" srcId="{44879B6E-91D5-447A-A3C0-B79F16821861}" destId="{2B44FED0-D506-418E-97BA-6494FBC9836A}" srcOrd="2" destOrd="0" presId="urn:microsoft.com/office/officeart/2018/2/layout/IconVerticalSolidList"/>
    <dgm:cxn modelId="{53E1DCE5-081B-4C2C-BEA8-2F143F0E844E}" type="presParOf" srcId="{44879B6E-91D5-447A-A3C0-B79F16821861}" destId="{49DA197C-890F-4722-A822-BDD81630CB82}" srcOrd="3" destOrd="0" presId="urn:microsoft.com/office/officeart/2018/2/layout/IconVerticalSolidList"/>
    <dgm:cxn modelId="{955EF71C-7D38-4176-8924-D2CB5FE2DE62}" type="presParOf" srcId="{E29B8B5B-879D-41FB-9AAE-126AB4D87306}" destId="{9A6EE185-3435-450D-BFE1-27DE47DDADCF}" srcOrd="9" destOrd="0" presId="urn:microsoft.com/office/officeart/2018/2/layout/IconVerticalSolidList"/>
    <dgm:cxn modelId="{FFF32353-45F9-4945-BF2C-3B5952E294E7}" type="presParOf" srcId="{E29B8B5B-879D-41FB-9AAE-126AB4D87306}" destId="{E2AD6C5F-7A66-411D-8690-680C5ADBC4BC}" srcOrd="10" destOrd="0" presId="urn:microsoft.com/office/officeart/2018/2/layout/IconVerticalSolidList"/>
    <dgm:cxn modelId="{0F3D6A95-9746-4D98-959D-CE1C472C8172}" type="presParOf" srcId="{E2AD6C5F-7A66-411D-8690-680C5ADBC4BC}" destId="{0AE23E11-44FE-493E-ABFA-F0D4318FC43D}" srcOrd="0" destOrd="0" presId="urn:microsoft.com/office/officeart/2018/2/layout/IconVerticalSolidList"/>
    <dgm:cxn modelId="{A432974B-718A-4017-81F0-90EE7387060C}" type="presParOf" srcId="{E2AD6C5F-7A66-411D-8690-680C5ADBC4BC}" destId="{4B8E7741-159E-4132-8938-A61D09AB6BA9}" srcOrd="1" destOrd="0" presId="urn:microsoft.com/office/officeart/2018/2/layout/IconVerticalSolidList"/>
    <dgm:cxn modelId="{30F10FCB-7C04-4ECE-9B6E-0703F229EC6D}" type="presParOf" srcId="{E2AD6C5F-7A66-411D-8690-680C5ADBC4BC}" destId="{19554F4B-803E-4B70-98DC-9480CF762318}" srcOrd="2" destOrd="0" presId="urn:microsoft.com/office/officeart/2018/2/layout/IconVerticalSolidList"/>
    <dgm:cxn modelId="{D7352B2F-B957-4BBE-97C3-C72DFB449E97}" type="presParOf" srcId="{E2AD6C5F-7A66-411D-8690-680C5ADBC4BC}" destId="{F3D522F7-5AA7-4DD0-8514-69DFFB68B85C}" srcOrd="3" destOrd="0" presId="urn:microsoft.com/office/officeart/2018/2/layout/IconVerticalSolidList"/>
    <dgm:cxn modelId="{41857947-6EE0-41B6-9015-4440E53AB3A1}" type="presParOf" srcId="{E29B8B5B-879D-41FB-9AAE-126AB4D87306}" destId="{49E38472-AB05-41E7-B73B-5B1B471B6653}" srcOrd="11" destOrd="0" presId="urn:microsoft.com/office/officeart/2018/2/layout/IconVerticalSolidList"/>
    <dgm:cxn modelId="{A8C37426-AD2B-428A-A544-98A0A0DE1C5D}" type="presParOf" srcId="{E29B8B5B-879D-41FB-9AAE-126AB4D87306}" destId="{88654A70-BFF4-4968-A5EE-EB5D3936DC79}" srcOrd="12" destOrd="0" presId="urn:microsoft.com/office/officeart/2018/2/layout/IconVerticalSolidList"/>
    <dgm:cxn modelId="{F1E27698-B5C8-4D55-9E32-24C7E2D3654E}" type="presParOf" srcId="{88654A70-BFF4-4968-A5EE-EB5D3936DC79}" destId="{4DEDA545-6471-4676-8AEF-17E541642B98}" srcOrd="0" destOrd="0" presId="urn:microsoft.com/office/officeart/2018/2/layout/IconVerticalSolidList"/>
    <dgm:cxn modelId="{04D0249C-3AC7-496D-A62F-5FBE8ABDE0D0}" type="presParOf" srcId="{88654A70-BFF4-4968-A5EE-EB5D3936DC79}" destId="{E3F4DB98-11BE-4CC9-BC74-F2E02CFC932D}" srcOrd="1" destOrd="0" presId="urn:microsoft.com/office/officeart/2018/2/layout/IconVerticalSolidList"/>
    <dgm:cxn modelId="{E3B1C8A7-05F8-43BD-AB40-0A66ED9BA41B}" type="presParOf" srcId="{88654A70-BFF4-4968-A5EE-EB5D3936DC79}" destId="{464FE901-ADA6-42E6-A588-B7A9442A182A}" srcOrd="2" destOrd="0" presId="urn:microsoft.com/office/officeart/2018/2/layout/IconVerticalSolidList"/>
    <dgm:cxn modelId="{9364B66C-6E82-43C1-ACD0-5CE97053B15A}" type="presParOf" srcId="{88654A70-BFF4-4968-A5EE-EB5D3936DC79}" destId="{4BEDE443-2473-4AF9-848B-C80D41AED5E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E9B7D5-5C32-4B23-8B6B-7DD0D10A886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46E2230-8F53-462E-B071-65C5A9553E6A}">
      <dgm:prSet/>
      <dgm:spPr>
        <a:xfrm>
          <a:off x="259614" y="1699755"/>
          <a:ext cx="1965767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defRPr cap="all"/>
          </a:pPr>
          <a:r>
            <a:rPr lang="en-US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Goals of treatment: Reduce symptoms and improve quality of life </a:t>
          </a:r>
        </a:p>
      </dgm:t>
    </dgm:pt>
    <dgm:pt modelId="{0E17BC95-CE18-45F8-B60B-F7A15C0A77F0}" type="parTrans" cxnId="{AF4578D6-A7E2-479D-AAE6-45E2FA118250}">
      <dgm:prSet/>
      <dgm:spPr/>
      <dgm:t>
        <a:bodyPr/>
        <a:lstStyle/>
        <a:p>
          <a:endParaRPr lang="en-US"/>
        </a:p>
      </dgm:t>
    </dgm:pt>
    <dgm:pt modelId="{CF0C258F-E9FF-41E1-82DB-D7A04A35F34E}" type="sibTrans" cxnId="{AF4578D6-A7E2-479D-AAE6-45E2FA118250}">
      <dgm:prSet/>
      <dgm:spPr/>
      <dgm:t>
        <a:bodyPr/>
        <a:lstStyle/>
        <a:p>
          <a:endParaRPr lang="en-US"/>
        </a:p>
      </dgm:t>
    </dgm:pt>
    <dgm:pt modelId="{0F305B79-91C4-4026-BC47-2841F1CF2EEF}">
      <dgm:prSet/>
      <dgm:spPr>
        <a:xfrm>
          <a:off x="2569390" y="1699755"/>
          <a:ext cx="1965767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defRPr cap="all"/>
          </a:pPr>
          <a:r>
            <a:rPr lang="en-US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Individualization is essential</a:t>
          </a:r>
        </a:p>
      </dgm:t>
    </dgm:pt>
    <dgm:pt modelId="{BBF10A3F-9B25-4052-AB87-6615F25C7102}" type="parTrans" cxnId="{B51D8CAB-7245-43D0-8C3C-EB3B01EDFCC3}">
      <dgm:prSet/>
      <dgm:spPr/>
      <dgm:t>
        <a:bodyPr/>
        <a:lstStyle/>
        <a:p>
          <a:endParaRPr lang="en-US"/>
        </a:p>
      </dgm:t>
    </dgm:pt>
    <dgm:pt modelId="{8251E12C-A5E6-469D-8B2F-696B74B89A51}" type="sibTrans" cxnId="{B51D8CAB-7245-43D0-8C3C-EB3B01EDFCC3}">
      <dgm:prSet/>
      <dgm:spPr/>
      <dgm:t>
        <a:bodyPr/>
        <a:lstStyle/>
        <a:p>
          <a:endParaRPr lang="en-US"/>
        </a:p>
      </dgm:t>
    </dgm:pt>
    <dgm:pt modelId="{3F4FFCBF-8941-4684-A319-2A41B2D95431}">
      <dgm:prSet/>
      <dgm:spPr>
        <a:xfrm>
          <a:off x="4879167" y="1699755"/>
          <a:ext cx="1965767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defRPr cap="all"/>
          </a:pPr>
          <a:r>
            <a:rPr lang="en-US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Require monitoring for desired and adverse responses</a:t>
          </a:r>
        </a:p>
      </dgm:t>
    </dgm:pt>
    <dgm:pt modelId="{627FA257-C2B1-4705-AEE3-481D38B8AA7E}" type="parTrans" cxnId="{10F079BE-0330-4265-A802-AFFEE8E4BE46}">
      <dgm:prSet/>
      <dgm:spPr/>
      <dgm:t>
        <a:bodyPr/>
        <a:lstStyle/>
        <a:p>
          <a:endParaRPr lang="en-US"/>
        </a:p>
      </dgm:t>
    </dgm:pt>
    <dgm:pt modelId="{6E2A4127-D2AE-47B1-8CF4-128B3B1721B3}" type="sibTrans" cxnId="{10F079BE-0330-4265-A802-AFFEE8E4BE46}">
      <dgm:prSet/>
      <dgm:spPr/>
      <dgm:t>
        <a:bodyPr/>
        <a:lstStyle/>
        <a:p>
          <a:endParaRPr lang="en-US"/>
        </a:p>
      </dgm:t>
    </dgm:pt>
    <dgm:pt modelId="{E16704D0-E654-4E48-8665-9B6F913B591B}">
      <dgm:prSet/>
      <dgm:spPr>
        <a:xfrm>
          <a:off x="1414502" y="4483810"/>
          <a:ext cx="1965767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defRPr cap="all"/>
          </a:pPr>
          <a:r>
            <a:rPr lang="en-US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Assess regimen compliance </a:t>
          </a:r>
        </a:p>
      </dgm:t>
    </dgm:pt>
    <dgm:pt modelId="{3C6A26DB-9434-4EAC-B059-58E169F7EE5C}" type="parTrans" cxnId="{7183A8ED-51B7-4925-8A91-8BB6DCF3C460}">
      <dgm:prSet/>
      <dgm:spPr/>
      <dgm:t>
        <a:bodyPr/>
        <a:lstStyle/>
        <a:p>
          <a:endParaRPr lang="en-US"/>
        </a:p>
      </dgm:t>
    </dgm:pt>
    <dgm:pt modelId="{0C6C1D88-5E8F-46B3-8E67-2606A43F19C6}" type="sibTrans" cxnId="{7183A8ED-51B7-4925-8A91-8BB6DCF3C460}">
      <dgm:prSet/>
      <dgm:spPr/>
      <dgm:t>
        <a:bodyPr/>
        <a:lstStyle/>
        <a:p>
          <a:endParaRPr lang="en-US"/>
        </a:p>
      </dgm:t>
    </dgm:pt>
    <dgm:pt modelId="{36BF5CFE-CBF4-47C7-8273-9192F3E42471}">
      <dgm:prSet/>
      <dgm:spPr>
        <a:xfrm>
          <a:off x="3724279" y="4483810"/>
          <a:ext cx="1965767" cy="72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defRPr cap="all"/>
          </a:pPr>
          <a:r>
            <a:rPr lang="en-US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Beer’s List</a:t>
          </a:r>
        </a:p>
      </dgm:t>
    </dgm:pt>
    <dgm:pt modelId="{85C13117-E115-4D5C-A070-E7DD16A42543}" type="parTrans" cxnId="{5414F09E-EF19-403D-A771-EF8E1DDFBBF8}">
      <dgm:prSet/>
      <dgm:spPr/>
      <dgm:t>
        <a:bodyPr/>
        <a:lstStyle/>
        <a:p>
          <a:endParaRPr lang="en-US"/>
        </a:p>
      </dgm:t>
    </dgm:pt>
    <dgm:pt modelId="{8B2C91F1-4143-4B6F-BC83-697806ABDEED}" type="sibTrans" cxnId="{5414F09E-EF19-403D-A771-EF8E1DDFBBF8}">
      <dgm:prSet/>
      <dgm:spPr/>
      <dgm:t>
        <a:bodyPr/>
        <a:lstStyle/>
        <a:p>
          <a:endParaRPr lang="en-US"/>
        </a:p>
      </dgm:t>
    </dgm:pt>
    <dgm:pt modelId="{6D683FE8-3058-4B7C-AF1B-84A82E04F7EB}" type="pres">
      <dgm:prSet presAssocID="{F9E9B7D5-5C32-4B23-8B6B-7DD0D10A886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9A20B-C2F3-4F25-8596-B0A59240429A}" type="pres">
      <dgm:prSet presAssocID="{B46E2230-8F53-462E-B071-65C5A9553E6A}" presName="compNode" presStyleCnt="0"/>
      <dgm:spPr/>
    </dgm:pt>
    <dgm:pt modelId="{533EC6F0-184C-4AC9-91E7-0309CCF57A02}" type="pres">
      <dgm:prSet presAssocID="{B46E2230-8F53-462E-B071-65C5A9553E6A}" presName="iconBgRect" presStyleLbl="bgShp" presStyleIdx="0" presStyleCnt="5"/>
      <dgm:spPr>
        <a:xfrm>
          <a:off x="642939" y="127141"/>
          <a:ext cx="1199117" cy="1199117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5733651B-CE0D-48C7-AA02-F71C1189AC21}" type="pres">
      <dgm:prSet presAssocID="{B46E2230-8F53-462E-B071-65C5A9553E6A}" presName="iconRect" presStyleLbl="node1" presStyleIdx="0" presStyleCnt="5"/>
      <dgm:spPr>
        <a:xfrm>
          <a:off x="898488" y="382691"/>
          <a:ext cx="688018" cy="68801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4622E904-C62D-4B64-81B2-949498157825}" type="pres">
      <dgm:prSet presAssocID="{B46E2230-8F53-462E-B071-65C5A9553E6A}" presName="spaceRect" presStyleCnt="0"/>
      <dgm:spPr/>
    </dgm:pt>
    <dgm:pt modelId="{D83360B9-747E-4D0F-B4D8-ECB96E5351D0}" type="pres">
      <dgm:prSet presAssocID="{B46E2230-8F53-462E-B071-65C5A9553E6A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DB245B8-95B5-495B-AD01-B933FE2008C8}" type="pres">
      <dgm:prSet presAssocID="{CF0C258F-E9FF-41E1-82DB-D7A04A35F34E}" presName="sibTrans" presStyleCnt="0"/>
      <dgm:spPr/>
    </dgm:pt>
    <dgm:pt modelId="{CEA753A8-F386-46D3-82A1-B7E34E0CBB3C}" type="pres">
      <dgm:prSet presAssocID="{0F305B79-91C4-4026-BC47-2841F1CF2EEF}" presName="compNode" presStyleCnt="0"/>
      <dgm:spPr/>
    </dgm:pt>
    <dgm:pt modelId="{1A16C49C-BC9D-45DC-8F8B-5C0F820CFC8C}" type="pres">
      <dgm:prSet presAssocID="{0F305B79-91C4-4026-BC47-2841F1CF2EEF}" presName="iconBgRect" presStyleLbl="bgShp" presStyleIdx="1" presStyleCnt="5"/>
      <dgm:spPr>
        <a:xfrm>
          <a:off x="2952715" y="127141"/>
          <a:ext cx="1199117" cy="1199117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895CBAC-F31E-48BE-AD6C-F737244E026E}" type="pres">
      <dgm:prSet presAssocID="{0F305B79-91C4-4026-BC47-2841F1CF2EEF}" presName="iconRect" presStyleLbl="node1" presStyleIdx="1" presStyleCnt="5"/>
      <dgm:spPr>
        <a:xfrm>
          <a:off x="3208265" y="382691"/>
          <a:ext cx="688018" cy="68801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C860BB4D-9BFC-41ED-A519-EEC51542ED42}" type="pres">
      <dgm:prSet presAssocID="{0F305B79-91C4-4026-BC47-2841F1CF2EEF}" presName="spaceRect" presStyleCnt="0"/>
      <dgm:spPr/>
    </dgm:pt>
    <dgm:pt modelId="{043BF9BD-A889-4D8D-9E75-E93BA9B7AB80}" type="pres">
      <dgm:prSet presAssocID="{0F305B79-91C4-4026-BC47-2841F1CF2EEF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2A5D5C6-622E-4378-B21F-C1D61EB993AB}" type="pres">
      <dgm:prSet presAssocID="{8251E12C-A5E6-469D-8B2F-696B74B89A51}" presName="sibTrans" presStyleCnt="0"/>
      <dgm:spPr/>
    </dgm:pt>
    <dgm:pt modelId="{A5808A41-4FFA-4077-826A-6A0308881057}" type="pres">
      <dgm:prSet presAssocID="{3F4FFCBF-8941-4684-A319-2A41B2D95431}" presName="compNode" presStyleCnt="0"/>
      <dgm:spPr/>
    </dgm:pt>
    <dgm:pt modelId="{CC56C8C5-B8FA-4028-A990-74A104B8D831}" type="pres">
      <dgm:prSet presAssocID="{3F4FFCBF-8941-4684-A319-2A41B2D95431}" presName="iconBgRect" presStyleLbl="bgShp" presStyleIdx="2" presStyleCnt="5"/>
      <dgm:spPr>
        <a:xfrm>
          <a:off x="5262491" y="127141"/>
          <a:ext cx="1199117" cy="1199117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C74669FF-5978-4778-AAE1-48CB19D5F98B}" type="pres">
      <dgm:prSet presAssocID="{3F4FFCBF-8941-4684-A319-2A41B2D95431}" presName="iconRect" presStyleLbl="node1" presStyleIdx="2" presStyleCnt="5"/>
      <dgm:spPr>
        <a:xfrm>
          <a:off x="5518041" y="382691"/>
          <a:ext cx="688018" cy="68801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FC52609-4710-45C3-9C71-3A6EC1CAD914}" type="pres">
      <dgm:prSet presAssocID="{3F4FFCBF-8941-4684-A319-2A41B2D95431}" presName="spaceRect" presStyleCnt="0"/>
      <dgm:spPr/>
    </dgm:pt>
    <dgm:pt modelId="{0AB44E30-B870-4C7F-A967-1CAE71CE4640}" type="pres">
      <dgm:prSet presAssocID="{3F4FFCBF-8941-4684-A319-2A41B2D95431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A69E83F-0CF3-4230-B0EF-09B29C8EB08E}" type="pres">
      <dgm:prSet presAssocID="{6E2A4127-D2AE-47B1-8CF4-128B3B1721B3}" presName="sibTrans" presStyleCnt="0"/>
      <dgm:spPr/>
    </dgm:pt>
    <dgm:pt modelId="{39A58F47-7896-4628-9EDD-7664DCE26513}" type="pres">
      <dgm:prSet presAssocID="{E16704D0-E654-4E48-8665-9B6F913B591B}" presName="compNode" presStyleCnt="0"/>
      <dgm:spPr/>
    </dgm:pt>
    <dgm:pt modelId="{864B36F5-C4BF-49E7-A83F-38A423E403CD}" type="pres">
      <dgm:prSet presAssocID="{E16704D0-E654-4E48-8665-9B6F913B591B}" presName="iconBgRect" presStyleLbl="bgShp" presStyleIdx="3" presStyleCnt="5"/>
      <dgm:spPr>
        <a:xfrm>
          <a:off x="1797827" y="2911196"/>
          <a:ext cx="1199117" cy="1199117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CCE12581-EAAB-407A-9B45-A238F0430BDA}" type="pres">
      <dgm:prSet presAssocID="{E16704D0-E654-4E48-8665-9B6F913B591B}" presName="iconRect" presStyleLbl="node1" presStyleIdx="3" presStyleCnt="5"/>
      <dgm:spPr>
        <a:xfrm>
          <a:off x="2053377" y="3166746"/>
          <a:ext cx="688018" cy="68801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E3CC01FD-D01B-4D22-A51D-919CF87938DA}" type="pres">
      <dgm:prSet presAssocID="{E16704D0-E654-4E48-8665-9B6F913B591B}" presName="spaceRect" presStyleCnt="0"/>
      <dgm:spPr/>
    </dgm:pt>
    <dgm:pt modelId="{F8ACC1CD-7296-4AC5-8897-D4A06A2CAF4E}" type="pres">
      <dgm:prSet presAssocID="{E16704D0-E654-4E48-8665-9B6F913B591B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98CF48F-60A5-46AC-899E-17112D46EDEA}" type="pres">
      <dgm:prSet presAssocID="{0C6C1D88-5E8F-46B3-8E67-2606A43F19C6}" presName="sibTrans" presStyleCnt="0"/>
      <dgm:spPr/>
    </dgm:pt>
    <dgm:pt modelId="{B93B99A7-16CD-4E6C-A6BE-D6D99B35A42B}" type="pres">
      <dgm:prSet presAssocID="{36BF5CFE-CBF4-47C7-8273-9192F3E42471}" presName="compNode" presStyleCnt="0"/>
      <dgm:spPr/>
    </dgm:pt>
    <dgm:pt modelId="{57AC3DD5-77E8-4DD1-AEF2-13E0D9C15D84}" type="pres">
      <dgm:prSet presAssocID="{36BF5CFE-CBF4-47C7-8273-9192F3E42471}" presName="iconBgRect" presStyleLbl="bgShp" presStyleIdx="4" presStyleCnt="5"/>
      <dgm:spPr>
        <a:xfrm>
          <a:off x="4107603" y="2911196"/>
          <a:ext cx="1199117" cy="1199117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CCDCF5C6-6BEC-4433-B16E-7D0F9FD3B7C6}" type="pres">
      <dgm:prSet presAssocID="{36BF5CFE-CBF4-47C7-8273-9192F3E42471}" presName="iconRect" presStyleLbl="node1" presStyleIdx="4" presStyleCnt="5"/>
      <dgm:spPr>
        <a:xfrm>
          <a:off x="4363153" y="3166746"/>
          <a:ext cx="688018" cy="688018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eer"/>
        </a:ext>
      </dgm:extLst>
    </dgm:pt>
    <dgm:pt modelId="{14B96F2C-1F16-4B97-B282-39BAA299B1DC}" type="pres">
      <dgm:prSet presAssocID="{36BF5CFE-CBF4-47C7-8273-9192F3E42471}" presName="spaceRect" presStyleCnt="0"/>
      <dgm:spPr/>
    </dgm:pt>
    <dgm:pt modelId="{6C8DDCFC-06D1-4D5F-823B-6E059CFBF4CF}" type="pres">
      <dgm:prSet presAssocID="{36BF5CFE-CBF4-47C7-8273-9192F3E42471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CC40D8-8059-4838-9B1C-280A5FE02B4B}" type="presOf" srcId="{F9E9B7D5-5C32-4B23-8B6B-7DD0D10A8867}" destId="{6D683FE8-3058-4B7C-AF1B-84A82E04F7EB}" srcOrd="0" destOrd="0" presId="urn:microsoft.com/office/officeart/2018/5/layout/IconLeafLabelList"/>
    <dgm:cxn modelId="{10F079BE-0330-4265-A802-AFFEE8E4BE46}" srcId="{F9E9B7D5-5C32-4B23-8B6B-7DD0D10A8867}" destId="{3F4FFCBF-8941-4684-A319-2A41B2D95431}" srcOrd="2" destOrd="0" parTransId="{627FA257-C2B1-4705-AEE3-481D38B8AA7E}" sibTransId="{6E2A4127-D2AE-47B1-8CF4-128B3B1721B3}"/>
    <dgm:cxn modelId="{AF4578D6-A7E2-479D-AAE6-45E2FA118250}" srcId="{F9E9B7D5-5C32-4B23-8B6B-7DD0D10A8867}" destId="{B46E2230-8F53-462E-B071-65C5A9553E6A}" srcOrd="0" destOrd="0" parTransId="{0E17BC95-CE18-45F8-B60B-F7A15C0A77F0}" sibTransId="{CF0C258F-E9FF-41E1-82DB-D7A04A35F34E}"/>
    <dgm:cxn modelId="{46E314B2-1FBC-4E54-AEEF-2A253A7DD18F}" type="presOf" srcId="{0F305B79-91C4-4026-BC47-2841F1CF2EEF}" destId="{043BF9BD-A889-4D8D-9E75-E93BA9B7AB80}" srcOrd="0" destOrd="0" presId="urn:microsoft.com/office/officeart/2018/5/layout/IconLeafLabelList"/>
    <dgm:cxn modelId="{B51D8CAB-7245-43D0-8C3C-EB3B01EDFCC3}" srcId="{F9E9B7D5-5C32-4B23-8B6B-7DD0D10A8867}" destId="{0F305B79-91C4-4026-BC47-2841F1CF2EEF}" srcOrd="1" destOrd="0" parTransId="{BBF10A3F-9B25-4052-AB87-6615F25C7102}" sibTransId="{8251E12C-A5E6-469D-8B2F-696B74B89A51}"/>
    <dgm:cxn modelId="{CC7B6C2C-4501-4188-A58B-0C00B80A3E6B}" type="presOf" srcId="{3F4FFCBF-8941-4684-A319-2A41B2D95431}" destId="{0AB44E30-B870-4C7F-A967-1CAE71CE4640}" srcOrd="0" destOrd="0" presId="urn:microsoft.com/office/officeart/2018/5/layout/IconLeafLabelList"/>
    <dgm:cxn modelId="{67093564-DC79-4A7B-9CC2-D95EA5B56609}" type="presOf" srcId="{B46E2230-8F53-462E-B071-65C5A9553E6A}" destId="{D83360B9-747E-4D0F-B4D8-ECB96E5351D0}" srcOrd="0" destOrd="0" presId="urn:microsoft.com/office/officeart/2018/5/layout/IconLeafLabelList"/>
    <dgm:cxn modelId="{F55F1816-7C23-451A-A7D3-70D480060D9C}" type="presOf" srcId="{E16704D0-E654-4E48-8665-9B6F913B591B}" destId="{F8ACC1CD-7296-4AC5-8897-D4A06A2CAF4E}" srcOrd="0" destOrd="0" presId="urn:microsoft.com/office/officeart/2018/5/layout/IconLeafLabelList"/>
    <dgm:cxn modelId="{5414F09E-EF19-403D-A771-EF8E1DDFBBF8}" srcId="{F9E9B7D5-5C32-4B23-8B6B-7DD0D10A8867}" destId="{36BF5CFE-CBF4-47C7-8273-9192F3E42471}" srcOrd="4" destOrd="0" parTransId="{85C13117-E115-4D5C-A070-E7DD16A42543}" sibTransId="{8B2C91F1-4143-4B6F-BC83-697806ABDEED}"/>
    <dgm:cxn modelId="{7183A8ED-51B7-4925-8A91-8BB6DCF3C460}" srcId="{F9E9B7D5-5C32-4B23-8B6B-7DD0D10A8867}" destId="{E16704D0-E654-4E48-8665-9B6F913B591B}" srcOrd="3" destOrd="0" parTransId="{3C6A26DB-9434-4EAC-B059-58E169F7EE5C}" sibTransId="{0C6C1D88-5E8F-46B3-8E67-2606A43F19C6}"/>
    <dgm:cxn modelId="{AA8C02C7-00B0-44A9-B7A0-8C432B389409}" type="presOf" srcId="{36BF5CFE-CBF4-47C7-8273-9192F3E42471}" destId="{6C8DDCFC-06D1-4D5F-823B-6E059CFBF4CF}" srcOrd="0" destOrd="0" presId="urn:microsoft.com/office/officeart/2018/5/layout/IconLeafLabelList"/>
    <dgm:cxn modelId="{AF202790-FCDC-4D8D-B527-36D29B5D820B}" type="presParOf" srcId="{6D683FE8-3058-4B7C-AF1B-84A82E04F7EB}" destId="{C489A20B-C2F3-4F25-8596-B0A59240429A}" srcOrd="0" destOrd="0" presId="urn:microsoft.com/office/officeart/2018/5/layout/IconLeafLabelList"/>
    <dgm:cxn modelId="{704E64D6-1520-4BB6-8828-B1CBF1F53084}" type="presParOf" srcId="{C489A20B-C2F3-4F25-8596-B0A59240429A}" destId="{533EC6F0-184C-4AC9-91E7-0309CCF57A02}" srcOrd="0" destOrd="0" presId="urn:microsoft.com/office/officeart/2018/5/layout/IconLeafLabelList"/>
    <dgm:cxn modelId="{2B58A769-A9EC-417F-B11B-E4682C176703}" type="presParOf" srcId="{C489A20B-C2F3-4F25-8596-B0A59240429A}" destId="{5733651B-CE0D-48C7-AA02-F71C1189AC21}" srcOrd="1" destOrd="0" presId="urn:microsoft.com/office/officeart/2018/5/layout/IconLeafLabelList"/>
    <dgm:cxn modelId="{98945A30-352A-465A-86D5-3D5475068EFD}" type="presParOf" srcId="{C489A20B-C2F3-4F25-8596-B0A59240429A}" destId="{4622E904-C62D-4B64-81B2-949498157825}" srcOrd="2" destOrd="0" presId="urn:microsoft.com/office/officeart/2018/5/layout/IconLeafLabelList"/>
    <dgm:cxn modelId="{5A981947-CD76-4A33-BB02-D86EB698E023}" type="presParOf" srcId="{C489A20B-C2F3-4F25-8596-B0A59240429A}" destId="{D83360B9-747E-4D0F-B4D8-ECB96E5351D0}" srcOrd="3" destOrd="0" presId="urn:microsoft.com/office/officeart/2018/5/layout/IconLeafLabelList"/>
    <dgm:cxn modelId="{FFC0D574-DBF0-4786-B4B3-98A95EEB64B7}" type="presParOf" srcId="{6D683FE8-3058-4B7C-AF1B-84A82E04F7EB}" destId="{CDB245B8-95B5-495B-AD01-B933FE2008C8}" srcOrd="1" destOrd="0" presId="urn:microsoft.com/office/officeart/2018/5/layout/IconLeafLabelList"/>
    <dgm:cxn modelId="{B8ED4CB4-59B2-4876-BBE4-43B0EC1C492B}" type="presParOf" srcId="{6D683FE8-3058-4B7C-AF1B-84A82E04F7EB}" destId="{CEA753A8-F386-46D3-82A1-B7E34E0CBB3C}" srcOrd="2" destOrd="0" presId="urn:microsoft.com/office/officeart/2018/5/layout/IconLeafLabelList"/>
    <dgm:cxn modelId="{6E67D556-AAF5-429A-B7B6-BC490E1E677E}" type="presParOf" srcId="{CEA753A8-F386-46D3-82A1-B7E34E0CBB3C}" destId="{1A16C49C-BC9D-45DC-8F8B-5C0F820CFC8C}" srcOrd="0" destOrd="0" presId="urn:microsoft.com/office/officeart/2018/5/layout/IconLeafLabelList"/>
    <dgm:cxn modelId="{5062BF4F-98C8-4BE6-BB02-74E2AF22B736}" type="presParOf" srcId="{CEA753A8-F386-46D3-82A1-B7E34E0CBB3C}" destId="{0895CBAC-F31E-48BE-AD6C-F737244E026E}" srcOrd="1" destOrd="0" presId="urn:microsoft.com/office/officeart/2018/5/layout/IconLeafLabelList"/>
    <dgm:cxn modelId="{51BAEEA6-7518-4BFD-BA0C-A4E292528D31}" type="presParOf" srcId="{CEA753A8-F386-46D3-82A1-B7E34E0CBB3C}" destId="{C860BB4D-9BFC-41ED-A519-EEC51542ED42}" srcOrd="2" destOrd="0" presId="urn:microsoft.com/office/officeart/2018/5/layout/IconLeafLabelList"/>
    <dgm:cxn modelId="{E1CEB6F2-3B85-4F94-92CD-3C20F947A34A}" type="presParOf" srcId="{CEA753A8-F386-46D3-82A1-B7E34E0CBB3C}" destId="{043BF9BD-A889-4D8D-9E75-E93BA9B7AB80}" srcOrd="3" destOrd="0" presId="urn:microsoft.com/office/officeart/2018/5/layout/IconLeafLabelList"/>
    <dgm:cxn modelId="{4DB8B978-F119-4C3D-9E12-2D5858F6132A}" type="presParOf" srcId="{6D683FE8-3058-4B7C-AF1B-84A82E04F7EB}" destId="{A2A5D5C6-622E-4378-B21F-C1D61EB993AB}" srcOrd="3" destOrd="0" presId="urn:microsoft.com/office/officeart/2018/5/layout/IconLeafLabelList"/>
    <dgm:cxn modelId="{838FAEBF-4BA9-46EF-ADBF-DC1487A1B141}" type="presParOf" srcId="{6D683FE8-3058-4B7C-AF1B-84A82E04F7EB}" destId="{A5808A41-4FFA-4077-826A-6A0308881057}" srcOrd="4" destOrd="0" presId="urn:microsoft.com/office/officeart/2018/5/layout/IconLeafLabelList"/>
    <dgm:cxn modelId="{D616706A-487C-48BE-AA24-CCAAB78602D8}" type="presParOf" srcId="{A5808A41-4FFA-4077-826A-6A0308881057}" destId="{CC56C8C5-B8FA-4028-A990-74A104B8D831}" srcOrd="0" destOrd="0" presId="urn:microsoft.com/office/officeart/2018/5/layout/IconLeafLabelList"/>
    <dgm:cxn modelId="{05513CCA-E8A4-4BA9-B3FD-45B152F88448}" type="presParOf" srcId="{A5808A41-4FFA-4077-826A-6A0308881057}" destId="{C74669FF-5978-4778-AAE1-48CB19D5F98B}" srcOrd="1" destOrd="0" presId="urn:microsoft.com/office/officeart/2018/5/layout/IconLeafLabelList"/>
    <dgm:cxn modelId="{A4C5408B-A559-411B-83EA-09D7EE009F35}" type="presParOf" srcId="{A5808A41-4FFA-4077-826A-6A0308881057}" destId="{AFC52609-4710-45C3-9C71-3A6EC1CAD914}" srcOrd="2" destOrd="0" presId="urn:microsoft.com/office/officeart/2018/5/layout/IconLeafLabelList"/>
    <dgm:cxn modelId="{C92CCBA6-B46E-4C4B-8468-2F7B90847E2C}" type="presParOf" srcId="{A5808A41-4FFA-4077-826A-6A0308881057}" destId="{0AB44E30-B870-4C7F-A967-1CAE71CE4640}" srcOrd="3" destOrd="0" presId="urn:microsoft.com/office/officeart/2018/5/layout/IconLeafLabelList"/>
    <dgm:cxn modelId="{CF3E2A1F-FC61-4043-8B90-F73375B98968}" type="presParOf" srcId="{6D683FE8-3058-4B7C-AF1B-84A82E04F7EB}" destId="{8A69E83F-0CF3-4230-B0EF-09B29C8EB08E}" srcOrd="5" destOrd="0" presId="urn:microsoft.com/office/officeart/2018/5/layout/IconLeafLabelList"/>
    <dgm:cxn modelId="{6BFB986E-CBEE-44BF-B699-129C58971F8D}" type="presParOf" srcId="{6D683FE8-3058-4B7C-AF1B-84A82E04F7EB}" destId="{39A58F47-7896-4628-9EDD-7664DCE26513}" srcOrd="6" destOrd="0" presId="urn:microsoft.com/office/officeart/2018/5/layout/IconLeafLabelList"/>
    <dgm:cxn modelId="{1889317A-09E4-474D-9FD8-3B6D5339A34B}" type="presParOf" srcId="{39A58F47-7896-4628-9EDD-7664DCE26513}" destId="{864B36F5-C4BF-49E7-A83F-38A423E403CD}" srcOrd="0" destOrd="0" presId="urn:microsoft.com/office/officeart/2018/5/layout/IconLeafLabelList"/>
    <dgm:cxn modelId="{97268C34-55C6-44C3-BF9A-5C2359E537EE}" type="presParOf" srcId="{39A58F47-7896-4628-9EDD-7664DCE26513}" destId="{CCE12581-EAAB-407A-9B45-A238F0430BDA}" srcOrd="1" destOrd="0" presId="urn:microsoft.com/office/officeart/2018/5/layout/IconLeafLabelList"/>
    <dgm:cxn modelId="{C68F870B-BFF2-4E33-83F9-D8374649509C}" type="presParOf" srcId="{39A58F47-7896-4628-9EDD-7664DCE26513}" destId="{E3CC01FD-D01B-4D22-A51D-919CF87938DA}" srcOrd="2" destOrd="0" presId="urn:microsoft.com/office/officeart/2018/5/layout/IconLeafLabelList"/>
    <dgm:cxn modelId="{0133A1DC-008F-499F-B9BB-AC0D7E49CD16}" type="presParOf" srcId="{39A58F47-7896-4628-9EDD-7664DCE26513}" destId="{F8ACC1CD-7296-4AC5-8897-D4A06A2CAF4E}" srcOrd="3" destOrd="0" presId="urn:microsoft.com/office/officeart/2018/5/layout/IconLeafLabelList"/>
    <dgm:cxn modelId="{61579C20-4015-486E-82DA-3362BE295E3E}" type="presParOf" srcId="{6D683FE8-3058-4B7C-AF1B-84A82E04F7EB}" destId="{F98CF48F-60A5-46AC-899E-17112D46EDEA}" srcOrd="7" destOrd="0" presId="urn:microsoft.com/office/officeart/2018/5/layout/IconLeafLabelList"/>
    <dgm:cxn modelId="{8F4564CB-F87B-4B47-8F49-36C42EFB0DB4}" type="presParOf" srcId="{6D683FE8-3058-4B7C-AF1B-84A82E04F7EB}" destId="{B93B99A7-16CD-4E6C-A6BE-D6D99B35A42B}" srcOrd="8" destOrd="0" presId="urn:microsoft.com/office/officeart/2018/5/layout/IconLeafLabelList"/>
    <dgm:cxn modelId="{F7168A57-99F3-487E-AFFB-3219D4757BF6}" type="presParOf" srcId="{B93B99A7-16CD-4E6C-A6BE-D6D99B35A42B}" destId="{57AC3DD5-77E8-4DD1-AEF2-13E0D9C15D84}" srcOrd="0" destOrd="0" presId="urn:microsoft.com/office/officeart/2018/5/layout/IconLeafLabelList"/>
    <dgm:cxn modelId="{0A2CD6E8-92D0-4058-B389-476EC58DE6E8}" type="presParOf" srcId="{B93B99A7-16CD-4E6C-A6BE-D6D99B35A42B}" destId="{CCDCF5C6-6BEC-4433-B16E-7D0F9FD3B7C6}" srcOrd="1" destOrd="0" presId="urn:microsoft.com/office/officeart/2018/5/layout/IconLeafLabelList"/>
    <dgm:cxn modelId="{E500433C-6DDF-4A0E-8141-22F072CF9C3C}" type="presParOf" srcId="{B93B99A7-16CD-4E6C-A6BE-D6D99B35A42B}" destId="{14B96F2C-1F16-4B97-B282-39BAA299B1DC}" srcOrd="2" destOrd="0" presId="urn:microsoft.com/office/officeart/2018/5/layout/IconLeafLabelList"/>
    <dgm:cxn modelId="{6AFE5C5F-96E4-4622-9DA2-C3B50D99ADA5}" type="presParOf" srcId="{B93B99A7-16CD-4E6C-A6BE-D6D99B35A42B}" destId="{6C8DDCFC-06D1-4D5F-823B-6E059CFBF4CF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7B99D-BE1A-43B7-A8BC-D1DFCB83D81C}">
      <dsp:nvSpPr>
        <dsp:cNvPr id="0" name=""/>
        <dsp:cNvSpPr/>
      </dsp:nvSpPr>
      <dsp:spPr>
        <a:xfrm>
          <a:off x="-121936" y="0"/>
          <a:ext cx="5360342" cy="9075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Capillaries with tight walls limit the movement of drug molecules into brain tissues</a:t>
          </a:r>
          <a:endParaRPr lang="en-US" sz="20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95354" y="26582"/>
        <a:ext cx="4203929" cy="854403"/>
      </dsp:txXfrm>
    </dsp:sp>
    <dsp:sp modelId="{19F8AD78-9AD1-4242-8500-750DB4531421}">
      <dsp:nvSpPr>
        <dsp:cNvPr id="0" name=""/>
        <dsp:cNvSpPr/>
      </dsp:nvSpPr>
      <dsp:spPr>
        <a:xfrm>
          <a:off x="530016" y="1072580"/>
          <a:ext cx="4872596" cy="907567"/>
        </a:xfrm>
        <a:prstGeom prst="roundRect">
          <a:avLst>
            <a:gd name="adj" fmla="val 10000"/>
          </a:avLst>
        </a:prstGeom>
        <a:solidFill>
          <a:schemeClr val="accent3">
            <a:hueOff val="-2796490"/>
            <a:satOff val="-8373"/>
            <a:lumOff val="-10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-2796490"/>
              <a:satOff val="-8373"/>
              <a:lumOff val="-1046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Only drugs that are lipid soluble or have a transport system can cross to a significant degree</a:t>
          </a:r>
          <a:endParaRPr lang="en-US" sz="20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6598" y="1099162"/>
        <a:ext cx="3821432" cy="854403"/>
      </dsp:txXfrm>
    </dsp:sp>
    <dsp:sp modelId="{A289F40D-48F4-4D47-B04F-26532AE85D72}">
      <dsp:nvSpPr>
        <dsp:cNvPr id="0" name=""/>
        <dsp:cNvSpPr/>
      </dsp:nvSpPr>
      <dsp:spPr>
        <a:xfrm>
          <a:off x="932005" y="2145160"/>
          <a:ext cx="4872596" cy="907567"/>
        </a:xfrm>
        <a:prstGeom prst="roundRect">
          <a:avLst>
            <a:gd name="adj" fmla="val 10000"/>
          </a:avLst>
        </a:prstGeom>
        <a:solidFill>
          <a:schemeClr val="accent3">
            <a:hueOff val="-5592979"/>
            <a:satOff val="-16746"/>
            <a:lumOff val="-209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-5592979"/>
              <a:satOff val="-16746"/>
              <a:lumOff val="-2091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Protects the brain from potentially toxic substances</a:t>
          </a:r>
          <a:endParaRPr lang="en-US" sz="20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8587" y="2171742"/>
        <a:ext cx="3827523" cy="854403"/>
      </dsp:txXfrm>
    </dsp:sp>
    <dsp:sp modelId="{FB1E1DA4-6477-4999-8B5F-ED631F710D7D}">
      <dsp:nvSpPr>
        <dsp:cNvPr id="0" name=""/>
        <dsp:cNvSpPr/>
      </dsp:nvSpPr>
      <dsp:spPr>
        <a:xfrm>
          <a:off x="1340085" y="3217741"/>
          <a:ext cx="4872596" cy="907567"/>
        </a:xfrm>
        <a:prstGeom prst="roundRect">
          <a:avLst>
            <a:gd name="adj" fmla="val 10000"/>
          </a:avLst>
        </a:prstGeom>
        <a:solidFill>
          <a:schemeClr val="accent3">
            <a:hueOff val="-8389469"/>
            <a:satOff val="-25119"/>
            <a:lumOff val="-31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-8389469"/>
              <a:satOff val="-25119"/>
              <a:lumOff val="-3137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Significant obstacle to therapy (especially chemotherapy)</a:t>
          </a:r>
          <a:endParaRPr lang="en-US" sz="20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6667" y="3244323"/>
        <a:ext cx="3821432" cy="854403"/>
      </dsp:txXfrm>
    </dsp:sp>
    <dsp:sp modelId="{DD965A54-D03C-46D0-83A1-B605358D9587}">
      <dsp:nvSpPr>
        <dsp:cNvPr id="0" name=""/>
        <dsp:cNvSpPr/>
      </dsp:nvSpPr>
      <dsp:spPr>
        <a:xfrm>
          <a:off x="4404613" y="695114"/>
          <a:ext cx="589919" cy="58991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537345" y="695114"/>
        <a:ext cx="324455" cy="443914"/>
      </dsp:txXfrm>
    </dsp:sp>
    <dsp:sp modelId="{08B8413A-9778-4111-AAFD-657C0C7E1739}">
      <dsp:nvSpPr>
        <dsp:cNvPr id="0" name=""/>
        <dsp:cNvSpPr/>
      </dsp:nvSpPr>
      <dsp:spPr>
        <a:xfrm>
          <a:off x="4812693" y="1767694"/>
          <a:ext cx="589919" cy="58991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4238609"/>
            <a:satOff val="-11332"/>
            <a:lumOff val="-55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-4238609"/>
              <a:satOff val="-11332"/>
              <a:lumOff val="-5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945425" y="1767694"/>
        <a:ext cx="324455" cy="443914"/>
      </dsp:txXfrm>
    </dsp:sp>
    <dsp:sp modelId="{63324664-786A-431F-B17F-56A70F8E5B2E}">
      <dsp:nvSpPr>
        <dsp:cNvPr id="0" name=""/>
        <dsp:cNvSpPr/>
      </dsp:nvSpPr>
      <dsp:spPr>
        <a:xfrm>
          <a:off x="5214682" y="2840275"/>
          <a:ext cx="589919" cy="58991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8477217"/>
            <a:satOff val="-22663"/>
            <a:lumOff val="-1101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347414" y="2840275"/>
        <a:ext cx="324455" cy="443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09D9A-0259-4244-AA7F-17C39D3C6F25}">
      <dsp:nvSpPr>
        <dsp:cNvPr id="0" name=""/>
        <dsp:cNvSpPr/>
      </dsp:nvSpPr>
      <dsp:spPr>
        <a:xfrm>
          <a:off x="-57545" y="0"/>
          <a:ext cx="4196786" cy="1258088"/>
        </a:xfrm>
        <a:prstGeom prst="roundRect">
          <a:avLst>
            <a:gd name="adj" fmla="val 10000"/>
          </a:avLst>
        </a:prstGeom>
        <a:solidFill>
          <a:srgbClr val="A8CDD7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glow rad="63500">
            <a:srgbClr val="A8CDD7">
              <a:hueOff val="0"/>
              <a:satOff val="0"/>
              <a:lumOff val="0"/>
              <a:alphaOff val="0"/>
              <a:alpha val="45000"/>
              <a:satMod val="120000"/>
            </a:srgb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 Medications </a:t>
          </a:r>
          <a:r>
            <a:rPr lang="en-US" sz="2000" kern="120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reach  the GI tract and then taken through liver via portal circulation</a:t>
          </a:r>
          <a:endParaRPr lang="en-US" sz="2000" kern="1200" dirty="0">
            <a:solidFill>
              <a:srgbClr val="676A55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-20697" y="36848"/>
        <a:ext cx="2764707" cy="1184392"/>
      </dsp:txXfrm>
    </dsp:sp>
    <dsp:sp modelId="{9AB8A0E4-87B5-4261-92A2-D2D7771C2869}">
      <dsp:nvSpPr>
        <dsp:cNvPr id="0" name=""/>
        <dsp:cNvSpPr/>
      </dsp:nvSpPr>
      <dsp:spPr>
        <a:xfrm>
          <a:off x="407539" y="1467769"/>
          <a:ext cx="3966604" cy="1258088"/>
        </a:xfrm>
        <a:prstGeom prst="roundRect">
          <a:avLst>
            <a:gd name="adj" fmla="val 10000"/>
          </a:avLst>
        </a:prstGeom>
        <a:solidFill>
          <a:srgbClr val="A8CDD7">
            <a:hueOff val="-2796490"/>
            <a:satOff val="-8373"/>
            <a:lumOff val="-1046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glow rad="63500">
            <a:srgbClr val="A8CDD7">
              <a:hueOff val="-2796490"/>
              <a:satOff val="-8373"/>
              <a:lumOff val="-1046"/>
              <a:alphaOff val="0"/>
              <a:alpha val="45000"/>
              <a:satMod val="120000"/>
            </a:srgb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</a:t>
          </a:r>
          <a:r>
            <a:rPr lang="en-US" sz="2000" kern="1200" baseline="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drug is extensively metabolized in the liver</a:t>
          </a:r>
          <a:endParaRPr lang="en-US" sz="2000" kern="1200" dirty="0">
            <a:solidFill>
              <a:srgbClr val="676A55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44387" y="1504617"/>
        <a:ext cx="2725156" cy="1184392"/>
      </dsp:txXfrm>
    </dsp:sp>
    <dsp:sp modelId="{15C19F72-7E59-485A-9F13-383A15B4FA9F}">
      <dsp:nvSpPr>
        <dsp:cNvPr id="0" name=""/>
        <dsp:cNvSpPr/>
      </dsp:nvSpPr>
      <dsp:spPr>
        <a:xfrm>
          <a:off x="757534" y="2935538"/>
          <a:ext cx="3966604" cy="1258088"/>
        </a:xfrm>
        <a:prstGeom prst="roundRect">
          <a:avLst>
            <a:gd name="adj" fmla="val 10000"/>
          </a:avLst>
        </a:prstGeom>
        <a:solidFill>
          <a:srgbClr val="A8CDD7">
            <a:hueOff val="-5592979"/>
            <a:satOff val="-16746"/>
            <a:lumOff val="-2091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glow rad="63500">
            <a:srgbClr val="A8CDD7">
              <a:hueOff val="-5592979"/>
              <a:satOff val="-16746"/>
              <a:lumOff val="-2091"/>
              <a:alphaOff val="0"/>
              <a:alpha val="45000"/>
              <a:satMod val="120000"/>
            </a:srgb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676A55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Only a fraction of the dose is available for distribution</a:t>
          </a:r>
          <a:endParaRPr lang="en-US" sz="2000" kern="1200" dirty="0">
            <a:solidFill>
              <a:srgbClr val="676A55">
                <a:lumMod val="50000"/>
              </a:srgb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94382" y="2972386"/>
        <a:ext cx="2725156" cy="1184392"/>
      </dsp:txXfrm>
    </dsp:sp>
    <dsp:sp modelId="{17062828-1D87-4AED-A73D-9B7DC73F009A}">
      <dsp:nvSpPr>
        <dsp:cNvPr id="0" name=""/>
        <dsp:cNvSpPr/>
      </dsp:nvSpPr>
      <dsp:spPr>
        <a:xfrm>
          <a:off x="3206392" y="954050"/>
          <a:ext cx="817757" cy="817757"/>
        </a:xfrm>
        <a:prstGeom prst="downArrow">
          <a:avLst>
            <a:gd name="adj1" fmla="val 55000"/>
            <a:gd name="adj2" fmla="val 45000"/>
          </a:avLst>
        </a:prstGeom>
        <a:solidFill>
          <a:srgbClr val="A8CDD7">
            <a:tint val="40000"/>
            <a:alpha val="9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A8CDD7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390387" y="954050"/>
        <a:ext cx="449767" cy="615362"/>
      </dsp:txXfrm>
    </dsp:sp>
    <dsp:sp modelId="{09B4BCF3-D650-4DEF-8AC1-A83E7FFE1120}">
      <dsp:nvSpPr>
        <dsp:cNvPr id="0" name=""/>
        <dsp:cNvSpPr/>
      </dsp:nvSpPr>
      <dsp:spPr>
        <a:xfrm>
          <a:off x="3556386" y="2413432"/>
          <a:ext cx="817757" cy="817757"/>
        </a:xfrm>
        <a:prstGeom prst="downArrow">
          <a:avLst>
            <a:gd name="adj1" fmla="val 55000"/>
            <a:gd name="adj2" fmla="val 45000"/>
          </a:avLst>
        </a:prstGeom>
        <a:solidFill>
          <a:srgbClr val="A8CDD7">
            <a:tint val="40000"/>
            <a:alpha val="90000"/>
            <a:hueOff val="-4238609"/>
            <a:satOff val="-11332"/>
            <a:lumOff val="-550"/>
            <a:alphaOff val="0"/>
          </a:srgbClr>
        </a:solidFill>
        <a:ln w="19050" cap="flat" cmpd="sng" algn="ctr">
          <a:solidFill>
            <a:srgbClr val="A8CDD7">
              <a:tint val="40000"/>
              <a:alpha val="90000"/>
              <a:hueOff val="-4238609"/>
              <a:satOff val="-11332"/>
              <a:lumOff val="-55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740381" y="2413432"/>
        <a:ext cx="449767" cy="615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7B99D-BE1A-43B7-A8BC-D1DFCB83D81C}">
      <dsp:nvSpPr>
        <dsp:cNvPr id="0" name=""/>
        <dsp:cNvSpPr/>
      </dsp:nvSpPr>
      <dsp:spPr>
        <a:xfrm>
          <a:off x="-185061" y="0"/>
          <a:ext cx="8135327" cy="10358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	Often predictable</a:t>
          </a:r>
          <a:endParaRPr lang="en-US" sz="32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154721" y="30340"/>
        <a:ext cx="6815397" cy="975219"/>
      </dsp:txXfrm>
    </dsp:sp>
    <dsp:sp modelId="{19F8AD78-9AD1-4242-8500-750DB4531421}">
      <dsp:nvSpPr>
        <dsp:cNvPr id="0" name=""/>
        <dsp:cNvSpPr/>
      </dsp:nvSpPr>
      <dsp:spPr>
        <a:xfrm>
          <a:off x="467701" y="1093074"/>
          <a:ext cx="8068475" cy="1298241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Often unavoidable secondary effect produced by a drug at usual therapeutic doses</a:t>
          </a:r>
          <a:endParaRPr lang="en-US" sz="32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5725" y="1131098"/>
        <a:ext cx="6582044" cy="1222193"/>
      </dsp:txXfrm>
    </dsp:sp>
    <dsp:sp modelId="{A289F40D-48F4-4D47-B04F-26532AE85D72}">
      <dsp:nvSpPr>
        <dsp:cNvPr id="0" name=""/>
        <dsp:cNvSpPr/>
      </dsp:nvSpPr>
      <dsp:spPr>
        <a:xfrm>
          <a:off x="1414493" y="2448489"/>
          <a:ext cx="7395080" cy="1035899"/>
        </a:xfrm>
        <a:prstGeom prst="roundRect">
          <a:avLst>
            <a:gd name="adj" fmla="val 10000"/>
          </a:avLst>
        </a:prstGeom>
        <a:solidFill>
          <a:schemeClr val="accent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Most Common: </a:t>
          </a:r>
          <a:r>
            <a:rPr lang="en-US" sz="24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N/V/D, Anorexia, drowsiness, dizziness, GI upset, constipation</a:t>
          </a:r>
          <a:endParaRPr lang="en-US" sz="24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4833" y="2478829"/>
        <a:ext cx="6050971" cy="975219"/>
      </dsp:txXfrm>
    </dsp:sp>
    <dsp:sp modelId="{FB1E1DA4-6477-4999-8B5F-ED631F710D7D}">
      <dsp:nvSpPr>
        <dsp:cNvPr id="0" name=""/>
        <dsp:cNvSpPr/>
      </dsp:nvSpPr>
      <dsp:spPr>
        <a:xfrm>
          <a:off x="2033831" y="3672734"/>
          <a:ext cx="7395080" cy="103589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Black box</a:t>
          </a:r>
          <a:r>
            <a:rPr lang="en-US" sz="3200" kern="1200" baseline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Warning = serious injury or death</a:t>
          </a:r>
          <a:endParaRPr lang="en-US" sz="3200" kern="12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4171" y="3703074"/>
        <a:ext cx="6041727" cy="975219"/>
      </dsp:txXfrm>
    </dsp:sp>
    <dsp:sp modelId="{DD965A54-D03C-46D0-83A1-B605358D9587}">
      <dsp:nvSpPr>
        <dsp:cNvPr id="0" name=""/>
        <dsp:cNvSpPr/>
      </dsp:nvSpPr>
      <dsp:spPr>
        <a:xfrm>
          <a:off x="6906807" y="793404"/>
          <a:ext cx="673334" cy="67333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7058307" y="793404"/>
        <a:ext cx="370334" cy="506684"/>
      </dsp:txXfrm>
    </dsp:sp>
    <dsp:sp modelId="{08B8413A-9778-4111-AAFD-657C0C7E1739}">
      <dsp:nvSpPr>
        <dsp:cNvPr id="0" name=""/>
        <dsp:cNvSpPr/>
      </dsp:nvSpPr>
      <dsp:spPr>
        <a:xfrm>
          <a:off x="7526145" y="2017649"/>
          <a:ext cx="673334" cy="67333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2570776"/>
            <a:satOff val="-13672"/>
            <a:lumOff val="3092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2570776"/>
              <a:satOff val="-13672"/>
              <a:lumOff val="3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7677645" y="2017649"/>
        <a:ext cx="370334" cy="506684"/>
      </dsp:txXfrm>
    </dsp:sp>
    <dsp:sp modelId="{63324664-786A-431F-B17F-56A70F8E5B2E}">
      <dsp:nvSpPr>
        <dsp:cNvPr id="0" name=""/>
        <dsp:cNvSpPr/>
      </dsp:nvSpPr>
      <dsp:spPr>
        <a:xfrm>
          <a:off x="8136239" y="3241894"/>
          <a:ext cx="673334" cy="67333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-5141552"/>
            <a:satOff val="-27345"/>
            <a:lumOff val="6185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5141552"/>
              <a:satOff val="-27345"/>
              <a:lumOff val="61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/>
        </a:p>
      </dsp:txBody>
      <dsp:txXfrm>
        <a:off x="8287739" y="3241894"/>
        <a:ext cx="370334" cy="506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5E2E4-8904-4E62-A273-278BCAF4ACE2}">
      <dsp:nvSpPr>
        <dsp:cNvPr id="0" name=""/>
        <dsp:cNvSpPr/>
      </dsp:nvSpPr>
      <dsp:spPr>
        <a:xfrm>
          <a:off x="0" y="2892"/>
          <a:ext cx="9328387" cy="526645"/>
        </a:xfrm>
        <a:prstGeom prst="roundRect">
          <a:avLst>
            <a:gd name="adj" fmla="val 10000"/>
          </a:avLst>
        </a:prstGeom>
        <a:solidFill>
          <a:srgbClr val="FAB900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6B0FD-442B-441C-98D7-3DB097D1965D}">
      <dsp:nvSpPr>
        <dsp:cNvPr id="0" name=""/>
        <dsp:cNvSpPr/>
      </dsp:nvSpPr>
      <dsp:spPr>
        <a:xfrm>
          <a:off x="159310" y="121387"/>
          <a:ext cx="289937" cy="28965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0E36C-4F71-4FFF-A84E-EDCF7064610B}">
      <dsp:nvSpPr>
        <dsp:cNvPr id="0" name=""/>
        <dsp:cNvSpPr/>
      </dsp:nvSpPr>
      <dsp:spPr>
        <a:xfrm>
          <a:off x="608558" y="2892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Toxicity – Adverse drug reaction d/t excessive dosing</a:t>
          </a:r>
        </a:p>
      </dsp:txBody>
      <dsp:txXfrm>
        <a:off x="608558" y="2892"/>
        <a:ext cx="8683274" cy="592475"/>
      </dsp:txXfrm>
    </dsp:sp>
    <dsp:sp modelId="{D7BB8F2A-5EA9-4D59-9874-F4E947A9499E}">
      <dsp:nvSpPr>
        <dsp:cNvPr id="0" name=""/>
        <dsp:cNvSpPr/>
      </dsp:nvSpPr>
      <dsp:spPr>
        <a:xfrm>
          <a:off x="0" y="743487"/>
          <a:ext cx="9328387" cy="526645"/>
        </a:xfrm>
        <a:prstGeom prst="roundRect">
          <a:avLst>
            <a:gd name="adj" fmla="val 10000"/>
          </a:avLst>
        </a:prstGeom>
        <a:solidFill>
          <a:srgbClr val="90BB23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DC0ED-1AF3-444B-B8C3-E7E96F70029F}">
      <dsp:nvSpPr>
        <dsp:cNvPr id="0" name=""/>
        <dsp:cNvSpPr/>
      </dsp:nvSpPr>
      <dsp:spPr>
        <a:xfrm>
          <a:off x="159310" y="861982"/>
          <a:ext cx="289937" cy="28965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FCF2D-1701-4309-BA97-7C6EBAB6EB20}">
      <dsp:nvSpPr>
        <dsp:cNvPr id="0" name=""/>
        <dsp:cNvSpPr/>
      </dsp:nvSpPr>
      <dsp:spPr>
        <a:xfrm>
          <a:off x="608558" y="743487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Allergic reaction – Immune response</a:t>
          </a:r>
        </a:p>
      </dsp:txBody>
      <dsp:txXfrm>
        <a:off x="608558" y="743487"/>
        <a:ext cx="8683274" cy="592475"/>
      </dsp:txXfrm>
    </dsp:sp>
    <dsp:sp modelId="{9A585AEF-B6A7-470C-BA43-D7F5C2000387}">
      <dsp:nvSpPr>
        <dsp:cNvPr id="0" name=""/>
        <dsp:cNvSpPr/>
      </dsp:nvSpPr>
      <dsp:spPr>
        <a:xfrm>
          <a:off x="0" y="1484081"/>
          <a:ext cx="9328387" cy="526645"/>
        </a:xfrm>
        <a:prstGeom prst="roundRect">
          <a:avLst>
            <a:gd name="adj" fmla="val 10000"/>
          </a:avLst>
        </a:prstGeom>
        <a:solidFill>
          <a:srgbClr val="EE7008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463D9-2D6C-4ACB-AAC0-C2BB67D15834}">
      <dsp:nvSpPr>
        <dsp:cNvPr id="0" name=""/>
        <dsp:cNvSpPr/>
      </dsp:nvSpPr>
      <dsp:spPr>
        <a:xfrm>
          <a:off x="159310" y="1602576"/>
          <a:ext cx="289937" cy="28965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D6D8D-3AEE-46E1-8CD3-BB30C217F2CA}">
      <dsp:nvSpPr>
        <dsp:cNvPr id="0" name=""/>
        <dsp:cNvSpPr/>
      </dsp:nvSpPr>
      <dsp:spPr>
        <a:xfrm>
          <a:off x="608558" y="1484081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Idiosyncratic effect – Uncommon drug response resulting from a genetic predisposition</a:t>
          </a:r>
        </a:p>
      </dsp:txBody>
      <dsp:txXfrm>
        <a:off x="608558" y="1484081"/>
        <a:ext cx="8683274" cy="592475"/>
      </dsp:txXfrm>
    </dsp:sp>
    <dsp:sp modelId="{4E9C4278-0973-40D1-9F25-D1F099487617}">
      <dsp:nvSpPr>
        <dsp:cNvPr id="0" name=""/>
        <dsp:cNvSpPr/>
      </dsp:nvSpPr>
      <dsp:spPr>
        <a:xfrm>
          <a:off x="0" y="2224676"/>
          <a:ext cx="9328387" cy="526645"/>
        </a:xfrm>
        <a:prstGeom prst="roundRect">
          <a:avLst>
            <a:gd name="adj" fmla="val 10000"/>
          </a:avLst>
        </a:prstGeom>
        <a:solidFill>
          <a:srgbClr val="1AB39F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18D4C-9FEA-4906-80C2-EDC74980D7A1}">
      <dsp:nvSpPr>
        <dsp:cNvPr id="0" name=""/>
        <dsp:cNvSpPr/>
      </dsp:nvSpPr>
      <dsp:spPr>
        <a:xfrm>
          <a:off x="159310" y="2343171"/>
          <a:ext cx="289937" cy="28965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4754D-CC53-4B69-A07D-4998CADBDC2C}">
      <dsp:nvSpPr>
        <dsp:cNvPr id="0" name=""/>
        <dsp:cNvSpPr/>
      </dsp:nvSpPr>
      <dsp:spPr>
        <a:xfrm>
          <a:off x="608558" y="2224676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Iatrogenic Disease – Adverse effect caused by drug or medical treatment</a:t>
          </a:r>
        </a:p>
      </dsp:txBody>
      <dsp:txXfrm>
        <a:off x="608558" y="2224676"/>
        <a:ext cx="8683274" cy="592475"/>
      </dsp:txXfrm>
    </dsp:sp>
    <dsp:sp modelId="{A5186E88-2194-4432-954A-D27C8CAC0208}">
      <dsp:nvSpPr>
        <dsp:cNvPr id="0" name=""/>
        <dsp:cNvSpPr/>
      </dsp:nvSpPr>
      <dsp:spPr>
        <a:xfrm>
          <a:off x="0" y="2965271"/>
          <a:ext cx="9328387" cy="526645"/>
        </a:xfrm>
        <a:prstGeom prst="roundRect">
          <a:avLst>
            <a:gd name="adj" fmla="val 10000"/>
          </a:avLst>
        </a:prstGeom>
        <a:solidFill>
          <a:srgbClr val="D5393D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376FA-4A06-4BED-B7A0-184582017F6A}">
      <dsp:nvSpPr>
        <dsp:cNvPr id="0" name=""/>
        <dsp:cNvSpPr/>
      </dsp:nvSpPr>
      <dsp:spPr>
        <a:xfrm>
          <a:off x="159310" y="3083766"/>
          <a:ext cx="289937" cy="289654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A197C-890F-4722-A822-BDD81630CB82}">
      <dsp:nvSpPr>
        <dsp:cNvPr id="0" name=""/>
        <dsp:cNvSpPr/>
      </dsp:nvSpPr>
      <dsp:spPr>
        <a:xfrm>
          <a:off x="608558" y="2965271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Physical Dependence – Can develop with long-term use of certain medications. Withdrawal symptoms can cause physical harm.</a:t>
          </a:r>
        </a:p>
      </dsp:txBody>
      <dsp:txXfrm>
        <a:off x="608558" y="2965271"/>
        <a:ext cx="8683274" cy="592475"/>
      </dsp:txXfrm>
    </dsp:sp>
    <dsp:sp modelId="{0AE23E11-44FE-493E-ABFA-F0D4318FC43D}">
      <dsp:nvSpPr>
        <dsp:cNvPr id="0" name=""/>
        <dsp:cNvSpPr/>
      </dsp:nvSpPr>
      <dsp:spPr>
        <a:xfrm>
          <a:off x="0" y="3705866"/>
          <a:ext cx="9328387" cy="526645"/>
        </a:xfrm>
        <a:prstGeom prst="roundRect">
          <a:avLst>
            <a:gd name="adj" fmla="val 10000"/>
          </a:avLst>
        </a:prstGeom>
        <a:solidFill>
          <a:srgbClr val="FAB900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E7741-159E-4132-8938-A61D09AB6BA9}">
      <dsp:nvSpPr>
        <dsp:cNvPr id="0" name=""/>
        <dsp:cNvSpPr/>
      </dsp:nvSpPr>
      <dsp:spPr>
        <a:xfrm>
          <a:off x="159310" y="3824361"/>
          <a:ext cx="289937" cy="289654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522F7-5AA7-4DD0-8514-69DFFB68B85C}">
      <dsp:nvSpPr>
        <dsp:cNvPr id="0" name=""/>
        <dsp:cNvSpPr/>
      </dsp:nvSpPr>
      <dsp:spPr>
        <a:xfrm>
          <a:off x="608558" y="3705866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Carcinogenic effect – Ability of drugs to cause cancer</a:t>
          </a:r>
        </a:p>
      </dsp:txBody>
      <dsp:txXfrm>
        <a:off x="608558" y="3705866"/>
        <a:ext cx="8683274" cy="592475"/>
      </dsp:txXfrm>
    </dsp:sp>
    <dsp:sp modelId="{4DEDA545-6471-4676-8AEF-17E541642B98}">
      <dsp:nvSpPr>
        <dsp:cNvPr id="0" name=""/>
        <dsp:cNvSpPr/>
      </dsp:nvSpPr>
      <dsp:spPr>
        <a:xfrm>
          <a:off x="0" y="4446460"/>
          <a:ext cx="9328387" cy="526645"/>
        </a:xfrm>
        <a:prstGeom prst="roundRect">
          <a:avLst>
            <a:gd name="adj" fmla="val 10000"/>
          </a:avLst>
        </a:prstGeom>
        <a:solidFill>
          <a:srgbClr val="90BB23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4DB98-11BE-4CC9-BC74-F2E02CFC932D}">
      <dsp:nvSpPr>
        <dsp:cNvPr id="0" name=""/>
        <dsp:cNvSpPr/>
      </dsp:nvSpPr>
      <dsp:spPr>
        <a:xfrm>
          <a:off x="159310" y="4564956"/>
          <a:ext cx="289937" cy="289654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DE443-2473-4AF9-848B-C80D41AED5ED}">
      <dsp:nvSpPr>
        <dsp:cNvPr id="0" name=""/>
        <dsp:cNvSpPr/>
      </dsp:nvSpPr>
      <dsp:spPr>
        <a:xfrm>
          <a:off x="608558" y="4446460"/>
          <a:ext cx="8683274" cy="592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04" tIns="62704" rIns="62704" bIns="62704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Teratogenic effect – Drug –induced birth defect</a:t>
          </a:r>
        </a:p>
      </dsp:txBody>
      <dsp:txXfrm>
        <a:off x="608558" y="4446460"/>
        <a:ext cx="8683274" cy="5924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EC6F0-184C-4AC9-91E7-0309CCF57A02}">
      <dsp:nvSpPr>
        <dsp:cNvPr id="0" name=""/>
        <dsp:cNvSpPr/>
      </dsp:nvSpPr>
      <dsp:spPr>
        <a:xfrm>
          <a:off x="1099636" y="98047"/>
          <a:ext cx="1218304" cy="1218304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3651B-CE0D-48C7-AA02-F71C1189AC21}">
      <dsp:nvSpPr>
        <dsp:cNvPr id="0" name=""/>
        <dsp:cNvSpPr/>
      </dsp:nvSpPr>
      <dsp:spPr>
        <a:xfrm>
          <a:off x="1359274" y="357686"/>
          <a:ext cx="699027" cy="6990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360B9-747E-4D0F-B4D8-ECB96E5351D0}">
      <dsp:nvSpPr>
        <dsp:cNvPr id="0" name=""/>
        <dsp:cNvSpPr/>
      </dsp:nvSpPr>
      <dsp:spPr>
        <a:xfrm>
          <a:off x="710178" y="1695823"/>
          <a:ext cx="19972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Goals of treatment: Reduce symptoms and improve quality of life </a:t>
          </a:r>
        </a:p>
      </dsp:txBody>
      <dsp:txXfrm>
        <a:off x="710178" y="1695823"/>
        <a:ext cx="1997220" cy="720000"/>
      </dsp:txXfrm>
    </dsp:sp>
    <dsp:sp modelId="{1A16C49C-BC9D-45DC-8F8B-5C0F820CFC8C}">
      <dsp:nvSpPr>
        <dsp:cNvPr id="0" name=""/>
        <dsp:cNvSpPr/>
      </dsp:nvSpPr>
      <dsp:spPr>
        <a:xfrm>
          <a:off x="3446369" y="98047"/>
          <a:ext cx="1218304" cy="1218304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5CBAC-F31E-48BE-AD6C-F737244E026E}">
      <dsp:nvSpPr>
        <dsp:cNvPr id="0" name=""/>
        <dsp:cNvSpPr/>
      </dsp:nvSpPr>
      <dsp:spPr>
        <a:xfrm>
          <a:off x="3706008" y="357686"/>
          <a:ext cx="699027" cy="69902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BF9BD-A889-4D8D-9E75-E93BA9B7AB80}">
      <dsp:nvSpPr>
        <dsp:cNvPr id="0" name=""/>
        <dsp:cNvSpPr/>
      </dsp:nvSpPr>
      <dsp:spPr>
        <a:xfrm>
          <a:off x="3056911" y="1695823"/>
          <a:ext cx="19972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Individualization is essential</a:t>
          </a:r>
        </a:p>
      </dsp:txBody>
      <dsp:txXfrm>
        <a:off x="3056911" y="1695823"/>
        <a:ext cx="1997220" cy="720000"/>
      </dsp:txXfrm>
    </dsp:sp>
    <dsp:sp modelId="{CC56C8C5-B8FA-4028-A990-74A104B8D831}">
      <dsp:nvSpPr>
        <dsp:cNvPr id="0" name=""/>
        <dsp:cNvSpPr/>
      </dsp:nvSpPr>
      <dsp:spPr>
        <a:xfrm>
          <a:off x="5793103" y="98047"/>
          <a:ext cx="1218304" cy="1218304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669FF-5978-4778-AAE1-48CB19D5F98B}">
      <dsp:nvSpPr>
        <dsp:cNvPr id="0" name=""/>
        <dsp:cNvSpPr/>
      </dsp:nvSpPr>
      <dsp:spPr>
        <a:xfrm>
          <a:off x="6052742" y="357686"/>
          <a:ext cx="699027" cy="69902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44E30-B870-4C7F-A967-1CAE71CE4640}">
      <dsp:nvSpPr>
        <dsp:cNvPr id="0" name=""/>
        <dsp:cNvSpPr/>
      </dsp:nvSpPr>
      <dsp:spPr>
        <a:xfrm>
          <a:off x="5403645" y="1695823"/>
          <a:ext cx="19972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Require monitoring for desired and adverse responses</a:t>
          </a:r>
        </a:p>
      </dsp:txBody>
      <dsp:txXfrm>
        <a:off x="5403645" y="1695823"/>
        <a:ext cx="1997220" cy="720000"/>
      </dsp:txXfrm>
    </dsp:sp>
    <dsp:sp modelId="{864B36F5-C4BF-49E7-A83F-38A423E403CD}">
      <dsp:nvSpPr>
        <dsp:cNvPr id="0" name=""/>
        <dsp:cNvSpPr/>
      </dsp:nvSpPr>
      <dsp:spPr>
        <a:xfrm>
          <a:off x="2273003" y="2915128"/>
          <a:ext cx="1218304" cy="1218304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12581-EAAB-407A-9B45-A238F0430BDA}">
      <dsp:nvSpPr>
        <dsp:cNvPr id="0" name=""/>
        <dsp:cNvSpPr/>
      </dsp:nvSpPr>
      <dsp:spPr>
        <a:xfrm>
          <a:off x="2532641" y="3174767"/>
          <a:ext cx="699027" cy="69902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CC1CD-7296-4AC5-8897-D4A06A2CAF4E}">
      <dsp:nvSpPr>
        <dsp:cNvPr id="0" name=""/>
        <dsp:cNvSpPr/>
      </dsp:nvSpPr>
      <dsp:spPr>
        <a:xfrm>
          <a:off x="1883545" y="4512904"/>
          <a:ext cx="19972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Assess regimen compliance </a:t>
          </a:r>
        </a:p>
      </dsp:txBody>
      <dsp:txXfrm>
        <a:off x="1883545" y="4512904"/>
        <a:ext cx="1997220" cy="720000"/>
      </dsp:txXfrm>
    </dsp:sp>
    <dsp:sp modelId="{57AC3DD5-77E8-4DD1-AEF2-13E0D9C15D84}">
      <dsp:nvSpPr>
        <dsp:cNvPr id="0" name=""/>
        <dsp:cNvSpPr/>
      </dsp:nvSpPr>
      <dsp:spPr>
        <a:xfrm>
          <a:off x="4619736" y="2915128"/>
          <a:ext cx="1218304" cy="1218304"/>
        </a:xfrm>
        <a:prstGeom prst="round2DiagRect">
          <a:avLst>
            <a:gd name="adj1" fmla="val 29727"/>
            <a:gd name="adj2" fmla="val 0"/>
          </a:avLst>
        </a:prstGeom>
        <a:solidFill>
          <a:srgbClr val="FFFFFF">
            <a:lumMod val="9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CF5C6-6BEC-4433-B16E-7D0F9FD3B7C6}">
      <dsp:nvSpPr>
        <dsp:cNvPr id="0" name=""/>
        <dsp:cNvSpPr/>
      </dsp:nvSpPr>
      <dsp:spPr>
        <a:xfrm>
          <a:off x="4879375" y="3174767"/>
          <a:ext cx="699027" cy="69902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DDCFC-06D1-4D5F-823B-6E059CFBF4CF}">
      <dsp:nvSpPr>
        <dsp:cNvPr id="0" name=""/>
        <dsp:cNvSpPr/>
      </dsp:nvSpPr>
      <dsp:spPr>
        <a:xfrm>
          <a:off x="4230278" y="4512904"/>
          <a:ext cx="199722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Beer’s List</a:t>
          </a:r>
        </a:p>
      </dsp:txBody>
      <dsp:txXfrm>
        <a:off x="4230278" y="4512904"/>
        <a:ext cx="199722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05679-88E5-4B31-9D74-E55FE5C998C5}" type="datetimeFigureOut">
              <a:rPr lang="en-US" smtClean="0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DADA0-168A-41E6-B087-752F9072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68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8C152-0C08-4227-A34B-BF407D0B6A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777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</a:t>
            </a:r>
            <a:r>
              <a:rPr lang="en-US" baseline="0" dirty="0" smtClean="0"/>
              <a:t> = not available; b = both Title II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controlled substances act and DEF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 = only schedule II, III, IV and V are accepted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A9FC1-052A-47B6-AC3F-C16005E26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14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BC069-C61D-470E-B798-EEEDB1205D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7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A9FC1-052A-47B6-AC3F-C16005E26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01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38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4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501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26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7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Buccal</a:t>
            </a:r>
            <a:r>
              <a:rPr lang="en-US" baseline="0" dirty="0" smtClean="0"/>
              <a:t> = placing a drug between your gums and cheek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80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27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105E4-9E70-4B8C-B294-1B0219D99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2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 smtClean="0"/>
              <a:t>Metabolism is the process by which drugs are chemically altered to make them sufficiently water-soluble for excretion in urine or </a:t>
            </a:r>
            <a:r>
              <a:rPr lang="en-US" sz="900" dirty="0" err="1" smtClean="0"/>
              <a:t>faeces</a:t>
            </a:r>
            <a:r>
              <a:rPr lang="en-US" sz="900" dirty="0" smtClean="0"/>
              <a:t> (via the biliary tract). Metabolites = products of metabolism</a:t>
            </a:r>
          </a:p>
          <a:p>
            <a:r>
              <a:rPr lang="en-US" sz="900" dirty="0" smtClean="0"/>
              <a:t>Prodrug</a:t>
            </a:r>
            <a:r>
              <a:rPr lang="en-US" sz="900" baseline="0" dirty="0" smtClean="0"/>
              <a:t> = when it is administered, it is in the inactive form. Body converts to an active form later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7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Half life of amiodarone = 10 days; NTG = 1-4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5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Diflucan</a:t>
            </a:r>
            <a:r>
              <a:rPr lang="en-US" dirty="0" smtClean="0"/>
              <a:t> increases the adverse effect of Coumadin and patient may bleed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4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SJS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antiepilepetics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DADA0-168A-41E6-B087-752F907269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29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 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ADA0-168A-41E6-B087-752F90726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4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- Title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859636"/>
            <a:ext cx="12192000" cy="100234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0" y="5841348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rgbClr val="0031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0D66B-2CF7-1641-903C-F03C965DE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7280" y="6125856"/>
            <a:ext cx="2603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0- #1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51652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33364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63249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2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- #2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494349"/>
            <a:ext cx="12192000" cy="137160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753584"/>
            <a:ext cx="10113264" cy="694919"/>
          </a:xfrm>
        </p:spPr>
        <p:txBody>
          <a:bodyPr lIns="91440" tIns="0" rIns="91440" bIns="0" anchor="ctr">
            <a:noAutofit/>
          </a:bodyPr>
          <a:lstStyle>
            <a:lvl1pPr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" y="5477254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83020" cy="5473874"/>
          </a:xfrm>
          <a:blipFill>
            <a:blip r:embed="rId2"/>
            <a:srcRect/>
            <a:stretch>
              <a:fillRect l="-10340" t="-1" r="-545" b="-233"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68061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5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2- Title &amp;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2pPr>
              <a:defRPr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40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3- Vertical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11228" y="5618780"/>
            <a:ext cx="430504" cy="6185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" y="6389180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69790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9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4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46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604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1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25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0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3E31D-E2AB-40D1-8B51-AFA5AFEF393A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8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1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39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6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44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4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800" y="957602"/>
            <a:ext cx="103632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00" y="1676400"/>
            <a:ext cx="10338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4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399"/>
            <a:ext cx="110744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80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2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08000" y="3130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08000" y="1711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8000" y="24210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8000" y="3769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08000" y="44784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508000" y="5257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964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7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160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87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638076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36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 Title with line, content, &amp; no w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400800"/>
            <a:ext cx="12192000" cy="461176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84563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310456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71498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82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447801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048000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962400" y="3048000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347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016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5184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016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8100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5184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399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447802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" y="1752602"/>
            <a:ext cx="5386917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8053" y="1752602"/>
            <a:ext cx="5389033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992283" y="1447803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730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25600" y="4572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14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32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1"/>
            <a:ext cx="6815667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117" y="1295402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76201"/>
            <a:ext cx="109728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0" y="593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430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815667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1" y="1524001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0800" y="974400"/>
            <a:ext cx="9168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179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4724401"/>
            <a:ext cx="52832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304800"/>
            <a:ext cx="9245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5029202"/>
            <a:ext cx="52832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39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97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4800" y="503240"/>
            <a:ext cx="1625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03237"/>
            <a:ext cx="95504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- Section Header or Title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" y="6400800"/>
            <a:ext cx="12191985" cy="461176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" y="6384563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rgbClr val="0031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778" y="4538351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11228" y="5618780"/>
            <a:ext cx="430504" cy="618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71954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64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48"/>
            </a:lvl1pPr>
            <a:lvl2pPr marL="447279" indent="0" algn="ctr">
              <a:buNone/>
              <a:defRPr sz="1957"/>
            </a:lvl2pPr>
            <a:lvl3pPr marL="894558" indent="0" algn="ctr">
              <a:buNone/>
              <a:defRPr sz="1761"/>
            </a:lvl3pPr>
            <a:lvl4pPr marL="1341836" indent="0" algn="ctr">
              <a:buNone/>
              <a:defRPr sz="1565"/>
            </a:lvl4pPr>
            <a:lvl5pPr marL="1789115" indent="0" algn="ctr">
              <a:buNone/>
              <a:defRPr sz="1565"/>
            </a:lvl5pPr>
            <a:lvl6pPr marL="2236394" indent="0" algn="ctr">
              <a:buNone/>
              <a:defRPr sz="1565"/>
            </a:lvl6pPr>
            <a:lvl7pPr marL="2683673" indent="0" algn="ctr">
              <a:buNone/>
              <a:defRPr sz="1565"/>
            </a:lvl7pPr>
            <a:lvl8pPr marL="3130951" indent="0" algn="ctr">
              <a:buNone/>
              <a:defRPr sz="1565"/>
            </a:lvl8pPr>
            <a:lvl9pPr marL="3578230" indent="0" algn="ctr">
              <a:buNone/>
              <a:defRPr sz="156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04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89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7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48">
                <a:solidFill>
                  <a:schemeClr val="tx1">
                    <a:tint val="75000"/>
                  </a:schemeClr>
                </a:solidFill>
              </a:defRPr>
            </a:lvl1pPr>
            <a:lvl2pPr marL="447279" indent="0">
              <a:buNone/>
              <a:defRPr sz="1957">
                <a:solidFill>
                  <a:schemeClr val="tx1">
                    <a:tint val="75000"/>
                  </a:schemeClr>
                </a:solidFill>
              </a:defRPr>
            </a:lvl2pPr>
            <a:lvl3pPr marL="894558" indent="0">
              <a:buNone/>
              <a:defRPr sz="1761">
                <a:solidFill>
                  <a:schemeClr val="tx1">
                    <a:tint val="75000"/>
                  </a:schemeClr>
                </a:solidFill>
              </a:defRPr>
            </a:lvl3pPr>
            <a:lvl4pPr marL="1341836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4pPr>
            <a:lvl5pPr marL="178911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5pPr>
            <a:lvl6pPr marL="2236394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6pPr>
            <a:lvl7pPr marL="2683673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7pPr>
            <a:lvl8pPr marL="3130951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8pPr>
            <a:lvl9pPr marL="357823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15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9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48" b="1"/>
            </a:lvl1pPr>
            <a:lvl2pPr marL="447279" indent="0">
              <a:buNone/>
              <a:defRPr sz="1957" b="1"/>
            </a:lvl2pPr>
            <a:lvl3pPr marL="894558" indent="0">
              <a:buNone/>
              <a:defRPr sz="1761" b="1"/>
            </a:lvl3pPr>
            <a:lvl4pPr marL="1341836" indent="0">
              <a:buNone/>
              <a:defRPr sz="1565" b="1"/>
            </a:lvl4pPr>
            <a:lvl5pPr marL="1789115" indent="0">
              <a:buNone/>
              <a:defRPr sz="1565" b="1"/>
            </a:lvl5pPr>
            <a:lvl6pPr marL="2236394" indent="0">
              <a:buNone/>
              <a:defRPr sz="1565" b="1"/>
            </a:lvl6pPr>
            <a:lvl7pPr marL="2683673" indent="0">
              <a:buNone/>
              <a:defRPr sz="1565" b="1"/>
            </a:lvl7pPr>
            <a:lvl8pPr marL="3130951" indent="0">
              <a:buNone/>
              <a:defRPr sz="1565" b="1"/>
            </a:lvl8pPr>
            <a:lvl9pPr marL="3578230" indent="0">
              <a:buNone/>
              <a:defRPr sz="15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48" b="1"/>
            </a:lvl1pPr>
            <a:lvl2pPr marL="447279" indent="0">
              <a:buNone/>
              <a:defRPr sz="1957" b="1"/>
            </a:lvl2pPr>
            <a:lvl3pPr marL="894558" indent="0">
              <a:buNone/>
              <a:defRPr sz="1761" b="1"/>
            </a:lvl3pPr>
            <a:lvl4pPr marL="1341836" indent="0">
              <a:buNone/>
              <a:defRPr sz="1565" b="1"/>
            </a:lvl4pPr>
            <a:lvl5pPr marL="1789115" indent="0">
              <a:buNone/>
              <a:defRPr sz="1565" b="1"/>
            </a:lvl5pPr>
            <a:lvl6pPr marL="2236394" indent="0">
              <a:buNone/>
              <a:defRPr sz="1565" b="1"/>
            </a:lvl6pPr>
            <a:lvl7pPr marL="2683673" indent="0">
              <a:buNone/>
              <a:defRPr sz="1565" b="1"/>
            </a:lvl7pPr>
            <a:lvl8pPr marL="3130951" indent="0">
              <a:buNone/>
              <a:defRPr sz="1565" b="1"/>
            </a:lvl8pPr>
            <a:lvl9pPr marL="3578230" indent="0">
              <a:buNone/>
              <a:defRPr sz="15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83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28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58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31"/>
            </a:lvl1pPr>
            <a:lvl2pPr>
              <a:defRPr sz="2739"/>
            </a:lvl2pPr>
            <a:lvl3pPr>
              <a:defRPr sz="2348"/>
            </a:lvl3pPr>
            <a:lvl4pPr>
              <a:defRPr sz="1957"/>
            </a:lvl4pPr>
            <a:lvl5pPr>
              <a:defRPr sz="1957"/>
            </a:lvl5pPr>
            <a:lvl6pPr>
              <a:defRPr sz="1957"/>
            </a:lvl6pPr>
            <a:lvl7pPr>
              <a:defRPr sz="1957"/>
            </a:lvl7pPr>
            <a:lvl8pPr>
              <a:defRPr sz="1957"/>
            </a:lvl8pPr>
            <a:lvl9pPr>
              <a:defRPr sz="195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65"/>
            </a:lvl1pPr>
            <a:lvl2pPr marL="447279" indent="0">
              <a:buNone/>
              <a:defRPr sz="1370"/>
            </a:lvl2pPr>
            <a:lvl3pPr marL="894558" indent="0">
              <a:buNone/>
              <a:defRPr sz="1174"/>
            </a:lvl3pPr>
            <a:lvl4pPr marL="1341836" indent="0">
              <a:buNone/>
              <a:defRPr sz="978"/>
            </a:lvl4pPr>
            <a:lvl5pPr marL="1789115" indent="0">
              <a:buNone/>
              <a:defRPr sz="978"/>
            </a:lvl5pPr>
            <a:lvl6pPr marL="2236394" indent="0">
              <a:buNone/>
              <a:defRPr sz="978"/>
            </a:lvl6pPr>
            <a:lvl7pPr marL="2683673" indent="0">
              <a:buNone/>
              <a:defRPr sz="978"/>
            </a:lvl7pPr>
            <a:lvl8pPr marL="3130951" indent="0">
              <a:buNone/>
              <a:defRPr sz="978"/>
            </a:lvl8pPr>
            <a:lvl9pPr marL="3578230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31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131"/>
            </a:lvl1pPr>
            <a:lvl2pPr marL="447279" indent="0">
              <a:buNone/>
              <a:defRPr sz="2739"/>
            </a:lvl2pPr>
            <a:lvl3pPr marL="894558" indent="0">
              <a:buNone/>
              <a:defRPr sz="2348"/>
            </a:lvl3pPr>
            <a:lvl4pPr marL="1341836" indent="0">
              <a:buNone/>
              <a:defRPr sz="1957"/>
            </a:lvl4pPr>
            <a:lvl5pPr marL="1789115" indent="0">
              <a:buNone/>
              <a:defRPr sz="1957"/>
            </a:lvl5pPr>
            <a:lvl6pPr marL="2236394" indent="0">
              <a:buNone/>
              <a:defRPr sz="1957"/>
            </a:lvl6pPr>
            <a:lvl7pPr marL="2683673" indent="0">
              <a:buNone/>
              <a:defRPr sz="1957"/>
            </a:lvl7pPr>
            <a:lvl8pPr marL="3130951" indent="0">
              <a:buNone/>
              <a:defRPr sz="1957"/>
            </a:lvl8pPr>
            <a:lvl9pPr marL="3578230" indent="0">
              <a:buNone/>
              <a:defRPr sz="195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65"/>
            </a:lvl1pPr>
            <a:lvl2pPr marL="447279" indent="0">
              <a:buNone/>
              <a:defRPr sz="1370"/>
            </a:lvl2pPr>
            <a:lvl3pPr marL="894558" indent="0">
              <a:buNone/>
              <a:defRPr sz="1174"/>
            </a:lvl3pPr>
            <a:lvl4pPr marL="1341836" indent="0">
              <a:buNone/>
              <a:defRPr sz="978"/>
            </a:lvl4pPr>
            <a:lvl5pPr marL="1789115" indent="0">
              <a:buNone/>
              <a:defRPr sz="978"/>
            </a:lvl5pPr>
            <a:lvl6pPr marL="2236394" indent="0">
              <a:buNone/>
              <a:defRPr sz="978"/>
            </a:lvl6pPr>
            <a:lvl7pPr marL="2683673" indent="0">
              <a:buNone/>
              <a:defRPr sz="978"/>
            </a:lvl7pPr>
            <a:lvl8pPr marL="3130951" indent="0">
              <a:buNone/>
              <a:defRPr sz="978"/>
            </a:lvl8pPr>
            <a:lvl9pPr marL="3578230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45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0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defRPr sz="2400"/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 sz="2400"/>
            </a:lvl1pPr>
            <a:lvl2pPr>
              <a:defRPr sz="24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00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99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29818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298186"/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37"/>
            </a:lvl1pPr>
            <a:lvl2pPr>
              <a:defRPr sz="2238"/>
            </a:lvl2pPr>
            <a:lvl3pPr>
              <a:defRPr sz="1792"/>
            </a:lvl3pPr>
            <a:lvl4pPr>
              <a:defRPr sz="1792"/>
            </a:lvl4pPr>
            <a:lvl5pPr>
              <a:defRPr sz="1792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6"/>
            <a:ext cx="5994400" cy="3125315"/>
          </a:xfrm>
        </p:spPr>
        <p:txBody>
          <a:bodyPr anchor="ctr">
            <a:normAutofit/>
          </a:bodyPr>
          <a:lstStyle>
            <a:lvl1pPr>
              <a:defRPr sz="1792"/>
            </a:lvl1pPr>
            <a:lvl2pPr>
              <a:defRPr sz="2238"/>
            </a:lvl2pPr>
            <a:lvl3pPr>
              <a:defRPr sz="1792"/>
            </a:lvl3pPr>
            <a:lvl4pPr>
              <a:defRPr sz="1792"/>
            </a:lvl4pPr>
            <a:lvl5pPr>
              <a:defRPr sz="1792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37"/>
            </a:lvl1pPr>
            <a:lvl2pPr>
              <a:defRPr sz="2238"/>
            </a:lvl2pPr>
            <a:lvl3pPr>
              <a:defRPr sz="1792"/>
            </a:lvl3pPr>
            <a:lvl4pPr>
              <a:defRPr sz="1792"/>
            </a:lvl4pPr>
            <a:lvl5pPr>
              <a:defRPr sz="1792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792"/>
            </a:lvl1pPr>
            <a:lvl2pPr>
              <a:defRPr sz="2238"/>
            </a:lvl2pPr>
            <a:lvl3pPr>
              <a:defRPr sz="1792"/>
            </a:lvl3pPr>
            <a:lvl4pPr>
              <a:defRPr sz="1792"/>
            </a:lvl4pPr>
            <a:lvl5pPr>
              <a:defRPr sz="1792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955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800" y="957602"/>
            <a:ext cx="103632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00" y="1676400"/>
            <a:ext cx="10338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0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399"/>
            <a:ext cx="110744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80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07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08000" y="3130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08000" y="1711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8000" y="24210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8000" y="3769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08000" y="44784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508000" y="5257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49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7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160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38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638076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648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447801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048000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962400" y="3048000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82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016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5184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016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8100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5184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030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447802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" y="1752602"/>
            <a:ext cx="5386917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8053" y="1752602"/>
            <a:ext cx="5389033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992283" y="1447803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4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1pPr>
              <a:defRPr sz="2400" b="0" i="0">
                <a:latin typeface="+mj-lt"/>
                <a:ea typeface="Calibri Light" charset="0"/>
                <a:cs typeface="Calibri Light" charset="0"/>
              </a:defRPr>
            </a:lvl1pPr>
            <a:lvl2pP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 sz="2400" b="0" i="0">
                <a:latin typeface="+mj-lt"/>
                <a:ea typeface="Calibri Light" charset="0"/>
                <a:cs typeface="Calibri Light" charset="0"/>
              </a:defRPr>
            </a:lvl1pPr>
            <a:lvl2pPr>
              <a:defRPr sz="2000"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40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25600" y="4572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190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39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1"/>
            <a:ext cx="6815667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117" y="1295402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76201"/>
            <a:ext cx="109728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0" y="593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812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815667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1" y="1524001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0800" y="974400"/>
            <a:ext cx="9168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730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4724401"/>
            <a:ext cx="52832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304800"/>
            <a:ext cx="9245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5029202"/>
            <a:ext cx="52832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876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92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4800" y="503240"/>
            <a:ext cx="1625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03237"/>
            <a:ext cx="95504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95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745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24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77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- Title w/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84563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11228" y="5618780"/>
            <a:ext cx="430504" cy="61859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63232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16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26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8944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14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4137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46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200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34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90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3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target_practice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028700"/>
            <a:ext cx="12192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990600"/>
            <a:ext cx="12192000" cy="5181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84563"/>
            <a:ext cx="12188825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61386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324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727200" y="1143000"/>
            <a:ext cx="12192000" cy="5181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2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5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7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195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7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569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6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4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16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4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9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18288" cy="6858000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1"/>
            <a:ext cx="6492240" cy="4869632"/>
          </a:xfrm>
        </p:spPr>
        <p:txBody>
          <a:bodyPr/>
          <a:lstStyle>
            <a:lvl2pPr>
              <a:defRPr b="0" i="0"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3150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1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31468" y="5680021"/>
            <a:ext cx="430504" cy="618598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1486" y="646967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003150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The University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of</a:t>
            </a:r>
            <a:r>
              <a:rPr kumimoji="0" lang="en-US" sz="900" b="0" i="0" u="none" strike="noStrike" kern="1200" cap="all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  north </a:t>
            </a:r>
            <a:r>
              <a:rPr kumimoji="0" lang="en-US" sz="900" b="0" i="0" u="none" strike="noStrike" kern="1200" cap="all" spc="0" normalizeH="0" baseline="0" noProof="0" dirty="0" err="1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carolina</a:t>
            </a:r>
            <a:r>
              <a:rPr kumimoji="0" lang="en-US" sz="900" b="0" i="0" u="none" strike="noStrike" kern="1200" cap="all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at  </a:t>
            </a:r>
            <a:r>
              <a:rPr kumimoji="0" lang="en-US" sz="900" b="0" i="0" u="none" strike="noStrike" kern="1200" cap="all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chapel hill  school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of </a:t>
            </a:r>
            <a:r>
              <a:rPr kumimoji="0" lang="en-US" sz="900" b="0" i="0" u="none" strike="noStrike" kern="1200" cap="all" spc="0" normalizeH="0" baseline="0" noProof="0" dirty="0">
                <a:ln>
                  <a:noFill/>
                </a:ln>
                <a:solidFill>
                  <a:srgbClr val="003150"/>
                </a:solidFill>
                <a:effectLst/>
                <a:uLnTx/>
                <a:uFillTx/>
                <a:latin typeface="Garamond" charset="0"/>
              </a:rPr>
              <a:t> nursing</a:t>
            </a:r>
          </a:p>
        </p:txBody>
      </p:sp>
    </p:spTree>
    <p:extLst>
      <p:ext uri="{BB962C8B-B14F-4D97-AF65-F5344CB8AC3E}">
        <p14:creationId xmlns:p14="http://schemas.microsoft.com/office/powerpoint/2010/main" val="33045463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0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61176"/>
          </a:xfrm>
          <a:prstGeom prst="rect">
            <a:avLst/>
          </a:prstGeom>
          <a:solidFill>
            <a:srgbClr val="5C9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84563"/>
            <a:ext cx="12192001" cy="18288"/>
          </a:xfrm>
          <a:prstGeom prst="rect">
            <a:avLst/>
          </a:prstGeom>
          <a:solidFill>
            <a:srgbClr val="003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6541" y="6459785"/>
            <a:ext cx="374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11228" y="5618780"/>
            <a:ext cx="430504" cy="618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6461418"/>
            <a:ext cx="482193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rgbClr val="00315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rgbClr val="003150"/>
          </a:solidFill>
          <a:latin typeface="+mj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2"/>
        </a:buClr>
        <a:buFont typeface="Arial" charset="0"/>
        <a:buChar char="•"/>
        <a:defRPr sz="2600" b="0" i="0" kern="1200">
          <a:solidFill>
            <a:srgbClr val="003150"/>
          </a:solidFill>
          <a:latin typeface="Calibri Light" charset="0"/>
          <a:ea typeface="Calibri Light" charset="0"/>
          <a:cs typeface="Calibri Light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2"/>
        </a:buClr>
        <a:buFont typeface="Arial" charset="0"/>
        <a:buChar char="•"/>
        <a:defRPr sz="2000" b="0" i="0" kern="1200">
          <a:solidFill>
            <a:srgbClr val="003150"/>
          </a:solidFill>
          <a:latin typeface="Calibri Light" charset="0"/>
          <a:ea typeface="Calibri Light" charset="0"/>
          <a:cs typeface="Calibri Light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2"/>
        </a:buClr>
        <a:buSzPct val="65000"/>
        <a:buFont typeface="Courier New" charset="0"/>
        <a:buChar char="o"/>
        <a:defRPr sz="2000" b="0" i="0" kern="1200">
          <a:solidFill>
            <a:srgbClr val="003150"/>
          </a:solidFill>
          <a:latin typeface="Calibri Light" charset="0"/>
          <a:ea typeface="Calibri Light" charset="0"/>
          <a:cs typeface="Calibri Light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2"/>
        </a:buClr>
        <a:buSzPct val="85000"/>
        <a:buFont typeface="Courier New" charset="0"/>
        <a:buChar char="o"/>
        <a:defRPr sz="1600" b="0" i="0" kern="1200">
          <a:solidFill>
            <a:srgbClr val="003150"/>
          </a:solidFill>
          <a:latin typeface="Calibri Light" charset="0"/>
          <a:ea typeface="Calibri Light" charset="0"/>
          <a:cs typeface="Calibri Light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4">
          <p15:clr>
            <a:srgbClr val="F26B43"/>
          </p15:clr>
        </p15:guide>
        <p15:guide id="2" pos="3840">
          <p15:clr>
            <a:srgbClr val="F26B43"/>
          </p15:clr>
        </p15:guide>
        <p15:guide id="3" pos="2520">
          <p15:clr>
            <a:srgbClr val="F26B43"/>
          </p15:clr>
        </p15:guide>
        <p15:guide id="4" orient="horz" pos="421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85000"/>
              </a:schemeClr>
            </a:gs>
            <a:gs pos="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  <a:gs pos="94000">
              <a:schemeClr val="bg1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600" y="808364"/>
            <a:ext cx="109728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010400" y="2895600"/>
            <a:ext cx="16256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213600" y="2667000"/>
            <a:ext cx="19304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05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hd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186"/>
            <a:fld id="{1C1D32DB-F5FB-4358-A405-D76F99ADD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1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186"/>
            <a:fld id="{FE9C7BE1-715F-40D4-97A5-C4720B1022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981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2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894558" rtl="0" eaLnBrk="1" latinLnBrk="0" hangingPunct="1">
        <a:lnSpc>
          <a:spcPct val="90000"/>
        </a:lnSpc>
        <a:spcBef>
          <a:spcPct val="0"/>
        </a:spcBef>
        <a:buNone/>
        <a:defRPr sz="4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639" indent="-223639" algn="l" defTabSz="894558" rtl="0" eaLnBrk="1" latinLnBrk="0" hangingPunct="1">
        <a:lnSpc>
          <a:spcPct val="90000"/>
        </a:lnSpc>
        <a:spcBef>
          <a:spcPts val="978"/>
        </a:spcBef>
        <a:buFont typeface="Arial" panose="020B0604020202020204" pitchFamily="34" charset="0"/>
        <a:buChar char="•"/>
        <a:defRPr sz="2739" kern="1200">
          <a:solidFill>
            <a:schemeClr val="tx1"/>
          </a:solidFill>
          <a:latin typeface="+mn-lt"/>
          <a:ea typeface="+mn-ea"/>
          <a:cs typeface="+mn-cs"/>
        </a:defRPr>
      </a:lvl1pPr>
      <a:lvl2pPr marL="670918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348" kern="1200">
          <a:solidFill>
            <a:schemeClr val="tx1"/>
          </a:solidFill>
          <a:latin typeface="+mn-lt"/>
          <a:ea typeface="+mn-ea"/>
          <a:cs typeface="+mn-cs"/>
        </a:defRPr>
      </a:lvl2pPr>
      <a:lvl3pPr marL="1118197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957" kern="1200">
          <a:solidFill>
            <a:schemeClr val="tx1"/>
          </a:solidFill>
          <a:latin typeface="+mn-lt"/>
          <a:ea typeface="+mn-ea"/>
          <a:cs typeface="+mn-cs"/>
        </a:defRPr>
      </a:lvl3pPr>
      <a:lvl4pPr marL="1565476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4pPr>
      <a:lvl5pPr marL="2012754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5pPr>
      <a:lvl6pPr marL="2460033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6pPr>
      <a:lvl7pPr marL="2907312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7pPr>
      <a:lvl8pPr marL="3354591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8pPr>
      <a:lvl9pPr marL="3801869" indent="-223639" algn="l" defTabSz="894558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1pPr>
      <a:lvl2pPr marL="447279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2pPr>
      <a:lvl3pPr marL="894558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3pPr>
      <a:lvl4pPr marL="1341836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4pPr>
      <a:lvl5pPr marL="1789115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5pPr>
      <a:lvl6pPr marL="2236394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6pPr>
      <a:lvl7pPr marL="2683673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7pPr>
      <a:lvl8pPr marL="3130951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8pPr>
      <a:lvl9pPr marL="3578230" algn="l" defTabSz="894558" rtl="0" eaLnBrk="1" latinLnBrk="0" hangingPunct="1">
        <a:defRPr sz="17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600" y="808364"/>
            <a:ext cx="109728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676A55"/>
                </a:solidFill>
              </a:rPr>
              <a:pPr/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010400" y="2895600"/>
            <a:ext cx="16256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213600" y="2667000"/>
            <a:ext cx="19304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59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hd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>
                <a:lumMod val="85000"/>
              </a:schemeClr>
            </a:gs>
            <a:gs pos="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  <a:gs pos="94000">
              <a:schemeClr val="bg1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79B3-5AD4-4F1A-8731-327134DC4F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57F7A-0CE6-47E0-ABE4-969DCF784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86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75000"/>
              </a:schemeClr>
            </a:gs>
            <a:gs pos="38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F834C-F4D7-4673-B8E7-7D2CAE339D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2F71F-6415-4147-8F69-420A2A480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9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dideo.ir/v/yt/BQQns7RAUzA/bioavailability-and-first-pass-metabolism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sciencedirect.com/science/article/pii/B9780128035924000511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jp.com.au/news/recommended-an-expert-pharmacist-presence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ureatr.com/polypharmacy-in-older-adults-statistics-that-help-tell-the-story" TargetMode="External"/><Relationship Id="rId2" Type="http://schemas.openxmlformats.org/officeDocument/2006/relationships/hyperlink" Target="https://doi.org/10.1001/jamainternmed.2015.8581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da.gov/drugs/drug-interactions-labeling/preventable-adverse-drug-reactions-focus-drug-interactions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272" y="3247697"/>
            <a:ext cx="11830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PHARMACOKINETICS &amp; PHARMACODYNAMICS</a:t>
            </a:r>
          </a:p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Suja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P. Davis, PhD, RN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95000"/>
              </a:schemeClr>
            </a:gs>
            <a:gs pos="0">
              <a:schemeClr val="bg1"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reeform 5">
            <a:extLst>
              <a:ext uri="{FF2B5EF4-FFF2-40B4-BE49-F238E27FC236}">
                <a16:creationId xmlns:a16="http://schemas.microsoft.com/office/drawing/2014/main" id="{B0CB90F5-DD25-483C-B1ED-4E627F90BE69}"/>
              </a:ext>
            </a:extLst>
          </p:cNvPr>
          <p:cNvSpPr>
            <a:spLocks/>
          </p:cNvSpPr>
          <p:nvPr/>
        </p:nvSpPr>
        <p:spPr bwMode="auto">
          <a:xfrm>
            <a:off x="3247841" y="1939324"/>
            <a:ext cx="7304545" cy="4230248"/>
          </a:xfrm>
          <a:custGeom>
            <a:avLst/>
            <a:gdLst>
              <a:gd name="T0" fmla="*/ 0 w 2304"/>
              <a:gd name="T1" fmla="*/ 0 h 1728"/>
              <a:gd name="T2" fmla="*/ 536 w 2304"/>
              <a:gd name="T3" fmla="*/ 0 h 1728"/>
              <a:gd name="T4" fmla="*/ 576 w 2304"/>
              <a:gd name="T5" fmla="*/ 40 h 1728"/>
              <a:gd name="T6" fmla="*/ 576 w 2304"/>
              <a:gd name="T7" fmla="*/ 248 h 1728"/>
              <a:gd name="T8" fmla="*/ 576 w 2304"/>
              <a:gd name="T9" fmla="*/ 328 h 1728"/>
              <a:gd name="T10" fmla="*/ 576 w 2304"/>
              <a:gd name="T11" fmla="*/ 536 h 1728"/>
              <a:gd name="T12" fmla="*/ 616 w 2304"/>
              <a:gd name="T13" fmla="*/ 576 h 1728"/>
              <a:gd name="T14" fmla="*/ 1112 w 2304"/>
              <a:gd name="T15" fmla="*/ 576 h 1728"/>
              <a:gd name="T16" fmla="*/ 1152 w 2304"/>
              <a:gd name="T17" fmla="*/ 616 h 1728"/>
              <a:gd name="T18" fmla="*/ 1152 w 2304"/>
              <a:gd name="T19" fmla="*/ 1112 h 1728"/>
              <a:gd name="T20" fmla="*/ 1192 w 2304"/>
              <a:gd name="T21" fmla="*/ 1152 h 1728"/>
              <a:gd name="T22" fmla="*/ 1688 w 2304"/>
              <a:gd name="T23" fmla="*/ 1152 h 1728"/>
              <a:gd name="T24" fmla="*/ 1728 w 2304"/>
              <a:gd name="T25" fmla="*/ 1192 h 1728"/>
              <a:gd name="T26" fmla="*/ 1728 w 2304"/>
              <a:gd name="T27" fmla="*/ 1688 h 1728"/>
              <a:gd name="T28" fmla="*/ 1768 w 2304"/>
              <a:gd name="T29" fmla="*/ 1728 h 1728"/>
              <a:gd name="T30" fmla="*/ 2304 w 2304"/>
              <a:gd name="T31" fmla="*/ 1728 h 1728"/>
              <a:gd name="connsiteX0" fmla="*/ 0 w 10000"/>
              <a:gd name="connsiteY0" fmla="*/ 0 h 10000"/>
              <a:gd name="connsiteX1" fmla="*/ 2500 w 10000"/>
              <a:gd name="connsiteY1" fmla="*/ 231 h 10000"/>
              <a:gd name="connsiteX2" fmla="*/ 2500 w 10000"/>
              <a:gd name="connsiteY2" fmla="*/ 1435 h 10000"/>
              <a:gd name="connsiteX3" fmla="*/ 2500 w 10000"/>
              <a:gd name="connsiteY3" fmla="*/ 1898 h 10000"/>
              <a:gd name="connsiteX4" fmla="*/ 2500 w 10000"/>
              <a:gd name="connsiteY4" fmla="*/ 3102 h 10000"/>
              <a:gd name="connsiteX5" fmla="*/ 2674 w 10000"/>
              <a:gd name="connsiteY5" fmla="*/ 3333 h 10000"/>
              <a:gd name="connsiteX6" fmla="*/ 4826 w 10000"/>
              <a:gd name="connsiteY6" fmla="*/ 3333 h 10000"/>
              <a:gd name="connsiteX7" fmla="*/ 5000 w 10000"/>
              <a:gd name="connsiteY7" fmla="*/ 3565 h 10000"/>
              <a:gd name="connsiteX8" fmla="*/ 5000 w 10000"/>
              <a:gd name="connsiteY8" fmla="*/ 6435 h 10000"/>
              <a:gd name="connsiteX9" fmla="*/ 5174 w 10000"/>
              <a:gd name="connsiteY9" fmla="*/ 6667 h 10000"/>
              <a:gd name="connsiteX10" fmla="*/ 7326 w 10000"/>
              <a:gd name="connsiteY10" fmla="*/ 6667 h 10000"/>
              <a:gd name="connsiteX11" fmla="*/ 7500 w 10000"/>
              <a:gd name="connsiteY11" fmla="*/ 6898 h 10000"/>
              <a:gd name="connsiteX12" fmla="*/ 7500 w 10000"/>
              <a:gd name="connsiteY12" fmla="*/ 9769 h 10000"/>
              <a:gd name="connsiteX13" fmla="*/ 7674 w 10000"/>
              <a:gd name="connsiteY13" fmla="*/ 10000 h 10000"/>
              <a:gd name="connsiteX14" fmla="*/ 10000 w 10000"/>
              <a:gd name="connsiteY14" fmla="*/ 10000 h 10000"/>
              <a:gd name="connsiteX0" fmla="*/ 0 w 10000"/>
              <a:gd name="connsiteY0" fmla="*/ 0 h 10000"/>
              <a:gd name="connsiteX1" fmla="*/ 2500 w 10000"/>
              <a:gd name="connsiteY1" fmla="*/ 1435 h 10000"/>
              <a:gd name="connsiteX2" fmla="*/ 2500 w 10000"/>
              <a:gd name="connsiteY2" fmla="*/ 1898 h 10000"/>
              <a:gd name="connsiteX3" fmla="*/ 2500 w 10000"/>
              <a:gd name="connsiteY3" fmla="*/ 3102 h 10000"/>
              <a:gd name="connsiteX4" fmla="*/ 2674 w 10000"/>
              <a:gd name="connsiteY4" fmla="*/ 3333 h 10000"/>
              <a:gd name="connsiteX5" fmla="*/ 4826 w 10000"/>
              <a:gd name="connsiteY5" fmla="*/ 3333 h 10000"/>
              <a:gd name="connsiteX6" fmla="*/ 5000 w 10000"/>
              <a:gd name="connsiteY6" fmla="*/ 3565 h 10000"/>
              <a:gd name="connsiteX7" fmla="*/ 5000 w 10000"/>
              <a:gd name="connsiteY7" fmla="*/ 6435 h 10000"/>
              <a:gd name="connsiteX8" fmla="*/ 5174 w 10000"/>
              <a:gd name="connsiteY8" fmla="*/ 6667 h 10000"/>
              <a:gd name="connsiteX9" fmla="*/ 7326 w 10000"/>
              <a:gd name="connsiteY9" fmla="*/ 6667 h 10000"/>
              <a:gd name="connsiteX10" fmla="*/ 7500 w 10000"/>
              <a:gd name="connsiteY10" fmla="*/ 6898 h 10000"/>
              <a:gd name="connsiteX11" fmla="*/ 7500 w 10000"/>
              <a:gd name="connsiteY11" fmla="*/ 9769 h 10000"/>
              <a:gd name="connsiteX12" fmla="*/ 7674 w 10000"/>
              <a:gd name="connsiteY12" fmla="*/ 10000 h 10000"/>
              <a:gd name="connsiteX13" fmla="*/ 10000 w 10000"/>
              <a:gd name="connsiteY13" fmla="*/ 10000 h 10000"/>
              <a:gd name="connsiteX0" fmla="*/ 0 w 10000"/>
              <a:gd name="connsiteY0" fmla="*/ 0 h 10000"/>
              <a:gd name="connsiteX1" fmla="*/ 2500 w 10000"/>
              <a:gd name="connsiteY1" fmla="*/ 1898 h 10000"/>
              <a:gd name="connsiteX2" fmla="*/ 2500 w 10000"/>
              <a:gd name="connsiteY2" fmla="*/ 3102 h 10000"/>
              <a:gd name="connsiteX3" fmla="*/ 2674 w 10000"/>
              <a:gd name="connsiteY3" fmla="*/ 3333 h 10000"/>
              <a:gd name="connsiteX4" fmla="*/ 4826 w 10000"/>
              <a:gd name="connsiteY4" fmla="*/ 3333 h 10000"/>
              <a:gd name="connsiteX5" fmla="*/ 5000 w 10000"/>
              <a:gd name="connsiteY5" fmla="*/ 3565 h 10000"/>
              <a:gd name="connsiteX6" fmla="*/ 5000 w 10000"/>
              <a:gd name="connsiteY6" fmla="*/ 6435 h 10000"/>
              <a:gd name="connsiteX7" fmla="*/ 5174 w 10000"/>
              <a:gd name="connsiteY7" fmla="*/ 6667 h 10000"/>
              <a:gd name="connsiteX8" fmla="*/ 7326 w 10000"/>
              <a:gd name="connsiteY8" fmla="*/ 6667 h 10000"/>
              <a:gd name="connsiteX9" fmla="*/ 7500 w 10000"/>
              <a:gd name="connsiteY9" fmla="*/ 6898 h 10000"/>
              <a:gd name="connsiteX10" fmla="*/ 7500 w 10000"/>
              <a:gd name="connsiteY10" fmla="*/ 9769 h 10000"/>
              <a:gd name="connsiteX11" fmla="*/ 7674 w 10000"/>
              <a:gd name="connsiteY11" fmla="*/ 10000 h 10000"/>
              <a:gd name="connsiteX12" fmla="*/ 10000 w 10000"/>
              <a:gd name="connsiteY12" fmla="*/ 10000 h 10000"/>
              <a:gd name="connsiteX0" fmla="*/ 0 w 10000"/>
              <a:gd name="connsiteY0" fmla="*/ 0 h 10000"/>
              <a:gd name="connsiteX1" fmla="*/ 2500 w 10000"/>
              <a:gd name="connsiteY1" fmla="*/ 3102 h 10000"/>
              <a:gd name="connsiteX2" fmla="*/ 2674 w 10000"/>
              <a:gd name="connsiteY2" fmla="*/ 3333 h 10000"/>
              <a:gd name="connsiteX3" fmla="*/ 4826 w 10000"/>
              <a:gd name="connsiteY3" fmla="*/ 3333 h 10000"/>
              <a:gd name="connsiteX4" fmla="*/ 5000 w 10000"/>
              <a:gd name="connsiteY4" fmla="*/ 3565 h 10000"/>
              <a:gd name="connsiteX5" fmla="*/ 5000 w 10000"/>
              <a:gd name="connsiteY5" fmla="*/ 6435 h 10000"/>
              <a:gd name="connsiteX6" fmla="*/ 5174 w 10000"/>
              <a:gd name="connsiteY6" fmla="*/ 6667 h 10000"/>
              <a:gd name="connsiteX7" fmla="*/ 7326 w 10000"/>
              <a:gd name="connsiteY7" fmla="*/ 6667 h 10000"/>
              <a:gd name="connsiteX8" fmla="*/ 7500 w 10000"/>
              <a:gd name="connsiteY8" fmla="*/ 6898 h 10000"/>
              <a:gd name="connsiteX9" fmla="*/ 7500 w 10000"/>
              <a:gd name="connsiteY9" fmla="*/ 9769 h 10000"/>
              <a:gd name="connsiteX10" fmla="*/ 7674 w 10000"/>
              <a:gd name="connsiteY10" fmla="*/ 10000 h 10000"/>
              <a:gd name="connsiteX11" fmla="*/ 10000 w 10000"/>
              <a:gd name="connsiteY11" fmla="*/ 10000 h 10000"/>
              <a:gd name="connsiteX0" fmla="*/ 0 w 10000"/>
              <a:gd name="connsiteY0" fmla="*/ 0 h 10000"/>
              <a:gd name="connsiteX1" fmla="*/ 2411 w 10000"/>
              <a:gd name="connsiteY1" fmla="*/ 2939 h 10000"/>
              <a:gd name="connsiteX2" fmla="*/ 2500 w 10000"/>
              <a:gd name="connsiteY2" fmla="*/ 3102 h 10000"/>
              <a:gd name="connsiteX3" fmla="*/ 2674 w 10000"/>
              <a:gd name="connsiteY3" fmla="*/ 3333 h 10000"/>
              <a:gd name="connsiteX4" fmla="*/ 4826 w 10000"/>
              <a:gd name="connsiteY4" fmla="*/ 3333 h 10000"/>
              <a:gd name="connsiteX5" fmla="*/ 5000 w 10000"/>
              <a:gd name="connsiteY5" fmla="*/ 3565 h 10000"/>
              <a:gd name="connsiteX6" fmla="*/ 5000 w 10000"/>
              <a:gd name="connsiteY6" fmla="*/ 6435 h 10000"/>
              <a:gd name="connsiteX7" fmla="*/ 5174 w 10000"/>
              <a:gd name="connsiteY7" fmla="*/ 6667 h 10000"/>
              <a:gd name="connsiteX8" fmla="*/ 7326 w 10000"/>
              <a:gd name="connsiteY8" fmla="*/ 6667 h 10000"/>
              <a:gd name="connsiteX9" fmla="*/ 7500 w 10000"/>
              <a:gd name="connsiteY9" fmla="*/ 6898 h 10000"/>
              <a:gd name="connsiteX10" fmla="*/ 7500 w 10000"/>
              <a:gd name="connsiteY10" fmla="*/ 9769 h 10000"/>
              <a:gd name="connsiteX11" fmla="*/ 7674 w 10000"/>
              <a:gd name="connsiteY11" fmla="*/ 10000 h 10000"/>
              <a:gd name="connsiteX12" fmla="*/ 10000 w 10000"/>
              <a:gd name="connsiteY12" fmla="*/ 10000 h 10000"/>
              <a:gd name="connsiteX0" fmla="*/ 0 w 10000"/>
              <a:gd name="connsiteY0" fmla="*/ 0 h 10000"/>
              <a:gd name="connsiteX1" fmla="*/ 2500 w 10000"/>
              <a:gd name="connsiteY1" fmla="*/ 3102 h 10000"/>
              <a:gd name="connsiteX2" fmla="*/ 2674 w 10000"/>
              <a:gd name="connsiteY2" fmla="*/ 3333 h 10000"/>
              <a:gd name="connsiteX3" fmla="*/ 4826 w 10000"/>
              <a:gd name="connsiteY3" fmla="*/ 3333 h 10000"/>
              <a:gd name="connsiteX4" fmla="*/ 5000 w 10000"/>
              <a:gd name="connsiteY4" fmla="*/ 3565 h 10000"/>
              <a:gd name="connsiteX5" fmla="*/ 5000 w 10000"/>
              <a:gd name="connsiteY5" fmla="*/ 6435 h 10000"/>
              <a:gd name="connsiteX6" fmla="*/ 5174 w 10000"/>
              <a:gd name="connsiteY6" fmla="*/ 6667 h 10000"/>
              <a:gd name="connsiteX7" fmla="*/ 7326 w 10000"/>
              <a:gd name="connsiteY7" fmla="*/ 6667 h 10000"/>
              <a:gd name="connsiteX8" fmla="*/ 7500 w 10000"/>
              <a:gd name="connsiteY8" fmla="*/ 6898 h 10000"/>
              <a:gd name="connsiteX9" fmla="*/ 7500 w 10000"/>
              <a:gd name="connsiteY9" fmla="*/ 9769 h 10000"/>
              <a:gd name="connsiteX10" fmla="*/ 7674 w 10000"/>
              <a:gd name="connsiteY10" fmla="*/ 10000 h 10000"/>
              <a:gd name="connsiteX11" fmla="*/ 10000 w 10000"/>
              <a:gd name="connsiteY11" fmla="*/ 10000 h 10000"/>
              <a:gd name="connsiteX0" fmla="*/ 0 w 10000"/>
              <a:gd name="connsiteY0" fmla="*/ 0 h 10000"/>
              <a:gd name="connsiteX1" fmla="*/ 2674 w 10000"/>
              <a:gd name="connsiteY1" fmla="*/ 3333 h 10000"/>
              <a:gd name="connsiteX2" fmla="*/ 4826 w 10000"/>
              <a:gd name="connsiteY2" fmla="*/ 3333 h 10000"/>
              <a:gd name="connsiteX3" fmla="*/ 5000 w 10000"/>
              <a:gd name="connsiteY3" fmla="*/ 3565 h 10000"/>
              <a:gd name="connsiteX4" fmla="*/ 5000 w 10000"/>
              <a:gd name="connsiteY4" fmla="*/ 6435 h 10000"/>
              <a:gd name="connsiteX5" fmla="*/ 5174 w 10000"/>
              <a:gd name="connsiteY5" fmla="*/ 6667 h 10000"/>
              <a:gd name="connsiteX6" fmla="*/ 7326 w 10000"/>
              <a:gd name="connsiteY6" fmla="*/ 6667 h 10000"/>
              <a:gd name="connsiteX7" fmla="*/ 7500 w 10000"/>
              <a:gd name="connsiteY7" fmla="*/ 6898 h 10000"/>
              <a:gd name="connsiteX8" fmla="*/ 7500 w 10000"/>
              <a:gd name="connsiteY8" fmla="*/ 9769 h 10000"/>
              <a:gd name="connsiteX9" fmla="*/ 7674 w 10000"/>
              <a:gd name="connsiteY9" fmla="*/ 10000 h 10000"/>
              <a:gd name="connsiteX10" fmla="*/ 10000 w 10000"/>
              <a:gd name="connsiteY10" fmla="*/ 10000 h 10000"/>
              <a:gd name="connsiteX0" fmla="*/ 0 w 7763"/>
              <a:gd name="connsiteY0" fmla="*/ 0 h 6685"/>
              <a:gd name="connsiteX1" fmla="*/ 437 w 7763"/>
              <a:gd name="connsiteY1" fmla="*/ 18 h 6685"/>
              <a:gd name="connsiteX2" fmla="*/ 2589 w 7763"/>
              <a:gd name="connsiteY2" fmla="*/ 18 h 6685"/>
              <a:gd name="connsiteX3" fmla="*/ 2763 w 7763"/>
              <a:gd name="connsiteY3" fmla="*/ 250 h 6685"/>
              <a:gd name="connsiteX4" fmla="*/ 2763 w 7763"/>
              <a:gd name="connsiteY4" fmla="*/ 3120 h 6685"/>
              <a:gd name="connsiteX5" fmla="*/ 2937 w 7763"/>
              <a:gd name="connsiteY5" fmla="*/ 3352 h 6685"/>
              <a:gd name="connsiteX6" fmla="*/ 5089 w 7763"/>
              <a:gd name="connsiteY6" fmla="*/ 3352 h 6685"/>
              <a:gd name="connsiteX7" fmla="*/ 5263 w 7763"/>
              <a:gd name="connsiteY7" fmla="*/ 3583 h 6685"/>
              <a:gd name="connsiteX8" fmla="*/ 5263 w 7763"/>
              <a:gd name="connsiteY8" fmla="*/ 6454 h 6685"/>
              <a:gd name="connsiteX9" fmla="*/ 5437 w 7763"/>
              <a:gd name="connsiteY9" fmla="*/ 6685 h 6685"/>
              <a:gd name="connsiteX10" fmla="*/ 7763 w 7763"/>
              <a:gd name="connsiteY10" fmla="*/ 6685 h 6685"/>
              <a:gd name="connsiteX0" fmla="*/ 0 w 10018"/>
              <a:gd name="connsiteY0" fmla="*/ 0 h 9989"/>
              <a:gd name="connsiteX1" fmla="*/ 581 w 10018"/>
              <a:gd name="connsiteY1" fmla="*/ 16 h 9989"/>
              <a:gd name="connsiteX2" fmla="*/ 3353 w 10018"/>
              <a:gd name="connsiteY2" fmla="*/ 16 h 9989"/>
              <a:gd name="connsiteX3" fmla="*/ 3577 w 10018"/>
              <a:gd name="connsiteY3" fmla="*/ 363 h 9989"/>
              <a:gd name="connsiteX4" fmla="*/ 3577 w 10018"/>
              <a:gd name="connsiteY4" fmla="*/ 4656 h 9989"/>
              <a:gd name="connsiteX5" fmla="*/ 3801 w 10018"/>
              <a:gd name="connsiteY5" fmla="*/ 5003 h 9989"/>
              <a:gd name="connsiteX6" fmla="*/ 6573 w 10018"/>
              <a:gd name="connsiteY6" fmla="*/ 5003 h 9989"/>
              <a:gd name="connsiteX7" fmla="*/ 6798 w 10018"/>
              <a:gd name="connsiteY7" fmla="*/ 5349 h 9989"/>
              <a:gd name="connsiteX8" fmla="*/ 6798 w 10018"/>
              <a:gd name="connsiteY8" fmla="*/ 9643 h 9989"/>
              <a:gd name="connsiteX9" fmla="*/ 7022 w 10018"/>
              <a:gd name="connsiteY9" fmla="*/ 9989 h 9989"/>
              <a:gd name="connsiteX10" fmla="*/ 10018 w 10018"/>
              <a:gd name="connsiteY10" fmla="*/ 9989 h 9989"/>
              <a:gd name="connsiteX0" fmla="*/ 0 w 10000"/>
              <a:gd name="connsiteY0" fmla="*/ 0 h 10000"/>
              <a:gd name="connsiteX1" fmla="*/ 580 w 10000"/>
              <a:gd name="connsiteY1" fmla="*/ 16 h 10000"/>
              <a:gd name="connsiteX2" fmla="*/ 3347 w 10000"/>
              <a:gd name="connsiteY2" fmla="*/ 16 h 10000"/>
              <a:gd name="connsiteX3" fmla="*/ 3571 w 10000"/>
              <a:gd name="connsiteY3" fmla="*/ 363 h 10000"/>
              <a:gd name="connsiteX4" fmla="*/ 3571 w 10000"/>
              <a:gd name="connsiteY4" fmla="*/ 4661 h 10000"/>
              <a:gd name="connsiteX5" fmla="*/ 3794 w 10000"/>
              <a:gd name="connsiteY5" fmla="*/ 5009 h 10000"/>
              <a:gd name="connsiteX6" fmla="*/ 6561 w 10000"/>
              <a:gd name="connsiteY6" fmla="*/ 5009 h 10000"/>
              <a:gd name="connsiteX7" fmla="*/ 6786 w 10000"/>
              <a:gd name="connsiteY7" fmla="*/ 5355 h 10000"/>
              <a:gd name="connsiteX8" fmla="*/ 6786 w 10000"/>
              <a:gd name="connsiteY8" fmla="*/ 9654 h 10000"/>
              <a:gd name="connsiteX9" fmla="*/ 7009 w 10000"/>
              <a:gd name="connsiteY9" fmla="*/ 10000 h 10000"/>
              <a:gd name="connsiteX10" fmla="*/ 10000 w 10000"/>
              <a:gd name="connsiteY10" fmla="*/ 10000 h 10000"/>
              <a:gd name="connsiteX0" fmla="*/ 0 w 10000"/>
              <a:gd name="connsiteY0" fmla="*/ 18 h 9984"/>
              <a:gd name="connsiteX1" fmla="*/ 580 w 10000"/>
              <a:gd name="connsiteY1" fmla="*/ 0 h 9984"/>
              <a:gd name="connsiteX2" fmla="*/ 3347 w 10000"/>
              <a:gd name="connsiteY2" fmla="*/ 0 h 9984"/>
              <a:gd name="connsiteX3" fmla="*/ 3571 w 10000"/>
              <a:gd name="connsiteY3" fmla="*/ 347 h 9984"/>
              <a:gd name="connsiteX4" fmla="*/ 3571 w 10000"/>
              <a:gd name="connsiteY4" fmla="*/ 4645 h 9984"/>
              <a:gd name="connsiteX5" fmla="*/ 3794 w 10000"/>
              <a:gd name="connsiteY5" fmla="*/ 4993 h 9984"/>
              <a:gd name="connsiteX6" fmla="*/ 6561 w 10000"/>
              <a:gd name="connsiteY6" fmla="*/ 4993 h 9984"/>
              <a:gd name="connsiteX7" fmla="*/ 6786 w 10000"/>
              <a:gd name="connsiteY7" fmla="*/ 5339 h 9984"/>
              <a:gd name="connsiteX8" fmla="*/ 6786 w 10000"/>
              <a:gd name="connsiteY8" fmla="*/ 9638 h 9984"/>
              <a:gd name="connsiteX9" fmla="*/ 7009 w 10000"/>
              <a:gd name="connsiteY9" fmla="*/ 9984 h 9984"/>
              <a:gd name="connsiteX10" fmla="*/ 10000 w 10000"/>
              <a:gd name="connsiteY10" fmla="*/ 9984 h 9984"/>
              <a:gd name="connsiteX0" fmla="*/ 0 w 10000"/>
              <a:gd name="connsiteY0" fmla="*/ 18 h 10000"/>
              <a:gd name="connsiteX1" fmla="*/ 580 w 10000"/>
              <a:gd name="connsiteY1" fmla="*/ 0 h 10000"/>
              <a:gd name="connsiteX2" fmla="*/ 3347 w 10000"/>
              <a:gd name="connsiteY2" fmla="*/ 0 h 10000"/>
              <a:gd name="connsiteX3" fmla="*/ 3571 w 10000"/>
              <a:gd name="connsiteY3" fmla="*/ 348 h 10000"/>
              <a:gd name="connsiteX4" fmla="*/ 3571 w 10000"/>
              <a:gd name="connsiteY4" fmla="*/ 4652 h 10000"/>
              <a:gd name="connsiteX5" fmla="*/ 3794 w 10000"/>
              <a:gd name="connsiteY5" fmla="*/ 5001 h 10000"/>
              <a:gd name="connsiteX6" fmla="*/ 6561 w 10000"/>
              <a:gd name="connsiteY6" fmla="*/ 5001 h 10000"/>
              <a:gd name="connsiteX7" fmla="*/ 6786 w 10000"/>
              <a:gd name="connsiteY7" fmla="*/ 5348 h 10000"/>
              <a:gd name="connsiteX8" fmla="*/ 6786 w 10000"/>
              <a:gd name="connsiteY8" fmla="*/ 9653 h 10000"/>
              <a:gd name="connsiteX9" fmla="*/ 7009 w 10000"/>
              <a:gd name="connsiteY9" fmla="*/ 10000 h 10000"/>
              <a:gd name="connsiteX10" fmla="*/ 10000 w 10000"/>
              <a:gd name="connsiteY10" fmla="*/ 10000 h 10000"/>
              <a:gd name="connsiteX0" fmla="*/ 0 w 10000"/>
              <a:gd name="connsiteY0" fmla="*/ 0 h 10005"/>
              <a:gd name="connsiteX1" fmla="*/ 580 w 10000"/>
              <a:gd name="connsiteY1" fmla="*/ 5 h 10005"/>
              <a:gd name="connsiteX2" fmla="*/ 3347 w 10000"/>
              <a:gd name="connsiteY2" fmla="*/ 5 h 10005"/>
              <a:gd name="connsiteX3" fmla="*/ 3571 w 10000"/>
              <a:gd name="connsiteY3" fmla="*/ 353 h 10005"/>
              <a:gd name="connsiteX4" fmla="*/ 3571 w 10000"/>
              <a:gd name="connsiteY4" fmla="*/ 4657 h 10005"/>
              <a:gd name="connsiteX5" fmla="*/ 3794 w 10000"/>
              <a:gd name="connsiteY5" fmla="*/ 5006 h 10005"/>
              <a:gd name="connsiteX6" fmla="*/ 6561 w 10000"/>
              <a:gd name="connsiteY6" fmla="*/ 5006 h 10005"/>
              <a:gd name="connsiteX7" fmla="*/ 6786 w 10000"/>
              <a:gd name="connsiteY7" fmla="*/ 5353 h 10005"/>
              <a:gd name="connsiteX8" fmla="*/ 6786 w 10000"/>
              <a:gd name="connsiteY8" fmla="*/ 9658 h 10005"/>
              <a:gd name="connsiteX9" fmla="*/ 7009 w 10000"/>
              <a:gd name="connsiteY9" fmla="*/ 10005 h 10005"/>
              <a:gd name="connsiteX10" fmla="*/ 10000 w 10000"/>
              <a:gd name="connsiteY10" fmla="*/ 10005 h 10005"/>
              <a:gd name="connsiteX0" fmla="*/ 0 w 10000"/>
              <a:gd name="connsiteY0" fmla="*/ 0 h 10005"/>
              <a:gd name="connsiteX1" fmla="*/ 580 w 10000"/>
              <a:gd name="connsiteY1" fmla="*/ 5 h 10005"/>
              <a:gd name="connsiteX2" fmla="*/ 3347 w 10000"/>
              <a:gd name="connsiteY2" fmla="*/ 5 h 10005"/>
              <a:gd name="connsiteX3" fmla="*/ 3571 w 10000"/>
              <a:gd name="connsiteY3" fmla="*/ 353 h 10005"/>
              <a:gd name="connsiteX4" fmla="*/ 3571 w 10000"/>
              <a:gd name="connsiteY4" fmla="*/ 4657 h 10005"/>
              <a:gd name="connsiteX5" fmla="*/ 3794 w 10000"/>
              <a:gd name="connsiteY5" fmla="*/ 5006 h 10005"/>
              <a:gd name="connsiteX6" fmla="*/ 6561 w 10000"/>
              <a:gd name="connsiteY6" fmla="*/ 5006 h 10005"/>
              <a:gd name="connsiteX7" fmla="*/ 6786 w 10000"/>
              <a:gd name="connsiteY7" fmla="*/ 5353 h 10005"/>
              <a:gd name="connsiteX8" fmla="*/ 6786 w 10000"/>
              <a:gd name="connsiteY8" fmla="*/ 9658 h 10005"/>
              <a:gd name="connsiteX9" fmla="*/ 7009 w 10000"/>
              <a:gd name="connsiteY9" fmla="*/ 10005 h 10005"/>
              <a:gd name="connsiteX10" fmla="*/ 10000 w 10000"/>
              <a:gd name="connsiteY10" fmla="*/ 10005 h 10005"/>
              <a:gd name="connsiteX0" fmla="*/ 0 w 10000"/>
              <a:gd name="connsiteY0" fmla="*/ 0 h 10005"/>
              <a:gd name="connsiteX1" fmla="*/ 580 w 10000"/>
              <a:gd name="connsiteY1" fmla="*/ 5 h 10005"/>
              <a:gd name="connsiteX2" fmla="*/ 3347 w 10000"/>
              <a:gd name="connsiteY2" fmla="*/ 5 h 10005"/>
              <a:gd name="connsiteX3" fmla="*/ 3571 w 10000"/>
              <a:gd name="connsiteY3" fmla="*/ 353 h 10005"/>
              <a:gd name="connsiteX4" fmla="*/ 3571 w 10000"/>
              <a:gd name="connsiteY4" fmla="*/ 4657 h 10005"/>
              <a:gd name="connsiteX5" fmla="*/ 3794 w 10000"/>
              <a:gd name="connsiteY5" fmla="*/ 5006 h 10005"/>
              <a:gd name="connsiteX6" fmla="*/ 6561 w 10000"/>
              <a:gd name="connsiteY6" fmla="*/ 5006 h 10005"/>
              <a:gd name="connsiteX7" fmla="*/ 6786 w 10000"/>
              <a:gd name="connsiteY7" fmla="*/ 5353 h 10005"/>
              <a:gd name="connsiteX8" fmla="*/ 6786 w 10000"/>
              <a:gd name="connsiteY8" fmla="*/ 9658 h 10005"/>
              <a:gd name="connsiteX9" fmla="*/ 7009 w 10000"/>
              <a:gd name="connsiteY9" fmla="*/ 10005 h 10005"/>
              <a:gd name="connsiteX10" fmla="*/ 10000 w 10000"/>
              <a:gd name="connsiteY10" fmla="*/ 10005 h 10005"/>
              <a:gd name="connsiteX0" fmla="*/ 0 w 10000"/>
              <a:gd name="connsiteY0" fmla="*/ 1 h 10000"/>
              <a:gd name="connsiteX1" fmla="*/ 580 w 10000"/>
              <a:gd name="connsiteY1" fmla="*/ 0 h 10000"/>
              <a:gd name="connsiteX2" fmla="*/ 3347 w 10000"/>
              <a:gd name="connsiteY2" fmla="*/ 0 h 10000"/>
              <a:gd name="connsiteX3" fmla="*/ 3571 w 10000"/>
              <a:gd name="connsiteY3" fmla="*/ 348 h 10000"/>
              <a:gd name="connsiteX4" fmla="*/ 3571 w 10000"/>
              <a:gd name="connsiteY4" fmla="*/ 4652 h 10000"/>
              <a:gd name="connsiteX5" fmla="*/ 3794 w 10000"/>
              <a:gd name="connsiteY5" fmla="*/ 5001 h 10000"/>
              <a:gd name="connsiteX6" fmla="*/ 6561 w 10000"/>
              <a:gd name="connsiteY6" fmla="*/ 5001 h 10000"/>
              <a:gd name="connsiteX7" fmla="*/ 6786 w 10000"/>
              <a:gd name="connsiteY7" fmla="*/ 5348 h 10000"/>
              <a:gd name="connsiteX8" fmla="*/ 6786 w 10000"/>
              <a:gd name="connsiteY8" fmla="*/ 9653 h 10000"/>
              <a:gd name="connsiteX9" fmla="*/ 7009 w 10000"/>
              <a:gd name="connsiteY9" fmla="*/ 10000 h 10000"/>
              <a:gd name="connsiteX10" fmla="*/ 10000 w 10000"/>
              <a:gd name="connsiteY10" fmla="*/ 10000 h 10000"/>
              <a:gd name="connsiteX0" fmla="*/ 0 w 10000"/>
              <a:gd name="connsiteY0" fmla="*/ 1 h 10000"/>
              <a:gd name="connsiteX1" fmla="*/ 580 w 10000"/>
              <a:gd name="connsiteY1" fmla="*/ 0 h 10000"/>
              <a:gd name="connsiteX2" fmla="*/ 3347 w 10000"/>
              <a:gd name="connsiteY2" fmla="*/ 0 h 10000"/>
              <a:gd name="connsiteX3" fmla="*/ 3571 w 10000"/>
              <a:gd name="connsiteY3" fmla="*/ 348 h 10000"/>
              <a:gd name="connsiteX4" fmla="*/ 3571 w 10000"/>
              <a:gd name="connsiteY4" fmla="*/ 4652 h 10000"/>
              <a:gd name="connsiteX5" fmla="*/ 3794 w 10000"/>
              <a:gd name="connsiteY5" fmla="*/ 5001 h 10000"/>
              <a:gd name="connsiteX6" fmla="*/ 6561 w 10000"/>
              <a:gd name="connsiteY6" fmla="*/ 5001 h 10000"/>
              <a:gd name="connsiteX7" fmla="*/ 6786 w 10000"/>
              <a:gd name="connsiteY7" fmla="*/ 5348 h 10000"/>
              <a:gd name="connsiteX8" fmla="*/ 6786 w 10000"/>
              <a:gd name="connsiteY8" fmla="*/ 9653 h 10000"/>
              <a:gd name="connsiteX9" fmla="*/ 7009 w 10000"/>
              <a:gd name="connsiteY9" fmla="*/ 10000 h 10000"/>
              <a:gd name="connsiteX10" fmla="*/ 10000 w 10000"/>
              <a:gd name="connsiteY10" fmla="*/ 10000 h 10000"/>
              <a:gd name="connsiteX0" fmla="*/ 0 w 11869"/>
              <a:gd name="connsiteY0" fmla="*/ 1 h 10000"/>
              <a:gd name="connsiteX1" fmla="*/ 580 w 11869"/>
              <a:gd name="connsiteY1" fmla="*/ 0 h 10000"/>
              <a:gd name="connsiteX2" fmla="*/ 3347 w 11869"/>
              <a:gd name="connsiteY2" fmla="*/ 0 h 10000"/>
              <a:gd name="connsiteX3" fmla="*/ 3571 w 11869"/>
              <a:gd name="connsiteY3" fmla="*/ 348 h 10000"/>
              <a:gd name="connsiteX4" fmla="*/ 3571 w 11869"/>
              <a:gd name="connsiteY4" fmla="*/ 4652 h 10000"/>
              <a:gd name="connsiteX5" fmla="*/ 3794 w 11869"/>
              <a:gd name="connsiteY5" fmla="*/ 5001 h 10000"/>
              <a:gd name="connsiteX6" fmla="*/ 6561 w 11869"/>
              <a:gd name="connsiteY6" fmla="*/ 5001 h 10000"/>
              <a:gd name="connsiteX7" fmla="*/ 6786 w 11869"/>
              <a:gd name="connsiteY7" fmla="*/ 5348 h 10000"/>
              <a:gd name="connsiteX8" fmla="*/ 6786 w 11869"/>
              <a:gd name="connsiteY8" fmla="*/ 9653 h 10000"/>
              <a:gd name="connsiteX9" fmla="*/ 7009 w 11869"/>
              <a:gd name="connsiteY9" fmla="*/ 10000 h 10000"/>
              <a:gd name="connsiteX10" fmla="*/ 11869 w 11869"/>
              <a:gd name="connsiteY10" fmla="*/ 9967 h 10000"/>
              <a:gd name="connsiteX0" fmla="*/ 0 w 12996"/>
              <a:gd name="connsiteY0" fmla="*/ 18 h 10000"/>
              <a:gd name="connsiteX1" fmla="*/ 1707 w 12996"/>
              <a:gd name="connsiteY1" fmla="*/ 0 h 10000"/>
              <a:gd name="connsiteX2" fmla="*/ 4474 w 12996"/>
              <a:gd name="connsiteY2" fmla="*/ 0 h 10000"/>
              <a:gd name="connsiteX3" fmla="*/ 4698 w 12996"/>
              <a:gd name="connsiteY3" fmla="*/ 348 h 10000"/>
              <a:gd name="connsiteX4" fmla="*/ 4698 w 12996"/>
              <a:gd name="connsiteY4" fmla="*/ 4652 h 10000"/>
              <a:gd name="connsiteX5" fmla="*/ 4921 w 12996"/>
              <a:gd name="connsiteY5" fmla="*/ 5001 h 10000"/>
              <a:gd name="connsiteX6" fmla="*/ 7688 w 12996"/>
              <a:gd name="connsiteY6" fmla="*/ 5001 h 10000"/>
              <a:gd name="connsiteX7" fmla="*/ 7913 w 12996"/>
              <a:gd name="connsiteY7" fmla="*/ 5348 h 10000"/>
              <a:gd name="connsiteX8" fmla="*/ 7913 w 12996"/>
              <a:gd name="connsiteY8" fmla="*/ 9653 h 10000"/>
              <a:gd name="connsiteX9" fmla="*/ 8136 w 12996"/>
              <a:gd name="connsiteY9" fmla="*/ 10000 h 10000"/>
              <a:gd name="connsiteX10" fmla="*/ 12996 w 12996"/>
              <a:gd name="connsiteY10" fmla="*/ 9967 h 10000"/>
              <a:gd name="connsiteX0" fmla="*/ 0 w 12996"/>
              <a:gd name="connsiteY0" fmla="*/ 43 h 10025"/>
              <a:gd name="connsiteX1" fmla="*/ 594 w 12996"/>
              <a:gd name="connsiteY1" fmla="*/ 25 h 10025"/>
              <a:gd name="connsiteX2" fmla="*/ 4474 w 12996"/>
              <a:gd name="connsiteY2" fmla="*/ 25 h 10025"/>
              <a:gd name="connsiteX3" fmla="*/ 4698 w 12996"/>
              <a:gd name="connsiteY3" fmla="*/ 373 h 10025"/>
              <a:gd name="connsiteX4" fmla="*/ 4698 w 12996"/>
              <a:gd name="connsiteY4" fmla="*/ 4677 h 10025"/>
              <a:gd name="connsiteX5" fmla="*/ 4921 w 12996"/>
              <a:gd name="connsiteY5" fmla="*/ 5026 h 10025"/>
              <a:gd name="connsiteX6" fmla="*/ 7688 w 12996"/>
              <a:gd name="connsiteY6" fmla="*/ 5026 h 10025"/>
              <a:gd name="connsiteX7" fmla="*/ 7913 w 12996"/>
              <a:gd name="connsiteY7" fmla="*/ 5373 h 10025"/>
              <a:gd name="connsiteX8" fmla="*/ 7913 w 12996"/>
              <a:gd name="connsiteY8" fmla="*/ 9678 h 10025"/>
              <a:gd name="connsiteX9" fmla="*/ 8136 w 12996"/>
              <a:gd name="connsiteY9" fmla="*/ 10025 h 10025"/>
              <a:gd name="connsiteX10" fmla="*/ 12996 w 12996"/>
              <a:gd name="connsiteY10" fmla="*/ 9992 h 10025"/>
              <a:gd name="connsiteX0" fmla="*/ 0 w 12996"/>
              <a:gd name="connsiteY0" fmla="*/ 123 h 10105"/>
              <a:gd name="connsiteX1" fmla="*/ 594 w 12996"/>
              <a:gd name="connsiteY1" fmla="*/ 105 h 10105"/>
              <a:gd name="connsiteX2" fmla="*/ 3059 w 12996"/>
              <a:gd name="connsiteY2" fmla="*/ 88 h 10105"/>
              <a:gd name="connsiteX3" fmla="*/ 4698 w 12996"/>
              <a:gd name="connsiteY3" fmla="*/ 453 h 10105"/>
              <a:gd name="connsiteX4" fmla="*/ 4698 w 12996"/>
              <a:gd name="connsiteY4" fmla="*/ 4757 h 10105"/>
              <a:gd name="connsiteX5" fmla="*/ 4921 w 12996"/>
              <a:gd name="connsiteY5" fmla="*/ 5106 h 10105"/>
              <a:gd name="connsiteX6" fmla="*/ 7688 w 12996"/>
              <a:gd name="connsiteY6" fmla="*/ 5106 h 10105"/>
              <a:gd name="connsiteX7" fmla="*/ 7913 w 12996"/>
              <a:gd name="connsiteY7" fmla="*/ 5453 h 10105"/>
              <a:gd name="connsiteX8" fmla="*/ 7913 w 12996"/>
              <a:gd name="connsiteY8" fmla="*/ 9758 h 10105"/>
              <a:gd name="connsiteX9" fmla="*/ 8136 w 12996"/>
              <a:gd name="connsiteY9" fmla="*/ 10105 h 10105"/>
              <a:gd name="connsiteX10" fmla="*/ 12996 w 12996"/>
              <a:gd name="connsiteY10" fmla="*/ 10072 h 10105"/>
              <a:gd name="connsiteX0" fmla="*/ 0 w 12996"/>
              <a:gd name="connsiteY0" fmla="*/ 141 h 10123"/>
              <a:gd name="connsiteX1" fmla="*/ 594 w 12996"/>
              <a:gd name="connsiteY1" fmla="*/ 123 h 10123"/>
              <a:gd name="connsiteX2" fmla="*/ 3059 w 12996"/>
              <a:gd name="connsiteY2" fmla="*/ 106 h 10123"/>
              <a:gd name="connsiteX3" fmla="*/ 4698 w 12996"/>
              <a:gd name="connsiteY3" fmla="*/ 471 h 10123"/>
              <a:gd name="connsiteX4" fmla="*/ 4698 w 12996"/>
              <a:gd name="connsiteY4" fmla="*/ 4775 h 10123"/>
              <a:gd name="connsiteX5" fmla="*/ 4921 w 12996"/>
              <a:gd name="connsiteY5" fmla="*/ 5124 h 10123"/>
              <a:gd name="connsiteX6" fmla="*/ 7688 w 12996"/>
              <a:gd name="connsiteY6" fmla="*/ 5124 h 10123"/>
              <a:gd name="connsiteX7" fmla="*/ 7913 w 12996"/>
              <a:gd name="connsiteY7" fmla="*/ 5471 h 10123"/>
              <a:gd name="connsiteX8" fmla="*/ 7913 w 12996"/>
              <a:gd name="connsiteY8" fmla="*/ 9776 h 10123"/>
              <a:gd name="connsiteX9" fmla="*/ 8136 w 12996"/>
              <a:gd name="connsiteY9" fmla="*/ 10123 h 10123"/>
              <a:gd name="connsiteX10" fmla="*/ 12996 w 12996"/>
              <a:gd name="connsiteY10" fmla="*/ 10090 h 10123"/>
              <a:gd name="connsiteX0" fmla="*/ 0 w 12996"/>
              <a:gd name="connsiteY0" fmla="*/ 141 h 10123"/>
              <a:gd name="connsiteX1" fmla="*/ 594 w 12996"/>
              <a:gd name="connsiteY1" fmla="*/ 123 h 10123"/>
              <a:gd name="connsiteX2" fmla="*/ 3059 w 12996"/>
              <a:gd name="connsiteY2" fmla="*/ 106 h 10123"/>
              <a:gd name="connsiteX3" fmla="*/ 4698 w 12996"/>
              <a:gd name="connsiteY3" fmla="*/ 471 h 10123"/>
              <a:gd name="connsiteX4" fmla="*/ 4698 w 12996"/>
              <a:gd name="connsiteY4" fmla="*/ 4775 h 10123"/>
              <a:gd name="connsiteX5" fmla="*/ 4921 w 12996"/>
              <a:gd name="connsiteY5" fmla="*/ 5124 h 10123"/>
              <a:gd name="connsiteX6" fmla="*/ 7688 w 12996"/>
              <a:gd name="connsiteY6" fmla="*/ 5124 h 10123"/>
              <a:gd name="connsiteX7" fmla="*/ 7913 w 12996"/>
              <a:gd name="connsiteY7" fmla="*/ 5471 h 10123"/>
              <a:gd name="connsiteX8" fmla="*/ 7913 w 12996"/>
              <a:gd name="connsiteY8" fmla="*/ 9776 h 10123"/>
              <a:gd name="connsiteX9" fmla="*/ 8136 w 12996"/>
              <a:gd name="connsiteY9" fmla="*/ 10123 h 10123"/>
              <a:gd name="connsiteX10" fmla="*/ 12996 w 12996"/>
              <a:gd name="connsiteY10" fmla="*/ 10090 h 10123"/>
              <a:gd name="connsiteX0" fmla="*/ 0 w 12996"/>
              <a:gd name="connsiteY0" fmla="*/ 95 h 10077"/>
              <a:gd name="connsiteX1" fmla="*/ 594 w 12996"/>
              <a:gd name="connsiteY1" fmla="*/ 77 h 10077"/>
              <a:gd name="connsiteX2" fmla="*/ 3059 w 12996"/>
              <a:gd name="connsiteY2" fmla="*/ 60 h 10077"/>
              <a:gd name="connsiteX3" fmla="*/ 3585 w 12996"/>
              <a:gd name="connsiteY3" fmla="*/ 476 h 10077"/>
              <a:gd name="connsiteX4" fmla="*/ 4698 w 12996"/>
              <a:gd name="connsiteY4" fmla="*/ 4729 h 10077"/>
              <a:gd name="connsiteX5" fmla="*/ 4921 w 12996"/>
              <a:gd name="connsiteY5" fmla="*/ 5078 h 10077"/>
              <a:gd name="connsiteX6" fmla="*/ 7688 w 12996"/>
              <a:gd name="connsiteY6" fmla="*/ 5078 h 10077"/>
              <a:gd name="connsiteX7" fmla="*/ 7913 w 12996"/>
              <a:gd name="connsiteY7" fmla="*/ 5425 h 10077"/>
              <a:gd name="connsiteX8" fmla="*/ 7913 w 12996"/>
              <a:gd name="connsiteY8" fmla="*/ 9730 h 10077"/>
              <a:gd name="connsiteX9" fmla="*/ 8136 w 12996"/>
              <a:gd name="connsiteY9" fmla="*/ 10077 h 10077"/>
              <a:gd name="connsiteX10" fmla="*/ 12996 w 12996"/>
              <a:gd name="connsiteY10" fmla="*/ 10044 h 10077"/>
              <a:gd name="connsiteX0" fmla="*/ 0 w 12996"/>
              <a:gd name="connsiteY0" fmla="*/ 62 h 10044"/>
              <a:gd name="connsiteX1" fmla="*/ 594 w 12996"/>
              <a:gd name="connsiteY1" fmla="*/ 44 h 10044"/>
              <a:gd name="connsiteX2" fmla="*/ 3059 w 12996"/>
              <a:gd name="connsiteY2" fmla="*/ 27 h 10044"/>
              <a:gd name="connsiteX3" fmla="*/ 3585 w 12996"/>
              <a:gd name="connsiteY3" fmla="*/ 443 h 10044"/>
              <a:gd name="connsiteX4" fmla="*/ 4698 w 12996"/>
              <a:gd name="connsiteY4" fmla="*/ 4696 h 10044"/>
              <a:gd name="connsiteX5" fmla="*/ 4921 w 12996"/>
              <a:gd name="connsiteY5" fmla="*/ 5045 h 10044"/>
              <a:gd name="connsiteX6" fmla="*/ 7688 w 12996"/>
              <a:gd name="connsiteY6" fmla="*/ 5045 h 10044"/>
              <a:gd name="connsiteX7" fmla="*/ 7913 w 12996"/>
              <a:gd name="connsiteY7" fmla="*/ 5392 h 10044"/>
              <a:gd name="connsiteX8" fmla="*/ 7913 w 12996"/>
              <a:gd name="connsiteY8" fmla="*/ 9697 h 10044"/>
              <a:gd name="connsiteX9" fmla="*/ 8136 w 12996"/>
              <a:gd name="connsiteY9" fmla="*/ 10044 h 10044"/>
              <a:gd name="connsiteX10" fmla="*/ 12996 w 12996"/>
              <a:gd name="connsiteY10" fmla="*/ 10011 h 10044"/>
              <a:gd name="connsiteX0" fmla="*/ 0 w 12996"/>
              <a:gd name="connsiteY0" fmla="*/ 89 h 10071"/>
              <a:gd name="connsiteX1" fmla="*/ 594 w 12996"/>
              <a:gd name="connsiteY1" fmla="*/ 71 h 10071"/>
              <a:gd name="connsiteX2" fmla="*/ 3059 w 12996"/>
              <a:gd name="connsiteY2" fmla="*/ 54 h 10071"/>
              <a:gd name="connsiteX3" fmla="*/ 3585 w 12996"/>
              <a:gd name="connsiteY3" fmla="*/ 470 h 10071"/>
              <a:gd name="connsiteX4" fmla="*/ 3874 w 12996"/>
              <a:gd name="connsiteY4" fmla="*/ 4654 h 10071"/>
              <a:gd name="connsiteX5" fmla="*/ 4921 w 12996"/>
              <a:gd name="connsiteY5" fmla="*/ 5072 h 10071"/>
              <a:gd name="connsiteX6" fmla="*/ 7688 w 12996"/>
              <a:gd name="connsiteY6" fmla="*/ 5072 h 10071"/>
              <a:gd name="connsiteX7" fmla="*/ 7913 w 12996"/>
              <a:gd name="connsiteY7" fmla="*/ 5419 h 10071"/>
              <a:gd name="connsiteX8" fmla="*/ 7913 w 12996"/>
              <a:gd name="connsiteY8" fmla="*/ 9724 h 10071"/>
              <a:gd name="connsiteX9" fmla="*/ 8136 w 12996"/>
              <a:gd name="connsiteY9" fmla="*/ 10071 h 10071"/>
              <a:gd name="connsiteX10" fmla="*/ 12996 w 12996"/>
              <a:gd name="connsiteY10" fmla="*/ 10038 h 10071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92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92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92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289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85 w 12996"/>
              <a:gd name="connsiteY5" fmla="*/ 5062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5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5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5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5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5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90 h 10072"/>
              <a:gd name="connsiteX1" fmla="*/ 594 w 12996"/>
              <a:gd name="connsiteY1" fmla="*/ 72 h 10072"/>
              <a:gd name="connsiteX2" fmla="*/ 3059 w 12996"/>
              <a:gd name="connsiteY2" fmla="*/ 55 h 10072"/>
              <a:gd name="connsiteX3" fmla="*/ 3585 w 12996"/>
              <a:gd name="connsiteY3" fmla="*/ 471 h 10072"/>
              <a:gd name="connsiteX4" fmla="*/ 3572 w 12996"/>
              <a:gd name="connsiteY4" fmla="*/ 4672 h 10072"/>
              <a:gd name="connsiteX5" fmla="*/ 4051 w 12996"/>
              <a:gd name="connsiteY5" fmla="*/ 5073 h 10072"/>
              <a:gd name="connsiteX6" fmla="*/ 7688 w 12996"/>
              <a:gd name="connsiteY6" fmla="*/ 5073 h 10072"/>
              <a:gd name="connsiteX7" fmla="*/ 7913 w 12996"/>
              <a:gd name="connsiteY7" fmla="*/ 5420 h 10072"/>
              <a:gd name="connsiteX8" fmla="*/ 7913 w 12996"/>
              <a:gd name="connsiteY8" fmla="*/ 9725 h 10072"/>
              <a:gd name="connsiteX9" fmla="*/ 8136 w 12996"/>
              <a:gd name="connsiteY9" fmla="*/ 10072 h 10072"/>
              <a:gd name="connsiteX10" fmla="*/ 12996 w 12996"/>
              <a:gd name="connsiteY10" fmla="*/ 10039 h 10072"/>
              <a:gd name="connsiteX0" fmla="*/ 0 w 12996"/>
              <a:gd name="connsiteY0" fmla="*/ 62 h 10044"/>
              <a:gd name="connsiteX1" fmla="*/ 594 w 12996"/>
              <a:gd name="connsiteY1" fmla="*/ 44 h 10044"/>
              <a:gd name="connsiteX2" fmla="*/ 3059 w 12996"/>
              <a:gd name="connsiteY2" fmla="*/ 27 h 10044"/>
              <a:gd name="connsiteX3" fmla="*/ 3585 w 12996"/>
              <a:gd name="connsiteY3" fmla="*/ 443 h 10044"/>
              <a:gd name="connsiteX4" fmla="*/ 3572 w 12996"/>
              <a:gd name="connsiteY4" fmla="*/ 4644 h 10044"/>
              <a:gd name="connsiteX5" fmla="*/ 4051 w 12996"/>
              <a:gd name="connsiteY5" fmla="*/ 5045 h 10044"/>
              <a:gd name="connsiteX6" fmla="*/ 7688 w 12996"/>
              <a:gd name="connsiteY6" fmla="*/ 5045 h 10044"/>
              <a:gd name="connsiteX7" fmla="*/ 7913 w 12996"/>
              <a:gd name="connsiteY7" fmla="*/ 5392 h 10044"/>
              <a:gd name="connsiteX8" fmla="*/ 7913 w 12996"/>
              <a:gd name="connsiteY8" fmla="*/ 9697 h 10044"/>
              <a:gd name="connsiteX9" fmla="*/ 8136 w 12996"/>
              <a:gd name="connsiteY9" fmla="*/ 10044 h 10044"/>
              <a:gd name="connsiteX10" fmla="*/ 12996 w 12996"/>
              <a:gd name="connsiteY10" fmla="*/ 10011 h 10044"/>
              <a:gd name="connsiteX0" fmla="*/ 0 w 12996"/>
              <a:gd name="connsiteY0" fmla="*/ 62 h 10044"/>
              <a:gd name="connsiteX1" fmla="*/ 594 w 12996"/>
              <a:gd name="connsiteY1" fmla="*/ 44 h 10044"/>
              <a:gd name="connsiteX2" fmla="*/ 3059 w 12996"/>
              <a:gd name="connsiteY2" fmla="*/ 27 h 10044"/>
              <a:gd name="connsiteX3" fmla="*/ 3585 w 12996"/>
              <a:gd name="connsiteY3" fmla="*/ 443 h 10044"/>
              <a:gd name="connsiteX4" fmla="*/ 3572 w 12996"/>
              <a:gd name="connsiteY4" fmla="*/ 4644 h 10044"/>
              <a:gd name="connsiteX5" fmla="*/ 4051 w 12996"/>
              <a:gd name="connsiteY5" fmla="*/ 5045 h 10044"/>
              <a:gd name="connsiteX6" fmla="*/ 7688 w 12996"/>
              <a:gd name="connsiteY6" fmla="*/ 5045 h 10044"/>
              <a:gd name="connsiteX7" fmla="*/ 7913 w 12996"/>
              <a:gd name="connsiteY7" fmla="*/ 5392 h 10044"/>
              <a:gd name="connsiteX8" fmla="*/ 7913 w 12996"/>
              <a:gd name="connsiteY8" fmla="*/ 9697 h 10044"/>
              <a:gd name="connsiteX9" fmla="*/ 8136 w 12996"/>
              <a:gd name="connsiteY9" fmla="*/ 10044 h 10044"/>
              <a:gd name="connsiteX10" fmla="*/ 12996 w 12996"/>
              <a:gd name="connsiteY10" fmla="*/ 10011 h 10044"/>
              <a:gd name="connsiteX0" fmla="*/ 0 w 12996"/>
              <a:gd name="connsiteY0" fmla="*/ 62 h 10044"/>
              <a:gd name="connsiteX1" fmla="*/ 594 w 12996"/>
              <a:gd name="connsiteY1" fmla="*/ 44 h 10044"/>
              <a:gd name="connsiteX2" fmla="*/ 3059 w 12996"/>
              <a:gd name="connsiteY2" fmla="*/ 27 h 10044"/>
              <a:gd name="connsiteX3" fmla="*/ 3585 w 12996"/>
              <a:gd name="connsiteY3" fmla="*/ 443 h 10044"/>
              <a:gd name="connsiteX4" fmla="*/ 3572 w 12996"/>
              <a:gd name="connsiteY4" fmla="*/ 4644 h 10044"/>
              <a:gd name="connsiteX5" fmla="*/ 4051 w 12996"/>
              <a:gd name="connsiteY5" fmla="*/ 5045 h 10044"/>
              <a:gd name="connsiteX6" fmla="*/ 7688 w 12996"/>
              <a:gd name="connsiteY6" fmla="*/ 5045 h 10044"/>
              <a:gd name="connsiteX7" fmla="*/ 7913 w 12996"/>
              <a:gd name="connsiteY7" fmla="*/ 5392 h 10044"/>
              <a:gd name="connsiteX8" fmla="*/ 7913 w 12996"/>
              <a:gd name="connsiteY8" fmla="*/ 9697 h 10044"/>
              <a:gd name="connsiteX9" fmla="*/ 8136 w 12996"/>
              <a:gd name="connsiteY9" fmla="*/ 10044 h 10044"/>
              <a:gd name="connsiteX10" fmla="*/ 12996 w 12996"/>
              <a:gd name="connsiteY10" fmla="*/ 10011 h 10044"/>
              <a:gd name="connsiteX0" fmla="*/ 0 w 12996"/>
              <a:gd name="connsiteY0" fmla="*/ 41 h 10023"/>
              <a:gd name="connsiteX1" fmla="*/ 594 w 12996"/>
              <a:gd name="connsiteY1" fmla="*/ 23 h 10023"/>
              <a:gd name="connsiteX2" fmla="*/ 3059 w 12996"/>
              <a:gd name="connsiteY2" fmla="*/ 6 h 10023"/>
              <a:gd name="connsiteX3" fmla="*/ 3585 w 12996"/>
              <a:gd name="connsiteY3" fmla="*/ 422 h 10023"/>
              <a:gd name="connsiteX4" fmla="*/ 3572 w 12996"/>
              <a:gd name="connsiteY4" fmla="*/ 4623 h 10023"/>
              <a:gd name="connsiteX5" fmla="*/ 4051 w 12996"/>
              <a:gd name="connsiteY5" fmla="*/ 5024 h 10023"/>
              <a:gd name="connsiteX6" fmla="*/ 7688 w 12996"/>
              <a:gd name="connsiteY6" fmla="*/ 5024 h 10023"/>
              <a:gd name="connsiteX7" fmla="*/ 7913 w 12996"/>
              <a:gd name="connsiteY7" fmla="*/ 5371 h 10023"/>
              <a:gd name="connsiteX8" fmla="*/ 7913 w 12996"/>
              <a:gd name="connsiteY8" fmla="*/ 9676 h 10023"/>
              <a:gd name="connsiteX9" fmla="*/ 8136 w 12996"/>
              <a:gd name="connsiteY9" fmla="*/ 10023 h 10023"/>
              <a:gd name="connsiteX10" fmla="*/ 12996 w 12996"/>
              <a:gd name="connsiteY10" fmla="*/ 9990 h 10023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20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20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20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20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4051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0 w 12996"/>
              <a:gd name="connsiteY5" fmla="*/ 5042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0 w 12996"/>
              <a:gd name="connsiteY5" fmla="*/ 5042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0 w 12996"/>
              <a:gd name="connsiteY5" fmla="*/ 5042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0 w 12996"/>
              <a:gd name="connsiteY5" fmla="*/ 5042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8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8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8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8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2996"/>
              <a:gd name="connsiteY0" fmla="*/ 37 h 10019"/>
              <a:gd name="connsiteX1" fmla="*/ 594 w 12996"/>
              <a:gd name="connsiteY1" fmla="*/ 19 h 10019"/>
              <a:gd name="connsiteX2" fmla="*/ 3059 w 12996"/>
              <a:gd name="connsiteY2" fmla="*/ 2 h 10019"/>
              <a:gd name="connsiteX3" fmla="*/ 3585 w 12996"/>
              <a:gd name="connsiteY3" fmla="*/ 418 h 10019"/>
              <a:gd name="connsiteX4" fmla="*/ 3572 w 12996"/>
              <a:gd name="connsiteY4" fmla="*/ 4619 h 10019"/>
              <a:gd name="connsiteX5" fmla="*/ 3898 w 12996"/>
              <a:gd name="connsiteY5" fmla="*/ 5031 h 10019"/>
              <a:gd name="connsiteX6" fmla="*/ 7688 w 12996"/>
              <a:gd name="connsiteY6" fmla="*/ 5020 h 10019"/>
              <a:gd name="connsiteX7" fmla="*/ 7913 w 12996"/>
              <a:gd name="connsiteY7" fmla="*/ 5367 h 10019"/>
              <a:gd name="connsiteX8" fmla="*/ 7913 w 12996"/>
              <a:gd name="connsiteY8" fmla="*/ 9672 h 10019"/>
              <a:gd name="connsiteX9" fmla="*/ 8136 w 12996"/>
              <a:gd name="connsiteY9" fmla="*/ 10019 h 10019"/>
              <a:gd name="connsiteX10" fmla="*/ 12996 w 12996"/>
              <a:gd name="connsiteY10" fmla="*/ 9986 h 10019"/>
              <a:gd name="connsiteX0" fmla="*/ 0 w 13446"/>
              <a:gd name="connsiteY0" fmla="*/ 37 h 10019"/>
              <a:gd name="connsiteX1" fmla="*/ 1044 w 13446"/>
              <a:gd name="connsiteY1" fmla="*/ 19 h 10019"/>
              <a:gd name="connsiteX2" fmla="*/ 3509 w 13446"/>
              <a:gd name="connsiteY2" fmla="*/ 2 h 10019"/>
              <a:gd name="connsiteX3" fmla="*/ 4035 w 13446"/>
              <a:gd name="connsiteY3" fmla="*/ 418 h 10019"/>
              <a:gd name="connsiteX4" fmla="*/ 4022 w 13446"/>
              <a:gd name="connsiteY4" fmla="*/ 4619 h 10019"/>
              <a:gd name="connsiteX5" fmla="*/ 4348 w 13446"/>
              <a:gd name="connsiteY5" fmla="*/ 5031 h 10019"/>
              <a:gd name="connsiteX6" fmla="*/ 8138 w 13446"/>
              <a:gd name="connsiteY6" fmla="*/ 5020 h 10019"/>
              <a:gd name="connsiteX7" fmla="*/ 8363 w 13446"/>
              <a:gd name="connsiteY7" fmla="*/ 5367 h 10019"/>
              <a:gd name="connsiteX8" fmla="*/ 8363 w 13446"/>
              <a:gd name="connsiteY8" fmla="*/ 9672 h 10019"/>
              <a:gd name="connsiteX9" fmla="*/ 8586 w 13446"/>
              <a:gd name="connsiteY9" fmla="*/ 10019 h 10019"/>
              <a:gd name="connsiteX10" fmla="*/ 13446 w 13446"/>
              <a:gd name="connsiteY10" fmla="*/ 9986 h 10019"/>
              <a:gd name="connsiteX0" fmla="*/ 0 w 13610"/>
              <a:gd name="connsiteY0" fmla="*/ 37 h 10019"/>
              <a:gd name="connsiteX1" fmla="*/ 1208 w 13610"/>
              <a:gd name="connsiteY1" fmla="*/ 19 h 10019"/>
              <a:gd name="connsiteX2" fmla="*/ 3673 w 13610"/>
              <a:gd name="connsiteY2" fmla="*/ 2 h 10019"/>
              <a:gd name="connsiteX3" fmla="*/ 4199 w 13610"/>
              <a:gd name="connsiteY3" fmla="*/ 418 h 10019"/>
              <a:gd name="connsiteX4" fmla="*/ 4186 w 13610"/>
              <a:gd name="connsiteY4" fmla="*/ 4619 h 10019"/>
              <a:gd name="connsiteX5" fmla="*/ 4512 w 13610"/>
              <a:gd name="connsiteY5" fmla="*/ 5031 h 10019"/>
              <a:gd name="connsiteX6" fmla="*/ 8302 w 13610"/>
              <a:gd name="connsiteY6" fmla="*/ 5020 h 10019"/>
              <a:gd name="connsiteX7" fmla="*/ 8527 w 13610"/>
              <a:gd name="connsiteY7" fmla="*/ 5367 h 10019"/>
              <a:gd name="connsiteX8" fmla="*/ 8527 w 13610"/>
              <a:gd name="connsiteY8" fmla="*/ 9672 h 10019"/>
              <a:gd name="connsiteX9" fmla="*/ 8750 w 13610"/>
              <a:gd name="connsiteY9" fmla="*/ 10019 h 10019"/>
              <a:gd name="connsiteX10" fmla="*/ 13610 w 13610"/>
              <a:gd name="connsiteY10" fmla="*/ 9986 h 10019"/>
              <a:gd name="connsiteX0" fmla="*/ 0 w 13610"/>
              <a:gd name="connsiteY0" fmla="*/ 64 h 10046"/>
              <a:gd name="connsiteX1" fmla="*/ 1199 w 13610"/>
              <a:gd name="connsiteY1" fmla="*/ 35 h 10046"/>
              <a:gd name="connsiteX2" fmla="*/ 3673 w 13610"/>
              <a:gd name="connsiteY2" fmla="*/ 29 h 10046"/>
              <a:gd name="connsiteX3" fmla="*/ 4199 w 13610"/>
              <a:gd name="connsiteY3" fmla="*/ 445 h 10046"/>
              <a:gd name="connsiteX4" fmla="*/ 4186 w 13610"/>
              <a:gd name="connsiteY4" fmla="*/ 4646 h 10046"/>
              <a:gd name="connsiteX5" fmla="*/ 4512 w 13610"/>
              <a:gd name="connsiteY5" fmla="*/ 5058 h 10046"/>
              <a:gd name="connsiteX6" fmla="*/ 8302 w 13610"/>
              <a:gd name="connsiteY6" fmla="*/ 5047 h 10046"/>
              <a:gd name="connsiteX7" fmla="*/ 8527 w 13610"/>
              <a:gd name="connsiteY7" fmla="*/ 5394 h 10046"/>
              <a:gd name="connsiteX8" fmla="*/ 8527 w 13610"/>
              <a:gd name="connsiteY8" fmla="*/ 9699 h 10046"/>
              <a:gd name="connsiteX9" fmla="*/ 8750 w 13610"/>
              <a:gd name="connsiteY9" fmla="*/ 10046 h 10046"/>
              <a:gd name="connsiteX10" fmla="*/ 13610 w 13610"/>
              <a:gd name="connsiteY10" fmla="*/ 10013 h 10046"/>
              <a:gd name="connsiteX0" fmla="*/ 0 w 13610"/>
              <a:gd name="connsiteY0" fmla="*/ 35 h 10017"/>
              <a:gd name="connsiteX1" fmla="*/ 1199 w 13610"/>
              <a:gd name="connsiteY1" fmla="*/ 6 h 10017"/>
              <a:gd name="connsiteX2" fmla="*/ 3673 w 13610"/>
              <a:gd name="connsiteY2" fmla="*/ 0 h 10017"/>
              <a:gd name="connsiteX3" fmla="*/ 4199 w 13610"/>
              <a:gd name="connsiteY3" fmla="*/ 416 h 10017"/>
              <a:gd name="connsiteX4" fmla="*/ 4186 w 13610"/>
              <a:gd name="connsiteY4" fmla="*/ 4617 h 10017"/>
              <a:gd name="connsiteX5" fmla="*/ 4512 w 13610"/>
              <a:gd name="connsiteY5" fmla="*/ 5029 h 10017"/>
              <a:gd name="connsiteX6" fmla="*/ 8302 w 13610"/>
              <a:gd name="connsiteY6" fmla="*/ 5018 h 10017"/>
              <a:gd name="connsiteX7" fmla="*/ 8527 w 13610"/>
              <a:gd name="connsiteY7" fmla="*/ 5365 h 10017"/>
              <a:gd name="connsiteX8" fmla="*/ 8527 w 13610"/>
              <a:gd name="connsiteY8" fmla="*/ 9670 h 10017"/>
              <a:gd name="connsiteX9" fmla="*/ 8750 w 13610"/>
              <a:gd name="connsiteY9" fmla="*/ 10017 h 10017"/>
              <a:gd name="connsiteX10" fmla="*/ 13610 w 13610"/>
              <a:gd name="connsiteY10" fmla="*/ 9984 h 10017"/>
              <a:gd name="connsiteX0" fmla="*/ 0 w 13610"/>
              <a:gd name="connsiteY0" fmla="*/ 43 h 10025"/>
              <a:gd name="connsiteX1" fmla="*/ 1199 w 13610"/>
              <a:gd name="connsiteY1" fmla="*/ 14 h 10025"/>
              <a:gd name="connsiteX2" fmla="*/ 3673 w 13610"/>
              <a:gd name="connsiteY2" fmla="*/ 8 h 10025"/>
              <a:gd name="connsiteX3" fmla="*/ 4199 w 13610"/>
              <a:gd name="connsiteY3" fmla="*/ 424 h 10025"/>
              <a:gd name="connsiteX4" fmla="*/ 4186 w 13610"/>
              <a:gd name="connsiteY4" fmla="*/ 4625 h 10025"/>
              <a:gd name="connsiteX5" fmla="*/ 4512 w 13610"/>
              <a:gd name="connsiteY5" fmla="*/ 5037 h 10025"/>
              <a:gd name="connsiteX6" fmla="*/ 8302 w 13610"/>
              <a:gd name="connsiteY6" fmla="*/ 5026 h 10025"/>
              <a:gd name="connsiteX7" fmla="*/ 8527 w 13610"/>
              <a:gd name="connsiteY7" fmla="*/ 5373 h 10025"/>
              <a:gd name="connsiteX8" fmla="*/ 8527 w 13610"/>
              <a:gd name="connsiteY8" fmla="*/ 9678 h 10025"/>
              <a:gd name="connsiteX9" fmla="*/ 8750 w 13610"/>
              <a:gd name="connsiteY9" fmla="*/ 10025 h 10025"/>
              <a:gd name="connsiteX10" fmla="*/ 13610 w 13610"/>
              <a:gd name="connsiteY10" fmla="*/ 9992 h 10025"/>
              <a:gd name="connsiteX0" fmla="*/ 0 w 13610"/>
              <a:gd name="connsiteY0" fmla="*/ 35 h 10017"/>
              <a:gd name="connsiteX1" fmla="*/ 1199 w 13610"/>
              <a:gd name="connsiteY1" fmla="*/ 6 h 10017"/>
              <a:gd name="connsiteX2" fmla="*/ 3673 w 13610"/>
              <a:gd name="connsiteY2" fmla="*/ 0 h 10017"/>
              <a:gd name="connsiteX3" fmla="*/ 4199 w 13610"/>
              <a:gd name="connsiteY3" fmla="*/ 416 h 10017"/>
              <a:gd name="connsiteX4" fmla="*/ 4186 w 13610"/>
              <a:gd name="connsiteY4" fmla="*/ 4617 h 10017"/>
              <a:gd name="connsiteX5" fmla="*/ 4512 w 13610"/>
              <a:gd name="connsiteY5" fmla="*/ 5029 h 10017"/>
              <a:gd name="connsiteX6" fmla="*/ 8302 w 13610"/>
              <a:gd name="connsiteY6" fmla="*/ 5018 h 10017"/>
              <a:gd name="connsiteX7" fmla="*/ 8527 w 13610"/>
              <a:gd name="connsiteY7" fmla="*/ 5365 h 10017"/>
              <a:gd name="connsiteX8" fmla="*/ 8527 w 13610"/>
              <a:gd name="connsiteY8" fmla="*/ 9670 h 10017"/>
              <a:gd name="connsiteX9" fmla="*/ 8750 w 13610"/>
              <a:gd name="connsiteY9" fmla="*/ 10017 h 10017"/>
              <a:gd name="connsiteX10" fmla="*/ 13610 w 13610"/>
              <a:gd name="connsiteY10" fmla="*/ 9984 h 10017"/>
              <a:gd name="connsiteX0" fmla="*/ 0 w 13619"/>
              <a:gd name="connsiteY0" fmla="*/ 24 h 10017"/>
              <a:gd name="connsiteX1" fmla="*/ 1208 w 13619"/>
              <a:gd name="connsiteY1" fmla="*/ 6 h 10017"/>
              <a:gd name="connsiteX2" fmla="*/ 3682 w 13619"/>
              <a:gd name="connsiteY2" fmla="*/ 0 h 10017"/>
              <a:gd name="connsiteX3" fmla="*/ 4208 w 13619"/>
              <a:gd name="connsiteY3" fmla="*/ 416 h 10017"/>
              <a:gd name="connsiteX4" fmla="*/ 4195 w 13619"/>
              <a:gd name="connsiteY4" fmla="*/ 4617 h 10017"/>
              <a:gd name="connsiteX5" fmla="*/ 4521 w 13619"/>
              <a:gd name="connsiteY5" fmla="*/ 5029 h 10017"/>
              <a:gd name="connsiteX6" fmla="*/ 8311 w 13619"/>
              <a:gd name="connsiteY6" fmla="*/ 5018 h 10017"/>
              <a:gd name="connsiteX7" fmla="*/ 8536 w 13619"/>
              <a:gd name="connsiteY7" fmla="*/ 5365 h 10017"/>
              <a:gd name="connsiteX8" fmla="*/ 8536 w 13619"/>
              <a:gd name="connsiteY8" fmla="*/ 9670 h 10017"/>
              <a:gd name="connsiteX9" fmla="*/ 8759 w 13619"/>
              <a:gd name="connsiteY9" fmla="*/ 10017 h 10017"/>
              <a:gd name="connsiteX10" fmla="*/ 13619 w 13619"/>
              <a:gd name="connsiteY10" fmla="*/ 9984 h 10017"/>
              <a:gd name="connsiteX0" fmla="*/ 0 w 13674"/>
              <a:gd name="connsiteY0" fmla="*/ 35 h 10017"/>
              <a:gd name="connsiteX1" fmla="*/ 1263 w 13674"/>
              <a:gd name="connsiteY1" fmla="*/ 6 h 10017"/>
              <a:gd name="connsiteX2" fmla="*/ 3737 w 13674"/>
              <a:gd name="connsiteY2" fmla="*/ 0 h 10017"/>
              <a:gd name="connsiteX3" fmla="*/ 4263 w 13674"/>
              <a:gd name="connsiteY3" fmla="*/ 416 h 10017"/>
              <a:gd name="connsiteX4" fmla="*/ 4250 w 13674"/>
              <a:gd name="connsiteY4" fmla="*/ 4617 h 10017"/>
              <a:gd name="connsiteX5" fmla="*/ 4576 w 13674"/>
              <a:gd name="connsiteY5" fmla="*/ 5029 h 10017"/>
              <a:gd name="connsiteX6" fmla="*/ 8366 w 13674"/>
              <a:gd name="connsiteY6" fmla="*/ 5018 h 10017"/>
              <a:gd name="connsiteX7" fmla="*/ 8591 w 13674"/>
              <a:gd name="connsiteY7" fmla="*/ 5365 h 10017"/>
              <a:gd name="connsiteX8" fmla="*/ 8591 w 13674"/>
              <a:gd name="connsiteY8" fmla="*/ 9670 h 10017"/>
              <a:gd name="connsiteX9" fmla="*/ 8814 w 13674"/>
              <a:gd name="connsiteY9" fmla="*/ 10017 h 10017"/>
              <a:gd name="connsiteX10" fmla="*/ 13674 w 13674"/>
              <a:gd name="connsiteY10" fmla="*/ 9984 h 10017"/>
              <a:gd name="connsiteX0" fmla="*/ 0 w 13692"/>
              <a:gd name="connsiteY0" fmla="*/ 35 h 10017"/>
              <a:gd name="connsiteX1" fmla="*/ 1281 w 13692"/>
              <a:gd name="connsiteY1" fmla="*/ 6 h 10017"/>
              <a:gd name="connsiteX2" fmla="*/ 3755 w 13692"/>
              <a:gd name="connsiteY2" fmla="*/ 0 h 10017"/>
              <a:gd name="connsiteX3" fmla="*/ 4281 w 13692"/>
              <a:gd name="connsiteY3" fmla="*/ 416 h 10017"/>
              <a:gd name="connsiteX4" fmla="*/ 4268 w 13692"/>
              <a:gd name="connsiteY4" fmla="*/ 4617 h 10017"/>
              <a:gd name="connsiteX5" fmla="*/ 4594 w 13692"/>
              <a:gd name="connsiteY5" fmla="*/ 5029 h 10017"/>
              <a:gd name="connsiteX6" fmla="*/ 8384 w 13692"/>
              <a:gd name="connsiteY6" fmla="*/ 5018 h 10017"/>
              <a:gd name="connsiteX7" fmla="*/ 8609 w 13692"/>
              <a:gd name="connsiteY7" fmla="*/ 5365 h 10017"/>
              <a:gd name="connsiteX8" fmla="*/ 8609 w 13692"/>
              <a:gd name="connsiteY8" fmla="*/ 9670 h 10017"/>
              <a:gd name="connsiteX9" fmla="*/ 8832 w 13692"/>
              <a:gd name="connsiteY9" fmla="*/ 10017 h 10017"/>
              <a:gd name="connsiteX10" fmla="*/ 13692 w 13692"/>
              <a:gd name="connsiteY10" fmla="*/ 9984 h 10017"/>
              <a:gd name="connsiteX0" fmla="*/ 0 w 13692"/>
              <a:gd name="connsiteY0" fmla="*/ 35 h 10017"/>
              <a:gd name="connsiteX1" fmla="*/ 1281 w 13692"/>
              <a:gd name="connsiteY1" fmla="*/ 6 h 10017"/>
              <a:gd name="connsiteX2" fmla="*/ 3755 w 13692"/>
              <a:gd name="connsiteY2" fmla="*/ 0 h 10017"/>
              <a:gd name="connsiteX3" fmla="*/ 4281 w 13692"/>
              <a:gd name="connsiteY3" fmla="*/ 416 h 10017"/>
              <a:gd name="connsiteX4" fmla="*/ 4268 w 13692"/>
              <a:gd name="connsiteY4" fmla="*/ 4617 h 10017"/>
              <a:gd name="connsiteX5" fmla="*/ 4594 w 13692"/>
              <a:gd name="connsiteY5" fmla="*/ 5029 h 10017"/>
              <a:gd name="connsiteX6" fmla="*/ 8384 w 13692"/>
              <a:gd name="connsiteY6" fmla="*/ 5018 h 10017"/>
              <a:gd name="connsiteX7" fmla="*/ 8609 w 13692"/>
              <a:gd name="connsiteY7" fmla="*/ 5365 h 10017"/>
              <a:gd name="connsiteX8" fmla="*/ 8609 w 13692"/>
              <a:gd name="connsiteY8" fmla="*/ 9670 h 10017"/>
              <a:gd name="connsiteX9" fmla="*/ 8832 w 13692"/>
              <a:gd name="connsiteY9" fmla="*/ 10017 h 10017"/>
              <a:gd name="connsiteX10" fmla="*/ 13692 w 13692"/>
              <a:gd name="connsiteY10" fmla="*/ 9984 h 10017"/>
              <a:gd name="connsiteX0" fmla="*/ 0 w 13710"/>
              <a:gd name="connsiteY0" fmla="*/ 35 h 10017"/>
              <a:gd name="connsiteX1" fmla="*/ 1299 w 13710"/>
              <a:gd name="connsiteY1" fmla="*/ 6 h 10017"/>
              <a:gd name="connsiteX2" fmla="*/ 3773 w 13710"/>
              <a:gd name="connsiteY2" fmla="*/ 0 h 10017"/>
              <a:gd name="connsiteX3" fmla="*/ 4299 w 13710"/>
              <a:gd name="connsiteY3" fmla="*/ 416 h 10017"/>
              <a:gd name="connsiteX4" fmla="*/ 4286 w 13710"/>
              <a:gd name="connsiteY4" fmla="*/ 4617 h 10017"/>
              <a:gd name="connsiteX5" fmla="*/ 4612 w 13710"/>
              <a:gd name="connsiteY5" fmla="*/ 5029 h 10017"/>
              <a:gd name="connsiteX6" fmla="*/ 8402 w 13710"/>
              <a:gd name="connsiteY6" fmla="*/ 5018 h 10017"/>
              <a:gd name="connsiteX7" fmla="*/ 8627 w 13710"/>
              <a:gd name="connsiteY7" fmla="*/ 5365 h 10017"/>
              <a:gd name="connsiteX8" fmla="*/ 8627 w 13710"/>
              <a:gd name="connsiteY8" fmla="*/ 9670 h 10017"/>
              <a:gd name="connsiteX9" fmla="*/ 8850 w 13710"/>
              <a:gd name="connsiteY9" fmla="*/ 10017 h 10017"/>
              <a:gd name="connsiteX10" fmla="*/ 13710 w 13710"/>
              <a:gd name="connsiteY10" fmla="*/ 9984 h 10017"/>
              <a:gd name="connsiteX0" fmla="*/ 0 w 13710"/>
              <a:gd name="connsiteY0" fmla="*/ 35 h 10017"/>
              <a:gd name="connsiteX1" fmla="*/ 1299 w 13710"/>
              <a:gd name="connsiteY1" fmla="*/ 6 h 10017"/>
              <a:gd name="connsiteX2" fmla="*/ 3773 w 13710"/>
              <a:gd name="connsiteY2" fmla="*/ 0 h 10017"/>
              <a:gd name="connsiteX3" fmla="*/ 4299 w 13710"/>
              <a:gd name="connsiteY3" fmla="*/ 416 h 10017"/>
              <a:gd name="connsiteX4" fmla="*/ 4286 w 13710"/>
              <a:gd name="connsiteY4" fmla="*/ 4617 h 10017"/>
              <a:gd name="connsiteX5" fmla="*/ 4612 w 13710"/>
              <a:gd name="connsiteY5" fmla="*/ 5029 h 10017"/>
              <a:gd name="connsiteX6" fmla="*/ 8402 w 13710"/>
              <a:gd name="connsiteY6" fmla="*/ 5018 h 10017"/>
              <a:gd name="connsiteX7" fmla="*/ 8627 w 13710"/>
              <a:gd name="connsiteY7" fmla="*/ 5365 h 10017"/>
              <a:gd name="connsiteX8" fmla="*/ 8627 w 13710"/>
              <a:gd name="connsiteY8" fmla="*/ 9670 h 10017"/>
              <a:gd name="connsiteX9" fmla="*/ 8850 w 13710"/>
              <a:gd name="connsiteY9" fmla="*/ 10017 h 10017"/>
              <a:gd name="connsiteX10" fmla="*/ 13710 w 13710"/>
              <a:gd name="connsiteY10" fmla="*/ 9984 h 10017"/>
              <a:gd name="connsiteX0" fmla="*/ 0 w 13728"/>
              <a:gd name="connsiteY0" fmla="*/ 24 h 10017"/>
              <a:gd name="connsiteX1" fmla="*/ 1317 w 13728"/>
              <a:gd name="connsiteY1" fmla="*/ 6 h 10017"/>
              <a:gd name="connsiteX2" fmla="*/ 3791 w 13728"/>
              <a:gd name="connsiteY2" fmla="*/ 0 h 10017"/>
              <a:gd name="connsiteX3" fmla="*/ 4317 w 13728"/>
              <a:gd name="connsiteY3" fmla="*/ 416 h 10017"/>
              <a:gd name="connsiteX4" fmla="*/ 4304 w 13728"/>
              <a:gd name="connsiteY4" fmla="*/ 4617 h 10017"/>
              <a:gd name="connsiteX5" fmla="*/ 4630 w 13728"/>
              <a:gd name="connsiteY5" fmla="*/ 5029 h 10017"/>
              <a:gd name="connsiteX6" fmla="*/ 8420 w 13728"/>
              <a:gd name="connsiteY6" fmla="*/ 5018 h 10017"/>
              <a:gd name="connsiteX7" fmla="*/ 8645 w 13728"/>
              <a:gd name="connsiteY7" fmla="*/ 5365 h 10017"/>
              <a:gd name="connsiteX8" fmla="*/ 8645 w 13728"/>
              <a:gd name="connsiteY8" fmla="*/ 9670 h 10017"/>
              <a:gd name="connsiteX9" fmla="*/ 8868 w 13728"/>
              <a:gd name="connsiteY9" fmla="*/ 10017 h 10017"/>
              <a:gd name="connsiteX10" fmla="*/ 13728 w 13728"/>
              <a:gd name="connsiteY10" fmla="*/ 9984 h 10017"/>
              <a:gd name="connsiteX0" fmla="*/ 0 w 13728"/>
              <a:gd name="connsiteY0" fmla="*/ 24 h 10017"/>
              <a:gd name="connsiteX1" fmla="*/ 1317 w 13728"/>
              <a:gd name="connsiteY1" fmla="*/ 6 h 10017"/>
              <a:gd name="connsiteX2" fmla="*/ 3791 w 13728"/>
              <a:gd name="connsiteY2" fmla="*/ 0 h 10017"/>
              <a:gd name="connsiteX3" fmla="*/ 4317 w 13728"/>
              <a:gd name="connsiteY3" fmla="*/ 416 h 10017"/>
              <a:gd name="connsiteX4" fmla="*/ 4304 w 13728"/>
              <a:gd name="connsiteY4" fmla="*/ 4617 h 10017"/>
              <a:gd name="connsiteX5" fmla="*/ 4630 w 13728"/>
              <a:gd name="connsiteY5" fmla="*/ 5029 h 10017"/>
              <a:gd name="connsiteX6" fmla="*/ 8420 w 13728"/>
              <a:gd name="connsiteY6" fmla="*/ 5018 h 10017"/>
              <a:gd name="connsiteX7" fmla="*/ 8645 w 13728"/>
              <a:gd name="connsiteY7" fmla="*/ 5365 h 10017"/>
              <a:gd name="connsiteX8" fmla="*/ 8645 w 13728"/>
              <a:gd name="connsiteY8" fmla="*/ 9670 h 10017"/>
              <a:gd name="connsiteX9" fmla="*/ 8868 w 13728"/>
              <a:gd name="connsiteY9" fmla="*/ 10017 h 10017"/>
              <a:gd name="connsiteX10" fmla="*/ 13728 w 13728"/>
              <a:gd name="connsiteY10" fmla="*/ 9984 h 10017"/>
              <a:gd name="connsiteX0" fmla="*/ 0 w 13728"/>
              <a:gd name="connsiteY0" fmla="*/ 24 h 10017"/>
              <a:gd name="connsiteX1" fmla="*/ 1317 w 13728"/>
              <a:gd name="connsiteY1" fmla="*/ 6 h 10017"/>
              <a:gd name="connsiteX2" fmla="*/ 3791 w 13728"/>
              <a:gd name="connsiteY2" fmla="*/ 0 h 10017"/>
              <a:gd name="connsiteX3" fmla="*/ 4317 w 13728"/>
              <a:gd name="connsiteY3" fmla="*/ 416 h 10017"/>
              <a:gd name="connsiteX4" fmla="*/ 4304 w 13728"/>
              <a:gd name="connsiteY4" fmla="*/ 4617 h 10017"/>
              <a:gd name="connsiteX5" fmla="*/ 4630 w 13728"/>
              <a:gd name="connsiteY5" fmla="*/ 5029 h 10017"/>
              <a:gd name="connsiteX6" fmla="*/ 8420 w 13728"/>
              <a:gd name="connsiteY6" fmla="*/ 5018 h 10017"/>
              <a:gd name="connsiteX7" fmla="*/ 8645 w 13728"/>
              <a:gd name="connsiteY7" fmla="*/ 5365 h 10017"/>
              <a:gd name="connsiteX8" fmla="*/ 8645 w 13728"/>
              <a:gd name="connsiteY8" fmla="*/ 9670 h 10017"/>
              <a:gd name="connsiteX9" fmla="*/ 8868 w 13728"/>
              <a:gd name="connsiteY9" fmla="*/ 10017 h 10017"/>
              <a:gd name="connsiteX10" fmla="*/ 13728 w 13728"/>
              <a:gd name="connsiteY10" fmla="*/ 9984 h 10017"/>
              <a:gd name="connsiteX0" fmla="*/ 0 w 13728"/>
              <a:gd name="connsiteY0" fmla="*/ 24 h 10017"/>
              <a:gd name="connsiteX1" fmla="*/ 1317 w 13728"/>
              <a:gd name="connsiteY1" fmla="*/ 6 h 10017"/>
              <a:gd name="connsiteX2" fmla="*/ 3791 w 13728"/>
              <a:gd name="connsiteY2" fmla="*/ 0 h 10017"/>
              <a:gd name="connsiteX3" fmla="*/ 4317 w 13728"/>
              <a:gd name="connsiteY3" fmla="*/ 416 h 10017"/>
              <a:gd name="connsiteX4" fmla="*/ 4304 w 13728"/>
              <a:gd name="connsiteY4" fmla="*/ 4617 h 10017"/>
              <a:gd name="connsiteX5" fmla="*/ 4630 w 13728"/>
              <a:gd name="connsiteY5" fmla="*/ 5029 h 10017"/>
              <a:gd name="connsiteX6" fmla="*/ 8420 w 13728"/>
              <a:gd name="connsiteY6" fmla="*/ 5018 h 10017"/>
              <a:gd name="connsiteX7" fmla="*/ 8645 w 13728"/>
              <a:gd name="connsiteY7" fmla="*/ 5365 h 10017"/>
              <a:gd name="connsiteX8" fmla="*/ 8645 w 13728"/>
              <a:gd name="connsiteY8" fmla="*/ 9670 h 10017"/>
              <a:gd name="connsiteX9" fmla="*/ 8868 w 13728"/>
              <a:gd name="connsiteY9" fmla="*/ 10017 h 10017"/>
              <a:gd name="connsiteX10" fmla="*/ 13728 w 13728"/>
              <a:gd name="connsiteY10" fmla="*/ 9984 h 10017"/>
              <a:gd name="connsiteX0" fmla="*/ 0 w 13728"/>
              <a:gd name="connsiteY0" fmla="*/ 24 h 10017"/>
              <a:gd name="connsiteX1" fmla="*/ 1317 w 13728"/>
              <a:gd name="connsiteY1" fmla="*/ 6 h 10017"/>
              <a:gd name="connsiteX2" fmla="*/ 3791 w 13728"/>
              <a:gd name="connsiteY2" fmla="*/ 0 h 10017"/>
              <a:gd name="connsiteX3" fmla="*/ 4317 w 13728"/>
              <a:gd name="connsiteY3" fmla="*/ 416 h 10017"/>
              <a:gd name="connsiteX4" fmla="*/ 4304 w 13728"/>
              <a:gd name="connsiteY4" fmla="*/ 4617 h 10017"/>
              <a:gd name="connsiteX5" fmla="*/ 4630 w 13728"/>
              <a:gd name="connsiteY5" fmla="*/ 5029 h 10017"/>
              <a:gd name="connsiteX6" fmla="*/ 8420 w 13728"/>
              <a:gd name="connsiteY6" fmla="*/ 5018 h 10017"/>
              <a:gd name="connsiteX7" fmla="*/ 8645 w 13728"/>
              <a:gd name="connsiteY7" fmla="*/ 5365 h 10017"/>
              <a:gd name="connsiteX8" fmla="*/ 8645 w 13728"/>
              <a:gd name="connsiteY8" fmla="*/ 9670 h 10017"/>
              <a:gd name="connsiteX9" fmla="*/ 8868 w 13728"/>
              <a:gd name="connsiteY9" fmla="*/ 10017 h 10017"/>
              <a:gd name="connsiteX10" fmla="*/ 13728 w 13728"/>
              <a:gd name="connsiteY10" fmla="*/ 9984 h 1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28" h="10017">
                <a:moveTo>
                  <a:pt x="0" y="24"/>
                </a:moveTo>
                <a:lnTo>
                  <a:pt x="1317" y="6"/>
                </a:lnTo>
                <a:lnTo>
                  <a:pt x="3791" y="0"/>
                </a:lnTo>
                <a:cubicBezTo>
                  <a:pt x="4159" y="5"/>
                  <a:pt x="4318" y="-24"/>
                  <a:pt x="4317" y="416"/>
                </a:cubicBezTo>
                <a:cubicBezTo>
                  <a:pt x="4316" y="1212"/>
                  <a:pt x="4288" y="3855"/>
                  <a:pt x="4304" y="4617"/>
                </a:cubicBezTo>
                <a:cubicBezTo>
                  <a:pt x="4309" y="4877"/>
                  <a:pt x="4333" y="5033"/>
                  <a:pt x="4630" y="5029"/>
                </a:cubicBezTo>
                <a:cubicBezTo>
                  <a:pt x="5893" y="5012"/>
                  <a:pt x="7157" y="5022"/>
                  <a:pt x="8420" y="5018"/>
                </a:cubicBezTo>
                <a:cubicBezTo>
                  <a:pt x="8656" y="5021"/>
                  <a:pt x="8645" y="5163"/>
                  <a:pt x="8645" y="5365"/>
                </a:cubicBezTo>
                <a:lnTo>
                  <a:pt x="8645" y="9670"/>
                </a:lnTo>
                <a:cubicBezTo>
                  <a:pt x="8645" y="9861"/>
                  <a:pt x="8745" y="10017"/>
                  <a:pt x="8868" y="10017"/>
                </a:cubicBezTo>
                <a:lnTo>
                  <a:pt x="13728" y="9984"/>
                </a:lnTo>
              </a:path>
            </a:pathLst>
          </a:custGeom>
          <a:noFill/>
          <a:ln w="76200" cap="flat">
            <a:solidFill>
              <a:schemeClr val="bg2">
                <a:lumMod val="25000"/>
              </a:schemeClr>
            </a:solidFill>
            <a:prstDash val="solid"/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452" tIns="44726" rIns="89452" bIns="44726" numCol="1" anchor="t" anchorCtr="0" compatLnSpc="1">
            <a:prstTxWarp prst="textNoShape">
              <a:avLst/>
            </a:prstTxWarp>
          </a:bodyPr>
          <a:lstStyle/>
          <a:p>
            <a:pPr defTabSz="298186"/>
            <a:endParaRPr lang="en-US" sz="266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16717" y="75348"/>
            <a:ext cx="6211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8186"/>
            <a:r>
              <a:rPr lang="en-US" sz="4000" b="1" dirty="0" smtClea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 THAT  AFFECT DISRIBUTION</a:t>
            </a:r>
            <a:endParaRPr lang="en-US" sz="4000" b="1" dirty="0">
              <a:solidFill>
                <a:srgbClr val="E82C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03209" y="2014584"/>
            <a:ext cx="2492662" cy="22050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8186"/>
            <a:endParaRPr lang="en-US" sz="2152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 defTabSz="298186"/>
            <a:r>
              <a:rPr lang="en-US" sz="2152" b="1" dirty="0" smtClean="0">
                <a:solidFill>
                  <a:prstClr val="black"/>
                </a:solidFill>
                <a:latin typeface="Calibri" panose="020F0502020204030204"/>
              </a:rPr>
              <a:t>Adequacy of blood circulation </a:t>
            </a:r>
          </a:p>
          <a:p>
            <a:pPr algn="ctr" defTabSz="298186"/>
            <a:r>
              <a:rPr lang="en-US" sz="2152" b="1" dirty="0" smtClean="0">
                <a:solidFill>
                  <a:prstClr val="black"/>
                </a:solidFill>
                <a:latin typeface="Calibri" panose="020F0502020204030204"/>
              </a:rPr>
              <a:t>E.g. Rapid distribution of drugs through heart, liver and kidney</a:t>
            </a:r>
          </a:p>
          <a:p>
            <a:pPr algn="ctr" defTabSz="298186"/>
            <a:endParaRPr lang="en-US" sz="2152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612529" y="4092386"/>
            <a:ext cx="1899440" cy="1566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8186"/>
            <a:r>
              <a:rPr lang="en-US" sz="2152" b="1" dirty="0" smtClean="0">
                <a:solidFill>
                  <a:prstClr val="black"/>
                </a:solidFill>
                <a:latin typeface="Calibri" panose="020F0502020204030204"/>
              </a:rPr>
              <a:t>Protein Binding</a:t>
            </a:r>
          </a:p>
          <a:p>
            <a:pPr algn="ctr" defTabSz="298186"/>
            <a:r>
              <a:rPr lang="en-US" sz="2152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152" b="1" dirty="0" smtClean="0">
                <a:solidFill>
                  <a:prstClr val="black"/>
                </a:solidFill>
                <a:latin typeface="Calibri" panose="020F0502020204030204"/>
              </a:rPr>
              <a:t>specially </a:t>
            </a:r>
          </a:p>
          <a:p>
            <a:pPr algn="ctr" defTabSz="298186"/>
            <a:r>
              <a:rPr lang="en-US" sz="2152" b="1" dirty="0" smtClean="0">
                <a:solidFill>
                  <a:prstClr val="black"/>
                </a:solidFill>
                <a:latin typeface="Calibri" panose="020F0502020204030204"/>
              </a:rPr>
              <a:t>Albumin</a:t>
            </a:r>
          </a:p>
          <a:p>
            <a:pPr algn="ctr" defTabSz="298186"/>
            <a:endParaRPr lang="en-US" sz="2152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657163" y="5941416"/>
            <a:ext cx="2151699" cy="8549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98186"/>
            <a:r>
              <a:rPr lang="en-US" sz="2152" b="1" dirty="0" smtClean="0">
                <a:solidFill>
                  <a:prstClr val="black"/>
                </a:solidFill>
                <a:latin typeface="Calibri" panose="020F0502020204030204"/>
              </a:rPr>
              <a:t>Blood Brain Barrier</a:t>
            </a:r>
            <a:endParaRPr lang="en-US" sz="2152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110" y="94141"/>
            <a:ext cx="1368741" cy="1811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529" y="2236261"/>
            <a:ext cx="1842909" cy="1764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425085" y="2897121"/>
            <a:ext cx="2112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Knudsen&amp; Lau, 2019; Elsevier</a:t>
            </a:r>
            <a:endParaRPr lang="en-US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627" y="3655610"/>
            <a:ext cx="2235777" cy="244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9185776" y="4641520"/>
            <a:ext cx="2372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http://www.cbtddc.org/news/blog-bbb.aspx</a:t>
            </a:r>
          </a:p>
        </p:txBody>
      </p:sp>
    </p:spTree>
    <p:extLst>
      <p:ext uri="{BB962C8B-B14F-4D97-AF65-F5344CB8AC3E}">
        <p14:creationId xmlns:p14="http://schemas.microsoft.com/office/powerpoint/2010/main" val="25264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2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53" grpId="0"/>
      <p:bldP spid="56" grpId="0" animBg="1"/>
      <p:bldP spid="61" grpId="0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PHARMACOKINETICS: DISTRIBUTION: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ALBUMIN &amp; PROTEIN BINDING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074827"/>
            <a:ext cx="6758152" cy="4913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2346" y="1166648"/>
            <a:ext cx="45890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Plasma proteins, mainly albumin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), act as carriers for drug molecules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Bound drug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A–D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stays in the bloodstream and is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pharmacologically inactive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Free drug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can leave the bloodstream and act on body cells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Albumin decreases with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disease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nutritional status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09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PHARMACOKINETICS:DISTRIBUTION: ALBUMIN &amp; PROTEIN BINDING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8" y="1180720"/>
            <a:ext cx="3920359" cy="4762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5571" y="1071591"/>
            <a:ext cx="711550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Protein binding helps to store the drugs and release as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Generally stored in muscles and fat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storage mechanism helps: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consistent drug levels in blood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 the risk of drug toxicity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drugs are highly protein bound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duration of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Drugs can compete for albumin binding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 molecules of Drug A: 80% are bound if no other substance is present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 molecules of Drug B: 80% are bound if no other substance is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give Drug A and Drug B together: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will compete for sites on Albumin </a:t>
            </a:r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neither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80% bound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217683" y="2848303"/>
            <a:ext cx="1887517" cy="851338"/>
          </a:xfrm>
          <a:custGeom>
            <a:avLst/>
            <a:gdLst>
              <a:gd name="connsiteX0" fmla="*/ 147145 w 1887517"/>
              <a:gd name="connsiteY0" fmla="*/ 0 h 851338"/>
              <a:gd name="connsiteX1" fmla="*/ 725214 w 1887517"/>
              <a:gd name="connsiteY1" fmla="*/ 10511 h 851338"/>
              <a:gd name="connsiteX2" fmla="*/ 914400 w 1887517"/>
              <a:gd name="connsiteY2" fmla="*/ 21021 h 851338"/>
              <a:gd name="connsiteX3" fmla="*/ 998483 w 1887517"/>
              <a:gd name="connsiteY3" fmla="*/ 42042 h 851338"/>
              <a:gd name="connsiteX4" fmla="*/ 1124607 w 1887517"/>
              <a:gd name="connsiteY4" fmla="*/ 52552 h 851338"/>
              <a:gd name="connsiteX5" fmla="*/ 1271751 w 1887517"/>
              <a:gd name="connsiteY5" fmla="*/ 73573 h 851338"/>
              <a:gd name="connsiteX6" fmla="*/ 1807779 w 1887517"/>
              <a:gd name="connsiteY6" fmla="*/ 84083 h 851338"/>
              <a:gd name="connsiteX7" fmla="*/ 1818289 w 1887517"/>
              <a:gd name="connsiteY7" fmla="*/ 126125 h 851338"/>
              <a:gd name="connsiteX8" fmla="*/ 1828800 w 1887517"/>
              <a:gd name="connsiteY8" fmla="*/ 189187 h 851338"/>
              <a:gd name="connsiteX9" fmla="*/ 1839310 w 1887517"/>
              <a:gd name="connsiteY9" fmla="*/ 220718 h 851338"/>
              <a:gd name="connsiteX10" fmla="*/ 1849820 w 1887517"/>
              <a:gd name="connsiteY10" fmla="*/ 262759 h 851338"/>
              <a:gd name="connsiteX11" fmla="*/ 1870841 w 1887517"/>
              <a:gd name="connsiteY11" fmla="*/ 336331 h 851338"/>
              <a:gd name="connsiteX12" fmla="*/ 1870841 w 1887517"/>
              <a:gd name="connsiteY12" fmla="*/ 788276 h 851338"/>
              <a:gd name="connsiteX13" fmla="*/ 1839310 w 1887517"/>
              <a:gd name="connsiteY13" fmla="*/ 809297 h 851338"/>
              <a:gd name="connsiteX14" fmla="*/ 1166648 w 1887517"/>
              <a:gd name="connsiteY14" fmla="*/ 819807 h 851338"/>
              <a:gd name="connsiteX15" fmla="*/ 767255 w 1887517"/>
              <a:gd name="connsiteY15" fmla="*/ 830318 h 851338"/>
              <a:gd name="connsiteX16" fmla="*/ 609600 w 1887517"/>
              <a:gd name="connsiteY16" fmla="*/ 840828 h 851338"/>
              <a:gd name="connsiteX17" fmla="*/ 483476 w 1887517"/>
              <a:gd name="connsiteY17" fmla="*/ 851338 h 851338"/>
              <a:gd name="connsiteX18" fmla="*/ 252248 w 1887517"/>
              <a:gd name="connsiteY18" fmla="*/ 840828 h 851338"/>
              <a:gd name="connsiteX19" fmla="*/ 147145 w 1887517"/>
              <a:gd name="connsiteY19" fmla="*/ 830318 h 851338"/>
              <a:gd name="connsiteX20" fmla="*/ 84083 w 1887517"/>
              <a:gd name="connsiteY20" fmla="*/ 819807 h 851338"/>
              <a:gd name="connsiteX21" fmla="*/ 73572 w 1887517"/>
              <a:gd name="connsiteY21" fmla="*/ 777766 h 851338"/>
              <a:gd name="connsiteX22" fmla="*/ 63062 w 1887517"/>
              <a:gd name="connsiteY22" fmla="*/ 746235 h 851338"/>
              <a:gd name="connsiteX23" fmla="*/ 52551 w 1887517"/>
              <a:gd name="connsiteY23" fmla="*/ 704194 h 851338"/>
              <a:gd name="connsiteX24" fmla="*/ 31531 w 1887517"/>
              <a:gd name="connsiteY24" fmla="*/ 641131 h 851338"/>
              <a:gd name="connsiteX25" fmla="*/ 21020 w 1887517"/>
              <a:gd name="connsiteY25" fmla="*/ 567559 h 851338"/>
              <a:gd name="connsiteX26" fmla="*/ 10510 w 1887517"/>
              <a:gd name="connsiteY26" fmla="*/ 536028 h 851338"/>
              <a:gd name="connsiteX27" fmla="*/ 0 w 1887517"/>
              <a:gd name="connsiteY27" fmla="*/ 462456 h 851338"/>
              <a:gd name="connsiteX28" fmla="*/ 10510 w 1887517"/>
              <a:gd name="connsiteY28" fmla="*/ 105104 h 851338"/>
              <a:gd name="connsiteX29" fmla="*/ 31531 w 1887517"/>
              <a:gd name="connsiteY29" fmla="*/ 31531 h 851338"/>
              <a:gd name="connsiteX30" fmla="*/ 63062 w 1887517"/>
              <a:gd name="connsiteY30" fmla="*/ 21021 h 851338"/>
              <a:gd name="connsiteX31" fmla="*/ 220717 w 1887517"/>
              <a:gd name="connsiteY31" fmla="*/ 42042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87517" h="851338">
                <a:moveTo>
                  <a:pt x="147145" y="0"/>
                </a:moveTo>
                <a:lnTo>
                  <a:pt x="725214" y="10511"/>
                </a:lnTo>
                <a:cubicBezTo>
                  <a:pt x="788350" y="12241"/>
                  <a:pt x="851657" y="13781"/>
                  <a:pt x="914400" y="21021"/>
                </a:cubicBezTo>
                <a:cubicBezTo>
                  <a:pt x="943100" y="24333"/>
                  <a:pt x="969912" y="37756"/>
                  <a:pt x="998483" y="42042"/>
                </a:cubicBezTo>
                <a:cubicBezTo>
                  <a:pt x="1040203" y="48300"/>
                  <a:pt x="1082698" y="47716"/>
                  <a:pt x="1124607" y="52552"/>
                </a:cubicBezTo>
                <a:cubicBezTo>
                  <a:pt x="1173826" y="58231"/>
                  <a:pt x="1222215" y="72602"/>
                  <a:pt x="1271751" y="73573"/>
                </a:cubicBezTo>
                <a:lnTo>
                  <a:pt x="1807779" y="84083"/>
                </a:lnTo>
                <a:cubicBezTo>
                  <a:pt x="1811282" y="98097"/>
                  <a:pt x="1815456" y="111960"/>
                  <a:pt x="1818289" y="126125"/>
                </a:cubicBezTo>
                <a:cubicBezTo>
                  <a:pt x="1822468" y="147022"/>
                  <a:pt x="1824177" y="168384"/>
                  <a:pt x="1828800" y="189187"/>
                </a:cubicBezTo>
                <a:cubicBezTo>
                  <a:pt x="1831203" y="200002"/>
                  <a:pt x="1836266" y="210065"/>
                  <a:pt x="1839310" y="220718"/>
                </a:cubicBezTo>
                <a:cubicBezTo>
                  <a:pt x="1843278" y="234607"/>
                  <a:pt x="1845852" y="248870"/>
                  <a:pt x="1849820" y="262759"/>
                </a:cubicBezTo>
                <a:cubicBezTo>
                  <a:pt x="1879977" y="368306"/>
                  <a:pt x="1837985" y="204905"/>
                  <a:pt x="1870841" y="336331"/>
                </a:cubicBezTo>
                <a:cubicBezTo>
                  <a:pt x="1888302" y="510949"/>
                  <a:pt x="1897390" y="555972"/>
                  <a:pt x="1870841" y="788276"/>
                </a:cubicBezTo>
                <a:cubicBezTo>
                  <a:pt x="1869407" y="800826"/>
                  <a:pt x="1851929" y="808732"/>
                  <a:pt x="1839310" y="809297"/>
                </a:cubicBezTo>
                <a:cubicBezTo>
                  <a:pt x="1615286" y="819328"/>
                  <a:pt x="1390853" y="815411"/>
                  <a:pt x="1166648" y="819807"/>
                </a:cubicBezTo>
                <a:lnTo>
                  <a:pt x="767255" y="830318"/>
                </a:lnTo>
                <a:lnTo>
                  <a:pt x="609600" y="840828"/>
                </a:lnTo>
                <a:cubicBezTo>
                  <a:pt x="567528" y="843944"/>
                  <a:pt x="525663" y="851338"/>
                  <a:pt x="483476" y="851338"/>
                </a:cubicBezTo>
                <a:cubicBezTo>
                  <a:pt x="406320" y="851338"/>
                  <a:pt x="329324" y="844331"/>
                  <a:pt x="252248" y="840828"/>
                </a:cubicBezTo>
                <a:cubicBezTo>
                  <a:pt x="217214" y="837325"/>
                  <a:pt x="182082" y="834685"/>
                  <a:pt x="147145" y="830318"/>
                </a:cubicBezTo>
                <a:cubicBezTo>
                  <a:pt x="125999" y="827675"/>
                  <a:pt x="101424" y="832194"/>
                  <a:pt x="84083" y="819807"/>
                </a:cubicBezTo>
                <a:cubicBezTo>
                  <a:pt x="72329" y="811411"/>
                  <a:pt x="77540" y="791655"/>
                  <a:pt x="73572" y="777766"/>
                </a:cubicBezTo>
                <a:cubicBezTo>
                  <a:pt x="70528" y="767113"/>
                  <a:pt x="66106" y="756888"/>
                  <a:pt x="63062" y="746235"/>
                </a:cubicBezTo>
                <a:cubicBezTo>
                  <a:pt x="59094" y="732346"/>
                  <a:pt x="56702" y="718030"/>
                  <a:pt x="52551" y="704194"/>
                </a:cubicBezTo>
                <a:cubicBezTo>
                  <a:pt x="46184" y="682970"/>
                  <a:pt x="31531" y="641131"/>
                  <a:pt x="31531" y="641131"/>
                </a:cubicBezTo>
                <a:cubicBezTo>
                  <a:pt x="28027" y="616607"/>
                  <a:pt x="25878" y="591851"/>
                  <a:pt x="21020" y="567559"/>
                </a:cubicBezTo>
                <a:cubicBezTo>
                  <a:pt x="18847" y="556695"/>
                  <a:pt x="12683" y="546892"/>
                  <a:pt x="10510" y="536028"/>
                </a:cubicBezTo>
                <a:cubicBezTo>
                  <a:pt x="5652" y="511736"/>
                  <a:pt x="3503" y="486980"/>
                  <a:pt x="0" y="462456"/>
                </a:cubicBezTo>
                <a:cubicBezTo>
                  <a:pt x="3503" y="343339"/>
                  <a:pt x="4247" y="224108"/>
                  <a:pt x="10510" y="105104"/>
                </a:cubicBezTo>
                <a:cubicBezTo>
                  <a:pt x="10525" y="104814"/>
                  <a:pt x="26562" y="36500"/>
                  <a:pt x="31531" y="31531"/>
                </a:cubicBezTo>
                <a:cubicBezTo>
                  <a:pt x="39365" y="23697"/>
                  <a:pt x="52552" y="24524"/>
                  <a:pt x="63062" y="21021"/>
                </a:cubicBezTo>
                <a:cubicBezTo>
                  <a:pt x="215149" y="31884"/>
                  <a:pt x="175438" y="-3241"/>
                  <a:pt x="220717" y="42042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7"/>
          </p:cNvCxnSpPr>
          <p:nvPr/>
        </p:nvCxnSpPr>
        <p:spPr>
          <a:xfrm flipV="1">
            <a:off x="4035972" y="1355834"/>
            <a:ext cx="609599" cy="16185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59596"/>
              </p:ext>
            </p:extLst>
          </p:nvPr>
        </p:nvGraphicFramePr>
        <p:xfrm>
          <a:off x="5029199" y="1208691"/>
          <a:ext cx="6090745" cy="412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14400" y="4918841"/>
            <a:ext cx="3846515" cy="97872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Unique anatomy of </a:t>
            </a:r>
          </a:p>
          <a:p>
            <a:r>
              <a:rPr lang="en-US" sz="2400" dirty="0" smtClean="0"/>
              <a:t>capillaries in the central </a:t>
            </a:r>
          </a:p>
          <a:p>
            <a:r>
              <a:rPr lang="en-US" sz="2400" dirty="0" smtClean="0"/>
              <a:t>nervous system (CNS)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>
                <a:solidFill>
                  <a:srgbClr val="676A55"/>
                </a:solidFill>
              </a:rPr>
              <a:pPr/>
              <a:t>13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PHARMACOKINETICS: DISTRIBUTION: Blood-Brain Barrier</a:t>
            </a:r>
            <a:endParaRPr lang="en-US" sz="3200" dirty="0"/>
          </a:p>
        </p:txBody>
      </p:sp>
      <p:pic>
        <p:nvPicPr>
          <p:cNvPr id="9" name="Picture 2" descr="How does Sleep Affect the Blood-brain Barrier? | Autoimmune ...">
            <a:extLst>
              <a:ext uri="{FF2B5EF4-FFF2-40B4-BE49-F238E27FC236}">
                <a16:creationId xmlns:a16="http://schemas.microsoft.com/office/drawing/2014/main" id="{9A516BA4-D407-F140-A460-D48BF653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559" y="1208691"/>
            <a:ext cx="3972910" cy="35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PHARMACOKINETICS: METABOLISM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596720" y="1550736"/>
            <a:ext cx="12596" cy="41774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8166" y="2251993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Drugs can be transformed into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566501" y="5710480"/>
            <a:ext cx="954354" cy="176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581610" y="3622318"/>
            <a:ext cx="865673" cy="171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596720" y="1550735"/>
            <a:ext cx="92413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520855" y="1096605"/>
            <a:ext cx="1517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Inactivation: An active drug is changed to inactive metabolites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47283" y="3152826"/>
            <a:ext cx="1591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metabolites from an active drug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20855" y="4960194"/>
            <a:ext cx="1656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Prodrug: Activation of an inactive drug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4" y="1031670"/>
            <a:ext cx="7370012" cy="52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641131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PHARMACOKINETICS: ENZYMATIC ALTERATION IN METABOLISM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10264" r="1097" b="-560"/>
          <a:stretch/>
        </p:blipFill>
        <p:spPr>
          <a:xfrm>
            <a:off x="1166648" y="714703"/>
            <a:ext cx="9007365" cy="562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8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PHARMACOKINETICS: First –pass effect/pre-systemic metabolism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62" y="1024180"/>
            <a:ext cx="6115050" cy="4424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9563614" y="3067329"/>
            <a:ext cx="4014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www.dideo.ir/v/yt/BQQns7RAUzA/bioavailability-and-first-pass-metabolism</a:t>
            </a:r>
            <a:endParaRPr lang="en-US" sz="800" dirty="0" smtClean="0"/>
          </a:p>
          <a:p>
            <a:r>
              <a:rPr lang="en-US" sz="800" dirty="0" smtClean="0"/>
              <a:t>?</a:t>
            </a:r>
            <a:r>
              <a:rPr lang="en-US" sz="800" dirty="0"/>
              <a:t>list=PLD38Ngpf5XH-GR9Yi4149PUoGUDpwKo7-</a:t>
            </a:r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890897"/>
              </p:ext>
            </p:extLst>
          </p:nvPr>
        </p:nvGraphicFramePr>
        <p:xfrm>
          <a:off x="345440" y="1255408"/>
          <a:ext cx="4666593" cy="419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0800" y="565912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So, what is the solution to avoid first pass effect?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PHARMACOKINETICS: Factors Affect 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etabolism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033" y="1407335"/>
            <a:ext cx="102055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Nutritional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status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baseline="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44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diet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Hepatic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disorders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9280" y="3799840"/>
            <a:ext cx="4612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teaching points to maintain a normal metabolism of drugs? </a:t>
            </a:r>
            <a:endParaRPr lang="en-US" sz="28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PHARMACOKINETICS: EXCRETION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690" y="1159461"/>
            <a:ext cx="7152289" cy="255454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1775" lvl="0" indent="-231775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process by which drugs and metabolites are eliminated from the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body. Primarily in the kidneys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690" y="3905239"/>
            <a:ext cx="10347435" cy="107721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Adequate Organ Function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(Heart, Kidneys, GI Tract, Lungs &amp; Skin)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690" y="5173690"/>
            <a:ext cx="9433034" cy="707886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Lab Values: BUN, Creatinine, GFR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31" y="1159461"/>
            <a:ext cx="2354317" cy="24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SERUM DRUG LEVELS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26"/>
          <a:stretch/>
        </p:blipFill>
        <p:spPr>
          <a:xfrm>
            <a:off x="495299" y="2014414"/>
            <a:ext cx="5600700" cy="389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269" y="1229711"/>
            <a:ext cx="10100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Amount of drug in the blood at a particular time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868" y="2014414"/>
            <a:ext cx="5572125" cy="38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DRUG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TRANSPORT THROUGH CELL MEMBRANES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8" y="1180720"/>
            <a:ext cx="3920359" cy="4762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83" y="1180719"/>
            <a:ext cx="4838699" cy="4762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37400" y="1902372"/>
            <a:ext cx="2014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Lipid Penetration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Carrier Proteins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16" y="4562244"/>
            <a:ext cx="5512737" cy="147718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15703" y="1160430"/>
            <a:ext cx="4647000" cy="1124381"/>
            <a:chOff x="5219477" y="995322"/>
            <a:chExt cx="6261323" cy="1514980"/>
          </a:xfrm>
        </p:grpSpPr>
        <p:sp>
          <p:nvSpPr>
            <p:cNvPr id="40" name="Freeform: Shape 39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52" y="1025485"/>
            <a:ext cx="5512737" cy="147718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438640" y="1162875"/>
            <a:ext cx="4647000" cy="1124381"/>
            <a:chOff x="5342415" y="977137"/>
            <a:chExt cx="6261323" cy="1514980"/>
          </a:xfrm>
        </p:grpSpPr>
        <p:grpSp>
          <p:nvGrpSpPr>
            <p:cNvPr id="33" name="Group 32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876644" y="1145409"/>
              <a:ext cx="5007280" cy="1244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required amount of the serum drug level that must be present for the medication to be effective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5949" y="1028370"/>
            <a:ext cx="4250946" cy="1334101"/>
            <a:chOff x="1690777" y="2053087"/>
            <a:chExt cx="3700733" cy="1449238"/>
          </a:xfrm>
          <a:effectLst/>
        </p:grpSpPr>
        <p:sp>
          <p:nvSpPr>
            <p:cNvPr id="9" name="Freeform: Shape 8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1">
                    <a:shade val="30000"/>
                    <a:satMod val="115000"/>
                    <a:lumMod val="76000"/>
                    <a:lumOff val="24000"/>
                  </a:schemeClr>
                </a:gs>
                <a:gs pos="0">
                  <a:schemeClr val="accent1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accent1">
                    <a:shade val="100000"/>
                    <a:satMod val="115000"/>
                    <a:lumMod val="72000"/>
                  </a:schemeClr>
                </a:gs>
                <a:gs pos="94000">
                  <a:schemeClr val="accent1">
                    <a:shade val="100000"/>
                    <a:satMod val="115000"/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27167" y="1147051"/>
            <a:ext cx="3649066" cy="1107996"/>
            <a:chOff x="1205155" y="1050604"/>
            <a:chExt cx="4916716" cy="1492903"/>
          </a:xfrm>
        </p:grpSpPr>
        <p:sp>
          <p:nvSpPr>
            <p:cNvPr id="22" name="TextBox 21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40312" y="1334536"/>
              <a:ext cx="3781559" cy="87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Minimum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Effective Concentration (MEC)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27167" y="2927318"/>
            <a:ext cx="4647000" cy="1124381"/>
            <a:chOff x="5219477" y="995322"/>
            <a:chExt cx="6261323" cy="1514980"/>
          </a:xfrm>
        </p:grpSpPr>
        <p:sp>
          <p:nvSpPr>
            <p:cNvPr id="92" name="Freeform: Shape 91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16" y="2792373"/>
            <a:ext cx="5512737" cy="1477182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4450104" y="2929763"/>
            <a:ext cx="4647000" cy="1124381"/>
            <a:chOff x="5342415" y="977137"/>
            <a:chExt cx="6261323" cy="1514980"/>
          </a:xfrm>
        </p:grpSpPr>
        <p:grpSp>
          <p:nvGrpSpPr>
            <p:cNvPr id="96" name="Group 95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98" name="Freeform: Shape 97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5876644" y="1145409"/>
              <a:ext cx="5007280" cy="87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Excessive Drug levels in the blood stream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57413" y="2795258"/>
            <a:ext cx="4250946" cy="1334101"/>
            <a:chOff x="1690777" y="2053087"/>
            <a:chExt cx="3700733" cy="1449238"/>
          </a:xfrm>
          <a:effectLst/>
        </p:grpSpPr>
        <p:sp>
          <p:nvSpPr>
            <p:cNvPr id="101" name="Freeform: Shape 100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2">
                    <a:lumMod val="76000"/>
                    <a:lumOff val="24000"/>
                  </a:schemeClr>
                </a:gs>
                <a:gs pos="0">
                  <a:schemeClr val="accent2">
                    <a:lumMod val="76000"/>
                    <a:lumOff val="24000"/>
                  </a:schemeClr>
                </a:gs>
                <a:gs pos="100000">
                  <a:schemeClr val="accent2">
                    <a:lumMod val="72000"/>
                  </a:schemeClr>
                </a:gs>
                <a:gs pos="94000">
                  <a:schemeClr val="accent2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42030" y="2896778"/>
            <a:ext cx="3649066" cy="1107996"/>
            <a:chOff x="1205155" y="1050604"/>
            <a:chExt cx="4916716" cy="1492903"/>
          </a:xfrm>
        </p:grpSpPr>
        <p:sp>
          <p:nvSpPr>
            <p:cNvPr id="105" name="TextBox 104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340312" y="1334536"/>
              <a:ext cx="3781559" cy="539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Toxic Concentration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742030" y="4705880"/>
            <a:ext cx="4647000" cy="1124381"/>
            <a:chOff x="5219477" y="995322"/>
            <a:chExt cx="6261323" cy="1514980"/>
          </a:xfrm>
        </p:grpSpPr>
        <p:sp>
          <p:nvSpPr>
            <p:cNvPr id="109" name="Freeform: Shape 108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464967" y="4708325"/>
            <a:ext cx="4647000" cy="1124381"/>
            <a:chOff x="5342415" y="977137"/>
            <a:chExt cx="6261323" cy="1514980"/>
          </a:xfrm>
        </p:grpSpPr>
        <p:grpSp>
          <p:nvGrpSpPr>
            <p:cNvPr id="112" name="Group 111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114" name="Freeform: Shape 113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5876644" y="1145409"/>
              <a:ext cx="5007280" cy="1244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Desired response with no toxicity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Goal is to maintain drug levels in this concentration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672276" y="4573820"/>
            <a:ext cx="4250946" cy="1334101"/>
            <a:chOff x="1690777" y="2053087"/>
            <a:chExt cx="3700733" cy="1449238"/>
          </a:xfrm>
          <a:effectLst/>
        </p:grpSpPr>
        <p:sp>
          <p:nvSpPr>
            <p:cNvPr id="117" name="Freeform: Shape 116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6">
                    <a:lumMod val="76000"/>
                    <a:lumOff val="24000"/>
                  </a:schemeClr>
                </a:gs>
                <a:gs pos="0">
                  <a:schemeClr val="accent6">
                    <a:lumMod val="76000"/>
                    <a:lumOff val="24000"/>
                  </a:schemeClr>
                </a:gs>
                <a:gs pos="100000">
                  <a:schemeClr val="accent6">
                    <a:lumMod val="72000"/>
                  </a:schemeClr>
                </a:gs>
                <a:gs pos="94000">
                  <a:schemeClr val="accent6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742030" y="4732191"/>
            <a:ext cx="3649066" cy="1107996"/>
            <a:chOff x="1205155" y="1050604"/>
            <a:chExt cx="4916716" cy="1492903"/>
          </a:xfrm>
        </p:grpSpPr>
        <p:sp>
          <p:nvSpPr>
            <p:cNvPr id="121" name="TextBox 120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2340312" y="1334536"/>
              <a:ext cx="3781559" cy="87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Therapeutic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13889" y="0"/>
            <a:ext cx="257811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0" rIns="27432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SERUM  DRUG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Calibri" panose="020F0502020204030204"/>
              </a:rPr>
              <a:t>LEVELS</a:t>
            </a:r>
          </a:p>
        </p:txBody>
      </p:sp>
    </p:spTree>
    <p:extLst>
      <p:ext uri="{BB962C8B-B14F-4D97-AF65-F5344CB8AC3E}">
        <p14:creationId xmlns:p14="http://schemas.microsoft.com/office/powerpoint/2010/main" val="41139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-3.7037E-7 L 0.00833 -3.7037E-7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7.40741E-7 L 0.00833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1.48148E-6 L 0.00833 1.48148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16" y="4344389"/>
            <a:ext cx="5512737" cy="169503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15703" y="1160430"/>
            <a:ext cx="4647000" cy="1124381"/>
            <a:chOff x="5219477" y="995322"/>
            <a:chExt cx="6261323" cy="1514980"/>
          </a:xfrm>
        </p:grpSpPr>
        <p:sp>
          <p:nvSpPr>
            <p:cNvPr id="40" name="Freeform: Shape 39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52" y="1025485"/>
            <a:ext cx="5512737" cy="147718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438640" y="1162875"/>
            <a:ext cx="4647000" cy="1124381"/>
            <a:chOff x="5342415" y="977137"/>
            <a:chExt cx="6261323" cy="1514980"/>
          </a:xfrm>
        </p:grpSpPr>
        <p:grpSp>
          <p:nvGrpSpPr>
            <p:cNvPr id="33" name="Group 32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876644" y="1145409"/>
              <a:ext cx="5007280" cy="87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Highest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serum level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baseline="0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</a:t>
              </a:r>
              <a:r>
                <a:rPr lang="en-US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below toxic concentration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5949" y="1028370"/>
            <a:ext cx="4250946" cy="1334101"/>
            <a:chOff x="1690777" y="2053087"/>
            <a:chExt cx="3700733" cy="1449238"/>
          </a:xfrm>
          <a:effectLst/>
        </p:grpSpPr>
        <p:sp>
          <p:nvSpPr>
            <p:cNvPr id="9" name="Freeform: Shape 8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1">
                    <a:shade val="30000"/>
                    <a:satMod val="115000"/>
                    <a:lumMod val="76000"/>
                    <a:lumOff val="24000"/>
                  </a:schemeClr>
                </a:gs>
                <a:gs pos="0">
                  <a:schemeClr val="accent1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accent1">
                    <a:shade val="100000"/>
                    <a:satMod val="115000"/>
                    <a:lumMod val="72000"/>
                  </a:schemeClr>
                </a:gs>
                <a:gs pos="94000">
                  <a:schemeClr val="accent1">
                    <a:shade val="100000"/>
                    <a:satMod val="115000"/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27167" y="1147051"/>
            <a:ext cx="3649066" cy="1107996"/>
            <a:chOff x="1205155" y="1050604"/>
            <a:chExt cx="4916716" cy="1492903"/>
          </a:xfrm>
        </p:grpSpPr>
        <p:sp>
          <p:nvSpPr>
            <p:cNvPr id="22" name="TextBox 21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40312" y="1334536"/>
              <a:ext cx="3781559" cy="497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Peak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Concentration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27167" y="2927318"/>
            <a:ext cx="4647000" cy="1124381"/>
            <a:chOff x="5219477" y="995322"/>
            <a:chExt cx="6261323" cy="1514980"/>
          </a:xfrm>
        </p:grpSpPr>
        <p:sp>
          <p:nvSpPr>
            <p:cNvPr id="92" name="Freeform: Shape 91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16" y="2792373"/>
            <a:ext cx="5512737" cy="1477182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4450104" y="2929763"/>
            <a:ext cx="4647000" cy="1209050"/>
            <a:chOff x="5342415" y="977137"/>
            <a:chExt cx="6261323" cy="1629061"/>
          </a:xfrm>
        </p:grpSpPr>
        <p:grpSp>
          <p:nvGrpSpPr>
            <p:cNvPr id="96" name="Group 95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98" name="Freeform: Shape 97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5913149" y="988888"/>
              <a:ext cx="5176159" cy="161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Lowest serum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leve</a:t>
              </a:r>
              <a:r>
                <a:rPr lang="en-US" dirty="0" smtClean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reached by a drug before the next dose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 smtClean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 Trough Level: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keep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above or near MEC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57413" y="2795258"/>
            <a:ext cx="4250946" cy="1334101"/>
            <a:chOff x="1690777" y="2053087"/>
            <a:chExt cx="3700733" cy="1449238"/>
          </a:xfrm>
          <a:effectLst/>
        </p:grpSpPr>
        <p:sp>
          <p:nvSpPr>
            <p:cNvPr id="101" name="Freeform: Shape 100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2">
                    <a:lumMod val="76000"/>
                    <a:lumOff val="24000"/>
                  </a:schemeClr>
                </a:gs>
                <a:gs pos="0">
                  <a:schemeClr val="accent2">
                    <a:lumMod val="76000"/>
                    <a:lumOff val="24000"/>
                  </a:schemeClr>
                </a:gs>
                <a:gs pos="100000">
                  <a:schemeClr val="accent2">
                    <a:lumMod val="72000"/>
                  </a:schemeClr>
                </a:gs>
                <a:gs pos="94000">
                  <a:schemeClr val="accent2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42030" y="2896778"/>
            <a:ext cx="3649066" cy="1107996"/>
            <a:chOff x="1205155" y="1050604"/>
            <a:chExt cx="4916716" cy="1492903"/>
          </a:xfrm>
        </p:grpSpPr>
        <p:sp>
          <p:nvSpPr>
            <p:cNvPr id="105" name="TextBox 104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340312" y="1334536"/>
              <a:ext cx="3781559" cy="953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Trough Concentration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742030" y="4705880"/>
            <a:ext cx="4647000" cy="1124381"/>
            <a:chOff x="5219477" y="995322"/>
            <a:chExt cx="6261323" cy="1514980"/>
          </a:xfrm>
        </p:grpSpPr>
        <p:sp>
          <p:nvSpPr>
            <p:cNvPr id="109" name="Freeform: Shape 108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464966" y="4296884"/>
            <a:ext cx="5089915" cy="1856306"/>
            <a:chOff x="5342415" y="318385"/>
            <a:chExt cx="6279660" cy="2281207"/>
          </a:xfrm>
        </p:grpSpPr>
        <p:grpSp>
          <p:nvGrpSpPr>
            <p:cNvPr id="112" name="Group 111"/>
            <p:cNvGrpSpPr/>
            <p:nvPr/>
          </p:nvGrpSpPr>
          <p:grpSpPr>
            <a:xfrm>
              <a:off x="5342415" y="318385"/>
              <a:ext cx="6279660" cy="2173734"/>
              <a:chOff x="5219477" y="336570"/>
              <a:chExt cx="6279660" cy="2173734"/>
            </a:xfrm>
          </p:grpSpPr>
          <p:sp>
            <p:nvSpPr>
              <p:cNvPr id="114" name="Freeform: Shape 113"/>
              <p:cNvSpPr/>
              <p:nvPr/>
            </p:nvSpPr>
            <p:spPr>
              <a:xfrm>
                <a:off x="10891520" y="502418"/>
                <a:ext cx="607617" cy="2007884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5219477" y="336570"/>
                <a:ext cx="5672043" cy="2173734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5739627" y="368062"/>
              <a:ext cx="5414158" cy="223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Minimize fluctuations by  keeping dosing consistent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Draw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Serum Drug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Levels: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Peak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: After dose given at peak of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action (b/w 30-60mts after the drug)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Trough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: Right before (30 minutes) dose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given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685872" y="4241455"/>
            <a:ext cx="4250946" cy="1824280"/>
            <a:chOff x="1690777" y="2053087"/>
            <a:chExt cx="3700733" cy="1449238"/>
          </a:xfrm>
          <a:effectLst/>
        </p:grpSpPr>
        <p:sp>
          <p:nvSpPr>
            <p:cNvPr id="117" name="Freeform: Shape 116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1794844" y="2158612"/>
              <a:ext cx="3585618" cy="1092220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6">
                    <a:lumMod val="76000"/>
                    <a:lumOff val="24000"/>
                  </a:schemeClr>
                </a:gs>
                <a:gs pos="0">
                  <a:schemeClr val="accent6">
                    <a:lumMod val="76000"/>
                    <a:lumOff val="24000"/>
                  </a:schemeClr>
                </a:gs>
                <a:gs pos="100000">
                  <a:schemeClr val="accent6">
                    <a:lumMod val="72000"/>
                  </a:schemeClr>
                </a:gs>
                <a:gs pos="94000">
                  <a:schemeClr val="accent6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557048" y="4732190"/>
            <a:ext cx="3834048" cy="1900741"/>
            <a:chOff x="1205155" y="1050604"/>
            <a:chExt cx="4916716" cy="1492903"/>
          </a:xfrm>
        </p:grpSpPr>
        <p:sp>
          <p:nvSpPr>
            <p:cNvPr id="121" name="TextBox 120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2340312" y="1334536"/>
              <a:ext cx="3781559" cy="372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smtClean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Implications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613889" y="0"/>
            <a:ext cx="257811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0" rIns="27432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&amp; TROUGH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LEVELS</a:t>
            </a:r>
          </a:p>
        </p:txBody>
      </p:sp>
    </p:spTree>
    <p:extLst>
      <p:ext uri="{BB962C8B-B14F-4D97-AF65-F5344CB8AC3E}">
        <p14:creationId xmlns:p14="http://schemas.microsoft.com/office/powerpoint/2010/main" val="15303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-3.7037E-7 L 0.00833 -3.7037E-7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7.40741E-7 L 0.00833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1.48148E-6 L 0.00833 1.48148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Peak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&amp; Trough Clinical Implications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193" y="1376855"/>
            <a:ext cx="111094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patient is receiving Vancomycin 1500mg IVPB every 12 hourly. There is an order to collect Vancomycin trough after the third dose, but 30 minutes prior to the 4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dose. The RN send the blood.</a:t>
            </a:r>
          </a:p>
          <a:p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Vancomycin Trough Normal level = 5-15 mcg/ml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Patient value = 25 mcg/ml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this indicate?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needs to be done?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Therapeutic Index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1241" y="5864772"/>
            <a:ext cx="708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000" y="1120487"/>
            <a:ext cx="5632541" cy="4592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4725" y="5757050"/>
            <a:ext cx="5171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https://bcore.brighamandwomens.org/wp-content/uploads/2018/06/BCORE-Important-Nomenclature.pdf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145" y="968228"/>
            <a:ext cx="56755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 of the relative safety of the drug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Toxic dose: The dose that is toxic in 50% of lab animals tested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dose: The dose that is required to produce a therapeutic effect in 50% of a similar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with a low therapeutic index require close 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E.g. Digoxin, Lithium, Warfarin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Half-Life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68228"/>
            <a:ext cx="70712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Half-life: Time needed for the drug’s serum concentration to decrease by 50% or 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amount of time it takes a drug to reach ½ of its original concentration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Determined by rate of metabolism &amp; Excretion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 half-life: More frequent dosing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half -life: Less frequent dosing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May be prolonged in patient’s with hepatic or renal dysfunction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32438-E52D-2745-804D-02FDBEA10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5" r="15210"/>
          <a:stretch/>
        </p:blipFill>
        <p:spPr>
          <a:xfrm>
            <a:off x="7249952" y="1240221"/>
            <a:ext cx="4614041" cy="44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PHARMACOKINETCS OF DRUGS IN IMPAIRED BODY FUNCTION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86" y="980005"/>
            <a:ext cx="7616551" cy="5377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854870" y="3376583"/>
            <a:ext cx="336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Source:Lainscak</a:t>
            </a:r>
            <a:r>
              <a:rPr lang="en-US" sz="800" dirty="0"/>
              <a:t>, M., Vitale, C., </a:t>
            </a:r>
            <a:r>
              <a:rPr lang="en-US" sz="800" dirty="0" err="1"/>
              <a:t>Seferovic</a:t>
            </a:r>
            <a:r>
              <a:rPr lang="en-US" sz="800" dirty="0"/>
              <a:t>, P., </a:t>
            </a:r>
            <a:r>
              <a:rPr lang="en-US" sz="800" dirty="0" err="1"/>
              <a:t>Spoletini</a:t>
            </a:r>
            <a:r>
              <a:rPr lang="en-US" sz="800" dirty="0"/>
              <a:t>, I., </a:t>
            </a:r>
            <a:r>
              <a:rPr lang="en-US" sz="800" dirty="0" err="1"/>
              <a:t>Cvan</a:t>
            </a:r>
            <a:r>
              <a:rPr lang="en-US" sz="800" dirty="0"/>
              <a:t> </a:t>
            </a:r>
            <a:r>
              <a:rPr lang="en-US" sz="800" dirty="0" err="1"/>
              <a:t>Trobec</a:t>
            </a:r>
            <a:r>
              <a:rPr lang="en-US" sz="800" dirty="0"/>
              <a:t>, K., &amp; </a:t>
            </a:r>
            <a:r>
              <a:rPr lang="en-US" sz="800" dirty="0" err="1"/>
              <a:t>Rosano</a:t>
            </a:r>
            <a:r>
              <a:rPr lang="en-US" sz="800" dirty="0"/>
              <a:t>, G. M. (2016). Pharmacokinetics and pharmacodynamics of cardiovascular drugs in chronic heart failure. </a:t>
            </a:r>
            <a:r>
              <a:rPr lang="en-US" sz="800" i="1" dirty="0"/>
              <a:t>International journal of cardiology</a:t>
            </a:r>
            <a:r>
              <a:rPr lang="en-US" sz="800" dirty="0"/>
              <a:t>, </a:t>
            </a:r>
            <a:r>
              <a:rPr lang="en-US" sz="800" i="1" dirty="0"/>
              <a:t>224</a:t>
            </a:r>
            <a:r>
              <a:rPr lang="en-US" sz="800" dirty="0"/>
              <a:t>, 191–198. https://doi.org/10.1016/j.ijcard.2016.09.015</a:t>
            </a:r>
          </a:p>
        </p:txBody>
      </p:sp>
    </p:spTree>
    <p:extLst>
      <p:ext uri="{BB962C8B-B14F-4D97-AF65-F5344CB8AC3E}">
        <p14:creationId xmlns:p14="http://schemas.microsoft.com/office/powerpoint/2010/main" val="12967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PHARMACOKINETICS: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EXAMPLE FROM BOOK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1655" y="1555531"/>
            <a:ext cx="9900745" cy="4130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965434"/>
            <a:ext cx="10079421" cy="31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717" y="1112435"/>
            <a:ext cx="11830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Warfarin (Coumadin): Pharmacokinetics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“Warfarin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well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absorbed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after oral administration. Administration with food may delay the rate but not the extent of absorption. The drug is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highly bound to plasma proteins (98%)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mainly albumin.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takes place in the liver.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Excretion,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primarily as inactive metabolites, occurs in the kidneys. Renal impairment does not affect drug metabolism but may decrease excretion of the drug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01200" y="6043833"/>
            <a:ext cx="303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Abrams’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434" y="3079531"/>
            <a:ext cx="9375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PHARMACODYNAMICS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Pharmacodynamics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5960" y="1177159"/>
            <a:ext cx="671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study of biochemical and physiologic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ffects of the drugs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7" y="2879154"/>
            <a:ext cx="1306567" cy="149321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695736" y="2376871"/>
            <a:ext cx="1117615" cy="3299662"/>
            <a:chOff x="698460" y="1409833"/>
            <a:chExt cx="1490153" cy="4399549"/>
          </a:xfrm>
        </p:grpSpPr>
        <p:sp>
          <p:nvSpPr>
            <p:cNvPr id="46" name="Freeform 26"/>
            <p:cNvSpPr>
              <a:spLocks/>
            </p:cNvSpPr>
            <p:nvPr/>
          </p:nvSpPr>
          <p:spPr bwMode="auto">
            <a:xfrm flipH="1">
              <a:off x="1230286" y="1598579"/>
              <a:ext cx="52140" cy="125135"/>
            </a:xfrm>
            <a:custGeom>
              <a:avLst/>
              <a:gdLst>
                <a:gd name="T0" fmla="*/ 2 w 45"/>
                <a:gd name="T1" fmla="*/ 26 h 106"/>
                <a:gd name="T2" fmla="*/ 45 w 45"/>
                <a:gd name="T3" fmla="*/ 40 h 106"/>
                <a:gd name="T4" fmla="*/ 15 w 45"/>
                <a:gd name="T5" fmla="*/ 106 h 106"/>
                <a:gd name="T6" fmla="*/ 2 w 45"/>
                <a:gd name="T7" fmla="*/ 2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06">
                  <a:moveTo>
                    <a:pt x="2" y="26"/>
                  </a:moveTo>
                  <a:cubicBezTo>
                    <a:pt x="20" y="0"/>
                    <a:pt x="45" y="5"/>
                    <a:pt x="45" y="40"/>
                  </a:cubicBezTo>
                  <a:cubicBezTo>
                    <a:pt x="45" y="75"/>
                    <a:pt x="31" y="106"/>
                    <a:pt x="15" y="106"/>
                  </a:cubicBezTo>
                  <a:cubicBezTo>
                    <a:pt x="0" y="106"/>
                    <a:pt x="2" y="26"/>
                    <a:pt x="2" y="26"/>
                  </a:cubicBezTo>
                  <a:close/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27"/>
            <p:cNvSpPr>
              <a:spLocks/>
            </p:cNvSpPr>
            <p:nvPr/>
          </p:nvSpPr>
          <p:spPr bwMode="auto">
            <a:xfrm flipH="1">
              <a:off x="1608820" y="1598579"/>
              <a:ext cx="54225" cy="125135"/>
            </a:xfrm>
            <a:custGeom>
              <a:avLst/>
              <a:gdLst>
                <a:gd name="T0" fmla="*/ 43 w 46"/>
                <a:gd name="T1" fmla="*/ 26 h 106"/>
                <a:gd name="T2" fmla="*/ 0 w 46"/>
                <a:gd name="T3" fmla="*/ 40 h 106"/>
                <a:gd name="T4" fmla="*/ 30 w 46"/>
                <a:gd name="T5" fmla="*/ 106 h 106"/>
                <a:gd name="T6" fmla="*/ 43 w 46"/>
                <a:gd name="T7" fmla="*/ 2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06">
                  <a:moveTo>
                    <a:pt x="43" y="26"/>
                  </a:moveTo>
                  <a:cubicBezTo>
                    <a:pt x="25" y="0"/>
                    <a:pt x="0" y="5"/>
                    <a:pt x="0" y="40"/>
                  </a:cubicBezTo>
                  <a:cubicBezTo>
                    <a:pt x="0" y="75"/>
                    <a:pt x="14" y="106"/>
                    <a:pt x="30" y="106"/>
                  </a:cubicBezTo>
                  <a:cubicBezTo>
                    <a:pt x="46" y="106"/>
                    <a:pt x="43" y="26"/>
                    <a:pt x="43" y="26"/>
                  </a:cubicBezTo>
                  <a:close/>
                </a:path>
              </a:pathLst>
            </a:custGeom>
            <a:solidFill>
              <a:srgbClr val="F1D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 flipH="1">
              <a:off x="698460" y="1807138"/>
              <a:ext cx="1490153" cy="4002244"/>
            </a:xfrm>
            <a:custGeom>
              <a:avLst/>
              <a:gdLst>
                <a:gd name="T0" fmla="*/ 509 w 1285"/>
                <a:gd name="T1" fmla="*/ 176 h 3414"/>
                <a:gd name="T2" fmla="*/ 168 w 1285"/>
                <a:gd name="T3" fmla="*/ 364 h 3414"/>
                <a:gd name="T4" fmla="*/ 102 w 1285"/>
                <a:gd name="T5" fmla="*/ 788 h 3414"/>
                <a:gd name="T6" fmla="*/ 12 w 1285"/>
                <a:gd name="T7" fmla="*/ 1433 h 3414"/>
                <a:gd name="T8" fmla="*/ 29 w 1285"/>
                <a:gd name="T9" fmla="*/ 1723 h 3414"/>
                <a:gd name="T10" fmla="*/ 142 w 1285"/>
                <a:gd name="T11" fmla="*/ 1805 h 3414"/>
                <a:gd name="T12" fmla="*/ 106 w 1285"/>
                <a:gd name="T13" fmla="*/ 1654 h 3414"/>
                <a:gd name="T14" fmla="*/ 163 w 1285"/>
                <a:gd name="T15" fmla="*/ 1766 h 3414"/>
                <a:gd name="T16" fmla="*/ 148 w 1285"/>
                <a:gd name="T17" fmla="*/ 1572 h 3414"/>
                <a:gd name="T18" fmla="*/ 231 w 1285"/>
                <a:gd name="T19" fmla="*/ 1101 h 3414"/>
                <a:gd name="T20" fmla="*/ 301 w 1285"/>
                <a:gd name="T21" fmla="*/ 680 h 3414"/>
                <a:gd name="T22" fmla="*/ 370 w 1285"/>
                <a:gd name="T23" fmla="*/ 1032 h 3414"/>
                <a:gd name="T24" fmla="*/ 304 w 1285"/>
                <a:gd name="T25" fmla="*/ 1545 h 3414"/>
                <a:gd name="T26" fmla="*/ 367 w 1285"/>
                <a:gd name="T27" fmla="*/ 2316 h 3414"/>
                <a:gd name="T28" fmla="*/ 393 w 1285"/>
                <a:gd name="T29" fmla="*/ 3031 h 3414"/>
                <a:gd name="T30" fmla="*/ 404 w 1285"/>
                <a:gd name="T31" fmla="*/ 3258 h 3414"/>
                <a:gd name="T32" fmla="*/ 388 w 1285"/>
                <a:gd name="T33" fmla="*/ 3389 h 3414"/>
                <a:gd name="T34" fmla="*/ 576 w 1285"/>
                <a:gd name="T35" fmla="*/ 3354 h 3414"/>
                <a:gd name="T36" fmla="*/ 526 w 1285"/>
                <a:gd name="T37" fmla="*/ 3096 h 3414"/>
                <a:gd name="T38" fmla="*/ 550 w 1285"/>
                <a:gd name="T39" fmla="*/ 2397 h 3414"/>
                <a:gd name="T40" fmla="*/ 621 w 1285"/>
                <a:gd name="T41" fmla="*/ 1658 h 3414"/>
                <a:gd name="T42" fmla="*/ 703 w 1285"/>
                <a:gd name="T43" fmla="*/ 2158 h 3414"/>
                <a:gd name="T44" fmla="*/ 703 w 1285"/>
                <a:gd name="T45" fmla="*/ 2661 h 3414"/>
                <a:gd name="T46" fmla="*/ 751 w 1285"/>
                <a:gd name="T47" fmla="*/ 3190 h 3414"/>
                <a:gd name="T48" fmla="*/ 818 w 1285"/>
                <a:gd name="T49" fmla="*/ 3397 h 3414"/>
                <a:gd name="T50" fmla="*/ 933 w 1285"/>
                <a:gd name="T51" fmla="*/ 3361 h 3414"/>
                <a:gd name="T52" fmla="*/ 888 w 1285"/>
                <a:gd name="T53" fmla="*/ 3180 h 3414"/>
                <a:gd name="T54" fmla="*/ 941 w 1285"/>
                <a:gd name="T55" fmla="*/ 2568 h 3414"/>
                <a:gd name="T56" fmla="*/ 972 w 1285"/>
                <a:gd name="T57" fmla="*/ 2038 h 3414"/>
                <a:gd name="T58" fmla="*/ 920 w 1285"/>
                <a:gd name="T59" fmla="*/ 1225 h 3414"/>
                <a:gd name="T60" fmla="*/ 920 w 1285"/>
                <a:gd name="T61" fmla="*/ 873 h 3414"/>
                <a:gd name="T62" fmla="*/ 1044 w 1285"/>
                <a:gd name="T63" fmla="*/ 919 h 3414"/>
                <a:gd name="T64" fmla="*/ 1161 w 1285"/>
                <a:gd name="T65" fmla="*/ 1410 h 3414"/>
                <a:gd name="T66" fmla="*/ 1119 w 1285"/>
                <a:gd name="T67" fmla="*/ 1710 h 3414"/>
                <a:gd name="T68" fmla="*/ 1154 w 1285"/>
                <a:gd name="T69" fmla="*/ 1694 h 3414"/>
                <a:gd name="T70" fmla="*/ 1181 w 1285"/>
                <a:gd name="T71" fmla="*/ 1736 h 3414"/>
                <a:gd name="T72" fmla="*/ 1161 w 1285"/>
                <a:gd name="T73" fmla="*/ 1823 h 3414"/>
                <a:gd name="T74" fmla="*/ 1285 w 1285"/>
                <a:gd name="T75" fmla="*/ 1618 h 3414"/>
                <a:gd name="T76" fmla="*/ 1246 w 1285"/>
                <a:gd name="T77" fmla="*/ 1011 h 3414"/>
                <a:gd name="T78" fmla="*/ 1144 w 1285"/>
                <a:gd name="T79" fmla="*/ 570 h 3414"/>
                <a:gd name="T80" fmla="*/ 965 w 1285"/>
                <a:gd name="T81" fmla="*/ 261 h 3414"/>
                <a:gd name="T82" fmla="*/ 755 w 1285"/>
                <a:gd name="T83" fmla="*/ 0 h 3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5" h="3414">
                  <a:moveTo>
                    <a:pt x="530" y="0"/>
                  </a:moveTo>
                  <a:cubicBezTo>
                    <a:pt x="530" y="42"/>
                    <a:pt x="524" y="161"/>
                    <a:pt x="509" y="176"/>
                  </a:cubicBezTo>
                  <a:cubicBezTo>
                    <a:pt x="494" y="191"/>
                    <a:pt x="321" y="261"/>
                    <a:pt x="321" y="261"/>
                  </a:cubicBezTo>
                  <a:cubicBezTo>
                    <a:pt x="321" y="261"/>
                    <a:pt x="208" y="270"/>
                    <a:pt x="168" y="364"/>
                  </a:cubicBezTo>
                  <a:cubicBezTo>
                    <a:pt x="128" y="458"/>
                    <a:pt x="142" y="570"/>
                    <a:pt x="142" y="570"/>
                  </a:cubicBezTo>
                  <a:cubicBezTo>
                    <a:pt x="142" y="570"/>
                    <a:pt x="102" y="675"/>
                    <a:pt x="102" y="788"/>
                  </a:cubicBezTo>
                  <a:cubicBezTo>
                    <a:pt x="102" y="902"/>
                    <a:pt x="53" y="937"/>
                    <a:pt x="40" y="1011"/>
                  </a:cubicBezTo>
                  <a:cubicBezTo>
                    <a:pt x="16" y="1142"/>
                    <a:pt x="12" y="1328"/>
                    <a:pt x="12" y="1433"/>
                  </a:cubicBezTo>
                  <a:cubicBezTo>
                    <a:pt x="12" y="1480"/>
                    <a:pt x="0" y="1569"/>
                    <a:pt x="0" y="1618"/>
                  </a:cubicBezTo>
                  <a:cubicBezTo>
                    <a:pt x="0" y="1652"/>
                    <a:pt x="12" y="1697"/>
                    <a:pt x="29" y="1723"/>
                  </a:cubicBezTo>
                  <a:cubicBezTo>
                    <a:pt x="45" y="1750"/>
                    <a:pt x="113" y="1827"/>
                    <a:pt x="125" y="1823"/>
                  </a:cubicBezTo>
                  <a:cubicBezTo>
                    <a:pt x="133" y="1831"/>
                    <a:pt x="150" y="1827"/>
                    <a:pt x="142" y="1805"/>
                  </a:cubicBezTo>
                  <a:cubicBezTo>
                    <a:pt x="135" y="1784"/>
                    <a:pt x="116" y="1758"/>
                    <a:pt x="104" y="1736"/>
                  </a:cubicBezTo>
                  <a:cubicBezTo>
                    <a:pt x="93" y="1713"/>
                    <a:pt x="95" y="1654"/>
                    <a:pt x="106" y="1654"/>
                  </a:cubicBezTo>
                  <a:cubicBezTo>
                    <a:pt x="117" y="1654"/>
                    <a:pt x="131" y="1671"/>
                    <a:pt x="131" y="1694"/>
                  </a:cubicBezTo>
                  <a:cubicBezTo>
                    <a:pt x="131" y="1717"/>
                    <a:pt x="135" y="1763"/>
                    <a:pt x="163" y="1766"/>
                  </a:cubicBezTo>
                  <a:cubicBezTo>
                    <a:pt x="182" y="1769"/>
                    <a:pt x="166" y="1736"/>
                    <a:pt x="166" y="1710"/>
                  </a:cubicBezTo>
                  <a:cubicBezTo>
                    <a:pt x="166" y="1685"/>
                    <a:pt x="179" y="1627"/>
                    <a:pt x="148" y="1572"/>
                  </a:cubicBezTo>
                  <a:cubicBezTo>
                    <a:pt x="116" y="1516"/>
                    <a:pt x="115" y="1466"/>
                    <a:pt x="125" y="1410"/>
                  </a:cubicBezTo>
                  <a:cubicBezTo>
                    <a:pt x="134" y="1354"/>
                    <a:pt x="215" y="1195"/>
                    <a:pt x="231" y="1101"/>
                  </a:cubicBezTo>
                  <a:cubicBezTo>
                    <a:pt x="246" y="1007"/>
                    <a:pt x="225" y="961"/>
                    <a:pt x="241" y="919"/>
                  </a:cubicBezTo>
                  <a:cubicBezTo>
                    <a:pt x="258" y="877"/>
                    <a:pt x="301" y="742"/>
                    <a:pt x="301" y="680"/>
                  </a:cubicBezTo>
                  <a:cubicBezTo>
                    <a:pt x="316" y="685"/>
                    <a:pt x="337" y="813"/>
                    <a:pt x="366" y="873"/>
                  </a:cubicBezTo>
                  <a:cubicBezTo>
                    <a:pt x="382" y="907"/>
                    <a:pt x="370" y="950"/>
                    <a:pt x="370" y="1032"/>
                  </a:cubicBezTo>
                  <a:cubicBezTo>
                    <a:pt x="370" y="1114"/>
                    <a:pt x="383" y="1187"/>
                    <a:pt x="366" y="1225"/>
                  </a:cubicBezTo>
                  <a:cubicBezTo>
                    <a:pt x="348" y="1263"/>
                    <a:pt x="314" y="1405"/>
                    <a:pt x="304" y="1545"/>
                  </a:cubicBezTo>
                  <a:cubicBezTo>
                    <a:pt x="294" y="1685"/>
                    <a:pt x="273" y="1820"/>
                    <a:pt x="313" y="2038"/>
                  </a:cubicBezTo>
                  <a:cubicBezTo>
                    <a:pt x="353" y="2256"/>
                    <a:pt x="367" y="2233"/>
                    <a:pt x="367" y="2316"/>
                  </a:cubicBezTo>
                  <a:cubicBezTo>
                    <a:pt x="367" y="2398"/>
                    <a:pt x="365" y="2487"/>
                    <a:pt x="345" y="2568"/>
                  </a:cubicBezTo>
                  <a:cubicBezTo>
                    <a:pt x="325" y="2649"/>
                    <a:pt x="362" y="2870"/>
                    <a:pt x="393" y="3031"/>
                  </a:cubicBezTo>
                  <a:cubicBezTo>
                    <a:pt x="410" y="3116"/>
                    <a:pt x="397" y="3165"/>
                    <a:pt x="397" y="3180"/>
                  </a:cubicBezTo>
                  <a:cubicBezTo>
                    <a:pt x="397" y="3214"/>
                    <a:pt x="411" y="3231"/>
                    <a:pt x="404" y="3258"/>
                  </a:cubicBezTo>
                  <a:cubicBezTo>
                    <a:pt x="396" y="3284"/>
                    <a:pt x="352" y="3341"/>
                    <a:pt x="352" y="3361"/>
                  </a:cubicBezTo>
                  <a:cubicBezTo>
                    <a:pt x="352" y="3380"/>
                    <a:pt x="358" y="3389"/>
                    <a:pt x="388" y="3389"/>
                  </a:cubicBezTo>
                  <a:cubicBezTo>
                    <a:pt x="418" y="3389"/>
                    <a:pt x="434" y="3397"/>
                    <a:pt x="467" y="3397"/>
                  </a:cubicBezTo>
                  <a:cubicBezTo>
                    <a:pt x="501" y="3397"/>
                    <a:pt x="581" y="3414"/>
                    <a:pt x="576" y="3354"/>
                  </a:cubicBezTo>
                  <a:cubicBezTo>
                    <a:pt x="570" y="3295"/>
                    <a:pt x="526" y="3222"/>
                    <a:pt x="534" y="3190"/>
                  </a:cubicBezTo>
                  <a:cubicBezTo>
                    <a:pt x="543" y="3158"/>
                    <a:pt x="539" y="3138"/>
                    <a:pt x="526" y="3096"/>
                  </a:cubicBezTo>
                  <a:cubicBezTo>
                    <a:pt x="514" y="3054"/>
                    <a:pt x="583" y="2782"/>
                    <a:pt x="583" y="2661"/>
                  </a:cubicBezTo>
                  <a:cubicBezTo>
                    <a:pt x="583" y="2579"/>
                    <a:pt x="542" y="2465"/>
                    <a:pt x="550" y="2397"/>
                  </a:cubicBezTo>
                  <a:cubicBezTo>
                    <a:pt x="558" y="2329"/>
                    <a:pt x="576" y="2273"/>
                    <a:pt x="583" y="2158"/>
                  </a:cubicBezTo>
                  <a:cubicBezTo>
                    <a:pt x="590" y="2044"/>
                    <a:pt x="621" y="1813"/>
                    <a:pt x="621" y="1658"/>
                  </a:cubicBezTo>
                  <a:cubicBezTo>
                    <a:pt x="665" y="1658"/>
                    <a:pt x="665" y="1658"/>
                    <a:pt x="665" y="1658"/>
                  </a:cubicBezTo>
                  <a:cubicBezTo>
                    <a:pt x="665" y="1813"/>
                    <a:pt x="696" y="2044"/>
                    <a:pt x="703" y="2158"/>
                  </a:cubicBezTo>
                  <a:cubicBezTo>
                    <a:pt x="710" y="2273"/>
                    <a:pt x="727" y="2329"/>
                    <a:pt x="736" y="2397"/>
                  </a:cubicBezTo>
                  <a:cubicBezTo>
                    <a:pt x="744" y="2465"/>
                    <a:pt x="703" y="2579"/>
                    <a:pt x="703" y="2661"/>
                  </a:cubicBezTo>
                  <a:cubicBezTo>
                    <a:pt x="703" y="2782"/>
                    <a:pt x="772" y="3054"/>
                    <a:pt x="759" y="3096"/>
                  </a:cubicBezTo>
                  <a:cubicBezTo>
                    <a:pt x="747" y="3138"/>
                    <a:pt x="743" y="3158"/>
                    <a:pt x="751" y="3190"/>
                  </a:cubicBezTo>
                  <a:cubicBezTo>
                    <a:pt x="759" y="3222"/>
                    <a:pt x="715" y="3295"/>
                    <a:pt x="710" y="3354"/>
                  </a:cubicBezTo>
                  <a:cubicBezTo>
                    <a:pt x="705" y="3414"/>
                    <a:pt x="784" y="3397"/>
                    <a:pt x="818" y="3397"/>
                  </a:cubicBezTo>
                  <a:cubicBezTo>
                    <a:pt x="852" y="3397"/>
                    <a:pt x="867" y="3389"/>
                    <a:pt x="897" y="3389"/>
                  </a:cubicBezTo>
                  <a:cubicBezTo>
                    <a:pt x="927" y="3389"/>
                    <a:pt x="933" y="3380"/>
                    <a:pt x="933" y="3361"/>
                  </a:cubicBezTo>
                  <a:cubicBezTo>
                    <a:pt x="933" y="3341"/>
                    <a:pt x="889" y="3284"/>
                    <a:pt x="882" y="3258"/>
                  </a:cubicBezTo>
                  <a:cubicBezTo>
                    <a:pt x="875" y="3231"/>
                    <a:pt x="888" y="3214"/>
                    <a:pt x="888" y="3180"/>
                  </a:cubicBezTo>
                  <a:cubicBezTo>
                    <a:pt x="888" y="3165"/>
                    <a:pt x="876" y="3116"/>
                    <a:pt x="892" y="3031"/>
                  </a:cubicBezTo>
                  <a:cubicBezTo>
                    <a:pt x="924" y="2870"/>
                    <a:pt x="960" y="2649"/>
                    <a:pt x="941" y="2568"/>
                  </a:cubicBezTo>
                  <a:cubicBezTo>
                    <a:pt x="921" y="2487"/>
                    <a:pt x="919" y="2398"/>
                    <a:pt x="919" y="2316"/>
                  </a:cubicBezTo>
                  <a:cubicBezTo>
                    <a:pt x="919" y="2233"/>
                    <a:pt x="932" y="2256"/>
                    <a:pt x="972" y="2038"/>
                  </a:cubicBezTo>
                  <a:cubicBezTo>
                    <a:pt x="1013" y="1820"/>
                    <a:pt x="992" y="1685"/>
                    <a:pt x="982" y="1545"/>
                  </a:cubicBezTo>
                  <a:cubicBezTo>
                    <a:pt x="971" y="1405"/>
                    <a:pt x="937" y="1263"/>
                    <a:pt x="920" y="1225"/>
                  </a:cubicBezTo>
                  <a:cubicBezTo>
                    <a:pt x="902" y="1187"/>
                    <a:pt x="916" y="1114"/>
                    <a:pt x="916" y="1032"/>
                  </a:cubicBezTo>
                  <a:cubicBezTo>
                    <a:pt x="916" y="950"/>
                    <a:pt x="903" y="907"/>
                    <a:pt x="920" y="873"/>
                  </a:cubicBezTo>
                  <a:cubicBezTo>
                    <a:pt x="949" y="813"/>
                    <a:pt x="969" y="685"/>
                    <a:pt x="985" y="680"/>
                  </a:cubicBezTo>
                  <a:cubicBezTo>
                    <a:pt x="985" y="742"/>
                    <a:pt x="1028" y="877"/>
                    <a:pt x="1044" y="919"/>
                  </a:cubicBezTo>
                  <a:cubicBezTo>
                    <a:pt x="1061" y="961"/>
                    <a:pt x="1039" y="1007"/>
                    <a:pt x="1055" y="1101"/>
                  </a:cubicBezTo>
                  <a:cubicBezTo>
                    <a:pt x="1070" y="1195"/>
                    <a:pt x="1152" y="1354"/>
                    <a:pt x="1161" y="1410"/>
                  </a:cubicBezTo>
                  <a:cubicBezTo>
                    <a:pt x="1170" y="1466"/>
                    <a:pt x="1169" y="1516"/>
                    <a:pt x="1138" y="1572"/>
                  </a:cubicBezTo>
                  <a:cubicBezTo>
                    <a:pt x="1106" y="1627"/>
                    <a:pt x="1119" y="1685"/>
                    <a:pt x="1119" y="1710"/>
                  </a:cubicBezTo>
                  <a:cubicBezTo>
                    <a:pt x="1119" y="1736"/>
                    <a:pt x="1103" y="1769"/>
                    <a:pt x="1123" y="1766"/>
                  </a:cubicBezTo>
                  <a:cubicBezTo>
                    <a:pt x="1151" y="1763"/>
                    <a:pt x="1154" y="1717"/>
                    <a:pt x="1154" y="1694"/>
                  </a:cubicBezTo>
                  <a:cubicBezTo>
                    <a:pt x="1154" y="1671"/>
                    <a:pt x="1168" y="1654"/>
                    <a:pt x="1179" y="1654"/>
                  </a:cubicBezTo>
                  <a:cubicBezTo>
                    <a:pt x="1190" y="1654"/>
                    <a:pt x="1193" y="1713"/>
                    <a:pt x="1181" y="1736"/>
                  </a:cubicBezTo>
                  <a:cubicBezTo>
                    <a:pt x="1170" y="1758"/>
                    <a:pt x="1151" y="1784"/>
                    <a:pt x="1143" y="1805"/>
                  </a:cubicBezTo>
                  <a:cubicBezTo>
                    <a:pt x="1136" y="1827"/>
                    <a:pt x="1152" y="1831"/>
                    <a:pt x="1161" y="1823"/>
                  </a:cubicBezTo>
                  <a:cubicBezTo>
                    <a:pt x="1173" y="1827"/>
                    <a:pt x="1240" y="1750"/>
                    <a:pt x="1257" y="1723"/>
                  </a:cubicBezTo>
                  <a:cubicBezTo>
                    <a:pt x="1274" y="1697"/>
                    <a:pt x="1285" y="1652"/>
                    <a:pt x="1285" y="1618"/>
                  </a:cubicBezTo>
                  <a:cubicBezTo>
                    <a:pt x="1285" y="1569"/>
                    <a:pt x="1274" y="1480"/>
                    <a:pt x="1274" y="1433"/>
                  </a:cubicBezTo>
                  <a:cubicBezTo>
                    <a:pt x="1274" y="1328"/>
                    <a:pt x="1269" y="1142"/>
                    <a:pt x="1246" y="1011"/>
                  </a:cubicBezTo>
                  <a:cubicBezTo>
                    <a:pt x="1232" y="937"/>
                    <a:pt x="1183" y="902"/>
                    <a:pt x="1183" y="788"/>
                  </a:cubicBezTo>
                  <a:cubicBezTo>
                    <a:pt x="1183" y="675"/>
                    <a:pt x="1144" y="570"/>
                    <a:pt x="1144" y="570"/>
                  </a:cubicBezTo>
                  <a:cubicBezTo>
                    <a:pt x="1144" y="570"/>
                    <a:pt x="1157" y="458"/>
                    <a:pt x="1117" y="364"/>
                  </a:cubicBezTo>
                  <a:cubicBezTo>
                    <a:pt x="1078" y="270"/>
                    <a:pt x="965" y="261"/>
                    <a:pt x="965" y="261"/>
                  </a:cubicBezTo>
                  <a:cubicBezTo>
                    <a:pt x="965" y="261"/>
                    <a:pt x="791" y="191"/>
                    <a:pt x="776" y="176"/>
                  </a:cubicBezTo>
                  <a:cubicBezTo>
                    <a:pt x="761" y="161"/>
                    <a:pt x="755" y="42"/>
                    <a:pt x="755" y="0"/>
                  </a:cubicBezTo>
                  <a:cubicBezTo>
                    <a:pt x="530" y="0"/>
                    <a:pt x="530" y="0"/>
                    <a:pt x="530" y="0"/>
                  </a:cubicBezTo>
                </a:path>
              </a:pathLst>
            </a:custGeom>
            <a:solidFill>
              <a:srgbClr val="FFE6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auto">
            <a:xfrm flipH="1">
              <a:off x="1274083" y="3682082"/>
              <a:ext cx="158505" cy="2112701"/>
            </a:xfrm>
            <a:custGeom>
              <a:avLst/>
              <a:gdLst>
                <a:gd name="T0" fmla="*/ 137 w 137"/>
                <a:gd name="T1" fmla="*/ 1799 h 1802"/>
                <a:gd name="T2" fmla="*/ 92 w 137"/>
                <a:gd name="T3" fmla="*/ 1717 h 1802"/>
                <a:gd name="T4" fmla="*/ 115 w 137"/>
                <a:gd name="T5" fmla="*/ 1590 h 1802"/>
                <a:gd name="T6" fmla="*/ 125 w 137"/>
                <a:gd name="T7" fmla="*/ 1495 h 1802"/>
                <a:gd name="T8" fmla="*/ 77 w 137"/>
                <a:gd name="T9" fmla="*/ 1129 h 1802"/>
                <a:gd name="T10" fmla="*/ 106 w 137"/>
                <a:gd name="T11" fmla="*/ 820 h 1802"/>
                <a:gd name="T12" fmla="*/ 69 w 137"/>
                <a:gd name="T13" fmla="*/ 556 h 1802"/>
                <a:gd name="T14" fmla="*/ 59 w 137"/>
                <a:gd name="T15" fmla="*/ 201 h 1802"/>
                <a:gd name="T16" fmla="*/ 57 w 137"/>
                <a:gd name="T17" fmla="*/ 0 h 1802"/>
                <a:gd name="T18" fmla="*/ 0 w 137"/>
                <a:gd name="T19" fmla="*/ 59 h 1802"/>
                <a:gd name="T20" fmla="*/ 13 w 137"/>
                <a:gd name="T21" fmla="*/ 59 h 1802"/>
                <a:gd name="T22" fmla="*/ 51 w 137"/>
                <a:gd name="T23" fmla="*/ 559 h 1802"/>
                <a:gd name="T24" fmla="*/ 84 w 137"/>
                <a:gd name="T25" fmla="*/ 798 h 1802"/>
                <a:gd name="T26" fmla="*/ 51 w 137"/>
                <a:gd name="T27" fmla="*/ 1062 h 1802"/>
                <a:gd name="T28" fmla="*/ 107 w 137"/>
                <a:gd name="T29" fmla="*/ 1497 h 1802"/>
                <a:gd name="T30" fmla="*/ 99 w 137"/>
                <a:gd name="T31" fmla="*/ 1591 h 1802"/>
                <a:gd name="T32" fmla="*/ 58 w 137"/>
                <a:gd name="T33" fmla="*/ 1755 h 1802"/>
                <a:gd name="T34" fmla="*/ 137 w 137"/>
                <a:gd name="T35" fmla="*/ 1799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1802">
                  <a:moveTo>
                    <a:pt x="137" y="1799"/>
                  </a:moveTo>
                  <a:cubicBezTo>
                    <a:pt x="122" y="1770"/>
                    <a:pt x="92" y="1736"/>
                    <a:pt x="92" y="1717"/>
                  </a:cubicBezTo>
                  <a:cubicBezTo>
                    <a:pt x="92" y="1684"/>
                    <a:pt x="125" y="1625"/>
                    <a:pt x="115" y="1590"/>
                  </a:cubicBezTo>
                  <a:cubicBezTo>
                    <a:pt x="104" y="1555"/>
                    <a:pt x="115" y="1532"/>
                    <a:pt x="125" y="1495"/>
                  </a:cubicBezTo>
                  <a:cubicBezTo>
                    <a:pt x="135" y="1458"/>
                    <a:pt x="96" y="1254"/>
                    <a:pt x="77" y="1129"/>
                  </a:cubicBezTo>
                  <a:cubicBezTo>
                    <a:pt x="59" y="1003"/>
                    <a:pt x="96" y="896"/>
                    <a:pt x="106" y="820"/>
                  </a:cubicBezTo>
                  <a:cubicBezTo>
                    <a:pt x="117" y="744"/>
                    <a:pt x="86" y="645"/>
                    <a:pt x="69" y="556"/>
                  </a:cubicBezTo>
                  <a:cubicBezTo>
                    <a:pt x="47" y="437"/>
                    <a:pt x="59" y="370"/>
                    <a:pt x="59" y="201"/>
                  </a:cubicBezTo>
                  <a:cubicBezTo>
                    <a:pt x="59" y="33"/>
                    <a:pt x="96" y="0"/>
                    <a:pt x="57" y="0"/>
                  </a:cubicBezTo>
                  <a:cubicBezTo>
                    <a:pt x="32" y="0"/>
                    <a:pt x="11" y="35"/>
                    <a:pt x="0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214"/>
                    <a:pt x="44" y="445"/>
                    <a:pt x="51" y="559"/>
                  </a:cubicBezTo>
                  <a:cubicBezTo>
                    <a:pt x="58" y="674"/>
                    <a:pt x="75" y="730"/>
                    <a:pt x="84" y="798"/>
                  </a:cubicBezTo>
                  <a:cubicBezTo>
                    <a:pt x="92" y="866"/>
                    <a:pt x="51" y="980"/>
                    <a:pt x="51" y="1062"/>
                  </a:cubicBezTo>
                  <a:cubicBezTo>
                    <a:pt x="51" y="1183"/>
                    <a:pt x="120" y="1455"/>
                    <a:pt x="107" y="1497"/>
                  </a:cubicBezTo>
                  <a:cubicBezTo>
                    <a:pt x="95" y="1539"/>
                    <a:pt x="91" y="1559"/>
                    <a:pt x="99" y="1591"/>
                  </a:cubicBezTo>
                  <a:cubicBezTo>
                    <a:pt x="107" y="1623"/>
                    <a:pt x="63" y="1696"/>
                    <a:pt x="58" y="1755"/>
                  </a:cubicBezTo>
                  <a:cubicBezTo>
                    <a:pt x="54" y="1802"/>
                    <a:pt x="100" y="1802"/>
                    <a:pt x="137" y="1799"/>
                  </a:cubicBezTo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0"/>
            <p:cNvSpPr>
              <a:spLocks/>
            </p:cNvSpPr>
            <p:nvPr/>
          </p:nvSpPr>
          <p:spPr bwMode="auto">
            <a:xfrm flipH="1">
              <a:off x="794398" y="2555864"/>
              <a:ext cx="573537" cy="1324349"/>
            </a:xfrm>
            <a:custGeom>
              <a:avLst/>
              <a:gdLst>
                <a:gd name="T0" fmla="*/ 398 w 495"/>
                <a:gd name="T1" fmla="*/ 415 h 1130"/>
                <a:gd name="T2" fmla="*/ 344 w 495"/>
                <a:gd name="T3" fmla="*/ 195 h 1130"/>
                <a:gd name="T4" fmla="*/ 301 w 495"/>
                <a:gd name="T5" fmla="*/ 52 h 1130"/>
                <a:gd name="T6" fmla="*/ 302 w 495"/>
                <a:gd name="T7" fmla="*/ 52 h 1130"/>
                <a:gd name="T8" fmla="*/ 243 w 495"/>
                <a:gd name="T9" fmla="*/ 14 h 1130"/>
                <a:gd name="T10" fmla="*/ 0 w 495"/>
                <a:gd name="T11" fmla="*/ 22 h 1130"/>
                <a:gd name="T12" fmla="*/ 149 w 495"/>
                <a:gd name="T13" fmla="*/ 57 h 1130"/>
                <a:gd name="T14" fmla="*/ 229 w 495"/>
                <a:gd name="T15" fmla="*/ 62 h 1130"/>
                <a:gd name="T16" fmla="*/ 214 w 495"/>
                <a:gd name="T17" fmla="*/ 229 h 1130"/>
                <a:gd name="T18" fmla="*/ 277 w 495"/>
                <a:gd name="T19" fmla="*/ 42 h 1130"/>
                <a:gd name="T20" fmla="*/ 336 w 495"/>
                <a:gd name="T21" fmla="*/ 281 h 1130"/>
                <a:gd name="T22" fmla="*/ 347 w 495"/>
                <a:gd name="T23" fmla="*/ 463 h 1130"/>
                <a:gd name="T24" fmla="*/ 453 w 495"/>
                <a:gd name="T25" fmla="*/ 772 h 1130"/>
                <a:gd name="T26" fmla="*/ 430 w 495"/>
                <a:gd name="T27" fmla="*/ 934 h 1130"/>
                <a:gd name="T28" fmla="*/ 411 w 495"/>
                <a:gd name="T29" fmla="*/ 1072 h 1130"/>
                <a:gd name="T30" fmla="*/ 415 w 495"/>
                <a:gd name="T31" fmla="*/ 1128 h 1130"/>
                <a:gd name="T32" fmla="*/ 450 w 495"/>
                <a:gd name="T33" fmla="*/ 952 h 1130"/>
                <a:gd name="T34" fmla="*/ 469 w 495"/>
                <a:gd name="T35" fmla="*/ 741 h 1130"/>
                <a:gd name="T36" fmla="*/ 398 w 495"/>
                <a:gd name="T37" fmla="*/ 415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1130">
                  <a:moveTo>
                    <a:pt x="398" y="415"/>
                  </a:moveTo>
                  <a:cubicBezTo>
                    <a:pt x="398" y="327"/>
                    <a:pt x="357" y="279"/>
                    <a:pt x="344" y="195"/>
                  </a:cubicBezTo>
                  <a:cubicBezTo>
                    <a:pt x="336" y="144"/>
                    <a:pt x="318" y="83"/>
                    <a:pt x="301" y="52"/>
                  </a:cubicBezTo>
                  <a:cubicBezTo>
                    <a:pt x="302" y="52"/>
                    <a:pt x="302" y="52"/>
                    <a:pt x="302" y="52"/>
                  </a:cubicBezTo>
                  <a:cubicBezTo>
                    <a:pt x="281" y="0"/>
                    <a:pt x="277" y="14"/>
                    <a:pt x="243" y="14"/>
                  </a:cubicBezTo>
                  <a:cubicBezTo>
                    <a:pt x="193" y="14"/>
                    <a:pt x="109" y="65"/>
                    <a:pt x="0" y="22"/>
                  </a:cubicBezTo>
                  <a:cubicBezTo>
                    <a:pt x="21" y="72"/>
                    <a:pt x="92" y="65"/>
                    <a:pt x="149" y="57"/>
                  </a:cubicBezTo>
                  <a:cubicBezTo>
                    <a:pt x="189" y="52"/>
                    <a:pt x="222" y="47"/>
                    <a:pt x="229" y="62"/>
                  </a:cubicBezTo>
                  <a:cubicBezTo>
                    <a:pt x="249" y="110"/>
                    <a:pt x="184" y="181"/>
                    <a:pt x="214" y="229"/>
                  </a:cubicBezTo>
                  <a:cubicBezTo>
                    <a:pt x="242" y="168"/>
                    <a:pt x="262" y="47"/>
                    <a:pt x="277" y="42"/>
                  </a:cubicBezTo>
                  <a:cubicBezTo>
                    <a:pt x="277" y="104"/>
                    <a:pt x="320" y="239"/>
                    <a:pt x="336" y="281"/>
                  </a:cubicBezTo>
                  <a:cubicBezTo>
                    <a:pt x="353" y="323"/>
                    <a:pt x="331" y="369"/>
                    <a:pt x="347" y="463"/>
                  </a:cubicBezTo>
                  <a:cubicBezTo>
                    <a:pt x="362" y="557"/>
                    <a:pt x="444" y="716"/>
                    <a:pt x="453" y="772"/>
                  </a:cubicBezTo>
                  <a:cubicBezTo>
                    <a:pt x="462" y="828"/>
                    <a:pt x="461" y="878"/>
                    <a:pt x="430" y="934"/>
                  </a:cubicBezTo>
                  <a:cubicBezTo>
                    <a:pt x="398" y="989"/>
                    <a:pt x="411" y="1047"/>
                    <a:pt x="411" y="1072"/>
                  </a:cubicBezTo>
                  <a:cubicBezTo>
                    <a:pt x="411" y="1098"/>
                    <a:pt x="396" y="1130"/>
                    <a:pt x="415" y="1128"/>
                  </a:cubicBezTo>
                  <a:cubicBezTo>
                    <a:pt x="428" y="1085"/>
                    <a:pt x="428" y="1005"/>
                    <a:pt x="450" y="952"/>
                  </a:cubicBezTo>
                  <a:cubicBezTo>
                    <a:pt x="480" y="881"/>
                    <a:pt x="495" y="810"/>
                    <a:pt x="469" y="741"/>
                  </a:cubicBezTo>
                  <a:cubicBezTo>
                    <a:pt x="443" y="673"/>
                    <a:pt x="398" y="503"/>
                    <a:pt x="398" y="415"/>
                  </a:cubicBezTo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1"/>
            <p:cNvSpPr>
              <a:spLocks/>
            </p:cNvSpPr>
            <p:nvPr/>
          </p:nvSpPr>
          <p:spPr bwMode="auto">
            <a:xfrm flipH="1">
              <a:off x="1397132" y="1807138"/>
              <a:ext cx="374363" cy="320138"/>
            </a:xfrm>
            <a:custGeom>
              <a:avLst/>
              <a:gdLst>
                <a:gd name="T0" fmla="*/ 323 w 323"/>
                <a:gd name="T1" fmla="*/ 81 h 273"/>
                <a:gd name="T2" fmla="*/ 317 w 323"/>
                <a:gd name="T3" fmla="*/ 0 h 273"/>
                <a:gd name="T4" fmla="*/ 170 w 323"/>
                <a:gd name="T5" fmla="*/ 0 h 273"/>
                <a:gd name="T6" fmla="*/ 149 w 323"/>
                <a:gd name="T7" fmla="*/ 176 h 273"/>
                <a:gd name="T8" fmla="*/ 0 w 323"/>
                <a:gd name="T9" fmla="*/ 245 h 273"/>
                <a:gd name="T10" fmla="*/ 164 w 323"/>
                <a:gd name="T11" fmla="*/ 236 h 273"/>
                <a:gd name="T12" fmla="*/ 249 w 323"/>
                <a:gd name="T13" fmla="*/ 137 h 273"/>
                <a:gd name="T14" fmla="*/ 323 w 323"/>
                <a:gd name="T15" fmla="*/ 8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273">
                  <a:moveTo>
                    <a:pt x="323" y="81"/>
                  </a:moveTo>
                  <a:cubicBezTo>
                    <a:pt x="317" y="0"/>
                    <a:pt x="317" y="0"/>
                    <a:pt x="3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42"/>
                    <a:pt x="164" y="161"/>
                    <a:pt x="149" y="176"/>
                  </a:cubicBezTo>
                  <a:cubicBezTo>
                    <a:pt x="139" y="186"/>
                    <a:pt x="52" y="224"/>
                    <a:pt x="0" y="245"/>
                  </a:cubicBezTo>
                  <a:cubicBezTo>
                    <a:pt x="50" y="273"/>
                    <a:pt x="117" y="264"/>
                    <a:pt x="164" y="236"/>
                  </a:cubicBezTo>
                  <a:cubicBezTo>
                    <a:pt x="224" y="200"/>
                    <a:pt x="193" y="154"/>
                    <a:pt x="249" y="137"/>
                  </a:cubicBezTo>
                  <a:cubicBezTo>
                    <a:pt x="289" y="125"/>
                    <a:pt x="323" y="133"/>
                    <a:pt x="323" y="81"/>
                  </a:cubicBezTo>
                  <a:close/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2"/>
            <p:cNvSpPr>
              <a:spLocks/>
            </p:cNvSpPr>
            <p:nvPr/>
          </p:nvSpPr>
          <p:spPr bwMode="auto">
            <a:xfrm flipH="1">
              <a:off x="1522268" y="2569420"/>
              <a:ext cx="350379" cy="3210764"/>
            </a:xfrm>
            <a:custGeom>
              <a:avLst/>
              <a:gdLst>
                <a:gd name="T0" fmla="*/ 302 w 302"/>
                <a:gd name="T1" fmla="*/ 10 h 2739"/>
                <a:gd name="T2" fmla="*/ 59 w 302"/>
                <a:gd name="T3" fmla="*/ 2 h 2739"/>
                <a:gd name="T4" fmla="*/ 59 w 302"/>
                <a:gd name="T5" fmla="*/ 3 h 2739"/>
                <a:gd name="T6" fmla="*/ 28 w 302"/>
                <a:gd name="T7" fmla="*/ 30 h 2739"/>
                <a:gd name="T8" fmla="*/ 93 w 302"/>
                <a:gd name="T9" fmla="*/ 223 h 2739"/>
                <a:gd name="T10" fmla="*/ 97 w 302"/>
                <a:gd name="T11" fmla="*/ 382 h 2739"/>
                <a:gd name="T12" fmla="*/ 93 w 302"/>
                <a:gd name="T13" fmla="*/ 575 h 2739"/>
                <a:gd name="T14" fmla="*/ 31 w 302"/>
                <a:gd name="T15" fmla="*/ 895 h 2739"/>
                <a:gd name="T16" fmla="*/ 40 w 302"/>
                <a:gd name="T17" fmla="*/ 1388 h 2739"/>
                <a:gd name="T18" fmla="*/ 94 w 302"/>
                <a:gd name="T19" fmla="*/ 1666 h 2739"/>
                <a:gd name="T20" fmla="*/ 72 w 302"/>
                <a:gd name="T21" fmla="*/ 1918 h 2739"/>
                <a:gd name="T22" fmla="*/ 120 w 302"/>
                <a:gd name="T23" fmla="*/ 2381 h 2739"/>
                <a:gd name="T24" fmla="*/ 124 w 302"/>
                <a:gd name="T25" fmla="*/ 2530 h 2739"/>
                <a:gd name="T26" fmla="*/ 131 w 302"/>
                <a:gd name="T27" fmla="*/ 2608 h 2739"/>
                <a:gd name="T28" fmla="*/ 79 w 302"/>
                <a:gd name="T29" fmla="*/ 2711 h 2739"/>
                <a:gd name="T30" fmla="*/ 115 w 302"/>
                <a:gd name="T31" fmla="*/ 2739 h 2739"/>
                <a:gd name="T32" fmla="*/ 116 w 302"/>
                <a:gd name="T33" fmla="*/ 2739 h 2739"/>
                <a:gd name="T34" fmla="*/ 134 w 302"/>
                <a:gd name="T35" fmla="*/ 2688 h 2739"/>
                <a:gd name="T36" fmla="*/ 145 w 302"/>
                <a:gd name="T37" fmla="*/ 2557 h 2739"/>
                <a:gd name="T38" fmla="*/ 147 w 302"/>
                <a:gd name="T39" fmla="*/ 2399 h 2739"/>
                <a:gd name="T40" fmla="*/ 89 w 302"/>
                <a:gd name="T41" fmla="*/ 1983 h 2739"/>
                <a:gd name="T42" fmla="*/ 97 w 302"/>
                <a:gd name="T43" fmla="*/ 1578 h 2739"/>
                <a:gd name="T44" fmla="*/ 42 w 302"/>
                <a:gd name="T45" fmla="*/ 1145 h 2739"/>
                <a:gd name="T46" fmla="*/ 108 w 302"/>
                <a:gd name="T47" fmla="*/ 654 h 2739"/>
                <a:gd name="T48" fmla="*/ 156 w 302"/>
                <a:gd name="T49" fmla="*/ 515 h 2739"/>
                <a:gd name="T50" fmla="*/ 122 w 302"/>
                <a:gd name="T51" fmla="*/ 250 h 2739"/>
                <a:gd name="T52" fmla="*/ 109 w 302"/>
                <a:gd name="T53" fmla="*/ 93 h 2739"/>
                <a:gd name="T54" fmla="*/ 96 w 302"/>
                <a:gd name="T55" fmla="*/ 43 h 2739"/>
                <a:gd name="T56" fmla="*/ 152 w 302"/>
                <a:gd name="T57" fmla="*/ 48 h 2739"/>
                <a:gd name="T58" fmla="*/ 302 w 302"/>
                <a:gd name="T59" fmla="*/ 10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2" h="2739">
                  <a:moveTo>
                    <a:pt x="302" y="10"/>
                  </a:moveTo>
                  <a:cubicBezTo>
                    <a:pt x="194" y="53"/>
                    <a:pt x="109" y="2"/>
                    <a:pt x="59" y="2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46" y="0"/>
                    <a:pt x="34" y="10"/>
                    <a:pt x="28" y="30"/>
                  </a:cubicBezTo>
                  <a:cubicBezTo>
                    <a:pt x="43" y="35"/>
                    <a:pt x="64" y="163"/>
                    <a:pt x="93" y="223"/>
                  </a:cubicBezTo>
                  <a:cubicBezTo>
                    <a:pt x="109" y="257"/>
                    <a:pt x="97" y="300"/>
                    <a:pt x="97" y="382"/>
                  </a:cubicBezTo>
                  <a:cubicBezTo>
                    <a:pt x="97" y="464"/>
                    <a:pt x="110" y="537"/>
                    <a:pt x="93" y="575"/>
                  </a:cubicBezTo>
                  <a:cubicBezTo>
                    <a:pt x="75" y="613"/>
                    <a:pt x="41" y="755"/>
                    <a:pt x="31" y="895"/>
                  </a:cubicBezTo>
                  <a:cubicBezTo>
                    <a:pt x="21" y="1035"/>
                    <a:pt x="0" y="1170"/>
                    <a:pt x="40" y="1388"/>
                  </a:cubicBezTo>
                  <a:cubicBezTo>
                    <a:pt x="80" y="1606"/>
                    <a:pt x="94" y="1583"/>
                    <a:pt x="94" y="1666"/>
                  </a:cubicBezTo>
                  <a:cubicBezTo>
                    <a:pt x="94" y="1748"/>
                    <a:pt x="92" y="1837"/>
                    <a:pt x="72" y="1918"/>
                  </a:cubicBezTo>
                  <a:cubicBezTo>
                    <a:pt x="52" y="1999"/>
                    <a:pt x="89" y="2220"/>
                    <a:pt x="120" y="2381"/>
                  </a:cubicBezTo>
                  <a:cubicBezTo>
                    <a:pt x="137" y="2466"/>
                    <a:pt x="124" y="2515"/>
                    <a:pt x="124" y="2530"/>
                  </a:cubicBezTo>
                  <a:cubicBezTo>
                    <a:pt x="124" y="2564"/>
                    <a:pt x="138" y="2581"/>
                    <a:pt x="131" y="2608"/>
                  </a:cubicBezTo>
                  <a:cubicBezTo>
                    <a:pt x="123" y="2634"/>
                    <a:pt x="79" y="2691"/>
                    <a:pt x="79" y="2711"/>
                  </a:cubicBezTo>
                  <a:cubicBezTo>
                    <a:pt x="79" y="2730"/>
                    <a:pt x="85" y="2739"/>
                    <a:pt x="115" y="2739"/>
                  </a:cubicBezTo>
                  <a:cubicBezTo>
                    <a:pt x="116" y="2739"/>
                    <a:pt x="116" y="2739"/>
                    <a:pt x="116" y="2739"/>
                  </a:cubicBezTo>
                  <a:cubicBezTo>
                    <a:pt x="113" y="2722"/>
                    <a:pt x="118" y="2704"/>
                    <a:pt x="134" y="2688"/>
                  </a:cubicBezTo>
                  <a:cubicBezTo>
                    <a:pt x="162" y="2660"/>
                    <a:pt x="162" y="2600"/>
                    <a:pt x="145" y="2557"/>
                  </a:cubicBezTo>
                  <a:cubicBezTo>
                    <a:pt x="128" y="2514"/>
                    <a:pt x="156" y="2460"/>
                    <a:pt x="147" y="2399"/>
                  </a:cubicBezTo>
                  <a:cubicBezTo>
                    <a:pt x="137" y="2337"/>
                    <a:pt x="76" y="2109"/>
                    <a:pt x="89" y="1983"/>
                  </a:cubicBezTo>
                  <a:cubicBezTo>
                    <a:pt x="102" y="1857"/>
                    <a:pt x="124" y="1727"/>
                    <a:pt x="97" y="1578"/>
                  </a:cubicBezTo>
                  <a:cubicBezTo>
                    <a:pt x="69" y="1428"/>
                    <a:pt x="42" y="1346"/>
                    <a:pt x="42" y="1145"/>
                  </a:cubicBezTo>
                  <a:cubicBezTo>
                    <a:pt x="42" y="944"/>
                    <a:pt x="83" y="725"/>
                    <a:pt x="108" y="654"/>
                  </a:cubicBezTo>
                  <a:cubicBezTo>
                    <a:pt x="132" y="583"/>
                    <a:pt x="188" y="571"/>
                    <a:pt x="156" y="515"/>
                  </a:cubicBezTo>
                  <a:cubicBezTo>
                    <a:pt x="124" y="459"/>
                    <a:pt x="113" y="291"/>
                    <a:pt x="122" y="250"/>
                  </a:cubicBezTo>
                  <a:cubicBezTo>
                    <a:pt x="132" y="209"/>
                    <a:pt x="126" y="194"/>
                    <a:pt x="109" y="93"/>
                  </a:cubicBezTo>
                  <a:cubicBezTo>
                    <a:pt x="106" y="73"/>
                    <a:pt x="101" y="56"/>
                    <a:pt x="96" y="43"/>
                  </a:cubicBezTo>
                  <a:cubicBezTo>
                    <a:pt x="111" y="43"/>
                    <a:pt x="130" y="46"/>
                    <a:pt x="152" y="48"/>
                  </a:cubicBezTo>
                  <a:cubicBezTo>
                    <a:pt x="209" y="55"/>
                    <a:pt x="280" y="62"/>
                    <a:pt x="302" y="10"/>
                  </a:cubicBezTo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3"/>
            <p:cNvSpPr>
              <a:spLocks/>
            </p:cNvSpPr>
            <p:nvPr/>
          </p:nvSpPr>
          <p:spPr bwMode="auto">
            <a:xfrm flipH="1">
              <a:off x="1963369" y="2216956"/>
              <a:ext cx="225244" cy="1704969"/>
            </a:xfrm>
            <a:custGeom>
              <a:avLst/>
              <a:gdLst>
                <a:gd name="T0" fmla="*/ 42 w 195"/>
                <a:gd name="T1" fmla="*/ 1368 h 1455"/>
                <a:gd name="T2" fmla="*/ 25 w 195"/>
                <a:gd name="T3" fmla="*/ 1174 h 1455"/>
                <a:gd name="T4" fmla="*/ 61 w 195"/>
                <a:gd name="T5" fmla="*/ 693 h 1455"/>
                <a:gd name="T6" fmla="*/ 136 w 195"/>
                <a:gd name="T7" fmla="*/ 484 h 1455"/>
                <a:gd name="T8" fmla="*/ 162 w 195"/>
                <a:gd name="T9" fmla="*/ 220 h 1455"/>
                <a:gd name="T10" fmla="*/ 176 w 195"/>
                <a:gd name="T11" fmla="*/ 0 h 1455"/>
                <a:gd name="T12" fmla="*/ 168 w 195"/>
                <a:gd name="T13" fmla="*/ 15 h 1455"/>
                <a:gd name="T14" fmla="*/ 142 w 195"/>
                <a:gd name="T15" fmla="*/ 221 h 1455"/>
                <a:gd name="T16" fmla="*/ 102 w 195"/>
                <a:gd name="T17" fmla="*/ 439 h 1455"/>
                <a:gd name="T18" fmla="*/ 40 w 195"/>
                <a:gd name="T19" fmla="*/ 662 h 1455"/>
                <a:gd name="T20" fmla="*/ 12 w 195"/>
                <a:gd name="T21" fmla="*/ 1084 h 1455"/>
                <a:gd name="T22" fmla="*/ 0 w 195"/>
                <a:gd name="T23" fmla="*/ 1269 h 1455"/>
                <a:gd name="T24" fmla="*/ 29 w 195"/>
                <a:gd name="T25" fmla="*/ 1374 h 1455"/>
                <a:gd name="T26" fmla="*/ 97 w 195"/>
                <a:gd name="T27" fmla="*/ 1455 h 1455"/>
                <a:gd name="T28" fmla="*/ 42 w 195"/>
                <a:gd name="T29" fmla="*/ 1368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1455">
                  <a:moveTo>
                    <a:pt x="42" y="1368"/>
                  </a:moveTo>
                  <a:cubicBezTo>
                    <a:pt x="6" y="1315"/>
                    <a:pt x="25" y="1254"/>
                    <a:pt x="25" y="1174"/>
                  </a:cubicBezTo>
                  <a:cubicBezTo>
                    <a:pt x="25" y="1093"/>
                    <a:pt x="39" y="779"/>
                    <a:pt x="61" y="693"/>
                  </a:cubicBezTo>
                  <a:cubicBezTo>
                    <a:pt x="83" y="607"/>
                    <a:pt x="136" y="612"/>
                    <a:pt x="136" y="484"/>
                  </a:cubicBezTo>
                  <a:cubicBezTo>
                    <a:pt x="136" y="356"/>
                    <a:pt x="128" y="302"/>
                    <a:pt x="162" y="220"/>
                  </a:cubicBezTo>
                  <a:cubicBezTo>
                    <a:pt x="195" y="138"/>
                    <a:pt x="139" y="88"/>
                    <a:pt x="176" y="0"/>
                  </a:cubicBezTo>
                  <a:cubicBezTo>
                    <a:pt x="173" y="5"/>
                    <a:pt x="170" y="10"/>
                    <a:pt x="168" y="15"/>
                  </a:cubicBezTo>
                  <a:cubicBezTo>
                    <a:pt x="128" y="109"/>
                    <a:pt x="142" y="221"/>
                    <a:pt x="142" y="221"/>
                  </a:cubicBezTo>
                  <a:cubicBezTo>
                    <a:pt x="142" y="221"/>
                    <a:pt x="102" y="326"/>
                    <a:pt x="102" y="439"/>
                  </a:cubicBezTo>
                  <a:cubicBezTo>
                    <a:pt x="102" y="553"/>
                    <a:pt x="53" y="588"/>
                    <a:pt x="40" y="662"/>
                  </a:cubicBezTo>
                  <a:cubicBezTo>
                    <a:pt x="16" y="793"/>
                    <a:pt x="12" y="979"/>
                    <a:pt x="12" y="1084"/>
                  </a:cubicBezTo>
                  <a:cubicBezTo>
                    <a:pt x="12" y="1131"/>
                    <a:pt x="0" y="1220"/>
                    <a:pt x="0" y="1269"/>
                  </a:cubicBezTo>
                  <a:cubicBezTo>
                    <a:pt x="0" y="1303"/>
                    <a:pt x="12" y="1348"/>
                    <a:pt x="29" y="1374"/>
                  </a:cubicBezTo>
                  <a:cubicBezTo>
                    <a:pt x="40" y="1392"/>
                    <a:pt x="72" y="1431"/>
                    <a:pt x="97" y="1455"/>
                  </a:cubicBezTo>
                  <a:cubicBezTo>
                    <a:pt x="88" y="1434"/>
                    <a:pt x="66" y="1403"/>
                    <a:pt x="42" y="1368"/>
                  </a:cubicBezTo>
                  <a:close/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7"/>
            <p:cNvSpPr>
              <a:spLocks/>
            </p:cNvSpPr>
            <p:nvPr/>
          </p:nvSpPr>
          <p:spPr bwMode="auto">
            <a:xfrm flipH="1">
              <a:off x="1259483" y="1429646"/>
              <a:ext cx="374363" cy="504712"/>
            </a:xfrm>
            <a:custGeom>
              <a:avLst/>
              <a:gdLst>
                <a:gd name="T0" fmla="*/ 159 w 323"/>
                <a:gd name="T1" fmla="*/ 430 h 430"/>
                <a:gd name="T2" fmla="*/ 0 w 323"/>
                <a:gd name="T3" fmla="*/ 190 h 430"/>
                <a:gd name="T4" fmla="*/ 159 w 323"/>
                <a:gd name="T5" fmla="*/ 0 h 430"/>
                <a:gd name="T6" fmla="*/ 163 w 323"/>
                <a:gd name="T7" fmla="*/ 0 h 430"/>
                <a:gd name="T8" fmla="*/ 323 w 323"/>
                <a:gd name="T9" fmla="*/ 190 h 430"/>
                <a:gd name="T10" fmla="*/ 163 w 323"/>
                <a:gd name="T11" fmla="*/ 430 h 430"/>
                <a:gd name="T12" fmla="*/ 159 w 323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3" h="430">
                  <a:moveTo>
                    <a:pt x="159" y="430"/>
                  </a:moveTo>
                  <a:cubicBezTo>
                    <a:pt x="62" y="430"/>
                    <a:pt x="0" y="323"/>
                    <a:pt x="0" y="190"/>
                  </a:cubicBezTo>
                  <a:cubicBezTo>
                    <a:pt x="0" y="33"/>
                    <a:pt x="91" y="0"/>
                    <a:pt x="159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232" y="0"/>
                    <a:pt x="323" y="33"/>
                    <a:pt x="323" y="190"/>
                  </a:cubicBezTo>
                  <a:cubicBezTo>
                    <a:pt x="323" y="323"/>
                    <a:pt x="261" y="430"/>
                    <a:pt x="163" y="430"/>
                  </a:cubicBezTo>
                  <a:lnTo>
                    <a:pt x="159" y="430"/>
                  </a:lnTo>
                  <a:close/>
                </a:path>
              </a:pathLst>
            </a:custGeom>
            <a:solidFill>
              <a:srgbClr val="FFE6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38"/>
            <p:cNvSpPr>
              <a:spLocks/>
            </p:cNvSpPr>
            <p:nvPr/>
          </p:nvSpPr>
          <p:spPr bwMode="auto">
            <a:xfrm flipH="1">
              <a:off x="1479513" y="1432774"/>
              <a:ext cx="154334" cy="426503"/>
            </a:xfrm>
            <a:custGeom>
              <a:avLst/>
              <a:gdLst>
                <a:gd name="T0" fmla="*/ 0 w 133"/>
                <a:gd name="T1" fmla="*/ 188 h 364"/>
                <a:gd name="T2" fmla="*/ 48 w 133"/>
                <a:gd name="T3" fmla="*/ 364 h 364"/>
                <a:gd name="T4" fmla="*/ 32 w 133"/>
                <a:gd name="T5" fmla="*/ 273 h 364"/>
                <a:gd name="T6" fmla="*/ 48 w 133"/>
                <a:gd name="T7" fmla="*/ 179 h 364"/>
                <a:gd name="T8" fmla="*/ 133 w 133"/>
                <a:gd name="T9" fmla="*/ 0 h 364"/>
                <a:gd name="T10" fmla="*/ 0 w 133"/>
                <a:gd name="T11" fmla="*/ 18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364">
                  <a:moveTo>
                    <a:pt x="0" y="188"/>
                  </a:moveTo>
                  <a:cubicBezTo>
                    <a:pt x="0" y="258"/>
                    <a:pt x="17" y="320"/>
                    <a:pt x="48" y="364"/>
                  </a:cubicBezTo>
                  <a:cubicBezTo>
                    <a:pt x="55" y="344"/>
                    <a:pt x="44" y="314"/>
                    <a:pt x="32" y="273"/>
                  </a:cubicBezTo>
                  <a:cubicBezTo>
                    <a:pt x="14" y="213"/>
                    <a:pt x="62" y="233"/>
                    <a:pt x="48" y="179"/>
                  </a:cubicBezTo>
                  <a:cubicBezTo>
                    <a:pt x="17" y="62"/>
                    <a:pt x="108" y="31"/>
                    <a:pt x="133" y="0"/>
                  </a:cubicBezTo>
                  <a:cubicBezTo>
                    <a:pt x="69" y="8"/>
                    <a:pt x="0" y="51"/>
                    <a:pt x="0" y="188"/>
                  </a:cubicBezTo>
                  <a:close/>
                </a:path>
              </a:pathLst>
            </a:cu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39"/>
            <p:cNvSpPr>
              <a:spLocks/>
            </p:cNvSpPr>
            <p:nvPr/>
          </p:nvSpPr>
          <p:spPr bwMode="auto">
            <a:xfrm flipH="1">
              <a:off x="1225071" y="1409833"/>
              <a:ext cx="440059" cy="325352"/>
            </a:xfrm>
            <a:custGeom>
              <a:avLst/>
              <a:gdLst>
                <a:gd name="T0" fmla="*/ 345 w 379"/>
                <a:gd name="T1" fmla="*/ 267 h 277"/>
                <a:gd name="T2" fmla="*/ 311 w 379"/>
                <a:gd name="T3" fmla="*/ 109 h 277"/>
                <a:gd name="T4" fmla="*/ 293 w 379"/>
                <a:gd name="T5" fmla="*/ 185 h 277"/>
                <a:gd name="T6" fmla="*/ 249 w 379"/>
                <a:gd name="T7" fmla="*/ 44 h 277"/>
                <a:gd name="T8" fmla="*/ 134 w 379"/>
                <a:gd name="T9" fmla="*/ 77 h 277"/>
                <a:gd name="T10" fmla="*/ 33 w 379"/>
                <a:gd name="T11" fmla="*/ 277 h 277"/>
                <a:gd name="T12" fmla="*/ 188 w 379"/>
                <a:gd name="T13" fmla="*/ 0 h 277"/>
                <a:gd name="T14" fmla="*/ 345 w 379"/>
                <a:gd name="T15" fmla="*/ 26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9" h="277">
                  <a:moveTo>
                    <a:pt x="345" y="267"/>
                  </a:moveTo>
                  <a:cubicBezTo>
                    <a:pt x="349" y="220"/>
                    <a:pt x="331" y="143"/>
                    <a:pt x="311" y="109"/>
                  </a:cubicBezTo>
                  <a:cubicBezTo>
                    <a:pt x="318" y="136"/>
                    <a:pt x="315" y="163"/>
                    <a:pt x="293" y="185"/>
                  </a:cubicBezTo>
                  <a:cubicBezTo>
                    <a:pt x="325" y="107"/>
                    <a:pt x="249" y="44"/>
                    <a:pt x="249" y="44"/>
                  </a:cubicBezTo>
                  <a:cubicBezTo>
                    <a:pt x="249" y="44"/>
                    <a:pt x="239" y="77"/>
                    <a:pt x="134" y="77"/>
                  </a:cubicBezTo>
                  <a:cubicBezTo>
                    <a:pt x="29" y="77"/>
                    <a:pt x="25" y="221"/>
                    <a:pt x="33" y="277"/>
                  </a:cubicBezTo>
                  <a:cubicBezTo>
                    <a:pt x="0" y="152"/>
                    <a:pt x="25" y="0"/>
                    <a:pt x="188" y="0"/>
                  </a:cubicBezTo>
                  <a:cubicBezTo>
                    <a:pt x="351" y="0"/>
                    <a:pt x="379" y="168"/>
                    <a:pt x="345" y="267"/>
                  </a:cubicBezTo>
                  <a:close/>
                </a:path>
              </a:pathLst>
            </a:custGeom>
            <a:solidFill>
              <a:srgbClr val="4833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096634" y="3191941"/>
            <a:ext cx="422965" cy="448361"/>
            <a:chOff x="10691984" y="2967763"/>
            <a:chExt cx="563953" cy="597814"/>
          </a:xfrm>
        </p:grpSpPr>
        <p:sp>
          <p:nvSpPr>
            <p:cNvPr id="58" name="Oval 25"/>
            <p:cNvSpPr>
              <a:spLocks noChangeArrowheads="1"/>
            </p:cNvSpPr>
            <p:nvPr/>
          </p:nvSpPr>
          <p:spPr bwMode="auto">
            <a:xfrm flipH="1">
              <a:off x="10964037" y="3411453"/>
              <a:ext cx="25687" cy="31526"/>
            </a:xfrm>
            <a:prstGeom prst="ellipse">
              <a:avLst/>
            </a:prstGeom>
            <a:solidFill>
              <a:srgbClr val="FFDD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 flipH="1">
              <a:off x="10804074" y="3029647"/>
              <a:ext cx="367796" cy="358455"/>
            </a:xfrm>
            <a:custGeom>
              <a:avLst/>
              <a:gdLst>
                <a:gd name="T0" fmla="*/ 150 w 283"/>
                <a:gd name="T1" fmla="*/ 0 h 273"/>
                <a:gd name="T2" fmla="*/ 150 w 283"/>
                <a:gd name="T3" fmla="*/ 0 h 273"/>
                <a:gd name="T4" fmla="*/ 150 w 283"/>
                <a:gd name="T5" fmla="*/ 0 h 273"/>
                <a:gd name="T6" fmla="*/ 150 w 283"/>
                <a:gd name="T7" fmla="*/ 0 h 273"/>
                <a:gd name="T8" fmla="*/ 150 w 283"/>
                <a:gd name="T9" fmla="*/ 0 h 273"/>
                <a:gd name="T10" fmla="*/ 150 w 283"/>
                <a:gd name="T11" fmla="*/ 0 h 273"/>
                <a:gd name="T12" fmla="*/ 149 w 283"/>
                <a:gd name="T13" fmla="*/ 0 h 273"/>
                <a:gd name="T14" fmla="*/ 149 w 283"/>
                <a:gd name="T15" fmla="*/ 0 h 273"/>
                <a:gd name="T16" fmla="*/ 149 w 283"/>
                <a:gd name="T17" fmla="*/ 0 h 273"/>
                <a:gd name="T18" fmla="*/ 149 w 283"/>
                <a:gd name="T19" fmla="*/ 0 h 273"/>
                <a:gd name="T20" fmla="*/ 149 w 283"/>
                <a:gd name="T21" fmla="*/ 0 h 273"/>
                <a:gd name="T22" fmla="*/ 149 w 283"/>
                <a:gd name="T23" fmla="*/ 0 h 273"/>
                <a:gd name="T24" fmla="*/ 149 w 283"/>
                <a:gd name="T25" fmla="*/ 0 h 273"/>
                <a:gd name="T26" fmla="*/ 154 w 283"/>
                <a:gd name="T27" fmla="*/ 29 h 273"/>
                <a:gd name="T28" fmla="*/ 92 w 283"/>
                <a:gd name="T29" fmla="*/ 179 h 273"/>
                <a:gd name="T30" fmla="*/ 0 w 283"/>
                <a:gd name="T31" fmla="*/ 193 h 273"/>
                <a:gd name="T32" fmla="*/ 59 w 283"/>
                <a:gd name="T33" fmla="*/ 228 h 273"/>
                <a:gd name="T34" fmla="*/ 82 w 283"/>
                <a:gd name="T35" fmla="*/ 252 h 273"/>
                <a:gd name="T36" fmla="*/ 94 w 283"/>
                <a:gd name="T37" fmla="*/ 248 h 273"/>
                <a:gd name="T38" fmla="*/ 148 w 283"/>
                <a:gd name="T39" fmla="*/ 273 h 273"/>
                <a:gd name="T40" fmla="*/ 209 w 283"/>
                <a:gd name="T41" fmla="*/ 251 h 273"/>
                <a:gd name="T42" fmla="*/ 212 w 283"/>
                <a:gd name="T43" fmla="*/ 249 h 273"/>
                <a:gd name="T44" fmla="*/ 188 w 283"/>
                <a:gd name="T45" fmla="*/ 7 h 273"/>
                <a:gd name="T46" fmla="*/ 152 w 283"/>
                <a:gd name="T47" fmla="*/ 0 h 273"/>
                <a:gd name="T48" fmla="*/ 151 w 283"/>
                <a:gd name="T49" fmla="*/ 0 h 273"/>
                <a:gd name="T50" fmla="*/ 151 w 283"/>
                <a:gd name="T51" fmla="*/ 0 h 273"/>
                <a:gd name="T52" fmla="*/ 151 w 283"/>
                <a:gd name="T53" fmla="*/ 0 h 273"/>
                <a:gd name="T54" fmla="*/ 151 w 283"/>
                <a:gd name="T55" fmla="*/ 0 h 273"/>
                <a:gd name="T56" fmla="*/ 151 w 283"/>
                <a:gd name="T57" fmla="*/ 0 h 273"/>
                <a:gd name="T58" fmla="*/ 151 w 283"/>
                <a:gd name="T59" fmla="*/ 0 h 273"/>
                <a:gd name="T60" fmla="*/ 151 w 283"/>
                <a:gd name="T61" fmla="*/ 0 h 273"/>
                <a:gd name="T62" fmla="*/ 150 w 283"/>
                <a:gd name="T63" fmla="*/ 0 h 273"/>
                <a:gd name="T64" fmla="*/ 150 w 283"/>
                <a:gd name="T6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3" h="273"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12"/>
                    <a:pt x="153" y="23"/>
                    <a:pt x="156" y="29"/>
                  </a:cubicBezTo>
                  <a:cubicBezTo>
                    <a:pt x="155" y="29"/>
                    <a:pt x="154" y="29"/>
                    <a:pt x="154" y="29"/>
                  </a:cubicBezTo>
                  <a:cubicBezTo>
                    <a:pt x="136" y="29"/>
                    <a:pt x="127" y="53"/>
                    <a:pt x="123" y="103"/>
                  </a:cubicBezTo>
                  <a:cubicBezTo>
                    <a:pt x="118" y="154"/>
                    <a:pt x="103" y="171"/>
                    <a:pt x="92" y="179"/>
                  </a:cubicBezTo>
                  <a:cubicBezTo>
                    <a:pt x="80" y="171"/>
                    <a:pt x="66" y="167"/>
                    <a:pt x="52" y="167"/>
                  </a:cubicBezTo>
                  <a:cubicBezTo>
                    <a:pt x="32" y="167"/>
                    <a:pt x="12" y="175"/>
                    <a:pt x="0" y="193"/>
                  </a:cubicBezTo>
                  <a:cubicBezTo>
                    <a:pt x="4" y="192"/>
                    <a:pt x="8" y="192"/>
                    <a:pt x="13" y="192"/>
                  </a:cubicBezTo>
                  <a:cubicBezTo>
                    <a:pt x="40" y="192"/>
                    <a:pt x="58" y="209"/>
                    <a:pt x="59" y="228"/>
                  </a:cubicBezTo>
                  <a:cubicBezTo>
                    <a:pt x="59" y="231"/>
                    <a:pt x="59" y="235"/>
                    <a:pt x="59" y="237"/>
                  </a:cubicBezTo>
                  <a:cubicBezTo>
                    <a:pt x="66" y="241"/>
                    <a:pt x="73" y="247"/>
                    <a:pt x="82" y="252"/>
                  </a:cubicBezTo>
                  <a:cubicBezTo>
                    <a:pt x="82" y="252"/>
                    <a:pt x="83" y="253"/>
                    <a:pt x="83" y="253"/>
                  </a:cubicBezTo>
                  <a:cubicBezTo>
                    <a:pt x="87" y="251"/>
                    <a:pt x="90" y="249"/>
                    <a:pt x="94" y="248"/>
                  </a:cubicBezTo>
                  <a:cubicBezTo>
                    <a:pt x="101" y="262"/>
                    <a:pt x="101" y="262"/>
                    <a:pt x="101" y="262"/>
                  </a:cubicBezTo>
                  <a:cubicBezTo>
                    <a:pt x="115" y="269"/>
                    <a:pt x="130" y="273"/>
                    <a:pt x="148" y="273"/>
                  </a:cubicBezTo>
                  <a:cubicBezTo>
                    <a:pt x="153" y="273"/>
                    <a:pt x="158" y="273"/>
                    <a:pt x="164" y="272"/>
                  </a:cubicBezTo>
                  <a:cubicBezTo>
                    <a:pt x="179" y="270"/>
                    <a:pt x="195" y="262"/>
                    <a:pt x="209" y="251"/>
                  </a:cubicBezTo>
                  <a:cubicBezTo>
                    <a:pt x="210" y="248"/>
                    <a:pt x="210" y="248"/>
                    <a:pt x="210" y="248"/>
                  </a:cubicBezTo>
                  <a:cubicBezTo>
                    <a:pt x="211" y="248"/>
                    <a:pt x="211" y="248"/>
                    <a:pt x="212" y="249"/>
                  </a:cubicBezTo>
                  <a:cubicBezTo>
                    <a:pt x="252" y="214"/>
                    <a:pt x="283" y="150"/>
                    <a:pt x="277" y="93"/>
                  </a:cubicBezTo>
                  <a:cubicBezTo>
                    <a:pt x="269" y="15"/>
                    <a:pt x="198" y="22"/>
                    <a:pt x="188" y="7"/>
                  </a:cubicBezTo>
                  <a:cubicBezTo>
                    <a:pt x="187" y="6"/>
                    <a:pt x="187" y="5"/>
                    <a:pt x="186" y="3"/>
                  </a:cubicBezTo>
                  <a:cubicBezTo>
                    <a:pt x="173" y="1"/>
                    <a:pt x="161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solidFill>
              <a:srgbClr val="C02A33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56"/>
            <p:cNvSpPr>
              <a:spLocks noEditPoints="1"/>
            </p:cNvSpPr>
            <p:nvPr/>
          </p:nvSpPr>
          <p:spPr bwMode="auto">
            <a:xfrm flipH="1">
              <a:off x="10914997" y="2967763"/>
              <a:ext cx="63051" cy="66554"/>
            </a:xfrm>
            <a:custGeom>
              <a:avLst/>
              <a:gdLst>
                <a:gd name="T0" fmla="*/ 0 w 49"/>
                <a:gd name="T1" fmla="*/ 47 h 50"/>
                <a:gd name="T2" fmla="*/ 0 w 49"/>
                <a:gd name="T3" fmla="*/ 47 h 50"/>
                <a:gd name="T4" fmla="*/ 0 w 49"/>
                <a:gd name="T5" fmla="*/ 47 h 50"/>
                <a:gd name="T6" fmla="*/ 0 w 49"/>
                <a:gd name="T7" fmla="*/ 47 h 50"/>
                <a:gd name="T8" fmla="*/ 0 w 49"/>
                <a:gd name="T9" fmla="*/ 47 h 50"/>
                <a:gd name="T10" fmla="*/ 0 w 49"/>
                <a:gd name="T11" fmla="*/ 47 h 50"/>
                <a:gd name="T12" fmla="*/ 3 w 49"/>
                <a:gd name="T13" fmla="*/ 47 h 50"/>
                <a:gd name="T14" fmla="*/ 37 w 49"/>
                <a:gd name="T15" fmla="*/ 50 h 50"/>
                <a:gd name="T16" fmla="*/ 0 w 49"/>
                <a:gd name="T17" fmla="*/ 47 h 50"/>
                <a:gd name="T18" fmla="*/ 0 w 49"/>
                <a:gd name="T19" fmla="*/ 47 h 50"/>
                <a:gd name="T20" fmla="*/ 3 w 49"/>
                <a:gd name="T21" fmla="*/ 47 h 50"/>
                <a:gd name="T22" fmla="*/ 0 w 49"/>
                <a:gd name="T23" fmla="*/ 47 h 50"/>
                <a:gd name="T24" fmla="*/ 0 w 49"/>
                <a:gd name="T25" fmla="*/ 47 h 50"/>
                <a:gd name="T26" fmla="*/ 2 w 49"/>
                <a:gd name="T27" fmla="*/ 47 h 50"/>
                <a:gd name="T28" fmla="*/ 1 w 49"/>
                <a:gd name="T29" fmla="*/ 47 h 50"/>
                <a:gd name="T30" fmla="*/ 1 w 49"/>
                <a:gd name="T31" fmla="*/ 47 h 50"/>
                <a:gd name="T32" fmla="*/ 2 w 49"/>
                <a:gd name="T33" fmla="*/ 47 h 50"/>
                <a:gd name="T34" fmla="*/ 1 w 49"/>
                <a:gd name="T35" fmla="*/ 47 h 50"/>
                <a:gd name="T36" fmla="*/ 1 w 49"/>
                <a:gd name="T37" fmla="*/ 47 h 50"/>
                <a:gd name="T38" fmla="*/ 2 w 49"/>
                <a:gd name="T39" fmla="*/ 47 h 50"/>
                <a:gd name="T40" fmla="*/ 1 w 49"/>
                <a:gd name="T41" fmla="*/ 47 h 50"/>
                <a:gd name="T42" fmla="*/ 1 w 49"/>
                <a:gd name="T43" fmla="*/ 47 h 50"/>
                <a:gd name="T44" fmla="*/ 2 w 49"/>
                <a:gd name="T45" fmla="*/ 47 h 50"/>
                <a:gd name="T46" fmla="*/ 1 w 49"/>
                <a:gd name="T47" fmla="*/ 47 h 50"/>
                <a:gd name="T48" fmla="*/ 1 w 49"/>
                <a:gd name="T49" fmla="*/ 47 h 50"/>
                <a:gd name="T50" fmla="*/ 2 w 49"/>
                <a:gd name="T51" fmla="*/ 47 h 50"/>
                <a:gd name="T52" fmla="*/ 1 w 49"/>
                <a:gd name="T53" fmla="*/ 47 h 50"/>
                <a:gd name="T54" fmla="*/ 1 w 49"/>
                <a:gd name="T55" fmla="*/ 47 h 50"/>
                <a:gd name="T56" fmla="*/ 2 w 49"/>
                <a:gd name="T57" fmla="*/ 47 h 50"/>
                <a:gd name="T58" fmla="*/ 1 w 49"/>
                <a:gd name="T59" fmla="*/ 47 h 50"/>
                <a:gd name="T60" fmla="*/ 1 w 49"/>
                <a:gd name="T61" fmla="*/ 47 h 50"/>
                <a:gd name="T62" fmla="*/ 2 w 49"/>
                <a:gd name="T63" fmla="*/ 47 h 50"/>
                <a:gd name="T64" fmla="*/ 1 w 49"/>
                <a:gd name="T65" fmla="*/ 47 h 50"/>
                <a:gd name="T66" fmla="*/ 1 w 49"/>
                <a:gd name="T67" fmla="*/ 47 h 50"/>
                <a:gd name="T68" fmla="*/ 1 w 49"/>
                <a:gd name="T69" fmla="*/ 47 h 50"/>
                <a:gd name="T70" fmla="*/ 14 w 49"/>
                <a:gd name="T71" fmla="*/ 3 h 50"/>
                <a:gd name="T72" fmla="*/ 46 w 49"/>
                <a:gd name="T73" fmla="*/ 22 h 50"/>
                <a:gd name="T74" fmla="*/ 22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moveTo>
                    <a:pt x="3" y="47"/>
                  </a:moveTo>
                  <a:cubicBezTo>
                    <a:pt x="12" y="47"/>
                    <a:pt x="24" y="48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24" y="48"/>
                    <a:pt x="12" y="47"/>
                    <a:pt x="3" y="47"/>
                  </a:cubicBezTo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3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1" y="47"/>
                  </a:moveTo>
                  <a:cubicBezTo>
                    <a:pt x="1" y="47"/>
                    <a:pt x="0" y="47"/>
                    <a:pt x="0" y="47"/>
                  </a:cubicBezTo>
                  <a:cubicBezTo>
                    <a:pt x="0" y="47"/>
                    <a:pt x="1" y="47"/>
                    <a:pt x="1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1" y="4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1" y="4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1" y="4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1" y="4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1" y="4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moveTo>
                    <a:pt x="1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1" y="47"/>
                  </a:cubicBezTo>
                  <a:moveTo>
                    <a:pt x="1" y="4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7"/>
                    <a:pt x="1" y="47"/>
                    <a:pt x="1" y="47"/>
                  </a:cubicBezTo>
                  <a:moveTo>
                    <a:pt x="22" y="0"/>
                  </a:moveTo>
                  <a:cubicBezTo>
                    <a:pt x="19" y="0"/>
                    <a:pt x="16" y="1"/>
                    <a:pt x="14" y="3"/>
                  </a:cubicBezTo>
                  <a:cubicBezTo>
                    <a:pt x="10" y="6"/>
                    <a:pt x="7" y="10"/>
                    <a:pt x="5" y="14"/>
                  </a:cubicBezTo>
                  <a:cubicBezTo>
                    <a:pt x="21" y="15"/>
                    <a:pt x="34" y="17"/>
                    <a:pt x="46" y="22"/>
                  </a:cubicBezTo>
                  <a:cubicBezTo>
                    <a:pt x="49" y="17"/>
                    <a:pt x="44" y="9"/>
                    <a:pt x="34" y="3"/>
                  </a:cubicBezTo>
                  <a:cubicBezTo>
                    <a:pt x="30" y="1"/>
                    <a:pt x="26" y="0"/>
                    <a:pt x="22" y="0"/>
                  </a:cubicBezTo>
                </a:path>
              </a:pathLst>
            </a:custGeom>
            <a:solidFill>
              <a:srgbClr val="C02A33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 flipH="1">
              <a:off x="10918500" y="2986445"/>
              <a:ext cx="60715" cy="47872"/>
            </a:xfrm>
            <a:custGeom>
              <a:avLst/>
              <a:gdLst>
                <a:gd name="T0" fmla="*/ 6 w 47"/>
                <a:gd name="T1" fmla="*/ 0 h 36"/>
                <a:gd name="T2" fmla="*/ 1 w 47"/>
                <a:gd name="T3" fmla="*/ 33 h 36"/>
                <a:gd name="T4" fmla="*/ 1 w 47"/>
                <a:gd name="T5" fmla="*/ 33 h 36"/>
                <a:gd name="T6" fmla="*/ 1 w 47"/>
                <a:gd name="T7" fmla="*/ 33 h 36"/>
                <a:gd name="T8" fmla="*/ 1 w 47"/>
                <a:gd name="T9" fmla="*/ 33 h 36"/>
                <a:gd name="T10" fmla="*/ 1 w 47"/>
                <a:gd name="T11" fmla="*/ 33 h 36"/>
                <a:gd name="T12" fmla="*/ 1 w 47"/>
                <a:gd name="T13" fmla="*/ 33 h 36"/>
                <a:gd name="T14" fmla="*/ 1 w 47"/>
                <a:gd name="T15" fmla="*/ 33 h 36"/>
                <a:gd name="T16" fmla="*/ 1 w 47"/>
                <a:gd name="T17" fmla="*/ 33 h 36"/>
                <a:gd name="T18" fmla="*/ 1 w 47"/>
                <a:gd name="T19" fmla="*/ 33 h 36"/>
                <a:gd name="T20" fmla="*/ 1 w 47"/>
                <a:gd name="T21" fmla="*/ 33 h 36"/>
                <a:gd name="T22" fmla="*/ 1 w 47"/>
                <a:gd name="T23" fmla="*/ 33 h 36"/>
                <a:gd name="T24" fmla="*/ 1 w 47"/>
                <a:gd name="T25" fmla="*/ 33 h 36"/>
                <a:gd name="T26" fmla="*/ 1 w 47"/>
                <a:gd name="T27" fmla="*/ 33 h 36"/>
                <a:gd name="T28" fmla="*/ 2 w 47"/>
                <a:gd name="T29" fmla="*/ 33 h 36"/>
                <a:gd name="T30" fmla="*/ 2 w 47"/>
                <a:gd name="T31" fmla="*/ 33 h 36"/>
                <a:gd name="T32" fmla="*/ 2 w 47"/>
                <a:gd name="T33" fmla="*/ 33 h 36"/>
                <a:gd name="T34" fmla="*/ 2 w 47"/>
                <a:gd name="T35" fmla="*/ 33 h 36"/>
                <a:gd name="T36" fmla="*/ 2 w 47"/>
                <a:gd name="T37" fmla="*/ 33 h 36"/>
                <a:gd name="T38" fmla="*/ 2 w 47"/>
                <a:gd name="T39" fmla="*/ 33 h 36"/>
                <a:gd name="T40" fmla="*/ 2 w 47"/>
                <a:gd name="T41" fmla="*/ 33 h 36"/>
                <a:gd name="T42" fmla="*/ 2 w 47"/>
                <a:gd name="T43" fmla="*/ 33 h 36"/>
                <a:gd name="T44" fmla="*/ 2 w 47"/>
                <a:gd name="T45" fmla="*/ 33 h 36"/>
                <a:gd name="T46" fmla="*/ 2 w 47"/>
                <a:gd name="T47" fmla="*/ 33 h 36"/>
                <a:gd name="T48" fmla="*/ 2 w 47"/>
                <a:gd name="T49" fmla="*/ 33 h 36"/>
                <a:gd name="T50" fmla="*/ 2 w 47"/>
                <a:gd name="T51" fmla="*/ 33 h 36"/>
                <a:gd name="T52" fmla="*/ 2 w 47"/>
                <a:gd name="T53" fmla="*/ 33 h 36"/>
                <a:gd name="T54" fmla="*/ 2 w 47"/>
                <a:gd name="T55" fmla="*/ 33 h 36"/>
                <a:gd name="T56" fmla="*/ 2 w 47"/>
                <a:gd name="T57" fmla="*/ 33 h 36"/>
                <a:gd name="T58" fmla="*/ 3 w 47"/>
                <a:gd name="T59" fmla="*/ 33 h 36"/>
                <a:gd name="T60" fmla="*/ 3 w 47"/>
                <a:gd name="T61" fmla="*/ 33 h 36"/>
                <a:gd name="T62" fmla="*/ 3 w 47"/>
                <a:gd name="T63" fmla="*/ 33 h 36"/>
                <a:gd name="T64" fmla="*/ 3 w 47"/>
                <a:gd name="T65" fmla="*/ 33 h 36"/>
                <a:gd name="T66" fmla="*/ 3 w 47"/>
                <a:gd name="T67" fmla="*/ 33 h 36"/>
                <a:gd name="T68" fmla="*/ 3 w 47"/>
                <a:gd name="T69" fmla="*/ 33 h 36"/>
                <a:gd name="T70" fmla="*/ 3 w 47"/>
                <a:gd name="T71" fmla="*/ 33 h 36"/>
                <a:gd name="T72" fmla="*/ 3 w 47"/>
                <a:gd name="T73" fmla="*/ 33 h 36"/>
                <a:gd name="T74" fmla="*/ 3 w 47"/>
                <a:gd name="T75" fmla="*/ 33 h 36"/>
                <a:gd name="T76" fmla="*/ 3 w 47"/>
                <a:gd name="T77" fmla="*/ 33 h 36"/>
                <a:gd name="T78" fmla="*/ 3 w 47"/>
                <a:gd name="T79" fmla="*/ 33 h 36"/>
                <a:gd name="T80" fmla="*/ 3 w 47"/>
                <a:gd name="T81" fmla="*/ 33 h 36"/>
                <a:gd name="T82" fmla="*/ 3 w 47"/>
                <a:gd name="T83" fmla="*/ 33 h 36"/>
                <a:gd name="T84" fmla="*/ 3 w 47"/>
                <a:gd name="T85" fmla="*/ 33 h 36"/>
                <a:gd name="T86" fmla="*/ 4 w 47"/>
                <a:gd name="T87" fmla="*/ 33 h 36"/>
                <a:gd name="T88" fmla="*/ 4 w 47"/>
                <a:gd name="T89" fmla="*/ 33 h 36"/>
                <a:gd name="T90" fmla="*/ 38 w 47"/>
                <a:gd name="T91" fmla="*/ 36 h 36"/>
                <a:gd name="T92" fmla="*/ 47 w 47"/>
                <a:gd name="T93" fmla="*/ 8 h 36"/>
                <a:gd name="T94" fmla="*/ 47 w 47"/>
                <a:gd name="T95" fmla="*/ 8 h 36"/>
                <a:gd name="T96" fmla="*/ 6 w 47"/>
                <a:gd name="T9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" h="36">
                  <a:moveTo>
                    <a:pt x="6" y="0"/>
                  </a:moveTo>
                  <a:cubicBezTo>
                    <a:pt x="1" y="10"/>
                    <a:pt x="0" y="22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13" y="33"/>
                    <a:pt x="25" y="34"/>
                    <a:pt x="38" y="36"/>
                  </a:cubicBezTo>
                  <a:cubicBezTo>
                    <a:pt x="33" y="23"/>
                    <a:pt x="44" y="12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35" y="3"/>
                    <a:pt x="22" y="1"/>
                    <a:pt x="6" y="0"/>
                  </a:cubicBezTo>
                </a:path>
              </a:pathLst>
            </a:custGeom>
            <a:solidFill>
              <a:srgbClr val="C02A33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 flipH="1">
              <a:off x="11122830" y="3390436"/>
              <a:ext cx="1168" cy="233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D2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59"/>
            <p:cNvSpPr>
              <a:spLocks noEditPoints="1"/>
            </p:cNvSpPr>
            <p:nvPr/>
          </p:nvSpPr>
          <p:spPr bwMode="auto">
            <a:xfrm flipH="1">
              <a:off x="10691984" y="3281849"/>
              <a:ext cx="563953" cy="283728"/>
            </a:xfrm>
            <a:custGeom>
              <a:avLst/>
              <a:gdLst>
                <a:gd name="T0" fmla="*/ 106 w 435"/>
                <a:gd name="T1" fmla="*/ 73 h 216"/>
                <a:gd name="T2" fmla="*/ 114 w 435"/>
                <a:gd name="T3" fmla="*/ 74 h 216"/>
                <a:gd name="T4" fmla="*/ 65 w 435"/>
                <a:gd name="T5" fmla="*/ 1 h 216"/>
                <a:gd name="T6" fmla="*/ 5 w 435"/>
                <a:gd name="T7" fmla="*/ 78 h 216"/>
                <a:gd name="T8" fmla="*/ 64 w 435"/>
                <a:gd name="T9" fmla="*/ 187 h 216"/>
                <a:gd name="T10" fmla="*/ 103 w 435"/>
                <a:gd name="T11" fmla="*/ 216 h 216"/>
                <a:gd name="T12" fmla="*/ 126 w 435"/>
                <a:gd name="T13" fmla="*/ 143 h 216"/>
                <a:gd name="T14" fmla="*/ 160 w 435"/>
                <a:gd name="T15" fmla="*/ 139 h 216"/>
                <a:gd name="T16" fmla="*/ 159 w 435"/>
                <a:gd name="T17" fmla="*/ 119 h 216"/>
                <a:gd name="T18" fmla="*/ 104 w 435"/>
                <a:gd name="T19" fmla="*/ 95 h 216"/>
                <a:gd name="T20" fmla="*/ 167 w 435"/>
                <a:gd name="T21" fmla="*/ 71 h 216"/>
                <a:gd name="T22" fmla="*/ 148 w 435"/>
                <a:gd name="T23" fmla="*/ 61 h 216"/>
                <a:gd name="T24" fmla="*/ 118 w 435"/>
                <a:gd name="T25" fmla="*/ 62 h 216"/>
                <a:gd name="T26" fmla="*/ 106 w 435"/>
                <a:gd name="T27" fmla="*/ 39 h 216"/>
                <a:gd name="T28" fmla="*/ 102 w 435"/>
                <a:gd name="T29" fmla="*/ 83 h 216"/>
                <a:gd name="T30" fmla="*/ 100 w 435"/>
                <a:gd name="T31" fmla="*/ 77 h 216"/>
                <a:gd name="T32" fmla="*/ 103 w 435"/>
                <a:gd name="T33" fmla="*/ 84 h 216"/>
                <a:gd name="T34" fmla="*/ 76 w 435"/>
                <a:gd name="T35" fmla="*/ 101 h 216"/>
                <a:gd name="T36" fmla="*/ 53 w 435"/>
                <a:gd name="T37" fmla="*/ 37 h 216"/>
                <a:gd name="T38" fmla="*/ 332 w 435"/>
                <a:gd name="T39" fmla="*/ 85 h 216"/>
                <a:gd name="T40" fmla="*/ 334 w 435"/>
                <a:gd name="T41" fmla="*/ 77 h 216"/>
                <a:gd name="T42" fmla="*/ 324 w 435"/>
                <a:gd name="T43" fmla="*/ 75 h 216"/>
                <a:gd name="T44" fmla="*/ 320 w 435"/>
                <a:gd name="T45" fmla="*/ 68 h 216"/>
                <a:gd name="T46" fmla="*/ 324 w 435"/>
                <a:gd name="T47" fmla="*/ 75 h 216"/>
                <a:gd name="T48" fmla="*/ 310 w 435"/>
                <a:gd name="T49" fmla="*/ 36 h 216"/>
                <a:gd name="T50" fmla="*/ 303 w 435"/>
                <a:gd name="T51" fmla="*/ 65 h 216"/>
                <a:gd name="T52" fmla="*/ 274 w 435"/>
                <a:gd name="T53" fmla="*/ 59 h 216"/>
                <a:gd name="T54" fmla="*/ 331 w 435"/>
                <a:gd name="T55" fmla="*/ 91 h 216"/>
                <a:gd name="T56" fmla="*/ 316 w 435"/>
                <a:gd name="T57" fmla="*/ 111 h 216"/>
                <a:gd name="T58" fmla="*/ 273 w 435"/>
                <a:gd name="T59" fmla="*/ 119 h 216"/>
                <a:gd name="T60" fmla="*/ 309 w 435"/>
                <a:gd name="T61" fmla="*/ 133 h 216"/>
                <a:gd name="T62" fmla="*/ 320 w 435"/>
                <a:gd name="T63" fmla="*/ 216 h 216"/>
                <a:gd name="T64" fmla="*/ 329 w 435"/>
                <a:gd name="T65" fmla="*/ 149 h 216"/>
                <a:gd name="T66" fmla="*/ 431 w 435"/>
                <a:gd name="T67" fmla="*/ 8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5" h="216">
                  <a:moveTo>
                    <a:pt x="111" y="75"/>
                  </a:moveTo>
                  <a:cubicBezTo>
                    <a:pt x="109" y="75"/>
                    <a:pt x="107" y="74"/>
                    <a:pt x="106" y="73"/>
                  </a:cubicBezTo>
                  <a:cubicBezTo>
                    <a:pt x="108" y="72"/>
                    <a:pt x="111" y="70"/>
                    <a:pt x="114" y="67"/>
                  </a:cubicBezTo>
                  <a:cubicBezTo>
                    <a:pt x="115" y="69"/>
                    <a:pt x="116" y="72"/>
                    <a:pt x="114" y="74"/>
                  </a:cubicBezTo>
                  <a:cubicBezTo>
                    <a:pt x="113" y="74"/>
                    <a:pt x="112" y="75"/>
                    <a:pt x="111" y="75"/>
                  </a:cubicBezTo>
                  <a:moveTo>
                    <a:pt x="65" y="1"/>
                  </a:moveTo>
                  <a:cubicBezTo>
                    <a:pt x="56" y="3"/>
                    <a:pt x="47" y="7"/>
                    <a:pt x="39" y="14"/>
                  </a:cubicBezTo>
                  <a:cubicBezTo>
                    <a:pt x="31" y="36"/>
                    <a:pt x="19" y="56"/>
                    <a:pt x="5" y="78"/>
                  </a:cubicBezTo>
                  <a:cubicBezTo>
                    <a:pt x="4" y="81"/>
                    <a:pt x="4" y="84"/>
                    <a:pt x="4" y="87"/>
                  </a:cubicBezTo>
                  <a:cubicBezTo>
                    <a:pt x="0" y="150"/>
                    <a:pt x="35" y="187"/>
                    <a:pt x="64" y="187"/>
                  </a:cubicBezTo>
                  <a:cubicBezTo>
                    <a:pt x="93" y="187"/>
                    <a:pt x="106" y="169"/>
                    <a:pt x="106" y="149"/>
                  </a:cubicBezTo>
                  <a:cubicBezTo>
                    <a:pt x="110" y="168"/>
                    <a:pt x="104" y="197"/>
                    <a:pt x="103" y="216"/>
                  </a:cubicBezTo>
                  <a:cubicBezTo>
                    <a:pt x="115" y="216"/>
                    <a:pt x="115" y="216"/>
                    <a:pt x="115" y="216"/>
                  </a:cubicBezTo>
                  <a:cubicBezTo>
                    <a:pt x="115" y="216"/>
                    <a:pt x="126" y="178"/>
                    <a:pt x="126" y="143"/>
                  </a:cubicBezTo>
                  <a:cubicBezTo>
                    <a:pt x="126" y="139"/>
                    <a:pt x="126" y="136"/>
                    <a:pt x="125" y="133"/>
                  </a:cubicBezTo>
                  <a:cubicBezTo>
                    <a:pt x="136" y="133"/>
                    <a:pt x="147" y="134"/>
                    <a:pt x="160" y="13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1" y="119"/>
                    <a:pt x="160" y="119"/>
                    <a:pt x="159" y="119"/>
                  </a:cubicBezTo>
                  <a:cubicBezTo>
                    <a:pt x="147" y="119"/>
                    <a:pt x="130" y="117"/>
                    <a:pt x="119" y="111"/>
                  </a:cubicBezTo>
                  <a:cubicBezTo>
                    <a:pt x="114" y="103"/>
                    <a:pt x="109" y="98"/>
                    <a:pt x="104" y="95"/>
                  </a:cubicBezTo>
                  <a:cubicBezTo>
                    <a:pt x="104" y="94"/>
                    <a:pt x="104" y="92"/>
                    <a:pt x="103" y="90"/>
                  </a:cubicBezTo>
                  <a:cubicBezTo>
                    <a:pt x="126" y="79"/>
                    <a:pt x="151" y="74"/>
                    <a:pt x="167" y="71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0" y="68"/>
                    <a:pt x="154" y="64"/>
                    <a:pt x="148" y="61"/>
                  </a:cubicBezTo>
                  <a:cubicBezTo>
                    <a:pt x="142" y="63"/>
                    <a:pt x="137" y="65"/>
                    <a:pt x="131" y="65"/>
                  </a:cubicBezTo>
                  <a:cubicBezTo>
                    <a:pt x="127" y="65"/>
                    <a:pt x="123" y="64"/>
                    <a:pt x="118" y="62"/>
                  </a:cubicBezTo>
                  <a:cubicBezTo>
                    <a:pt x="121" y="58"/>
                    <a:pt x="123" y="53"/>
                    <a:pt x="124" y="45"/>
                  </a:cubicBezTo>
                  <a:cubicBezTo>
                    <a:pt x="117" y="41"/>
                    <a:pt x="111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88" y="40"/>
                    <a:pt x="89" y="67"/>
                    <a:pt x="102" y="83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80"/>
                    <a:pt x="101" y="78"/>
                    <a:pt x="100" y="77"/>
                  </a:cubicBezTo>
                  <a:cubicBezTo>
                    <a:pt x="103" y="77"/>
                    <a:pt x="105" y="78"/>
                    <a:pt x="106" y="80"/>
                  </a:cubicBezTo>
                  <a:cubicBezTo>
                    <a:pt x="106" y="82"/>
                    <a:pt x="104" y="83"/>
                    <a:pt x="103" y="84"/>
                  </a:cubicBezTo>
                  <a:cubicBezTo>
                    <a:pt x="105" y="88"/>
                    <a:pt x="99" y="93"/>
                    <a:pt x="88" y="98"/>
                  </a:cubicBezTo>
                  <a:cubicBezTo>
                    <a:pt x="84" y="100"/>
                    <a:pt x="79" y="101"/>
                    <a:pt x="76" y="101"/>
                  </a:cubicBezTo>
                  <a:cubicBezTo>
                    <a:pt x="73" y="101"/>
                    <a:pt x="70" y="100"/>
                    <a:pt x="68" y="98"/>
                  </a:cubicBezTo>
                  <a:cubicBezTo>
                    <a:pt x="68" y="98"/>
                    <a:pt x="50" y="80"/>
                    <a:pt x="53" y="37"/>
                  </a:cubicBezTo>
                  <a:cubicBezTo>
                    <a:pt x="54" y="23"/>
                    <a:pt x="58" y="11"/>
                    <a:pt x="65" y="1"/>
                  </a:cubicBezTo>
                  <a:moveTo>
                    <a:pt x="332" y="85"/>
                  </a:moveTo>
                  <a:cubicBezTo>
                    <a:pt x="330" y="84"/>
                    <a:pt x="328" y="82"/>
                    <a:pt x="329" y="80"/>
                  </a:cubicBezTo>
                  <a:cubicBezTo>
                    <a:pt x="329" y="78"/>
                    <a:pt x="332" y="77"/>
                    <a:pt x="334" y="77"/>
                  </a:cubicBezTo>
                  <a:cubicBezTo>
                    <a:pt x="334" y="79"/>
                    <a:pt x="333" y="81"/>
                    <a:pt x="332" y="85"/>
                  </a:cubicBezTo>
                  <a:moveTo>
                    <a:pt x="324" y="75"/>
                  </a:moveTo>
                  <a:cubicBezTo>
                    <a:pt x="323" y="75"/>
                    <a:pt x="322" y="75"/>
                    <a:pt x="321" y="74"/>
                  </a:cubicBezTo>
                  <a:cubicBezTo>
                    <a:pt x="318" y="72"/>
                    <a:pt x="319" y="70"/>
                    <a:pt x="320" y="68"/>
                  </a:cubicBezTo>
                  <a:cubicBezTo>
                    <a:pt x="323" y="71"/>
                    <a:pt x="326" y="72"/>
                    <a:pt x="329" y="74"/>
                  </a:cubicBezTo>
                  <a:cubicBezTo>
                    <a:pt x="327" y="74"/>
                    <a:pt x="325" y="75"/>
                    <a:pt x="324" y="75"/>
                  </a:cubicBezTo>
                  <a:moveTo>
                    <a:pt x="357" y="0"/>
                  </a:moveTo>
                  <a:cubicBezTo>
                    <a:pt x="329" y="0"/>
                    <a:pt x="311" y="17"/>
                    <a:pt x="310" y="36"/>
                  </a:cubicBezTo>
                  <a:cubicBezTo>
                    <a:pt x="310" y="48"/>
                    <a:pt x="312" y="57"/>
                    <a:pt x="316" y="62"/>
                  </a:cubicBezTo>
                  <a:cubicBezTo>
                    <a:pt x="312" y="65"/>
                    <a:pt x="307" y="65"/>
                    <a:pt x="303" y="65"/>
                  </a:cubicBezTo>
                  <a:cubicBezTo>
                    <a:pt x="295" y="65"/>
                    <a:pt x="286" y="62"/>
                    <a:pt x="277" y="57"/>
                  </a:cubicBezTo>
                  <a:cubicBezTo>
                    <a:pt x="276" y="57"/>
                    <a:pt x="275" y="58"/>
                    <a:pt x="274" y="59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84" y="74"/>
                    <a:pt x="309" y="79"/>
                    <a:pt x="331" y="91"/>
                  </a:cubicBezTo>
                  <a:cubicBezTo>
                    <a:pt x="331" y="92"/>
                    <a:pt x="331" y="94"/>
                    <a:pt x="331" y="96"/>
                  </a:cubicBezTo>
                  <a:cubicBezTo>
                    <a:pt x="326" y="98"/>
                    <a:pt x="320" y="103"/>
                    <a:pt x="316" y="111"/>
                  </a:cubicBezTo>
                  <a:cubicBezTo>
                    <a:pt x="304" y="117"/>
                    <a:pt x="287" y="119"/>
                    <a:pt x="275" y="119"/>
                  </a:cubicBezTo>
                  <a:cubicBezTo>
                    <a:pt x="274" y="119"/>
                    <a:pt x="274" y="119"/>
                    <a:pt x="273" y="119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287" y="135"/>
                    <a:pt x="298" y="133"/>
                    <a:pt x="309" y="133"/>
                  </a:cubicBezTo>
                  <a:cubicBezTo>
                    <a:pt x="309" y="136"/>
                    <a:pt x="309" y="139"/>
                    <a:pt x="309" y="143"/>
                  </a:cubicBezTo>
                  <a:cubicBezTo>
                    <a:pt x="309" y="179"/>
                    <a:pt x="320" y="216"/>
                    <a:pt x="320" y="216"/>
                  </a:cubicBezTo>
                  <a:cubicBezTo>
                    <a:pt x="332" y="216"/>
                    <a:pt x="332" y="216"/>
                    <a:pt x="332" y="216"/>
                  </a:cubicBezTo>
                  <a:cubicBezTo>
                    <a:pt x="330" y="197"/>
                    <a:pt x="325" y="168"/>
                    <a:pt x="329" y="149"/>
                  </a:cubicBezTo>
                  <a:cubicBezTo>
                    <a:pt x="329" y="169"/>
                    <a:pt x="342" y="187"/>
                    <a:pt x="371" y="187"/>
                  </a:cubicBezTo>
                  <a:cubicBezTo>
                    <a:pt x="400" y="187"/>
                    <a:pt x="435" y="150"/>
                    <a:pt x="431" y="88"/>
                  </a:cubicBezTo>
                  <a:cubicBezTo>
                    <a:pt x="427" y="25"/>
                    <a:pt x="385" y="0"/>
                    <a:pt x="357" y="0"/>
                  </a:cubicBezTo>
                </a:path>
              </a:pathLst>
            </a:custGeom>
            <a:solidFill>
              <a:srgbClr val="FA4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 flipH="1">
              <a:off x="11205730" y="3300531"/>
              <a:ext cx="44369" cy="84067"/>
            </a:xfrm>
            <a:custGeom>
              <a:avLst/>
              <a:gdLst>
                <a:gd name="T0" fmla="*/ 34 w 34"/>
                <a:gd name="T1" fmla="*/ 0 h 64"/>
                <a:gd name="T2" fmla="*/ 0 w 34"/>
                <a:gd name="T3" fmla="*/ 64 h 64"/>
                <a:gd name="T4" fmla="*/ 34 w 34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64">
                  <a:moveTo>
                    <a:pt x="34" y="0"/>
                  </a:moveTo>
                  <a:cubicBezTo>
                    <a:pt x="18" y="12"/>
                    <a:pt x="4" y="32"/>
                    <a:pt x="0" y="64"/>
                  </a:cubicBezTo>
                  <a:cubicBezTo>
                    <a:pt x="14" y="42"/>
                    <a:pt x="26" y="22"/>
                    <a:pt x="34" y="0"/>
                  </a:cubicBezTo>
                </a:path>
              </a:pathLst>
            </a:custGeom>
            <a:solidFill>
              <a:srgbClr val="D2B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61"/>
            <p:cNvSpPr>
              <a:spLocks noEditPoints="1"/>
            </p:cNvSpPr>
            <p:nvPr/>
          </p:nvSpPr>
          <p:spPr bwMode="auto">
            <a:xfrm flipH="1">
              <a:off x="10896315" y="3281849"/>
              <a:ext cx="295404" cy="133107"/>
            </a:xfrm>
            <a:custGeom>
              <a:avLst/>
              <a:gdLst>
                <a:gd name="T0" fmla="*/ 225 w 227"/>
                <a:gd name="T1" fmla="*/ 56 h 101"/>
                <a:gd name="T2" fmla="*/ 224 w 227"/>
                <a:gd name="T3" fmla="*/ 59 h 101"/>
                <a:gd name="T4" fmla="*/ 227 w 227"/>
                <a:gd name="T5" fmla="*/ 57 h 101"/>
                <a:gd name="T6" fmla="*/ 225 w 227"/>
                <a:gd name="T7" fmla="*/ 56 h 101"/>
                <a:gd name="T8" fmla="*/ 109 w 227"/>
                <a:gd name="T9" fmla="*/ 56 h 101"/>
                <a:gd name="T10" fmla="*/ 98 w 227"/>
                <a:gd name="T11" fmla="*/ 61 h 101"/>
                <a:gd name="T12" fmla="*/ 116 w 227"/>
                <a:gd name="T13" fmla="*/ 70 h 101"/>
                <a:gd name="T14" fmla="*/ 109 w 227"/>
                <a:gd name="T15" fmla="*/ 56 h 101"/>
                <a:gd name="T16" fmla="*/ 28 w 227"/>
                <a:gd name="T17" fmla="*/ 0 h 101"/>
                <a:gd name="T18" fmla="*/ 15 w 227"/>
                <a:gd name="T19" fmla="*/ 1 h 101"/>
                <a:gd name="T20" fmla="*/ 3 w 227"/>
                <a:gd name="T21" fmla="*/ 37 h 101"/>
                <a:gd name="T22" fmla="*/ 18 w 227"/>
                <a:gd name="T23" fmla="*/ 98 h 101"/>
                <a:gd name="T24" fmla="*/ 26 w 227"/>
                <a:gd name="T25" fmla="*/ 101 h 101"/>
                <a:gd name="T26" fmla="*/ 38 w 227"/>
                <a:gd name="T27" fmla="*/ 98 h 101"/>
                <a:gd name="T28" fmla="*/ 53 w 227"/>
                <a:gd name="T29" fmla="*/ 84 h 101"/>
                <a:gd name="T30" fmla="*/ 52 w 227"/>
                <a:gd name="T31" fmla="*/ 84 h 101"/>
                <a:gd name="T32" fmla="*/ 52 w 227"/>
                <a:gd name="T33" fmla="*/ 83 h 101"/>
                <a:gd name="T34" fmla="*/ 52 w 227"/>
                <a:gd name="T35" fmla="*/ 83 h 101"/>
                <a:gd name="T36" fmla="*/ 56 w 227"/>
                <a:gd name="T37" fmla="*/ 39 h 101"/>
                <a:gd name="T38" fmla="*/ 56 w 227"/>
                <a:gd name="T39" fmla="*/ 39 h 101"/>
                <a:gd name="T40" fmla="*/ 74 w 227"/>
                <a:gd name="T41" fmla="*/ 45 h 101"/>
                <a:gd name="T42" fmla="*/ 74 w 227"/>
                <a:gd name="T43" fmla="*/ 36 h 101"/>
                <a:gd name="T44" fmla="*/ 28 w 227"/>
                <a:gd name="T4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7" h="101">
                  <a:moveTo>
                    <a:pt x="225" y="56"/>
                  </a:moveTo>
                  <a:cubicBezTo>
                    <a:pt x="224" y="59"/>
                    <a:pt x="224" y="59"/>
                    <a:pt x="224" y="59"/>
                  </a:cubicBezTo>
                  <a:cubicBezTo>
                    <a:pt x="225" y="58"/>
                    <a:pt x="226" y="57"/>
                    <a:pt x="227" y="57"/>
                  </a:cubicBezTo>
                  <a:cubicBezTo>
                    <a:pt x="226" y="56"/>
                    <a:pt x="226" y="56"/>
                    <a:pt x="225" y="56"/>
                  </a:cubicBezTo>
                  <a:moveTo>
                    <a:pt x="109" y="56"/>
                  </a:moveTo>
                  <a:cubicBezTo>
                    <a:pt x="105" y="57"/>
                    <a:pt x="102" y="59"/>
                    <a:pt x="98" y="61"/>
                  </a:cubicBezTo>
                  <a:cubicBezTo>
                    <a:pt x="104" y="64"/>
                    <a:pt x="110" y="68"/>
                    <a:pt x="116" y="70"/>
                  </a:cubicBezTo>
                  <a:cubicBezTo>
                    <a:pt x="109" y="56"/>
                    <a:pt x="109" y="56"/>
                    <a:pt x="109" y="56"/>
                  </a:cubicBezTo>
                  <a:moveTo>
                    <a:pt x="28" y="0"/>
                  </a:moveTo>
                  <a:cubicBezTo>
                    <a:pt x="23" y="0"/>
                    <a:pt x="19" y="0"/>
                    <a:pt x="15" y="1"/>
                  </a:cubicBezTo>
                  <a:cubicBezTo>
                    <a:pt x="8" y="11"/>
                    <a:pt x="4" y="23"/>
                    <a:pt x="3" y="37"/>
                  </a:cubicBezTo>
                  <a:cubicBezTo>
                    <a:pt x="0" y="80"/>
                    <a:pt x="18" y="98"/>
                    <a:pt x="18" y="98"/>
                  </a:cubicBezTo>
                  <a:cubicBezTo>
                    <a:pt x="20" y="100"/>
                    <a:pt x="23" y="101"/>
                    <a:pt x="26" y="101"/>
                  </a:cubicBezTo>
                  <a:cubicBezTo>
                    <a:pt x="29" y="101"/>
                    <a:pt x="34" y="100"/>
                    <a:pt x="38" y="98"/>
                  </a:cubicBezTo>
                  <a:cubicBezTo>
                    <a:pt x="49" y="93"/>
                    <a:pt x="55" y="88"/>
                    <a:pt x="53" y="84"/>
                  </a:cubicBezTo>
                  <a:cubicBezTo>
                    <a:pt x="53" y="84"/>
                    <a:pt x="53" y="84"/>
                    <a:pt x="52" y="84"/>
                  </a:cubicBezTo>
                  <a:cubicBezTo>
                    <a:pt x="52" y="84"/>
                    <a:pt x="52" y="84"/>
                    <a:pt x="52" y="83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39" y="67"/>
                    <a:pt x="38" y="4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61" y="39"/>
                    <a:pt x="67" y="41"/>
                    <a:pt x="74" y="45"/>
                  </a:cubicBezTo>
                  <a:cubicBezTo>
                    <a:pt x="74" y="43"/>
                    <a:pt x="74" y="39"/>
                    <a:pt x="74" y="36"/>
                  </a:cubicBezTo>
                  <a:cubicBezTo>
                    <a:pt x="73" y="17"/>
                    <a:pt x="55" y="0"/>
                    <a:pt x="28" y="0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6" name="Freeform 45"/>
          <p:cNvSpPr>
            <a:spLocks/>
          </p:cNvSpPr>
          <p:nvPr/>
        </p:nvSpPr>
        <p:spPr bwMode="auto">
          <a:xfrm flipH="1">
            <a:off x="5027316" y="2705185"/>
            <a:ext cx="482268" cy="806416"/>
          </a:xfrm>
          <a:custGeom>
            <a:avLst/>
            <a:gdLst>
              <a:gd name="T0" fmla="*/ 317 w 591"/>
              <a:gd name="T1" fmla="*/ 0 h 541"/>
              <a:gd name="T2" fmla="*/ 262 w 591"/>
              <a:gd name="T3" fmla="*/ 0 h 541"/>
              <a:gd name="T4" fmla="*/ 268 w 591"/>
              <a:gd name="T5" fmla="*/ 238 h 541"/>
              <a:gd name="T6" fmla="*/ 142 w 591"/>
              <a:gd name="T7" fmla="*/ 102 h 541"/>
              <a:gd name="T8" fmla="*/ 20 w 591"/>
              <a:gd name="T9" fmla="*/ 300 h 541"/>
              <a:gd name="T10" fmla="*/ 0 w 591"/>
              <a:gd name="T11" fmla="*/ 387 h 541"/>
              <a:gd name="T12" fmla="*/ 127 w 591"/>
              <a:gd name="T13" fmla="*/ 410 h 541"/>
              <a:gd name="T14" fmla="*/ 217 w 591"/>
              <a:gd name="T15" fmla="*/ 392 h 541"/>
              <a:gd name="T16" fmla="*/ 128 w 591"/>
              <a:gd name="T17" fmla="*/ 435 h 541"/>
              <a:gd name="T18" fmla="*/ 67 w 591"/>
              <a:gd name="T19" fmla="*/ 430 h 541"/>
              <a:gd name="T20" fmla="*/ 14 w 591"/>
              <a:gd name="T21" fmla="*/ 425 h 541"/>
              <a:gd name="T22" fmla="*/ 11 w 591"/>
              <a:gd name="T23" fmla="*/ 425 h 541"/>
              <a:gd name="T24" fmla="*/ 24 w 591"/>
              <a:gd name="T25" fmla="*/ 475 h 541"/>
              <a:gd name="T26" fmla="*/ 36 w 591"/>
              <a:gd name="T27" fmla="*/ 540 h 541"/>
              <a:gd name="T28" fmla="*/ 43 w 591"/>
              <a:gd name="T29" fmla="*/ 541 h 541"/>
              <a:gd name="T30" fmla="*/ 180 w 591"/>
              <a:gd name="T31" fmla="*/ 483 h 541"/>
              <a:gd name="T32" fmla="*/ 275 w 591"/>
              <a:gd name="T33" fmla="*/ 324 h 541"/>
              <a:gd name="T34" fmla="*/ 290 w 591"/>
              <a:gd name="T35" fmla="*/ 316 h 541"/>
              <a:gd name="T36" fmla="*/ 304 w 591"/>
              <a:gd name="T37" fmla="*/ 324 h 541"/>
              <a:gd name="T38" fmla="*/ 399 w 591"/>
              <a:gd name="T39" fmla="*/ 483 h 541"/>
              <a:gd name="T40" fmla="*/ 536 w 591"/>
              <a:gd name="T41" fmla="*/ 541 h 541"/>
              <a:gd name="T42" fmla="*/ 559 w 591"/>
              <a:gd name="T43" fmla="*/ 536 h 541"/>
              <a:gd name="T44" fmla="*/ 562 w 591"/>
              <a:gd name="T45" fmla="*/ 534 h 541"/>
              <a:gd name="T46" fmla="*/ 579 w 591"/>
              <a:gd name="T47" fmla="*/ 432 h 541"/>
              <a:gd name="T48" fmla="*/ 552 w 591"/>
              <a:gd name="T49" fmla="*/ 422 h 541"/>
              <a:gd name="T50" fmla="*/ 499 w 591"/>
              <a:gd name="T51" fmla="*/ 427 h 541"/>
              <a:gd name="T52" fmla="*/ 435 w 591"/>
              <a:gd name="T53" fmla="*/ 433 h 541"/>
              <a:gd name="T54" fmla="*/ 350 w 591"/>
              <a:gd name="T55" fmla="*/ 392 h 541"/>
              <a:gd name="T56" fmla="*/ 440 w 591"/>
              <a:gd name="T57" fmla="*/ 410 h 541"/>
              <a:gd name="T58" fmla="*/ 579 w 591"/>
              <a:gd name="T59" fmla="*/ 385 h 541"/>
              <a:gd name="T60" fmla="*/ 559 w 591"/>
              <a:gd name="T61" fmla="*/ 300 h 541"/>
              <a:gd name="T62" fmla="*/ 437 w 591"/>
              <a:gd name="T63" fmla="*/ 102 h 541"/>
              <a:gd name="T64" fmla="*/ 311 w 591"/>
              <a:gd name="T65" fmla="*/ 238 h 541"/>
              <a:gd name="T66" fmla="*/ 317 w 591"/>
              <a:gd name="T67" fmla="*/ 0 h 541"/>
              <a:gd name="connsiteX0" fmla="*/ 5364 w 9862"/>
              <a:gd name="connsiteY0" fmla="*/ 0 h 10000"/>
              <a:gd name="connsiteX1" fmla="*/ 4433 w 9862"/>
              <a:gd name="connsiteY1" fmla="*/ 0 h 10000"/>
              <a:gd name="connsiteX2" fmla="*/ 4535 w 9862"/>
              <a:gd name="connsiteY2" fmla="*/ 4399 h 10000"/>
              <a:gd name="connsiteX3" fmla="*/ 2403 w 9862"/>
              <a:gd name="connsiteY3" fmla="*/ 1885 h 10000"/>
              <a:gd name="connsiteX4" fmla="*/ 338 w 9862"/>
              <a:gd name="connsiteY4" fmla="*/ 5545 h 10000"/>
              <a:gd name="connsiteX5" fmla="*/ 0 w 9862"/>
              <a:gd name="connsiteY5" fmla="*/ 7153 h 10000"/>
              <a:gd name="connsiteX6" fmla="*/ 2149 w 9862"/>
              <a:gd name="connsiteY6" fmla="*/ 7579 h 10000"/>
              <a:gd name="connsiteX7" fmla="*/ 2166 w 9862"/>
              <a:gd name="connsiteY7" fmla="*/ 8041 h 10000"/>
              <a:gd name="connsiteX8" fmla="*/ 1134 w 9862"/>
              <a:gd name="connsiteY8" fmla="*/ 7948 h 10000"/>
              <a:gd name="connsiteX9" fmla="*/ 237 w 9862"/>
              <a:gd name="connsiteY9" fmla="*/ 7856 h 10000"/>
              <a:gd name="connsiteX10" fmla="*/ 186 w 9862"/>
              <a:gd name="connsiteY10" fmla="*/ 7856 h 10000"/>
              <a:gd name="connsiteX11" fmla="*/ 406 w 9862"/>
              <a:gd name="connsiteY11" fmla="*/ 8780 h 10000"/>
              <a:gd name="connsiteX12" fmla="*/ 609 w 9862"/>
              <a:gd name="connsiteY12" fmla="*/ 9982 h 10000"/>
              <a:gd name="connsiteX13" fmla="*/ 728 w 9862"/>
              <a:gd name="connsiteY13" fmla="*/ 10000 h 10000"/>
              <a:gd name="connsiteX14" fmla="*/ 3046 w 9862"/>
              <a:gd name="connsiteY14" fmla="*/ 8928 h 10000"/>
              <a:gd name="connsiteX15" fmla="*/ 4653 w 9862"/>
              <a:gd name="connsiteY15" fmla="*/ 5989 h 10000"/>
              <a:gd name="connsiteX16" fmla="*/ 4907 w 9862"/>
              <a:gd name="connsiteY16" fmla="*/ 5841 h 10000"/>
              <a:gd name="connsiteX17" fmla="*/ 5144 w 9862"/>
              <a:gd name="connsiteY17" fmla="*/ 5989 h 10000"/>
              <a:gd name="connsiteX18" fmla="*/ 6751 w 9862"/>
              <a:gd name="connsiteY18" fmla="*/ 8928 h 10000"/>
              <a:gd name="connsiteX19" fmla="*/ 9069 w 9862"/>
              <a:gd name="connsiteY19" fmla="*/ 10000 h 10000"/>
              <a:gd name="connsiteX20" fmla="*/ 9459 w 9862"/>
              <a:gd name="connsiteY20" fmla="*/ 9908 h 10000"/>
              <a:gd name="connsiteX21" fmla="*/ 9509 w 9862"/>
              <a:gd name="connsiteY21" fmla="*/ 9871 h 10000"/>
              <a:gd name="connsiteX22" fmla="*/ 9797 w 9862"/>
              <a:gd name="connsiteY22" fmla="*/ 7985 h 10000"/>
              <a:gd name="connsiteX23" fmla="*/ 9340 w 9862"/>
              <a:gd name="connsiteY23" fmla="*/ 7800 h 10000"/>
              <a:gd name="connsiteX24" fmla="*/ 8443 w 9862"/>
              <a:gd name="connsiteY24" fmla="*/ 7893 h 10000"/>
              <a:gd name="connsiteX25" fmla="*/ 7360 w 9862"/>
              <a:gd name="connsiteY25" fmla="*/ 8004 h 10000"/>
              <a:gd name="connsiteX26" fmla="*/ 5922 w 9862"/>
              <a:gd name="connsiteY26" fmla="*/ 7246 h 10000"/>
              <a:gd name="connsiteX27" fmla="*/ 7445 w 9862"/>
              <a:gd name="connsiteY27" fmla="*/ 7579 h 10000"/>
              <a:gd name="connsiteX28" fmla="*/ 9797 w 9862"/>
              <a:gd name="connsiteY28" fmla="*/ 7116 h 10000"/>
              <a:gd name="connsiteX29" fmla="*/ 9459 w 9862"/>
              <a:gd name="connsiteY29" fmla="*/ 5545 h 10000"/>
              <a:gd name="connsiteX30" fmla="*/ 7394 w 9862"/>
              <a:gd name="connsiteY30" fmla="*/ 1885 h 10000"/>
              <a:gd name="connsiteX31" fmla="*/ 5262 w 9862"/>
              <a:gd name="connsiteY31" fmla="*/ 4399 h 10000"/>
              <a:gd name="connsiteX32" fmla="*/ 5364 w 9862"/>
              <a:gd name="connsiteY32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2196 w 10000"/>
              <a:gd name="connsiteY6" fmla="*/ 8041 h 10000"/>
              <a:gd name="connsiteX7" fmla="*/ 1150 w 10000"/>
              <a:gd name="connsiteY7" fmla="*/ 7948 h 10000"/>
              <a:gd name="connsiteX8" fmla="*/ 240 w 10000"/>
              <a:gd name="connsiteY8" fmla="*/ 7856 h 10000"/>
              <a:gd name="connsiteX9" fmla="*/ 189 w 10000"/>
              <a:gd name="connsiteY9" fmla="*/ 7856 h 10000"/>
              <a:gd name="connsiteX10" fmla="*/ 412 w 10000"/>
              <a:gd name="connsiteY10" fmla="*/ 8780 h 10000"/>
              <a:gd name="connsiteX11" fmla="*/ 618 w 10000"/>
              <a:gd name="connsiteY11" fmla="*/ 9982 h 10000"/>
              <a:gd name="connsiteX12" fmla="*/ 738 w 10000"/>
              <a:gd name="connsiteY12" fmla="*/ 10000 h 10000"/>
              <a:gd name="connsiteX13" fmla="*/ 3089 w 10000"/>
              <a:gd name="connsiteY13" fmla="*/ 8928 h 10000"/>
              <a:gd name="connsiteX14" fmla="*/ 4718 w 10000"/>
              <a:gd name="connsiteY14" fmla="*/ 5989 h 10000"/>
              <a:gd name="connsiteX15" fmla="*/ 4976 w 10000"/>
              <a:gd name="connsiteY15" fmla="*/ 5841 h 10000"/>
              <a:gd name="connsiteX16" fmla="*/ 5216 w 10000"/>
              <a:gd name="connsiteY16" fmla="*/ 5989 h 10000"/>
              <a:gd name="connsiteX17" fmla="*/ 6845 w 10000"/>
              <a:gd name="connsiteY17" fmla="*/ 8928 h 10000"/>
              <a:gd name="connsiteX18" fmla="*/ 9196 w 10000"/>
              <a:gd name="connsiteY18" fmla="*/ 10000 h 10000"/>
              <a:gd name="connsiteX19" fmla="*/ 9591 w 10000"/>
              <a:gd name="connsiteY19" fmla="*/ 9908 h 10000"/>
              <a:gd name="connsiteX20" fmla="*/ 9642 w 10000"/>
              <a:gd name="connsiteY20" fmla="*/ 9871 h 10000"/>
              <a:gd name="connsiteX21" fmla="*/ 9934 w 10000"/>
              <a:gd name="connsiteY21" fmla="*/ 7985 h 10000"/>
              <a:gd name="connsiteX22" fmla="*/ 9471 w 10000"/>
              <a:gd name="connsiteY22" fmla="*/ 7800 h 10000"/>
              <a:gd name="connsiteX23" fmla="*/ 8561 w 10000"/>
              <a:gd name="connsiteY23" fmla="*/ 7893 h 10000"/>
              <a:gd name="connsiteX24" fmla="*/ 7463 w 10000"/>
              <a:gd name="connsiteY24" fmla="*/ 8004 h 10000"/>
              <a:gd name="connsiteX25" fmla="*/ 6005 w 10000"/>
              <a:gd name="connsiteY25" fmla="*/ 7246 h 10000"/>
              <a:gd name="connsiteX26" fmla="*/ 7549 w 10000"/>
              <a:gd name="connsiteY26" fmla="*/ 7579 h 10000"/>
              <a:gd name="connsiteX27" fmla="*/ 9934 w 10000"/>
              <a:gd name="connsiteY27" fmla="*/ 7116 h 10000"/>
              <a:gd name="connsiteX28" fmla="*/ 9591 w 10000"/>
              <a:gd name="connsiteY28" fmla="*/ 5545 h 10000"/>
              <a:gd name="connsiteX29" fmla="*/ 7497 w 10000"/>
              <a:gd name="connsiteY29" fmla="*/ 1885 h 10000"/>
              <a:gd name="connsiteX30" fmla="*/ 5336 w 10000"/>
              <a:gd name="connsiteY30" fmla="*/ 4399 h 10000"/>
              <a:gd name="connsiteX31" fmla="*/ 5439 w 10000"/>
              <a:gd name="connsiteY31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1150 w 10000"/>
              <a:gd name="connsiteY6" fmla="*/ 7948 h 10000"/>
              <a:gd name="connsiteX7" fmla="*/ 240 w 10000"/>
              <a:gd name="connsiteY7" fmla="*/ 7856 h 10000"/>
              <a:gd name="connsiteX8" fmla="*/ 189 w 10000"/>
              <a:gd name="connsiteY8" fmla="*/ 7856 h 10000"/>
              <a:gd name="connsiteX9" fmla="*/ 412 w 10000"/>
              <a:gd name="connsiteY9" fmla="*/ 8780 h 10000"/>
              <a:gd name="connsiteX10" fmla="*/ 618 w 10000"/>
              <a:gd name="connsiteY10" fmla="*/ 9982 h 10000"/>
              <a:gd name="connsiteX11" fmla="*/ 738 w 10000"/>
              <a:gd name="connsiteY11" fmla="*/ 10000 h 10000"/>
              <a:gd name="connsiteX12" fmla="*/ 3089 w 10000"/>
              <a:gd name="connsiteY12" fmla="*/ 8928 h 10000"/>
              <a:gd name="connsiteX13" fmla="*/ 4718 w 10000"/>
              <a:gd name="connsiteY13" fmla="*/ 5989 h 10000"/>
              <a:gd name="connsiteX14" fmla="*/ 4976 w 10000"/>
              <a:gd name="connsiteY14" fmla="*/ 5841 h 10000"/>
              <a:gd name="connsiteX15" fmla="*/ 5216 w 10000"/>
              <a:gd name="connsiteY15" fmla="*/ 5989 h 10000"/>
              <a:gd name="connsiteX16" fmla="*/ 6845 w 10000"/>
              <a:gd name="connsiteY16" fmla="*/ 8928 h 10000"/>
              <a:gd name="connsiteX17" fmla="*/ 9196 w 10000"/>
              <a:gd name="connsiteY17" fmla="*/ 10000 h 10000"/>
              <a:gd name="connsiteX18" fmla="*/ 9591 w 10000"/>
              <a:gd name="connsiteY18" fmla="*/ 9908 h 10000"/>
              <a:gd name="connsiteX19" fmla="*/ 9642 w 10000"/>
              <a:gd name="connsiteY19" fmla="*/ 9871 h 10000"/>
              <a:gd name="connsiteX20" fmla="*/ 9934 w 10000"/>
              <a:gd name="connsiteY20" fmla="*/ 7985 h 10000"/>
              <a:gd name="connsiteX21" fmla="*/ 9471 w 10000"/>
              <a:gd name="connsiteY21" fmla="*/ 7800 h 10000"/>
              <a:gd name="connsiteX22" fmla="*/ 8561 w 10000"/>
              <a:gd name="connsiteY22" fmla="*/ 7893 h 10000"/>
              <a:gd name="connsiteX23" fmla="*/ 7463 w 10000"/>
              <a:gd name="connsiteY23" fmla="*/ 8004 h 10000"/>
              <a:gd name="connsiteX24" fmla="*/ 6005 w 10000"/>
              <a:gd name="connsiteY24" fmla="*/ 7246 h 10000"/>
              <a:gd name="connsiteX25" fmla="*/ 7549 w 10000"/>
              <a:gd name="connsiteY25" fmla="*/ 7579 h 10000"/>
              <a:gd name="connsiteX26" fmla="*/ 9934 w 10000"/>
              <a:gd name="connsiteY26" fmla="*/ 7116 h 10000"/>
              <a:gd name="connsiteX27" fmla="*/ 9591 w 10000"/>
              <a:gd name="connsiteY27" fmla="*/ 5545 h 10000"/>
              <a:gd name="connsiteX28" fmla="*/ 7497 w 10000"/>
              <a:gd name="connsiteY28" fmla="*/ 1885 h 10000"/>
              <a:gd name="connsiteX29" fmla="*/ 5336 w 10000"/>
              <a:gd name="connsiteY29" fmla="*/ 4399 h 10000"/>
              <a:gd name="connsiteX30" fmla="*/ 5439 w 10000"/>
              <a:gd name="connsiteY30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240 w 10000"/>
              <a:gd name="connsiteY6" fmla="*/ 7856 h 10000"/>
              <a:gd name="connsiteX7" fmla="*/ 189 w 10000"/>
              <a:gd name="connsiteY7" fmla="*/ 7856 h 10000"/>
              <a:gd name="connsiteX8" fmla="*/ 412 w 10000"/>
              <a:gd name="connsiteY8" fmla="*/ 8780 h 10000"/>
              <a:gd name="connsiteX9" fmla="*/ 618 w 10000"/>
              <a:gd name="connsiteY9" fmla="*/ 9982 h 10000"/>
              <a:gd name="connsiteX10" fmla="*/ 738 w 10000"/>
              <a:gd name="connsiteY10" fmla="*/ 10000 h 10000"/>
              <a:gd name="connsiteX11" fmla="*/ 3089 w 10000"/>
              <a:gd name="connsiteY11" fmla="*/ 8928 h 10000"/>
              <a:gd name="connsiteX12" fmla="*/ 4718 w 10000"/>
              <a:gd name="connsiteY12" fmla="*/ 5989 h 10000"/>
              <a:gd name="connsiteX13" fmla="*/ 4976 w 10000"/>
              <a:gd name="connsiteY13" fmla="*/ 5841 h 10000"/>
              <a:gd name="connsiteX14" fmla="*/ 5216 w 10000"/>
              <a:gd name="connsiteY14" fmla="*/ 5989 h 10000"/>
              <a:gd name="connsiteX15" fmla="*/ 6845 w 10000"/>
              <a:gd name="connsiteY15" fmla="*/ 8928 h 10000"/>
              <a:gd name="connsiteX16" fmla="*/ 9196 w 10000"/>
              <a:gd name="connsiteY16" fmla="*/ 10000 h 10000"/>
              <a:gd name="connsiteX17" fmla="*/ 9591 w 10000"/>
              <a:gd name="connsiteY17" fmla="*/ 9908 h 10000"/>
              <a:gd name="connsiteX18" fmla="*/ 9642 w 10000"/>
              <a:gd name="connsiteY18" fmla="*/ 9871 h 10000"/>
              <a:gd name="connsiteX19" fmla="*/ 9934 w 10000"/>
              <a:gd name="connsiteY19" fmla="*/ 7985 h 10000"/>
              <a:gd name="connsiteX20" fmla="*/ 9471 w 10000"/>
              <a:gd name="connsiteY20" fmla="*/ 7800 h 10000"/>
              <a:gd name="connsiteX21" fmla="*/ 8561 w 10000"/>
              <a:gd name="connsiteY21" fmla="*/ 7893 h 10000"/>
              <a:gd name="connsiteX22" fmla="*/ 7463 w 10000"/>
              <a:gd name="connsiteY22" fmla="*/ 8004 h 10000"/>
              <a:gd name="connsiteX23" fmla="*/ 6005 w 10000"/>
              <a:gd name="connsiteY23" fmla="*/ 7246 h 10000"/>
              <a:gd name="connsiteX24" fmla="*/ 7549 w 10000"/>
              <a:gd name="connsiteY24" fmla="*/ 7579 h 10000"/>
              <a:gd name="connsiteX25" fmla="*/ 9934 w 10000"/>
              <a:gd name="connsiteY25" fmla="*/ 7116 h 10000"/>
              <a:gd name="connsiteX26" fmla="*/ 9591 w 10000"/>
              <a:gd name="connsiteY26" fmla="*/ 5545 h 10000"/>
              <a:gd name="connsiteX27" fmla="*/ 7497 w 10000"/>
              <a:gd name="connsiteY27" fmla="*/ 1885 h 10000"/>
              <a:gd name="connsiteX28" fmla="*/ 5336 w 10000"/>
              <a:gd name="connsiteY28" fmla="*/ 4399 h 10000"/>
              <a:gd name="connsiteX29" fmla="*/ 5439 w 10000"/>
              <a:gd name="connsiteY29" fmla="*/ 0 h 10000"/>
              <a:gd name="connsiteX0" fmla="*/ 5440 w 10001"/>
              <a:gd name="connsiteY0" fmla="*/ 0 h 10000"/>
              <a:gd name="connsiteX1" fmla="*/ 4496 w 10001"/>
              <a:gd name="connsiteY1" fmla="*/ 0 h 10000"/>
              <a:gd name="connsiteX2" fmla="*/ 4599 w 10001"/>
              <a:gd name="connsiteY2" fmla="*/ 4399 h 10000"/>
              <a:gd name="connsiteX3" fmla="*/ 2438 w 10001"/>
              <a:gd name="connsiteY3" fmla="*/ 1885 h 10000"/>
              <a:gd name="connsiteX4" fmla="*/ 344 w 10001"/>
              <a:gd name="connsiteY4" fmla="*/ 5545 h 10000"/>
              <a:gd name="connsiteX5" fmla="*/ 1 w 10001"/>
              <a:gd name="connsiteY5" fmla="*/ 7153 h 10000"/>
              <a:gd name="connsiteX6" fmla="*/ 241 w 10001"/>
              <a:gd name="connsiteY6" fmla="*/ 7856 h 10000"/>
              <a:gd name="connsiteX7" fmla="*/ 413 w 10001"/>
              <a:gd name="connsiteY7" fmla="*/ 8780 h 10000"/>
              <a:gd name="connsiteX8" fmla="*/ 619 w 10001"/>
              <a:gd name="connsiteY8" fmla="*/ 9982 h 10000"/>
              <a:gd name="connsiteX9" fmla="*/ 739 w 10001"/>
              <a:gd name="connsiteY9" fmla="*/ 10000 h 10000"/>
              <a:gd name="connsiteX10" fmla="*/ 3090 w 10001"/>
              <a:gd name="connsiteY10" fmla="*/ 8928 h 10000"/>
              <a:gd name="connsiteX11" fmla="*/ 4719 w 10001"/>
              <a:gd name="connsiteY11" fmla="*/ 5989 h 10000"/>
              <a:gd name="connsiteX12" fmla="*/ 4977 w 10001"/>
              <a:gd name="connsiteY12" fmla="*/ 5841 h 10000"/>
              <a:gd name="connsiteX13" fmla="*/ 5217 w 10001"/>
              <a:gd name="connsiteY13" fmla="*/ 5989 h 10000"/>
              <a:gd name="connsiteX14" fmla="*/ 6846 w 10001"/>
              <a:gd name="connsiteY14" fmla="*/ 8928 h 10000"/>
              <a:gd name="connsiteX15" fmla="*/ 9197 w 10001"/>
              <a:gd name="connsiteY15" fmla="*/ 10000 h 10000"/>
              <a:gd name="connsiteX16" fmla="*/ 9592 w 10001"/>
              <a:gd name="connsiteY16" fmla="*/ 9908 h 10000"/>
              <a:gd name="connsiteX17" fmla="*/ 9643 w 10001"/>
              <a:gd name="connsiteY17" fmla="*/ 9871 h 10000"/>
              <a:gd name="connsiteX18" fmla="*/ 9935 w 10001"/>
              <a:gd name="connsiteY18" fmla="*/ 7985 h 10000"/>
              <a:gd name="connsiteX19" fmla="*/ 9472 w 10001"/>
              <a:gd name="connsiteY19" fmla="*/ 7800 h 10000"/>
              <a:gd name="connsiteX20" fmla="*/ 8562 w 10001"/>
              <a:gd name="connsiteY20" fmla="*/ 7893 h 10000"/>
              <a:gd name="connsiteX21" fmla="*/ 7464 w 10001"/>
              <a:gd name="connsiteY21" fmla="*/ 8004 h 10000"/>
              <a:gd name="connsiteX22" fmla="*/ 6006 w 10001"/>
              <a:gd name="connsiteY22" fmla="*/ 7246 h 10000"/>
              <a:gd name="connsiteX23" fmla="*/ 7550 w 10001"/>
              <a:gd name="connsiteY23" fmla="*/ 7579 h 10000"/>
              <a:gd name="connsiteX24" fmla="*/ 9935 w 10001"/>
              <a:gd name="connsiteY24" fmla="*/ 7116 h 10000"/>
              <a:gd name="connsiteX25" fmla="*/ 9592 w 10001"/>
              <a:gd name="connsiteY25" fmla="*/ 5545 h 10000"/>
              <a:gd name="connsiteX26" fmla="*/ 7498 w 10001"/>
              <a:gd name="connsiteY26" fmla="*/ 1885 h 10000"/>
              <a:gd name="connsiteX27" fmla="*/ 5337 w 10001"/>
              <a:gd name="connsiteY27" fmla="*/ 4399 h 10000"/>
              <a:gd name="connsiteX28" fmla="*/ 5440 w 10001"/>
              <a:gd name="connsiteY28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471 w 10000"/>
              <a:gd name="connsiteY18" fmla="*/ 7800 h 10000"/>
              <a:gd name="connsiteX19" fmla="*/ 8561 w 10000"/>
              <a:gd name="connsiteY19" fmla="*/ 7893 h 10000"/>
              <a:gd name="connsiteX20" fmla="*/ 7463 w 10000"/>
              <a:gd name="connsiteY20" fmla="*/ 8004 h 10000"/>
              <a:gd name="connsiteX21" fmla="*/ 6005 w 10000"/>
              <a:gd name="connsiteY21" fmla="*/ 7246 h 10000"/>
              <a:gd name="connsiteX22" fmla="*/ 7549 w 10000"/>
              <a:gd name="connsiteY22" fmla="*/ 7579 h 10000"/>
              <a:gd name="connsiteX23" fmla="*/ 9934 w 10000"/>
              <a:gd name="connsiteY23" fmla="*/ 7116 h 10000"/>
              <a:gd name="connsiteX24" fmla="*/ 9591 w 10000"/>
              <a:gd name="connsiteY24" fmla="*/ 5545 h 10000"/>
              <a:gd name="connsiteX25" fmla="*/ 7497 w 10000"/>
              <a:gd name="connsiteY25" fmla="*/ 1885 h 10000"/>
              <a:gd name="connsiteX26" fmla="*/ 5336 w 10000"/>
              <a:gd name="connsiteY26" fmla="*/ 4399 h 10000"/>
              <a:gd name="connsiteX27" fmla="*/ 5439 w 10000"/>
              <a:gd name="connsiteY27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471 w 10000"/>
              <a:gd name="connsiteY18" fmla="*/ 7800 h 10000"/>
              <a:gd name="connsiteX19" fmla="*/ 8561 w 10000"/>
              <a:gd name="connsiteY19" fmla="*/ 7893 h 10000"/>
              <a:gd name="connsiteX20" fmla="*/ 7463 w 10000"/>
              <a:gd name="connsiteY20" fmla="*/ 8004 h 10000"/>
              <a:gd name="connsiteX21" fmla="*/ 7549 w 10000"/>
              <a:gd name="connsiteY21" fmla="*/ 7579 h 10000"/>
              <a:gd name="connsiteX22" fmla="*/ 9934 w 10000"/>
              <a:gd name="connsiteY22" fmla="*/ 7116 h 10000"/>
              <a:gd name="connsiteX23" fmla="*/ 9591 w 10000"/>
              <a:gd name="connsiteY23" fmla="*/ 5545 h 10000"/>
              <a:gd name="connsiteX24" fmla="*/ 7497 w 10000"/>
              <a:gd name="connsiteY24" fmla="*/ 1885 h 10000"/>
              <a:gd name="connsiteX25" fmla="*/ 5336 w 10000"/>
              <a:gd name="connsiteY25" fmla="*/ 4399 h 10000"/>
              <a:gd name="connsiteX26" fmla="*/ 5439 w 10000"/>
              <a:gd name="connsiteY26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471 w 10000"/>
              <a:gd name="connsiteY18" fmla="*/ 7800 h 10000"/>
              <a:gd name="connsiteX19" fmla="*/ 8561 w 10000"/>
              <a:gd name="connsiteY19" fmla="*/ 7893 h 10000"/>
              <a:gd name="connsiteX20" fmla="*/ 7549 w 10000"/>
              <a:gd name="connsiteY20" fmla="*/ 7579 h 10000"/>
              <a:gd name="connsiteX21" fmla="*/ 9934 w 10000"/>
              <a:gd name="connsiteY21" fmla="*/ 7116 h 10000"/>
              <a:gd name="connsiteX22" fmla="*/ 9591 w 10000"/>
              <a:gd name="connsiteY22" fmla="*/ 5545 h 10000"/>
              <a:gd name="connsiteX23" fmla="*/ 7497 w 10000"/>
              <a:gd name="connsiteY23" fmla="*/ 1885 h 10000"/>
              <a:gd name="connsiteX24" fmla="*/ 5336 w 10000"/>
              <a:gd name="connsiteY24" fmla="*/ 4399 h 10000"/>
              <a:gd name="connsiteX25" fmla="*/ 5439 w 10000"/>
              <a:gd name="connsiteY25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471 w 10000"/>
              <a:gd name="connsiteY18" fmla="*/ 7800 h 10000"/>
              <a:gd name="connsiteX19" fmla="*/ 8561 w 10000"/>
              <a:gd name="connsiteY19" fmla="*/ 7893 h 10000"/>
              <a:gd name="connsiteX20" fmla="*/ 9934 w 10000"/>
              <a:gd name="connsiteY20" fmla="*/ 7116 h 10000"/>
              <a:gd name="connsiteX21" fmla="*/ 9591 w 10000"/>
              <a:gd name="connsiteY21" fmla="*/ 5545 h 10000"/>
              <a:gd name="connsiteX22" fmla="*/ 7497 w 10000"/>
              <a:gd name="connsiteY22" fmla="*/ 1885 h 10000"/>
              <a:gd name="connsiteX23" fmla="*/ 5336 w 10000"/>
              <a:gd name="connsiteY23" fmla="*/ 4399 h 10000"/>
              <a:gd name="connsiteX24" fmla="*/ 5439 w 10000"/>
              <a:gd name="connsiteY24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471 w 10000"/>
              <a:gd name="connsiteY18" fmla="*/ 7800 h 10000"/>
              <a:gd name="connsiteX19" fmla="*/ 9934 w 10000"/>
              <a:gd name="connsiteY19" fmla="*/ 7116 h 10000"/>
              <a:gd name="connsiteX20" fmla="*/ 9591 w 10000"/>
              <a:gd name="connsiteY20" fmla="*/ 5545 h 10000"/>
              <a:gd name="connsiteX21" fmla="*/ 7497 w 10000"/>
              <a:gd name="connsiteY21" fmla="*/ 1885 h 10000"/>
              <a:gd name="connsiteX22" fmla="*/ 5336 w 10000"/>
              <a:gd name="connsiteY22" fmla="*/ 4399 h 10000"/>
              <a:gd name="connsiteX23" fmla="*/ 5439 w 10000"/>
              <a:gd name="connsiteY23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934 w 10000"/>
              <a:gd name="connsiteY18" fmla="*/ 7116 h 10000"/>
              <a:gd name="connsiteX19" fmla="*/ 9591 w 10000"/>
              <a:gd name="connsiteY19" fmla="*/ 5545 h 10000"/>
              <a:gd name="connsiteX20" fmla="*/ 7497 w 10000"/>
              <a:gd name="connsiteY20" fmla="*/ 1885 h 10000"/>
              <a:gd name="connsiteX21" fmla="*/ 5336 w 10000"/>
              <a:gd name="connsiteY21" fmla="*/ 4399 h 10000"/>
              <a:gd name="connsiteX22" fmla="*/ 5439 w 10000"/>
              <a:gd name="connsiteY22" fmla="*/ 0 h 10000"/>
              <a:gd name="connsiteX0" fmla="*/ 5439 w 10000"/>
              <a:gd name="connsiteY0" fmla="*/ 0 h 10000"/>
              <a:gd name="connsiteX1" fmla="*/ 4495 w 10000"/>
              <a:gd name="connsiteY1" fmla="*/ 0 h 10000"/>
              <a:gd name="connsiteX2" fmla="*/ 4598 w 10000"/>
              <a:gd name="connsiteY2" fmla="*/ 4399 h 10000"/>
              <a:gd name="connsiteX3" fmla="*/ 2437 w 10000"/>
              <a:gd name="connsiteY3" fmla="*/ 1885 h 10000"/>
              <a:gd name="connsiteX4" fmla="*/ 343 w 10000"/>
              <a:gd name="connsiteY4" fmla="*/ 5545 h 10000"/>
              <a:gd name="connsiteX5" fmla="*/ 0 w 10000"/>
              <a:gd name="connsiteY5" fmla="*/ 7153 h 10000"/>
              <a:gd name="connsiteX6" fmla="*/ 412 w 10000"/>
              <a:gd name="connsiteY6" fmla="*/ 8780 h 10000"/>
              <a:gd name="connsiteX7" fmla="*/ 618 w 10000"/>
              <a:gd name="connsiteY7" fmla="*/ 9982 h 10000"/>
              <a:gd name="connsiteX8" fmla="*/ 738 w 10000"/>
              <a:gd name="connsiteY8" fmla="*/ 10000 h 10000"/>
              <a:gd name="connsiteX9" fmla="*/ 3089 w 10000"/>
              <a:gd name="connsiteY9" fmla="*/ 8928 h 10000"/>
              <a:gd name="connsiteX10" fmla="*/ 4718 w 10000"/>
              <a:gd name="connsiteY10" fmla="*/ 5989 h 10000"/>
              <a:gd name="connsiteX11" fmla="*/ 4976 w 10000"/>
              <a:gd name="connsiteY11" fmla="*/ 5841 h 10000"/>
              <a:gd name="connsiteX12" fmla="*/ 5216 w 10000"/>
              <a:gd name="connsiteY12" fmla="*/ 5989 h 10000"/>
              <a:gd name="connsiteX13" fmla="*/ 6845 w 10000"/>
              <a:gd name="connsiteY13" fmla="*/ 8928 h 10000"/>
              <a:gd name="connsiteX14" fmla="*/ 9196 w 10000"/>
              <a:gd name="connsiteY14" fmla="*/ 10000 h 10000"/>
              <a:gd name="connsiteX15" fmla="*/ 9591 w 10000"/>
              <a:gd name="connsiteY15" fmla="*/ 9908 h 10000"/>
              <a:gd name="connsiteX16" fmla="*/ 9642 w 10000"/>
              <a:gd name="connsiteY16" fmla="*/ 9871 h 10000"/>
              <a:gd name="connsiteX17" fmla="*/ 9934 w 10000"/>
              <a:gd name="connsiteY17" fmla="*/ 7985 h 10000"/>
              <a:gd name="connsiteX18" fmla="*/ 9591 w 10000"/>
              <a:gd name="connsiteY18" fmla="*/ 5545 h 10000"/>
              <a:gd name="connsiteX19" fmla="*/ 7497 w 10000"/>
              <a:gd name="connsiteY19" fmla="*/ 1885 h 10000"/>
              <a:gd name="connsiteX20" fmla="*/ 5336 w 10000"/>
              <a:gd name="connsiteY20" fmla="*/ 4399 h 10000"/>
              <a:gd name="connsiteX21" fmla="*/ 5439 w 10000"/>
              <a:gd name="connsiteY21" fmla="*/ 0 h 10000"/>
              <a:gd name="connsiteX0" fmla="*/ 5439 w 9764"/>
              <a:gd name="connsiteY0" fmla="*/ 0 h 10000"/>
              <a:gd name="connsiteX1" fmla="*/ 4495 w 9764"/>
              <a:gd name="connsiteY1" fmla="*/ 0 h 10000"/>
              <a:gd name="connsiteX2" fmla="*/ 4598 w 9764"/>
              <a:gd name="connsiteY2" fmla="*/ 4399 h 10000"/>
              <a:gd name="connsiteX3" fmla="*/ 2437 w 9764"/>
              <a:gd name="connsiteY3" fmla="*/ 1885 h 10000"/>
              <a:gd name="connsiteX4" fmla="*/ 343 w 9764"/>
              <a:gd name="connsiteY4" fmla="*/ 5545 h 10000"/>
              <a:gd name="connsiteX5" fmla="*/ 0 w 9764"/>
              <a:gd name="connsiteY5" fmla="*/ 7153 h 10000"/>
              <a:gd name="connsiteX6" fmla="*/ 412 w 9764"/>
              <a:gd name="connsiteY6" fmla="*/ 8780 h 10000"/>
              <a:gd name="connsiteX7" fmla="*/ 618 w 9764"/>
              <a:gd name="connsiteY7" fmla="*/ 9982 h 10000"/>
              <a:gd name="connsiteX8" fmla="*/ 738 w 9764"/>
              <a:gd name="connsiteY8" fmla="*/ 10000 h 10000"/>
              <a:gd name="connsiteX9" fmla="*/ 3089 w 9764"/>
              <a:gd name="connsiteY9" fmla="*/ 8928 h 10000"/>
              <a:gd name="connsiteX10" fmla="*/ 4718 w 9764"/>
              <a:gd name="connsiteY10" fmla="*/ 5989 h 10000"/>
              <a:gd name="connsiteX11" fmla="*/ 4976 w 9764"/>
              <a:gd name="connsiteY11" fmla="*/ 5841 h 10000"/>
              <a:gd name="connsiteX12" fmla="*/ 5216 w 9764"/>
              <a:gd name="connsiteY12" fmla="*/ 5989 h 10000"/>
              <a:gd name="connsiteX13" fmla="*/ 6845 w 9764"/>
              <a:gd name="connsiteY13" fmla="*/ 8928 h 10000"/>
              <a:gd name="connsiteX14" fmla="*/ 9196 w 9764"/>
              <a:gd name="connsiteY14" fmla="*/ 10000 h 10000"/>
              <a:gd name="connsiteX15" fmla="*/ 9591 w 9764"/>
              <a:gd name="connsiteY15" fmla="*/ 9908 h 10000"/>
              <a:gd name="connsiteX16" fmla="*/ 9642 w 9764"/>
              <a:gd name="connsiteY16" fmla="*/ 9871 h 10000"/>
              <a:gd name="connsiteX17" fmla="*/ 9591 w 9764"/>
              <a:gd name="connsiteY17" fmla="*/ 5545 h 10000"/>
              <a:gd name="connsiteX18" fmla="*/ 7497 w 9764"/>
              <a:gd name="connsiteY18" fmla="*/ 1885 h 10000"/>
              <a:gd name="connsiteX19" fmla="*/ 5336 w 9764"/>
              <a:gd name="connsiteY19" fmla="*/ 4399 h 10000"/>
              <a:gd name="connsiteX20" fmla="*/ 5439 w 9764"/>
              <a:gd name="connsiteY20" fmla="*/ 0 h 10000"/>
              <a:gd name="connsiteX0" fmla="*/ 5570 w 10000"/>
              <a:gd name="connsiteY0" fmla="*/ 0 h 10000"/>
              <a:gd name="connsiteX1" fmla="*/ 4604 w 10000"/>
              <a:gd name="connsiteY1" fmla="*/ 0 h 10000"/>
              <a:gd name="connsiteX2" fmla="*/ 4709 w 10000"/>
              <a:gd name="connsiteY2" fmla="*/ 4399 h 10000"/>
              <a:gd name="connsiteX3" fmla="*/ 2496 w 10000"/>
              <a:gd name="connsiteY3" fmla="*/ 1885 h 10000"/>
              <a:gd name="connsiteX4" fmla="*/ 351 w 10000"/>
              <a:gd name="connsiteY4" fmla="*/ 5545 h 10000"/>
              <a:gd name="connsiteX5" fmla="*/ 0 w 10000"/>
              <a:gd name="connsiteY5" fmla="*/ 7153 h 10000"/>
              <a:gd name="connsiteX6" fmla="*/ 633 w 10000"/>
              <a:gd name="connsiteY6" fmla="*/ 9982 h 10000"/>
              <a:gd name="connsiteX7" fmla="*/ 756 w 10000"/>
              <a:gd name="connsiteY7" fmla="*/ 10000 h 10000"/>
              <a:gd name="connsiteX8" fmla="*/ 3164 w 10000"/>
              <a:gd name="connsiteY8" fmla="*/ 8928 h 10000"/>
              <a:gd name="connsiteX9" fmla="*/ 4832 w 10000"/>
              <a:gd name="connsiteY9" fmla="*/ 5989 h 10000"/>
              <a:gd name="connsiteX10" fmla="*/ 5096 w 10000"/>
              <a:gd name="connsiteY10" fmla="*/ 5841 h 10000"/>
              <a:gd name="connsiteX11" fmla="*/ 5342 w 10000"/>
              <a:gd name="connsiteY11" fmla="*/ 5989 h 10000"/>
              <a:gd name="connsiteX12" fmla="*/ 7010 w 10000"/>
              <a:gd name="connsiteY12" fmla="*/ 8928 h 10000"/>
              <a:gd name="connsiteX13" fmla="*/ 9418 w 10000"/>
              <a:gd name="connsiteY13" fmla="*/ 10000 h 10000"/>
              <a:gd name="connsiteX14" fmla="*/ 9823 w 10000"/>
              <a:gd name="connsiteY14" fmla="*/ 9908 h 10000"/>
              <a:gd name="connsiteX15" fmla="*/ 9875 w 10000"/>
              <a:gd name="connsiteY15" fmla="*/ 9871 h 10000"/>
              <a:gd name="connsiteX16" fmla="*/ 9823 w 10000"/>
              <a:gd name="connsiteY16" fmla="*/ 5545 h 10000"/>
              <a:gd name="connsiteX17" fmla="*/ 7678 w 10000"/>
              <a:gd name="connsiteY17" fmla="*/ 1885 h 10000"/>
              <a:gd name="connsiteX18" fmla="*/ 5465 w 10000"/>
              <a:gd name="connsiteY18" fmla="*/ 4399 h 10000"/>
              <a:gd name="connsiteX19" fmla="*/ 5570 w 10000"/>
              <a:gd name="connsiteY19" fmla="*/ 0 h 10000"/>
              <a:gd name="connsiteX0" fmla="*/ 5317 w 9747"/>
              <a:gd name="connsiteY0" fmla="*/ 0 h 10000"/>
              <a:gd name="connsiteX1" fmla="*/ 4351 w 9747"/>
              <a:gd name="connsiteY1" fmla="*/ 0 h 10000"/>
              <a:gd name="connsiteX2" fmla="*/ 4456 w 9747"/>
              <a:gd name="connsiteY2" fmla="*/ 4399 h 10000"/>
              <a:gd name="connsiteX3" fmla="*/ 2243 w 9747"/>
              <a:gd name="connsiteY3" fmla="*/ 1885 h 10000"/>
              <a:gd name="connsiteX4" fmla="*/ 98 w 9747"/>
              <a:gd name="connsiteY4" fmla="*/ 5545 h 10000"/>
              <a:gd name="connsiteX5" fmla="*/ 380 w 9747"/>
              <a:gd name="connsiteY5" fmla="*/ 9982 h 10000"/>
              <a:gd name="connsiteX6" fmla="*/ 503 w 9747"/>
              <a:gd name="connsiteY6" fmla="*/ 10000 h 10000"/>
              <a:gd name="connsiteX7" fmla="*/ 2911 w 9747"/>
              <a:gd name="connsiteY7" fmla="*/ 8928 h 10000"/>
              <a:gd name="connsiteX8" fmla="*/ 4579 w 9747"/>
              <a:gd name="connsiteY8" fmla="*/ 5989 h 10000"/>
              <a:gd name="connsiteX9" fmla="*/ 4843 w 9747"/>
              <a:gd name="connsiteY9" fmla="*/ 5841 h 10000"/>
              <a:gd name="connsiteX10" fmla="*/ 5089 w 9747"/>
              <a:gd name="connsiteY10" fmla="*/ 5989 h 10000"/>
              <a:gd name="connsiteX11" fmla="*/ 6757 w 9747"/>
              <a:gd name="connsiteY11" fmla="*/ 8928 h 10000"/>
              <a:gd name="connsiteX12" fmla="*/ 9165 w 9747"/>
              <a:gd name="connsiteY12" fmla="*/ 10000 h 10000"/>
              <a:gd name="connsiteX13" fmla="*/ 9570 w 9747"/>
              <a:gd name="connsiteY13" fmla="*/ 9908 h 10000"/>
              <a:gd name="connsiteX14" fmla="*/ 9622 w 9747"/>
              <a:gd name="connsiteY14" fmla="*/ 9871 h 10000"/>
              <a:gd name="connsiteX15" fmla="*/ 9570 w 9747"/>
              <a:gd name="connsiteY15" fmla="*/ 5545 h 10000"/>
              <a:gd name="connsiteX16" fmla="*/ 7425 w 9747"/>
              <a:gd name="connsiteY16" fmla="*/ 1885 h 10000"/>
              <a:gd name="connsiteX17" fmla="*/ 5212 w 9747"/>
              <a:gd name="connsiteY17" fmla="*/ 4399 h 10000"/>
              <a:gd name="connsiteX18" fmla="*/ 5317 w 9747"/>
              <a:gd name="connsiteY1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47" h="10000">
                <a:moveTo>
                  <a:pt x="5317" y="0"/>
                </a:moveTo>
                <a:lnTo>
                  <a:pt x="4351" y="0"/>
                </a:lnTo>
                <a:cubicBezTo>
                  <a:pt x="4351" y="444"/>
                  <a:pt x="4421" y="3105"/>
                  <a:pt x="4456" y="4399"/>
                </a:cubicBezTo>
                <a:cubicBezTo>
                  <a:pt x="4069" y="3198"/>
                  <a:pt x="3051" y="1885"/>
                  <a:pt x="2243" y="1885"/>
                </a:cubicBezTo>
                <a:cubicBezTo>
                  <a:pt x="1240" y="1885"/>
                  <a:pt x="661" y="3660"/>
                  <a:pt x="98" y="5545"/>
                </a:cubicBezTo>
                <a:cubicBezTo>
                  <a:pt x="-212" y="6895"/>
                  <a:pt x="313" y="9240"/>
                  <a:pt x="380" y="9982"/>
                </a:cubicBezTo>
                <a:cubicBezTo>
                  <a:pt x="415" y="10000"/>
                  <a:pt x="468" y="10000"/>
                  <a:pt x="503" y="10000"/>
                </a:cubicBezTo>
                <a:cubicBezTo>
                  <a:pt x="1205" y="10000"/>
                  <a:pt x="2330" y="9409"/>
                  <a:pt x="2911" y="8928"/>
                </a:cubicBezTo>
                <a:cubicBezTo>
                  <a:pt x="3754" y="8262"/>
                  <a:pt x="4439" y="7671"/>
                  <a:pt x="4579" y="5989"/>
                </a:cubicBezTo>
                <a:cubicBezTo>
                  <a:pt x="4667" y="5896"/>
                  <a:pt x="4754" y="5841"/>
                  <a:pt x="4843" y="5841"/>
                </a:cubicBezTo>
                <a:cubicBezTo>
                  <a:pt x="4931" y="5841"/>
                  <a:pt x="5001" y="5896"/>
                  <a:pt x="5089" y="5989"/>
                </a:cubicBezTo>
                <a:cubicBezTo>
                  <a:pt x="5247" y="7671"/>
                  <a:pt x="5932" y="8262"/>
                  <a:pt x="6757" y="8928"/>
                </a:cubicBezTo>
                <a:cubicBezTo>
                  <a:pt x="7357" y="9409"/>
                  <a:pt x="8463" y="10000"/>
                  <a:pt x="9165" y="10000"/>
                </a:cubicBezTo>
                <a:cubicBezTo>
                  <a:pt x="9324" y="10000"/>
                  <a:pt x="9464" y="9963"/>
                  <a:pt x="9570" y="9908"/>
                </a:cubicBezTo>
                <a:cubicBezTo>
                  <a:pt x="9587" y="9889"/>
                  <a:pt x="9605" y="9871"/>
                  <a:pt x="9622" y="9871"/>
                </a:cubicBezTo>
                <a:cubicBezTo>
                  <a:pt x="9622" y="9144"/>
                  <a:pt x="9936" y="6876"/>
                  <a:pt x="9570" y="5545"/>
                </a:cubicBezTo>
                <a:cubicBezTo>
                  <a:pt x="9025" y="3660"/>
                  <a:pt x="8445" y="1885"/>
                  <a:pt x="7425" y="1885"/>
                </a:cubicBezTo>
                <a:cubicBezTo>
                  <a:pt x="6636" y="1885"/>
                  <a:pt x="5599" y="3198"/>
                  <a:pt x="5212" y="4399"/>
                </a:cubicBezTo>
                <a:cubicBezTo>
                  <a:pt x="5247" y="3105"/>
                  <a:pt x="5317" y="444"/>
                  <a:pt x="5317" y="0"/>
                </a:cubicBezTo>
              </a:path>
            </a:pathLst>
          </a:custGeom>
          <a:solidFill>
            <a:srgbClr val="D350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036524" y="3530101"/>
            <a:ext cx="434063" cy="485929"/>
            <a:chOff x="1147905" y="3128358"/>
            <a:chExt cx="578750" cy="647905"/>
          </a:xfrm>
        </p:grpSpPr>
        <p:sp>
          <p:nvSpPr>
            <p:cNvPr id="78" name="Freeform 49"/>
            <p:cNvSpPr>
              <a:spLocks/>
            </p:cNvSpPr>
            <p:nvPr/>
          </p:nvSpPr>
          <p:spPr bwMode="auto">
            <a:xfrm flipH="1">
              <a:off x="1616927" y="3180498"/>
              <a:ext cx="109728" cy="98023"/>
            </a:xfrm>
            <a:custGeom>
              <a:avLst/>
              <a:gdLst>
                <a:gd name="T0" fmla="*/ 33 w 50"/>
                <a:gd name="T1" fmla="*/ 0 h 84"/>
                <a:gd name="T2" fmla="*/ 5 w 50"/>
                <a:gd name="T3" fmla="*/ 33 h 84"/>
                <a:gd name="T4" fmla="*/ 9 w 50"/>
                <a:gd name="T5" fmla="*/ 49 h 84"/>
                <a:gd name="T6" fmla="*/ 0 w 50"/>
                <a:gd name="T7" fmla="*/ 67 h 84"/>
                <a:gd name="T8" fmla="*/ 8 w 50"/>
                <a:gd name="T9" fmla="*/ 84 h 84"/>
                <a:gd name="T10" fmla="*/ 33 w 50"/>
                <a:gd name="T1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84">
                  <a:moveTo>
                    <a:pt x="33" y="0"/>
                  </a:moveTo>
                  <a:cubicBezTo>
                    <a:pt x="17" y="3"/>
                    <a:pt x="5" y="16"/>
                    <a:pt x="5" y="33"/>
                  </a:cubicBezTo>
                  <a:cubicBezTo>
                    <a:pt x="5" y="39"/>
                    <a:pt x="6" y="44"/>
                    <a:pt x="9" y="49"/>
                  </a:cubicBezTo>
                  <a:cubicBezTo>
                    <a:pt x="4" y="53"/>
                    <a:pt x="0" y="60"/>
                    <a:pt x="0" y="67"/>
                  </a:cubicBezTo>
                  <a:cubicBezTo>
                    <a:pt x="0" y="74"/>
                    <a:pt x="3" y="80"/>
                    <a:pt x="8" y="84"/>
                  </a:cubicBezTo>
                  <a:cubicBezTo>
                    <a:pt x="30" y="53"/>
                    <a:pt x="50" y="36"/>
                    <a:pt x="33" y="0"/>
                  </a:cubicBezTo>
                </a:path>
              </a:pathLst>
            </a:custGeom>
            <a:solidFill>
              <a:srgbClr val="FD9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50"/>
            <p:cNvSpPr>
              <a:spLocks/>
            </p:cNvSpPr>
            <p:nvPr/>
          </p:nvSpPr>
          <p:spPr bwMode="auto">
            <a:xfrm flipH="1">
              <a:off x="1147905" y="3315573"/>
              <a:ext cx="342036" cy="460690"/>
            </a:xfrm>
            <a:custGeom>
              <a:avLst/>
              <a:gdLst>
                <a:gd name="T0" fmla="*/ 273 w 295"/>
                <a:gd name="T1" fmla="*/ 0 h 339"/>
                <a:gd name="T2" fmla="*/ 192 w 295"/>
                <a:gd name="T3" fmla="*/ 13 h 339"/>
                <a:gd name="T4" fmla="*/ 188 w 295"/>
                <a:gd name="T5" fmla="*/ 28 h 339"/>
                <a:gd name="T6" fmla="*/ 205 w 295"/>
                <a:gd name="T7" fmla="*/ 57 h 339"/>
                <a:gd name="T8" fmla="*/ 195 w 295"/>
                <a:gd name="T9" fmla="*/ 76 h 339"/>
                <a:gd name="T10" fmla="*/ 208 w 295"/>
                <a:gd name="T11" fmla="*/ 96 h 339"/>
                <a:gd name="T12" fmla="*/ 194 w 295"/>
                <a:gd name="T13" fmla="*/ 121 h 339"/>
                <a:gd name="T14" fmla="*/ 198 w 295"/>
                <a:gd name="T15" fmla="*/ 137 h 339"/>
                <a:gd name="T16" fmla="*/ 173 w 295"/>
                <a:gd name="T17" fmla="*/ 157 h 339"/>
                <a:gd name="T18" fmla="*/ 158 w 295"/>
                <a:gd name="T19" fmla="*/ 151 h 339"/>
                <a:gd name="T20" fmla="*/ 146 w 295"/>
                <a:gd name="T21" fmla="*/ 155 h 339"/>
                <a:gd name="T22" fmla="*/ 118 w 295"/>
                <a:gd name="T23" fmla="*/ 132 h 339"/>
                <a:gd name="T24" fmla="*/ 95 w 295"/>
                <a:gd name="T25" fmla="*/ 144 h 339"/>
                <a:gd name="T26" fmla="*/ 62 w 295"/>
                <a:gd name="T27" fmla="*/ 129 h 339"/>
                <a:gd name="T28" fmla="*/ 0 w 295"/>
                <a:gd name="T29" fmla="*/ 192 h 339"/>
                <a:gd name="T30" fmla="*/ 40 w 295"/>
                <a:gd name="T31" fmla="*/ 339 h 339"/>
                <a:gd name="T32" fmla="*/ 56 w 295"/>
                <a:gd name="T33" fmla="*/ 329 h 339"/>
                <a:gd name="T34" fmla="*/ 62 w 295"/>
                <a:gd name="T35" fmla="*/ 318 h 339"/>
                <a:gd name="T36" fmla="*/ 80 w 295"/>
                <a:gd name="T37" fmla="*/ 227 h 339"/>
                <a:gd name="T38" fmla="*/ 109 w 295"/>
                <a:gd name="T39" fmla="*/ 246 h 339"/>
                <a:gd name="T40" fmla="*/ 129 w 295"/>
                <a:gd name="T41" fmla="*/ 238 h 339"/>
                <a:gd name="T42" fmla="*/ 148 w 295"/>
                <a:gd name="T43" fmla="*/ 257 h 339"/>
                <a:gd name="T44" fmla="*/ 277 w 295"/>
                <a:gd name="T45" fmla="*/ 187 h 339"/>
                <a:gd name="T46" fmla="*/ 278 w 295"/>
                <a:gd name="T47" fmla="*/ 176 h 339"/>
                <a:gd name="T48" fmla="*/ 271 w 295"/>
                <a:gd name="T49" fmla="*/ 154 h 339"/>
                <a:gd name="T50" fmla="*/ 295 w 295"/>
                <a:gd name="T51" fmla="*/ 121 h 339"/>
                <a:gd name="T52" fmla="*/ 281 w 295"/>
                <a:gd name="T53" fmla="*/ 93 h 339"/>
                <a:gd name="T54" fmla="*/ 288 w 295"/>
                <a:gd name="T55" fmla="*/ 74 h 339"/>
                <a:gd name="T56" fmla="*/ 279 w 295"/>
                <a:gd name="T57" fmla="*/ 52 h 339"/>
                <a:gd name="T58" fmla="*/ 289 w 295"/>
                <a:gd name="T59" fmla="*/ 31 h 339"/>
                <a:gd name="T60" fmla="*/ 270 w 295"/>
                <a:gd name="T61" fmla="*/ 5 h 339"/>
                <a:gd name="T62" fmla="*/ 273 w 295"/>
                <a:gd name="T6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339">
                  <a:moveTo>
                    <a:pt x="273" y="0"/>
                  </a:moveTo>
                  <a:cubicBezTo>
                    <a:pt x="249" y="4"/>
                    <a:pt x="220" y="9"/>
                    <a:pt x="192" y="13"/>
                  </a:cubicBezTo>
                  <a:cubicBezTo>
                    <a:pt x="189" y="17"/>
                    <a:pt x="188" y="23"/>
                    <a:pt x="188" y="28"/>
                  </a:cubicBezTo>
                  <a:cubicBezTo>
                    <a:pt x="188" y="40"/>
                    <a:pt x="195" y="51"/>
                    <a:pt x="205" y="57"/>
                  </a:cubicBezTo>
                  <a:cubicBezTo>
                    <a:pt x="199" y="61"/>
                    <a:pt x="195" y="68"/>
                    <a:pt x="195" y="76"/>
                  </a:cubicBezTo>
                  <a:cubicBezTo>
                    <a:pt x="195" y="85"/>
                    <a:pt x="200" y="92"/>
                    <a:pt x="208" y="96"/>
                  </a:cubicBezTo>
                  <a:cubicBezTo>
                    <a:pt x="199" y="101"/>
                    <a:pt x="194" y="110"/>
                    <a:pt x="194" y="121"/>
                  </a:cubicBezTo>
                  <a:cubicBezTo>
                    <a:pt x="194" y="127"/>
                    <a:pt x="195" y="132"/>
                    <a:pt x="198" y="137"/>
                  </a:cubicBezTo>
                  <a:cubicBezTo>
                    <a:pt x="186" y="137"/>
                    <a:pt x="175" y="146"/>
                    <a:pt x="173" y="157"/>
                  </a:cubicBezTo>
                  <a:cubicBezTo>
                    <a:pt x="169" y="153"/>
                    <a:pt x="163" y="151"/>
                    <a:pt x="158" y="151"/>
                  </a:cubicBezTo>
                  <a:cubicBezTo>
                    <a:pt x="153" y="151"/>
                    <a:pt x="149" y="152"/>
                    <a:pt x="146" y="155"/>
                  </a:cubicBezTo>
                  <a:cubicBezTo>
                    <a:pt x="143" y="142"/>
                    <a:pt x="131" y="132"/>
                    <a:pt x="118" y="132"/>
                  </a:cubicBezTo>
                  <a:cubicBezTo>
                    <a:pt x="109" y="132"/>
                    <a:pt x="100" y="137"/>
                    <a:pt x="95" y="144"/>
                  </a:cubicBezTo>
                  <a:cubicBezTo>
                    <a:pt x="87" y="135"/>
                    <a:pt x="75" y="129"/>
                    <a:pt x="62" y="129"/>
                  </a:cubicBezTo>
                  <a:cubicBezTo>
                    <a:pt x="20" y="129"/>
                    <a:pt x="0" y="161"/>
                    <a:pt x="0" y="192"/>
                  </a:cubicBezTo>
                  <a:cubicBezTo>
                    <a:pt x="0" y="253"/>
                    <a:pt x="10" y="339"/>
                    <a:pt x="40" y="339"/>
                  </a:cubicBezTo>
                  <a:cubicBezTo>
                    <a:pt x="46" y="339"/>
                    <a:pt x="51" y="335"/>
                    <a:pt x="56" y="329"/>
                  </a:cubicBezTo>
                  <a:cubicBezTo>
                    <a:pt x="58" y="325"/>
                    <a:pt x="60" y="321"/>
                    <a:pt x="62" y="318"/>
                  </a:cubicBezTo>
                  <a:cubicBezTo>
                    <a:pt x="74" y="294"/>
                    <a:pt x="80" y="254"/>
                    <a:pt x="80" y="227"/>
                  </a:cubicBezTo>
                  <a:cubicBezTo>
                    <a:pt x="85" y="238"/>
                    <a:pt x="96" y="246"/>
                    <a:pt x="109" y="246"/>
                  </a:cubicBezTo>
                  <a:cubicBezTo>
                    <a:pt x="116" y="246"/>
                    <a:pt x="123" y="243"/>
                    <a:pt x="129" y="238"/>
                  </a:cubicBezTo>
                  <a:cubicBezTo>
                    <a:pt x="133" y="246"/>
                    <a:pt x="140" y="253"/>
                    <a:pt x="148" y="257"/>
                  </a:cubicBezTo>
                  <a:cubicBezTo>
                    <a:pt x="183" y="229"/>
                    <a:pt x="232" y="205"/>
                    <a:pt x="277" y="187"/>
                  </a:cubicBezTo>
                  <a:cubicBezTo>
                    <a:pt x="278" y="184"/>
                    <a:pt x="278" y="180"/>
                    <a:pt x="278" y="176"/>
                  </a:cubicBezTo>
                  <a:cubicBezTo>
                    <a:pt x="278" y="168"/>
                    <a:pt x="276" y="160"/>
                    <a:pt x="271" y="154"/>
                  </a:cubicBezTo>
                  <a:cubicBezTo>
                    <a:pt x="285" y="149"/>
                    <a:pt x="295" y="136"/>
                    <a:pt x="295" y="121"/>
                  </a:cubicBezTo>
                  <a:cubicBezTo>
                    <a:pt x="295" y="109"/>
                    <a:pt x="290" y="99"/>
                    <a:pt x="281" y="93"/>
                  </a:cubicBezTo>
                  <a:cubicBezTo>
                    <a:pt x="286" y="88"/>
                    <a:pt x="288" y="81"/>
                    <a:pt x="288" y="74"/>
                  </a:cubicBezTo>
                  <a:cubicBezTo>
                    <a:pt x="288" y="65"/>
                    <a:pt x="285" y="58"/>
                    <a:pt x="279" y="52"/>
                  </a:cubicBezTo>
                  <a:cubicBezTo>
                    <a:pt x="285" y="47"/>
                    <a:pt x="289" y="39"/>
                    <a:pt x="289" y="31"/>
                  </a:cubicBezTo>
                  <a:cubicBezTo>
                    <a:pt x="289" y="19"/>
                    <a:pt x="281" y="8"/>
                    <a:pt x="270" y="5"/>
                  </a:cubicBezTo>
                  <a:cubicBezTo>
                    <a:pt x="271" y="3"/>
                    <a:pt x="272" y="2"/>
                    <a:pt x="273" y="0"/>
                  </a:cubicBezTo>
                </a:path>
              </a:pathLst>
            </a:custGeom>
            <a:solidFill>
              <a:srgbClr val="FD9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52"/>
            <p:cNvSpPr>
              <a:spLocks/>
            </p:cNvSpPr>
            <p:nvPr/>
          </p:nvSpPr>
          <p:spPr bwMode="auto">
            <a:xfrm flipH="1">
              <a:off x="1577535" y="3326780"/>
              <a:ext cx="148077" cy="237466"/>
            </a:xfrm>
            <a:custGeom>
              <a:avLst/>
              <a:gdLst>
                <a:gd name="T0" fmla="*/ 15 w 127"/>
                <a:gd name="T1" fmla="*/ 0 h 182"/>
                <a:gd name="T2" fmla="*/ 9 w 127"/>
                <a:gd name="T3" fmla="*/ 17 h 182"/>
                <a:gd name="T4" fmla="*/ 13 w 127"/>
                <a:gd name="T5" fmla="*/ 31 h 182"/>
                <a:gd name="T6" fmla="*/ 1 w 127"/>
                <a:gd name="T7" fmla="*/ 52 h 182"/>
                <a:gd name="T8" fmla="*/ 14 w 127"/>
                <a:gd name="T9" fmla="*/ 74 h 182"/>
                <a:gd name="T10" fmla="*/ 4 w 127"/>
                <a:gd name="T11" fmla="*/ 97 h 182"/>
                <a:gd name="T12" fmla="*/ 8 w 127"/>
                <a:gd name="T13" fmla="*/ 114 h 182"/>
                <a:gd name="T14" fmla="*/ 0 w 127"/>
                <a:gd name="T15" fmla="*/ 136 h 182"/>
                <a:gd name="T16" fmla="*/ 4 w 127"/>
                <a:gd name="T17" fmla="*/ 152 h 182"/>
                <a:gd name="T18" fmla="*/ 70 w 127"/>
                <a:gd name="T19" fmla="*/ 182 h 182"/>
                <a:gd name="T20" fmla="*/ 103 w 127"/>
                <a:gd name="T21" fmla="*/ 141 h 182"/>
                <a:gd name="T22" fmla="*/ 127 w 127"/>
                <a:gd name="T23" fmla="*/ 108 h 182"/>
                <a:gd name="T24" fmla="*/ 102 w 127"/>
                <a:gd name="T25" fmla="*/ 75 h 182"/>
                <a:gd name="T26" fmla="*/ 109 w 127"/>
                <a:gd name="T27" fmla="*/ 53 h 182"/>
                <a:gd name="T28" fmla="*/ 96 w 127"/>
                <a:gd name="T29" fmla="*/ 25 h 182"/>
                <a:gd name="T30" fmla="*/ 103 w 127"/>
                <a:gd name="T31" fmla="*/ 13 h 182"/>
                <a:gd name="T32" fmla="*/ 15 w 127"/>
                <a:gd name="T3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82">
                  <a:moveTo>
                    <a:pt x="15" y="0"/>
                  </a:moveTo>
                  <a:cubicBezTo>
                    <a:pt x="12" y="5"/>
                    <a:pt x="9" y="10"/>
                    <a:pt x="9" y="17"/>
                  </a:cubicBezTo>
                  <a:cubicBezTo>
                    <a:pt x="9" y="22"/>
                    <a:pt x="11" y="27"/>
                    <a:pt x="13" y="31"/>
                  </a:cubicBezTo>
                  <a:cubicBezTo>
                    <a:pt x="6" y="35"/>
                    <a:pt x="1" y="43"/>
                    <a:pt x="1" y="52"/>
                  </a:cubicBezTo>
                  <a:cubicBezTo>
                    <a:pt x="1" y="62"/>
                    <a:pt x="6" y="70"/>
                    <a:pt x="14" y="74"/>
                  </a:cubicBezTo>
                  <a:cubicBezTo>
                    <a:pt x="8" y="80"/>
                    <a:pt x="4" y="88"/>
                    <a:pt x="4" y="97"/>
                  </a:cubicBezTo>
                  <a:cubicBezTo>
                    <a:pt x="4" y="103"/>
                    <a:pt x="5" y="109"/>
                    <a:pt x="8" y="114"/>
                  </a:cubicBezTo>
                  <a:cubicBezTo>
                    <a:pt x="3" y="120"/>
                    <a:pt x="0" y="127"/>
                    <a:pt x="0" y="136"/>
                  </a:cubicBezTo>
                  <a:cubicBezTo>
                    <a:pt x="0" y="142"/>
                    <a:pt x="1" y="147"/>
                    <a:pt x="4" y="152"/>
                  </a:cubicBezTo>
                  <a:cubicBezTo>
                    <a:pt x="23" y="160"/>
                    <a:pt x="46" y="170"/>
                    <a:pt x="70" y="182"/>
                  </a:cubicBezTo>
                  <a:cubicBezTo>
                    <a:pt x="89" y="178"/>
                    <a:pt x="103" y="161"/>
                    <a:pt x="103" y="141"/>
                  </a:cubicBezTo>
                  <a:cubicBezTo>
                    <a:pt x="117" y="137"/>
                    <a:pt x="127" y="124"/>
                    <a:pt x="127" y="108"/>
                  </a:cubicBezTo>
                  <a:cubicBezTo>
                    <a:pt x="127" y="92"/>
                    <a:pt x="117" y="79"/>
                    <a:pt x="102" y="75"/>
                  </a:cubicBezTo>
                  <a:cubicBezTo>
                    <a:pt x="106" y="69"/>
                    <a:pt x="109" y="61"/>
                    <a:pt x="109" y="53"/>
                  </a:cubicBezTo>
                  <a:cubicBezTo>
                    <a:pt x="109" y="42"/>
                    <a:pt x="104" y="32"/>
                    <a:pt x="96" y="25"/>
                  </a:cubicBezTo>
                  <a:cubicBezTo>
                    <a:pt x="99" y="22"/>
                    <a:pt x="102" y="18"/>
                    <a:pt x="103" y="13"/>
                  </a:cubicBezTo>
                  <a:cubicBezTo>
                    <a:pt x="73" y="9"/>
                    <a:pt x="42" y="4"/>
                    <a:pt x="15" y="0"/>
                  </a:cubicBezTo>
                </a:path>
              </a:pathLst>
            </a:custGeom>
            <a:solidFill>
              <a:srgbClr val="FD9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7500" lnSpcReduction="20000"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48"/>
            <p:cNvSpPr>
              <a:spLocks noEditPoints="1"/>
            </p:cNvSpPr>
            <p:nvPr/>
          </p:nvSpPr>
          <p:spPr bwMode="auto">
            <a:xfrm flipH="1">
              <a:off x="1152076" y="3128358"/>
              <a:ext cx="567280" cy="529739"/>
            </a:xfrm>
            <a:custGeom>
              <a:avLst/>
              <a:gdLst>
                <a:gd name="T0" fmla="*/ 346 w 489"/>
                <a:gd name="T1" fmla="*/ 446 h 452"/>
                <a:gd name="T2" fmla="*/ 399 w 489"/>
                <a:gd name="T3" fmla="*/ 442 h 452"/>
                <a:gd name="T4" fmla="*/ 452 w 489"/>
                <a:gd name="T5" fmla="*/ 407 h 452"/>
                <a:gd name="T6" fmla="*/ 475 w 489"/>
                <a:gd name="T7" fmla="*/ 376 h 452"/>
                <a:gd name="T8" fmla="*/ 428 w 489"/>
                <a:gd name="T9" fmla="*/ 11 h 452"/>
                <a:gd name="T10" fmla="*/ 388 w 489"/>
                <a:gd name="T11" fmla="*/ 35 h 452"/>
                <a:gd name="T12" fmla="*/ 356 w 489"/>
                <a:gd name="T13" fmla="*/ 50 h 452"/>
                <a:gd name="T14" fmla="*/ 339 w 489"/>
                <a:gd name="T15" fmla="*/ 77 h 452"/>
                <a:gd name="T16" fmla="*/ 318 w 489"/>
                <a:gd name="T17" fmla="*/ 80 h 452"/>
                <a:gd name="T18" fmla="*/ 307 w 489"/>
                <a:gd name="T19" fmla="*/ 50 h 452"/>
                <a:gd name="T20" fmla="*/ 269 w 489"/>
                <a:gd name="T21" fmla="*/ 67 h 452"/>
                <a:gd name="T22" fmla="*/ 245 w 489"/>
                <a:gd name="T23" fmla="*/ 55 h 452"/>
                <a:gd name="T24" fmla="*/ 234 w 489"/>
                <a:gd name="T25" fmla="*/ 57 h 452"/>
                <a:gd name="T26" fmla="*/ 201 w 489"/>
                <a:gd name="T27" fmla="*/ 47 h 452"/>
                <a:gd name="T28" fmla="*/ 146 w 489"/>
                <a:gd name="T29" fmla="*/ 41 h 452"/>
                <a:gd name="T30" fmla="*/ 103 w 489"/>
                <a:gd name="T31" fmla="*/ 30 h 452"/>
                <a:gd name="T32" fmla="*/ 64 w 489"/>
                <a:gd name="T33" fmla="*/ 13 h 452"/>
                <a:gd name="T34" fmla="*/ 27 w 489"/>
                <a:gd name="T35" fmla="*/ 44 h 452"/>
                <a:gd name="T36" fmla="*/ 6 w 489"/>
                <a:gd name="T37" fmla="*/ 131 h 452"/>
                <a:gd name="T38" fmla="*/ 8 w 489"/>
                <a:gd name="T39" fmla="*/ 154 h 452"/>
                <a:gd name="T40" fmla="*/ 11 w 489"/>
                <a:gd name="T41" fmla="*/ 189 h 452"/>
                <a:gd name="T42" fmla="*/ 98 w 489"/>
                <a:gd name="T43" fmla="*/ 203 h 452"/>
                <a:gd name="T44" fmla="*/ 89 w 489"/>
                <a:gd name="T45" fmla="*/ 167 h 452"/>
                <a:gd name="T46" fmla="*/ 104 w 489"/>
                <a:gd name="T47" fmla="*/ 140 h 452"/>
                <a:gd name="T48" fmla="*/ 133 w 489"/>
                <a:gd name="T49" fmla="*/ 139 h 452"/>
                <a:gd name="T50" fmla="*/ 180 w 489"/>
                <a:gd name="T51" fmla="*/ 145 h 452"/>
                <a:gd name="T52" fmla="*/ 220 w 489"/>
                <a:gd name="T53" fmla="*/ 145 h 452"/>
                <a:gd name="T54" fmla="*/ 258 w 489"/>
                <a:gd name="T55" fmla="*/ 138 h 452"/>
                <a:gd name="T56" fmla="*/ 310 w 489"/>
                <a:gd name="T57" fmla="*/ 128 h 452"/>
                <a:gd name="T58" fmla="*/ 348 w 489"/>
                <a:gd name="T59" fmla="*/ 115 h 452"/>
                <a:gd name="T60" fmla="*/ 387 w 489"/>
                <a:gd name="T61" fmla="*/ 111 h 452"/>
                <a:gd name="T62" fmla="*/ 382 w 489"/>
                <a:gd name="T63" fmla="*/ 143 h 452"/>
                <a:gd name="T64" fmla="*/ 383 w 489"/>
                <a:gd name="T65" fmla="*/ 181 h 452"/>
                <a:gd name="T66" fmla="*/ 390 w 489"/>
                <a:gd name="T67" fmla="*/ 202 h 452"/>
                <a:gd name="T68" fmla="*/ 476 w 489"/>
                <a:gd name="T69" fmla="*/ 171 h 452"/>
                <a:gd name="T70" fmla="*/ 478 w 489"/>
                <a:gd name="T71" fmla="*/ 127 h 452"/>
                <a:gd name="T72" fmla="*/ 478 w 489"/>
                <a:gd name="T73" fmla="*/ 87 h 452"/>
                <a:gd name="T74" fmla="*/ 489 w 489"/>
                <a:gd name="T75" fmla="*/ 3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9" h="452">
                  <a:moveTo>
                    <a:pt x="475" y="376"/>
                  </a:moveTo>
                  <a:cubicBezTo>
                    <a:pt x="430" y="394"/>
                    <a:pt x="381" y="418"/>
                    <a:pt x="346" y="446"/>
                  </a:cubicBezTo>
                  <a:cubicBezTo>
                    <a:pt x="353" y="450"/>
                    <a:pt x="361" y="452"/>
                    <a:pt x="369" y="452"/>
                  </a:cubicBezTo>
                  <a:cubicBezTo>
                    <a:pt x="380" y="452"/>
                    <a:pt x="391" y="449"/>
                    <a:pt x="399" y="442"/>
                  </a:cubicBezTo>
                  <a:cubicBezTo>
                    <a:pt x="403" y="444"/>
                    <a:pt x="409" y="445"/>
                    <a:pt x="414" y="445"/>
                  </a:cubicBezTo>
                  <a:cubicBezTo>
                    <a:pt x="435" y="445"/>
                    <a:pt x="452" y="428"/>
                    <a:pt x="452" y="407"/>
                  </a:cubicBezTo>
                  <a:cubicBezTo>
                    <a:pt x="452" y="405"/>
                    <a:pt x="452" y="402"/>
                    <a:pt x="451" y="400"/>
                  </a:cubicBezTo>
                  <a:cubicBezTo>
                    <a:pt x="462" y="396"/>
                    <a:pt x="471" y="387"/>
                    <a:pt x="475" y="376"/>
                  </a:cubicBezTo>
                  <a:moveTo>
                    <a:pt x="454" y="0"/>
                  </a:moveTo>
                  <a:cubicBezTo>
                    <a:pt x="444" y="0"/>
                    <a:pt x="435" y="4"/>
                    <a:pt x="428" y="11"/>
                  </a:cubicBezTo>
                  <a:cubicBezTo>
                    <a:pt x="425" y="10"/>
                    <a:pt x="422" y="10"/>
                    <a:pt x="419" y="10"/>
                  </a:cubicBezTo>
                  <a:cubicBezTo>
                    <a:pt x="404" y="10"/>
                    <a:pt x="391" y="21"/>
                    <a:pt x="388" y="35"/>
                  </a:cubicBezTo>
                  <a:cubicBezTo>
                    <a:pt x="386" y="35"/>
                    <a:pt x="384" y="34"/>
                    <a:pt x="381" y="34"/>
                  </a:cubicBezTo>
                  <a:cubicBezTo>
                    <a:pt x="370" y="34"/>
                    <a:pt x="360" y="41"/>
                    <a:pt x="356" y="50"/>
                  </a:cubicBezTo>
                  <a:cubicBezTo>
                    <a:pt x="353" y="48"/>
                    <a:pt x="350" y="47"/>
                    <a:pt x="347" y="47"/>
                  </a:cubicBezTo>
                  <a:cubicBezTo>
                    <a:pt x="342" y="70"/>
                    <a:pt x="339" y="77"/>
                    <a:pt x="339" y="77"/>
                  </a:cubicBezTo>
                  <a:cubicBezTo>
                    <a:pt x="338" y="79"/>
                    <a:pt x="333" y="81"/>
                    <a:pt x="327" y="81"/>
                  </a:cubicBezTo>
                  <a:cubicBezTo>
                    <a:pt x="324" y="81"/>
                    <a:pt x="321" y="80"/>
                    <a:pt x="318" y="80"/>
                  </a:cubicBezTo>
                  <a:cubicBezTo>
                    <a:pt x="310" y="77"/>
                    <a:pt x="300" y="72"/>
                    <a:pt x="301" y="68"/>
                  </a:cubicBezTo>
                  <a:cubicBezTo>
                    <a:pt x="304" y="61"/>
                    <a:pt x="306" y="55"/>
                    <a:pt x="307" y="50"/>
                  </a:cubicBezTo>
                  <a:cubicBezTo>
                    <a:pt x="304" y="48"/>
                    <a:pt x="299" y="47"/>
                    <a:pt x="295" y="47"/>
                  </a:cubicBezTo>
                  <a:cubicBezTo>
                    <a:pt x="283" y="47"/>
                    <a:pt x="272" y="55"/>
                    <a:pt x="269" y="67"/>
                  </a:cubicBezTo>
                  <a:cubicBezTo>
                    <a:pt x="264" y="59"/>
                    <a:pt x="255" y="55"/>
                    <a:pt x="245" y="55"/>
                  </a:cubicBezTo>
                  <a:cubicBezTo>
                    <a:pt x="245" y="55"/>
                    <a:pt x="245" y="55"/>
                    <a:pt x="245" y="55"/>
                  </a:cubicBezTo>
                  <a:cubicBezTo>
                    <a:pt x="243" y="57"/>
                    <a:pt x="240" y="58"/>
                    <a:pt x="238" y="58"/>
                  </a:cubicBezTo>
                  <a:cubicBezTo>
                    <a:pt x="236" y="58"/>
                    <a:pt x="235" y="58"/>
                    <a:pt x="234" y="57"/>
                  </a:cubicBezTo>
                  <a:cubicBezTo>
                    <a:pt x="231" y="58"/>
                    <a:pt x="229" y="59"/>
                    <a:pt x="227" y="61"/>
                  </a:cubicBezTo>
                  <a:cubicBezTo>
                    <a:pt x="222" y="52"/>
                    <a:pt x="212" y="47"/>
                    <a:pt x="201" y="47"/>
                  </a:cubicBezTo>
                  <a:cubicBezTo>
                    <a:pt x="190" y="47"/>
                    <a:pt x="180" y="53"/>
                    <a:pt x="174" y="61"/>
                  </a:cubicBezTo>
                  <a:cubicBezTo>
                    <a:pt x="170" y="49"/>
                    <a:pt x="159" y="41"/>
                    <a:pt x="146" y="41"/>
                  </a:cubicBezTo>
                  <a:cubicBezTo>
                    <a:pt x="141" y="41"/>
                    <a:pt x="136" y="42"/>
                    <a:pt x="132" y="45"/>
                  </a:cubicBezTo>
                  <a:cubicBezTo>
                    <a:pt x="125" y="36"/>
                    <a:pt x="115" y="30"/>
                    <a:pt x="103" y="30"/>
                  </a:cubicBezTo>
                  <a:cubicBezTo>
                    <a:pt x="100" y="30"/>
                    <a:pt x="97" y="30"/>
                    <a:pt x="95" y="31"/>
                  </a:cubicBezTo>
                  <a:cubicBezTo>
                    <a:pt x="89" y="20"/>
                    <a:pt x="77" y="13"/>
                    <a:pt x="64" y="13"/>
                  </a:cubicBezTo>
                  <a:cubicBezTo>
                    <a:pt x="45" y="13"/>
                    <a:pt x="30" y="27"/>
                    <a:pt x="28" y="44"/>
                  </a:cubicBezTo>
                  <a:cubicBezTo>
                    <a:pt x="28" y="44"/>
                    <a:pt x="27" y="44"/>
                    <a:pt x="27" y="44"/>
                  </a:cubicBezTo>
                  <a:cubicBezTo>
                    <a:pt x="44" y="80"/>
                    <a:pt x="24" y="97"/>
                    <a:pt x="2" y="128"/>
                  </a:cubicBezTo>
                  <a:cubicBezTo>
                    <a:pt x="3" y="129"/>
                    <a:pt x="5" y="130"/>
                    <a:pt x="6" y="131"/>
                  </a:cubicBezTo>
                  <a:cubicBezTo>
                    <a:pt x="5" y="134"/>
                    <a:pt x="4" y="137"/>
                    <a:pt x="4" y="141"/>
                  </a:cubicBezTo>
                  <a:cubicBezTo>
                    <a:pt x="4" y="146"/>
                    <a:pt x="6" y="150"/>
                    <a:pt x="8" y="154"/>
                  </a:cubicBezTo>
                  <a:cubicBezTo>
                    <a:pt x="3" y="158"/>
                    <a:pt x="0" y="164"/>
                    <a:pt x="0" y="171"/>
                  </a:cubicBezTo>
                  <a:cubicBezTo>
                    <a:pt x="0" y="179"/>
                    <a:pt x="4" y="186"/>
                    <a:pt x="11" y="189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37" y="194"/>
                    <a:pt x="68" y="199"/>
                    <a:pt x="98" y="203"/>
                  </a:cubicBezTo>
                  <a:cubicBezTo>
                    <a:pt x="99" y="200"/>
                    <a:pt x="100" y="196"/>
                    <a:pt x="100" y="192"/>
                  </a:cubicBezTo>
                  <a:cubicBezTo>
                    <a:pt x="100" y="182"/>
                    <a:pt x="96" y="173"/>
                    <a:pt x="89" y="167"/>
                  </a:cubicBezTo>
                  <a:cubicBezTo>
                    <a:pt x="98" y="162"/>
                    <a:pt x="104" y="152"/>
                    <a:pt x="104" y="142"/>
                  </a:cubicBezTo>
                  <a:cubicBezTo>
                    <a:pt x="104" y="141"/>
                    <a:pt x="104" y="140"/>
                    <a:pt x="104" y="140"/>
                  </a:cubicBezTo>
                  <a:cubicBezTo>
                    <a:pt x="108" y="142"/>
                    <a:pt x="113" y="143"/>
                    <a:pt x="117" y="143"/>
                  </a:cubicBezTo>
                  <a:cubicBezTo>
                    <a:pt x="123" y="143"/>
                    <a:pt x="129" y="141"/>
                    <a:pt x="133" y="139"/>
                  </a:cubicBezTo>
                  <a:cubicBezTo>
                    <a:pt x="139" y="147"/>
                    <a:pt x="149" y="153"/>
                    <a:pt x="159" y="153"/>
                  </a:cubicBezTo>
                  <a:cubicBezTo>
                    <a:pt x="167" y="153"/>
                    <a:pt x="174" y="150"/>
                    <a:pt x="180" y="145"/>
                  </a:cubicBezTo>
                  <a:cubicBezTo>
                    <a:pt x="185" y="150"/>
                    <a:pt x="192" y="154"/>
                    <a:pt x="200" y="154"/>
                  </a:cubicBezTo>
                  <a:cubicBezTo>
                    <a:pt x="208" y="154"/>
                    <a:pt x="215" y="150"/>
                    <a:pt x="220" y="145"/>
                  </a:cubicBezTo>
                  <a:cubicBezTo>
                    <a:pt x="225" y="148"/>
                    <a:pt x="230" y="150"/>
                    <a:pt x="236" y="150"/>
                  </a:cubicBezTo>
                  <a:cubicBezTo>
                    <a:pt x="245" y="150"/>
                    <a:pt x="253" y="145"/>
                    <a:pt x="258" y="138"/>
                  </a:cubicBezTo>
                  <a:cubicBezTo>
                    <a:pt x="264" y="145"/>
                    <a:pt x="272" y="150"/>
                    <a:pt x="282" y="150"/>
                  </a:cubicBezTo>
                  <a:cubicBezTo>
                    <a:pt x="295" y="150"/>
                    <a:pt x="307" y="141"/>
                    <a:pt x="310" y="128"/>
                  </a:cubicBezTo>
                  <a:cubicBezTo>
                    <a:pt x="314" y="130"/>
                    <a:pt x="318" y="131"/>
                    <a:pt x="322" y="131"/>
                  </a:cubicBezTo>
                  <a:cubicBezTo>
                    <a:pt x="334" y="131"/>
                    <a:pt x="343" y="124"/>
                    <a:pt x="348" y="115"/>
                  </a:cubicBezTo>
                  <a:cubicBezTo>
                    <a:pt x="353" y="119"/>
                    <a:pt x="359" y="121"/>
                    <a:pt x="365" y="121"/>
                  </a:cubicBezTo>
                  <a:cubicBezTo>
                    <a:pt x="374" y="121"/>
                    <a:pt x="382" y="117"/>
                    <a:pt x="387" y="111"/>
                  </a:cubicBezTo>
                  <a:cubicBezTo>
                    <a:pt x="390" y="113"/>
                    <a:pt x="393" y="115"/>
                    <a:pt x="397" y="117"/>
                  </a:cubicBezTo>
                  <a:cubicBezTo>
                    <a:pt x="388" y="122"/>
                    <a:pt x="382" y="132"/>
                    <a:pt x="382" y="143"/>
                  </a:cubicBezTo>
                  <a:cubicBezTo>
                    <a:pt x="382" y="151"/>
                    <a:pt x="385" y="159"/>
                    <a:pt x="390" y="164"/>
                  </a:cubicBezTo>
                  <a:cubicBezTo>
                    <a:pt x="386" y="168"/>
                    <a:pt x="383" y="174"/>
                    <a:pt x="383" y="181"/>
                  </a:cubicBezTo>
                  <a:cubicBezTo>
                    <a:pt x="383" y="188"/>
                    <a:pt x="386" y="194"/>
                    <a:pt x="392" y="199"/>
                  </a:cubicBezTo>
                  <a:cubicBezTo>
                    <a:pt x="391" y="200"/>
                    <a:pt x="390" y="201"/>
                    <a:pt x="390" y="202"/>
                  </a:cubicBezTo>
                  <a:cubicBezTo>
                    <a:pt x="418" y="198"/>
                    <a:pt x="447" y="193"/>
                    <a:pt x="471" y="189"/>
                  </a:cubicBezTo>
                  <a:cubicBezTo>
                    <a:pt x="474" y="184"/>
                    <a:pt x="476" y="178"/>
                    <a:pt x="476" y="171"/>
                  </a:cubicBezTo>
                  <a:cubicBezTo>
                    <a:pt x="476" y="163"/>
                    <a:pt x="473" y="154"/>
                    <a:pt x="467" y="149"/>
                  </a:cubicBezTo>
                  <a:cubicBezTo>
                    <a:pt x="474" y="144"/>
                    <a:pt x="478" y="136"/>
                    <a:pt x="478" y="127"/>
                  </a:cubicBezTo>
                  <a:cubicBezTo>
                    <a:pt x="478" y="119"/>
                    <a:pt x="475" y="113"/>
                    <a:pt x="470" y="108"/>
                  </a:cubicBezTo>
                  <a:cubicBezTo>
                    <a:pt x="475" y="102"/>
                    <a:pt x="478" y="95"/>
                    <a:pt x="478" y="87"/>
                  </a:cubicBezTo>
                  <a:cubicBezTo>
                    <a:pt x="478" y="79"/>
                    <a:pt x="474" y="71"/>
                    <a:pt x="469" y="66"/>
                  </a:cubicBezTo>
                  <a:cubicBezTo>
                    <a:pt x="481" y="60"/>
                    <a:pt x="489" y="48"/>
                    <a:pt x="489" y="34"/>
                  </a:cubicBezTo>
                  <a:cubicBezTo>
                    <a:pt x="489" y="15"/>
                    <a:pt x="473" y="0"/>
                    <a:pt x="454" y="0"/>
                  </a:cubicBezTo>
                </a:path>
              </a:pathLst>
            </a:custGeom>
            <a:solidFill>
              <a:srgbClr val="FD9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Curved Down Arrow 5"/>
          <p:cNvSpPr/>
          <p:nvPr/>
        </p:nvSpPr>
        <p:spPr>
          <a:xfrm>
            <a:off x="1375243" y="2112872"/>
            <a:ext cx="3727534" cy="958795"/>
          </a:xfrm>
          <a:prstGeom prst="curved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775391" y="2509013"/>
            <a:ext cx="3225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a drug does to the body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ight Arrow 99"/>
          <p:cNvSpPr/>
          <p:nvPr/>
        </p:nvSpPr>
        <p:spPr>
          <a:xfrm>
            <a:off x="5774466" y="3091714"/>
            <a:ext cx="1249601" cy="26438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154115" y="1911468"/>
            <a:ext cx="3909848" cy="40318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Target organ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 of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Physiologic effect/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Therapeutic 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Adverse 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Dose-Response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6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Pharmacodynamics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145" y="1113768"/>
            <a:ext cx="55284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Receptor: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Reactive cellular site where a drug interacts to produce a pharmacologic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Key in a 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 of Action (MOA):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process by which the drug causes an effect to happen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Dose- Response: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association between a drug’s concentration and 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Magnitude of the effect of a drug in relation to the dose (very low to very high)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131" y="1113768"/>
            <a:ext cx="4561490" cy="49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1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PHARMACOKINETCS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47" y="1219199"/>
            <a:ext cx="5893851" cy="4614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3351" y="5822730"/>
            <a:ext cx="4740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https://www.slideshare.net/jpv2212/clinical-pharmacokinetics-part-1-dr-jayesh-vaghela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4016" y="2144111"/>
            <a:ext cx="4298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the body does to the drug?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PHARMACODYNAMICS: Drug - Receptors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8359" y="5458863"/>
            <a:ext cx="3531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>
                <a:hlinkClick r:id="rId2"/>
              </a:rPr>
              <a:t>Hormones, Brain and Behavior (Third Edition), 2017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283781" y="1812139"/>
            <a:ext cx="36155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Agonists = naturally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occurring substances (favors drugs)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Antagonists (opposes drugs)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104" y="1292772"/>
            <a:ext cx="7593437" cy="40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References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33338"/>
            <a:ext cx="12239625" cy="6924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7820" y="6534625"/>
            <a:ext cx="36786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Simmer &amp; Miller,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129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954" r="8554" b="15555"/>
          <a:stretch/>
        </p:blipFill>
        <p:spPr>
          <a:xfrm>
            <a:off x="819807" y="126124"/>
            <a:ext cx="10026869" cy="61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PHARMACODYNAMICS: Drug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–Drug interactions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1297" y="1159461"/>
            <a:ext cx="62952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Occur when the effects of one drug are affected by prior or concurrent administration of another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 increase the therapeutic or adverse effects of the drugs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are of minor importance and do not require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can be life-threatening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Risk increases with the number of medications taken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984" y="5181601"/>
            <a:ext cx="4130565" cy="10156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Antidote: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Given to counteract the toxic effects of another drug.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Naloxone for Opioid overdose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5211" r="22630" b="48216"/>
          <a:stretch/>
        </p:blipFill>
        <p:spPr>
          <a:xfrm>
            <a:off x="493984" y="1380178"/>
            <a:ext cx="3594538" cy="31939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357120" y="3271520"/>
            <a:ext cx="0" cy="406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us 3"/>
          <p:cNvSpPr/>
          <p:nvPr/>
        </p:nvSpPr>
        <p:spPr>
          <a:xfrm>
            <a:off x="1554480" y="2651760"/>
            <a:ext cx="243840" cy="223520"/>
          </a:xfrm>
          <a:prstGeom prst="mathPlus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/>
          <p:cNvSpPr/>
          <p:nvPr/>
        </p:nvSpPr>
        <p:spPr>
          <a:xfrm>
            <a:off x="2821501" y="2651760"/>
            <a:ext cx="243840" cy="223520"/>
          </a:xfrm>
          <a:prstGeom prst="mathPlus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PHARMACODYNAMICS: Drug-Diet Interaction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8692" y="-783110"/>
            <a:ext cx="1639615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999" y="1254582"/>
            <a:ext cx="260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Vitamin K rich foods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0083" y="1753137"/>
            <a:ext cx="5065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Antagonizes (opposes) the action of Warfarin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92420" y="1204748"/>
            <a:ext cx="1502979" cy="5715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4938" y="4425603"/>
            <a:ext cx="154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 rich Foods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80083" y="3716931"/>
            <a:ext cx="436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Interacts with ARBs &amp; ACE Inhibitors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42381" y="3236937"/>
            <a:ext cx="1249261" cy="4772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2827" y="5207450"/>
            <a:ext cx="6263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Tyramine rich foods (Aged Cheese &amp; Wine) interacts with Monoamine oxidase inhibitors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DRUG ADMINISTRATION TIMING (PO Meds)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271" y="1507741"/>
            <a:ext cx="2095500" cy="25812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59678" y="2316302"/>
            <a:ext cx="6178883" cy="1594774"/>
            <a:chOff x="5015557" y="497584"/>
            <a:chExt cx="6178883" cy="1594774"/>
          </a:xfrm>
        </p:grpSpPr>
        <p:sp>
          <p:nvSpPr>
            <p:cNvPr id="8" name="Rectangle 7"/>
            <p:cNvSpPr/>
            <p:nvPr/>
          </p:nvSpPr>
          <p:spPr>
            <a:xfrm>
              <a:off x="5015557" y="1128206"/>
              <a:ext cx="2272645" cy="964152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9" name="TextBox 8"/>
            <p:cNvSpPr txBox="1"/>
            <p:nvPr/>
          </p:nvSpPr>
          <p:spPr>
            <a:xfrm>
              <a:off x="8921795" y="497584"/>
              <a:ext cx="2272645" cy="964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l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Many drugs can cause GI upset when taken without food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43" y="1256399"/>
            <a:ext cx="1828800" cy="24860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09268" y="1982772"/>
            <a:ext cx="2272645" cy="964152"/>
            <a:chOff x="1176163" y="1128206"/>
            <a:chExt cx="2272645" cy="964152"/>
          </a:xfrm>
        </p:grpSpPr>
        <p:sp>
          <p:nvSpPr>
            <p:cNvPr id="13" name="Rectangle 12"/>
            <p:cNvSpPr/>
            <p:nvPr/>
          </p:nvSpPr>
          <p:spPr>
            <a:xfrm>
              <a:off x="1176163" y="1128206"/>
              <a:ext cx="2272645" cy="964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1176163" y="1128206"/>
              <a:ext cx="2272645" cy="964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Review drug administration guidelines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43" y="4256690"/>
            <a:ext cx="3190423" cy="195213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823354" y="4868183"/>
            <a:ext cx="2505079" cy="1021589"/>
            <a:chOff x="943729" y="2892032"/>
            <a:chExt cx="2505079" cy="1021589"/>
          </a:xfrm>
        </p:grpSpPr>
        <p:sp>
          <p:nvSpPr>
            <p:cNvPr id="17" name="Rectangle 16"/>
            <p:cNvSpPr/>
            <p:nvPr/>
          </p:nvSpPr>
          <p:spPr>
            <a:xfrm>
              <a:off x="1176163" y="2949469"/>
              <a:ext cx="2272645" cy="964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943729" y="2892032"/>
              <a:ext cx="2272645" cy="964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“With food” means to administer with or shorty after meals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21" y="4372303"/>
            <a:ext cx="3116758" cy="14097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40112" y="5782050"/>
            <a:ext cx="28870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Source:https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://www.medidose.com/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703167" y="4655027"/>
            <a:ext cx="3392915" cy="1426435"/>
            <a:chOff x="3895287" y="2487186"/>
            <a:chExt cx="3392915" cy="1426435"/>
          </a:xfrm>
        </p:grpSpPr>
        <p:sp>
          <p:nvSpPr>
            <p:cNvPr id="22" name="Rectangle 21"/>
            <p:cNvSpPr/>
            <p:nvPr/>
          </p:nvSpPr>
          <p:spPr>
            <a:xfrm>
              <a:off x="5015557" y="2949469"/>
              <a:ext cx="2272645" cy="964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3895287" y="2487186"/>
              <a:ext cx="2272645" cy="964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“On empty stomach” means to administer 1 hour before or 2 hours after a meal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PHARMACODYNAMICS: ADVERSE  EFFECTS/SIDE EFFECTS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016814"/>
              </p:ext>
            </p:extLst>
          </p:nvPr>
        </p:nvGraphicFramePr>
        <p:xfrm>
          <a:off x="1991709" y="1166649"/>
          <a:ext cx="9243850" cy="4708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32" y="4149036"/>
            <a:ext cx="2829556" cy="2134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015348" y="4108105"/>
            <a:ext cx="4487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https://drugopinions.wordpress.com/2018/02/12/black-box-warning-what-do-i-need-to-know/</a:t>
            </a:r>
          </a:p>
        </p:txBody>
      </p:sp>
    </p:spTree>
    <p:extLst>
      <p:ext uri="{BB962C8B-B14F-4D97-AF65-F5344CB8AC3E}">
        <p14:creationId xmlns:p14="http://schemas.microsoft.com/office/powerpoint/2010/main" val="26972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-178676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TYPES OF ADVERSE REACTIONS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FADBE31-327B-4F61-A707-927C30552F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867820"/>
              </p:ext>
            </p:extLst>
          </p:nvPr>
        </p:nvGraphicFramePr>
        <p:xfrm>
          <a:off x="320108" y="1103754"/>
          <a:ext cx="9328387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096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>
                <a:solidFill>
                  <a:srgbClr val="FFFFFF"/>
                </a:solidFill>
              </a:rPr>
              <a:t>PRECAUTION &amp; CONTRAINDICATION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87" y="968228"/>
            <a:ext cx="11188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451" y="1072056"/>
            <a:ext cx="68590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Precaution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Measures taken to prevent the known harm of a medication</a:t>
            </a:r>
          </a:p>
          <a:p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Contraindication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A drug is contraindicated if the risk associated with the drug is higher compared to its therapeutic benefits. Only the known risks can be the reason for contraindication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9379" y="5537514"/>
            <a:ext cx="1012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https://www.fda.gov/files/drugs/published/Warnings-and-Precautions--Contraindications--and-Boxed-Warning-Sections-of-Labeling-for-Human-Prescription-Drug-and-Biological-Products-%E2%80%94-Content-and-Format.pdf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926" y="2780825"/>
            <a:ext cx="4223353" cy="2575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87861" y="4323742"/>
            <a:ext cx="87235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823468" y="4964748"/>
            <a:ext cx="1040525" cy="3783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Benefit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PHARMACODYNAMICS: EXAMPLE FROM BOOK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172254"/>
            <a:ext cx="11188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269" y="1172254"/>
            <a:ext cx="109307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Warfarin</a:t>
            </a:r>
          </a:p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Action: 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“Warfarin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acts in the liver to prevent synthesis of vitamin K–dependent clotting factors (i.e., factors II, VII, IX, and X). Similar to vitamin K in structure, warfarin therefore acts as a competitive antagonist to hepatic use of vitamin K. Conversely, vitamin K serves as the antidote for warfarin. Warfarin has no effect on circulating clotting factors or on platelet function, so the anticoagulant effects do not occur for 3 to 5 days after warfarin is started because clotting factors already in the blood follow their normal pathway of elimination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Adverse Effects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primary adverse effect associated with warfarin therapy is hemorrhage. Additionally, nausea, vomiting, abdominal pain, alopecia,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urticaria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dizziness, and joint or muscle pain may occur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Contraindications: 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“Contraindications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warfarin include GI ulcerations, blood disorders associated with bleeding, severe kidney or liver disease, severe hypertension, and recent surgery of the eye, spinal cord, or brain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2345" y="6053959"/>
            <a:ext cx="323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Abrams’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PHARMACOKINETICS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594" y="1120086"/>
            <a:ext cx="6948851" cy="5187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" y="948481"/>
            <a:ext cx="49197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study of drug movement and concentration once it enters the body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drugs undergo these processes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Influenced by age, genetics, ethnicity &amp; comorbidities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4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Drug Therapy in Older Adults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78070" y="1366345"/>
            <a:ext cx="3815254" cy="4213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455" y="5579716"/>
            <a:ext cx="40464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Source:</a:t>
            </a:r>
            <a:r>
              <a:rPr lang="en-US" sz="800" dirty="0" err="1">
                <a:hlinkClick r:id="rId3"/>
              </a:rPr>
              <a:t>https</a:t>
            </a:r>
            <a:r>
              <a:rPr lang="en-US" sz="800" dirty="0">
                <a:hlinkClick r:id="rId3"/>
              </a:rPr>
              <a:t>://ajp.com.au/news/recommended-an-expert-pharmacist-presence/</a:t>
            </a:r>
            <a:endParaRPr lang="en-US" sz="8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3641" y="1492469"/>
            <a:ext cx="67371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evidence?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Elderly (&gt;65): 44% of men &amp; 57% women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36% older US adults are on ≥ 5 prescription medications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67% of older US adults 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 prescription medications +over the counter medication + Supplements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Drug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Therapy in Older Adults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836" y="1067110"/>
            <a:ext cx="5489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May experience more adverse reaction &amp; drug-drug interactions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utcome 2"/>
          <p:cNvSpPr/>
          <p:nvPr/>
        </p:nvSpPr>
        <p:spPr>
          <a:xfrm>
            <a:off x="8747234" y="1141708"/>
            <a:ext cx="2814145" cy="1174242"/>
          </a:xfrm>
          <a:prstGeom prst="borderCallout2">
            <a:avLst>
              <a:gd name="adj1" fmla="val 47725"/>
              <a:gd name="adj2" fmla="val -6513"/>
              <a:gd name="adj3" fmla="val 46821"/>
              <a:gd name="adj4" fmla="val -25161"/>
              <a:gd name="adj5" fmla="val 46023"/>
              <a:gd name="adj6" fmla="val -55009"/>
            </a:avLst>
          </a:prstGeom>
          <a:gradFill>
            <a:gsLst>
              <a:gs pos="0">
                <a:srgbClr val="ADADAD"/>
              </a:gs>
              <a:gs pos="100000">
                <a:srgbClr val="DEDEDE"/>
              </a:gs>
            </a:gsLst>
            <a:lin ang="2700000" scaled="1"/>
          </a:gra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168275" marR="0" lvl="0" indent="-16827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rate of absorption</a:t>
            </a:r>
          </a:p>
          <a:p>
            <a:pPr marL="168275" marR="0" lvl="0" indent="-16827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gastric function</a:t>
            </a:r>
          </a:p>
        </p:txBody>
      </p:sp>
      <p:sp>
        <p:nvSpPr>
          <p:cNvPr id="16" name="Outcome 2"/>
          <p:cNvSpPr/>
          <p:nvPr/>
        </p:nvSpPr>
        <p:spPr>
          <a:xfrm>
            <a:off x="8747235" y="2418833"/>
            <a:ext cx="2814144" cy="1244839"/>
          </a:xfrm>
          <a:prstGeom prst="borderCallout2">
            <a:avLst>
              <a:gd name="adj1" fmla="val 47725"/>
              <a:gd name="adj2" fmla="val -6513"/>
              <a:gd name="adj3" fmla="val 46821"/>
              <a:gd name="adj4" fmla="val -25161"/>
              <a:gd name="adj5" fmla="val 46023"/>
              <a:gd name="adj6" fmla="val -55009"/>
            </a:avLst>
          </a:prstGeom>
          <a:gradFill>
            <a:gsLst>
              <a:gs pos="0">
                <a:srgbClr val="ADADAD"/>
              </a:gs>
              <a:gs pos="100000">
                <a:srgbClr val="DEDEDE"/>
              </a:gs>
            </a:gsLst>
            <a:lin ang="2700000" scaled="1"/>
          </a:gra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168275" indent="-168275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Altered body fat</a:t>
            </a:r>
          </a:p>
          <a:p>
            <a:pPr marL="168275" indent="-168275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total body water</a:t>
            </a:r>
          </a:p>
          <a:p>
            <a:pPr marL="168275" indent="-168275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serum albumin</a:t>
            </a:r>
          </a:p>
        </p:txBody>
      </p:sp>
      <p:sp>
        <p:nvSpPr>
          <p:cNvPr id="17" name="Outcome 2"/>
          <p:cNvSpPr/>
          <p:nvPr/>
        </p:nvSpPr>
        <p:spPr>
          <a:xfrm>
            <a:off x="8747234" y="3841889"/>
            <a:ext cx="2869502" cy="1174242"/>
          </a:xfrm>
          <a:prstGeom prst="borderCallout2">
            <a:avLst>
              <a:gd name="adj1" fmla="val 47725"/>
              <a:gd name="adj2" fmla="val -6513"/>
              <a:gd name="adj3" fmla="val 46821"/>
              <a:gd name="adj4" fmla="val -25161"/>
              <a:gd name="adj5" fmla="val 46023"/>
              <a:gd name="adj6" fmla="val -55009"/>
            </a:avLst>
          </a:prstGeom>
          <a:gradFill>
            <a:gsLst>
              <a:gs pos="0">
                <a:srgbClr val="ADADAD"/>
              </a:gs>
              <a:gs pos="100000">
                <a:srgbClr val="DEDEDE"/>
              </a:gs>
            </a:gsLst>
            <a:lin ang="2700000" scaled="1"/>
          </a:gra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rtlCol="0" anchor="ctr">
            <a:normAutofit fontScale="70000" lnSpcReduction="20000"/>
          </a:bodyPr>
          <a:lstStyle/>
          <a:p>
            <a:pPr marL="168275" lvl="0" indent="-168275"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</a:rPr>
              <a:t>↓</a:t>
            </a:r>
            <a:r>
              <a:rPr lang="en-US" sz="2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hepatic metabolism</a:t>
            </a:r>
          </a:p>
          <a:p>
            <a:pPr marL="168275" indent="-168275">
              <a:buFont typeface="Arial" panose="020B0604020202020204" pitchFamily="34" charset="0"/>
              <a:buChar char="•"/>
              <a:defRPr/>
            </a:pPr>
            <a:r>
              <a:rPr lang="en-US" sz="2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Half-lives </a:t>
            </a:r>
            <a:r>
              <a:rPr lang="en-US" sz="2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increase</a:t>
            </a:r>
          </a:p>
          <a:p>
            <a:pPr marL="168275" indent="-168275">
              <a:buFont typeface="Arial" panose="020B0604020202020204" pitchFamily="34" charset="0"/>
              <a:buChar char="•"/>
              <a:defRPr/>
            </a:pPr>
            <a:r>
              <a:rPr lang="en-US" sz="2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 may be prolonged</a:t>
            </a:r>
          </a:p>
          <a:p>
            <a:pPr lvl="0" algn="ctr">
              <a:defRPr/>
            </a:pPr>
            <a:endParaRPr lang="en-US" kern="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8" name="Outcome 2"/>
          <p:cNvSpPr/>
          <p:nvPr/>
        </p:nvSpPr>
        <p:spPr>
          <a:xfrm>
            <a:off x="8807040" y="5137063"/>
            <a:ext cx="2809696" cy="1174242"/>
          </a:xfrm>
          <a:prstGeom prst="borderCallout2">
            <a:avLst>
              <a:gd name="adj1" fmla="val 47725"/>
              <a:gd name="adj2" fmla="val -6513"/>
              <a:gd name="adj3" fmla="val 46821"/>
              <a:gd name="adj4" fmla="val -25161"/>
              <a:gd name="adj5" fmla="val 46023"/>
              <a:gd name="adj6" fmla="val -55009"/>
            </a:avLst>
          </a:prstGeom>
          <a:gradFill>
            <a:gsLst>
              <a:gs pos="0">
                <a:srgbClr val="ADADAD"/>
              </a:gs>
              <a:gs pos="100000">
                <a:srgbClr val="DEDEDE"/>
              </a:gs>
            </a:gsLst>
            <a:lin ang="2700000" scaled="1"/>
          </a:gra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168275" marR="0" lvl="0" indent="-168275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renal function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9283" y="1359497"/>
            <a:ext cx="1642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99283" y="2707219"/>
            <a:ext cx="1642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02060" y="4024439"/>
            <a:ext cx="1642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059" y="5341659"/>
            <a:ext cx="1642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Excretion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37" y="1996990"/>
            <a:ext cx="4752207" cy="40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Drug Therapy in Older Adults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ACB55E1-DED6-469F-A177-DE97861A7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303125"/>
              </p:ext>
            </p:extLst>
          </p:nvPr>
        </p:nvGraphicFramePr>
        <p:xfrm>
          <a:off x="1653066" y="1311395"/>
          <a:ext cx="8111044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19998" y="3976871"/>
            <a:ext cx="3962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Page 77-82, Chapter 5 in Abrams’ Text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Potentially inappropriate medications used by the older adults; American Geriatric Society updates it every 3 year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 flipH="1">
            <a:off x="1546304" y="250903"/>
            <a:ext cx="9259229" cy="1066800"/>
          </a:xfrm>
          <a:prstGeom prst="homePlate">
            <a:avLst/>
          </a:prstGeom>
          <a:solidFill>
            <a:schemeClr val="bg1">
              <a:lumMod val="85000"/>
              <a:alpha val="67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Pentagon 4"/>
          <p:cNvSpPr/>
          <p:nvPr/>
        </p:nvSpPr>
        <p:spPr>
          <a:xfrm flipH="1">
            <a:off x="2514601" y="762001"/>
            <a:ext cx="8305799" cy="6084849"/>
          </a:xfrm>
          <a:custGeom>
            <a:avLst/>
            <a:gdLst>
              <a:gd name="connsiteX0" fmla="*/ 0 w 8305799"/>
              <a:gd name="connsiteY0" fmla="*/ 0 h 1066800"/>
              <a:gd name="connsiteX1" fmla="*/ 7772399 w 8305799"/>
              <a:gd name="connsiteY1" fmla="*/ 0 h 1066800"/>
              <a:gd name="connsiteX2" fmla="*/ 8305799 w 8305799"/>
              <a:gd name="connsiteY2" fmla="*/ 533400 h 1066800"/>
              <a:gd name="connsiteX3" fmla="*/ 7772399 w 8305799"/>
              <a:gd name="connsiteY3" fmla="*/ 1066800 h 1066800"/>
              <a:gd name="connsiteX4" fmla="*/ 0 w 8305799"/>
              <a:gd name="connsiteY4" fmla="*/ 1066800 h 1066800"/>
              <a:gd name="connsiteX5" fmla="*/ 0 w 8305799"/>
              <a:gd name="connsiteY5" fmla="*/ 0 h 1066800"/>
              <a:gd name="connsiteX0" fmla="*/ 0 w 8305799"/>
              <a:gd name="connsiteY0" fmla="*/ 0 h 1066800"/>
              <a:gd name="connsiteX1" fmla="*/ 7772399 w 8305799"/>
              <a:gd name="connsiteY1" fmla="*/ 0 h 1066800"/>
              <a:gd name="connsiteX2" fmla="*/ 8305799 w 8305799"/>
              <a:gd name="connsiteY2" fmla="*/ 533400 h 1066800"/>
              <a:gd name="connsiteX3" fmla="*/ 7772399 w 8305799"/>
              <a:gd name="connsiteY3" fmla="*/ 1066800 h 1066800"/>
              <a:gd name="connsiteX4" fmla="*/ 538975 w 8305799"/>
              <a:gd name="connsiteY4" fmla="*/ 1059366 h 1066800"/>
              <a:gd name="connsiteX5" fmla="*/ 0 w 8305799"/>
              <a:gd name="connsiteY5" fmla="*/ 1066800 h 1066800"/>
              <a:gd name="connsiteX6" fmla="*/ 0 w 8305799"/>
              <a:gd name="connsiteY6" fmla="*/ 0 h 1066800"/>
              <a:gd name="connsiteX0" fmla="*/ 0 w 8305799"/>
              <a:gd name="connsiteY0" fmla="*/ 0 h 6084849"/>
              <a:gd name="connsiteX1" fmla="*/ 7772399 w 8305799"/>
              <a:gd name="connsiteY1" fmla="*/ 0 h 6084849"/>
              <a:gd name="connsiteX2" fmla="*/ 8305799 w 8305799"/>
              <a:gd name="connsiteY2" fmla="*/ 533400 h 6084849"/>
              <a:gd name="connsiteX3" fmla="*/ 7772399 w 8305799"/>
              <a:gd name="connsiteY3" fmla="*/ 1066800 h 6084849"/>
              <a:gd name="connsiteX4" fmla="*/ 538975 w 8305799"/>
              <a:gd name="connsiteY4" fmla="*/ 1059366 h 6084849"/>
              <a:gd name="connsiteX5" fmla="*/ 141249 w 8305799"/>
              <a:gd name="connsiteY5" fmla="*/ 6084849 h 6084849"/>
              <a:gd name="connsiteX6" fmla="*/ 0 w 8305799"/>
              <a:gd name="connsiteY6" fmla="*/ 0 h 608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05799" h="6084849">
                <a:moveTo>
                  <a:pt x="0" y="0"/>
                </a:moveTo>
                <a:lnTo>
                  <a:pt x="7772399" y="0"/>
                </a:lnTo>
                <a:lnTo>
                  <a:pt x="8305799" y="533400"/>
                </a:lnTo>
                <a:lnTo>
                  <a:pt x="7772399" y="1066800"/>
                </a:lnTo>
                <a:lnTo>
                  <a:pt x="538975" y="1059366"/>
                </a:lnTo>
                <a:lnTo>
                  <a:pt x="141249" y="60848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Pentagon 5"/>
          <p:cNvSpPr/>
          <p:nvPr/>
        </p:nvSpPr>
        <p:spPr>
          <a:xfrm flipH="1">
            <a:off x="1561171" y="304801"/>
            <a:ext cx="9259229" cy="6575503"/>
          </a:xfrm>
          <a:custGeom>
            <a:avLst/>
            <a:gdLst>
              <a:gd name="connsiteX0" fmla="*/ 0 w 9259229"/>
              <a:gd name="connsiteY0" fmla="*/ 0 h 1066800"/>
              <a:gd name="connsiteX1" fmla="*/ 8725829 w 9259229"/>
              <a:gd name="connsiteY1" fmla="*/ 0 h 1066800"/>
              <a:gd name="connsiteX2" fmla="*/ 9259229 w 9259229"/>
              <a:gd name="connsiteY2" fmla="*/ 533400 h 1066800"/>
              <a:gd name="connsiteX3" fmla="*/ 8725829 w 9259229"/>
              <a:gd name="connsiteY3" fmla="*/ 1066800 h 1066800"/>
              <a:gd name="connsiteX4" fmla="*/ 0 w 9259229"/>
              <a:gd name="connsiteY4" fmla="*/ 1066800 h 1066800"/>
              <a:gd name="connsiteX5" fmla="*/ 0 w 9259229"/>
              <a:gd name="connsiteY5" fmla="*/ 0 h 1066800"/>
              <a:gd name="connsiteX0" fmla="*/ 0 w 9259229"/>
              <a:gd name="connsiteY0" fmla="*/ 0 h 1066800"/>
              <a:gd name="connsiteX1" fmla="*/ 8725829 w 9259229"/>
              <a:gd name="connsiteY1" fmla="*/ 0 h 1066800"/>
              <a:gd name="connsiteX2" fmla="*/ 9259229 w 9259229"/>
              <a:gd name="connsiteY2" fmla="*/ 533400 h 1066800"/>
              <a:gd name="connsiteX3" fmla="*/ 8725829 w 9259229"/>
              <a:gd name="connsiteY3" fmla="*/ 1066800 h 1066800"/>
              <a:gd name="connsiteX4" fmla="*/ 449765 w 9259229"/>
              <a:gd name="connsiteY4" fmla="*/ 1063083 h 1066800"/>
              <a:gd name="connsiteX5" fmla="*/ 0 w 9259229"/>
              <a:gd name="connsiteY5" fmla="*/ 1066800 h 1066800"/>
              <a:gd name="connsiteX6" fmla="*/ 0 w 9259229"/>
              <a:gd name="connsiteY6" fmla="*/ 0 h 1066800"/>
              <a:gd name="connsiteX0" fmla="*/ 7434 w 9266663"/>
              <a:gd name="connsiteY0" fmla="*/ 0 h 6538332"/>
              <a:gd name="connsiteX1" fmla="*/ 8733263 w 9266663"/>
              <a:gd name="connsiteY1" fmla="*/ 0 h 6538332"/>
              <a:gd name="connsiteX2" fmla="*/ 9266663 w 9266663"/>
              <a:gd name="connsiteY2" fmla="*/ 533400 h 6538332"/>
              <a:gd name="connsiteX3" fmla="*/ 8733263 w 9266663"/>
              <a:gd name="connsiteY3" fmla="*/ 1066800 h 6538332"/>
              <a:gd name="connsiteX4" fmla="*/ 457199 w 9266663"/>
              <a:gd name="connsiteY4" fmla="*/ 1063083 h 6538332"/>
              <a:gd name="connsiteX5" fmla="*/ 0 w 9266663"/>
              <a:gd name="connsiteY5" fmla="*/ 6538332 h 6538332"/>
              <a:gd name="connsiteX6" fmla="*/ 7434 w 9266663"/>
              <a:gd name="connsiteY6" fmla="*/ 0 h 6538332"/>
              <a:gd name="connsiteX0" fmla="*/ 0 w 9259229"/>
              <a:gd name="connsiteY0" fmla="*/ 0 h 6568069"/>
              <a:gd name="connsiteX1" fmla="*/ 8725829 w 9259229"/>
              <a:gd name="connsiteY1" fmla="*/ 0 h 6568069"/>
              <a:gd name="connsiteX2" fmla="*/ 9259229 w 9259229"/>
              <a:gd name="connsiteY2" fmla="*/ 533400 h 6568069"/>
              <a:gd name="connsiteX3" fmla="*/ 8725829 w 9259229"/>
              <a:gd name="connsiteY3" fmla="*/ 1066800 h 6568069"/>
              <a:gd name="connsiteX4" fmla="*/ 449765 w 9259229"/>
              <a:gd name="connsiteY4" fmla="*/ 1063083 h 6568069"/>
              <a:gd name="connsiteX5" fmla="*/ 170985 w 9259229"/>
              <a:gd name="connsiteY5" fmla="*/ 6568069 h 6568069"/>
              <a:gd name="connsiteX6" fmla="*/ 0 w 9259229"/>
              <a:gd name="connsiteY6" fmla="*/ 0 h 6568069"/>
              <a:gd name="connsiteX0" fmla="*/ 0 w 9259229"/>
              <a:gd name="connsiteY0" fmla="*/ 0 h 6575503"/>
              <a:gd name="connsiteX1" fmla="*/ 8725829 w 9259229"/>
              <a:gd name="connsiteY1" fmla="*/ 0 h 6575503"/>
              <a:gd name="connsiteX2" fmla="*/ 9259229 w 9259229"/>
              <a:gd name="connsiteY2" fmla="*/ 533400 h 6575503"/>
              <a:gd name="connsiteX3" fmla="*/ 8725829 w 9259229"/>
              <a:gd name="connsiteY3" fmla="*/ 1066800 h 6575503"/>
              <a:gd name="connsiteX4" fmla="*/ 449765 w 9259229"/>
              <a:gd name="connsiteY4" fmla="*/ 1063083 h 6575503"/>
              <a:gd name="connsiteX5" fmla="*/ 141249 w 9259229"/>
              <a:gd name="connsiteY5" fmla="*/ 6575503 h 6575503"/>
              <a:gd name="connsiteX6" fmla="*/ 0 w 9259229"/>
              <a:gd name="connsiteY6" fmla="*/ 0 h 657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59229" h="6575503">
                <a:moveTo>
                  <a:pt x="0" y="0"/>
                </a:moveTo>
                <a:lnTo>
                  <a:pt x="8725829" y="0"/>
                </a:lnTo>
                <a:lnTo>
                  <a:pt x="9259229" y="533400"/>
                </a:lnTo>
                <a:lnTo>
                  <a:pt x="8725829" y="1066800"/>
                </a:lnTo>
                <a:lnTo>
                  <a:pt x="449765" y="1063083"/>
                </a:lnTo>
                <a:lnTo>
                  <a:pt x="141249" y="65755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722" y="609600"/>
            <a:ext cx="77724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spc="-50" dirty="0">
                <a:solidFill>
                  <a:srgbClr val="FFFFFF"/>
                </a:solidFill>
                <a:latin typeface="Calibri Light" panose="020F0302020204030204"/>
              </a:rPr>
              <a:t>Adverse Drug Reaction in </a:t>
            </a:r>
            <a:r>
              <a:rPr lang="en-US" b="1" spc="-50" dirty="0" smtClean="0">
                <a:solidFill>
                  <a:srgbClr val="FFFFFF"/>
                </a:solidFill>
                <a:latin typeface="Calibri Light" panose="020F0302020204030204"/>
              </a:rPr>
              <a:t>Older</a:t>
            </a:r>
            <a:br>
              <a:rPr lang="en-US" b="1" spc="-50" dirty="0" smtClean="0">
                <a:solidFill>
                  <a:srgbClr val="FFFFFF"/>
                </a:solidFill>
                <a:latin typeface="Calibri Light" panose="020F0302020204030204"/>
              </a:rPr>
            </a:br>
            <a:r>
              <a:rPr lang="en-US" b="1" spc="-50" dirty="0" smtClean="0">
                <a:solidFill>
                  <a:srgbClr val="FFFFFF"/>
                </a:solidFill>
                <a:latin typeface="Calibri Light" panose="020F0302020204030204"/>
              </a:rPr>
              <a:t> </a:t>
            </a:r>
            <a:r>
              <a:rPr lang="en-US" b="1" spc="-50" dirty="0">
                <a:solidFill>
                  <a:srgbClr val="FFFFFF"/>
                </a:solidFill>
                <a:latin typeface="Calibri Light" panose="020F0302020204030204"/>
              </a:rPr>
              <a:t>Adults</a:t>
            </a:r>
            <a:br>
              <a:rPr lang="en-US" b="1" spc="-50" dirty="0">
                <a:solidFill>
                  <a:srgbClr val="FFFFFF"/>
                </a:solidFill>
                <a:latin typeface="Calibri Light" panose="020F0302020204030204"/>
              </a:rPr>
            </a:b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1447800"/>
            <a:ext cx="6400800" cy="381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Adverse Drug Reaction in Elderly Implications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76439" y="243840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through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 history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4267200" y="2386361"/>
            <a:ext cx="457200" cy="49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05399" y="3048000"/>
            <a:ext cx="511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age related pharmacokinetic changes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4596161" y="2995961"/>
            <a:ext cx="457200" cy="49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62238" y="3657600"/>
            <a:ext cx="490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clinical response &amp; serum drug levels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953000" y="3605561"/>
            <a:ext cx="457200" cy="49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91200" y="4228170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 for simple drug regimen as possible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281961" y="4228170"/>
            <a:ext cx="457200" cy="49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20161" y="4889809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for barriers to drug compliance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5610922" y="4837770"/>
            <a:ext cx="457200" cy="49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77000" y="5499409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drugs on Beers list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5967761" y="5447370"/>
            <a:ext cx="457200" cy="49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14800" y="1981201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Click mouse to advance arrow numbers</a:t>
            </a:r>
          </a:p>
        </p:txBody>
      </p:sp>
      <p:pic>
        <p:nvPicPr>
          <p:cNvPr id="21" name="Picture 20" descr="C:\Users\SUJAP~1.DAV\AppData\Local\Temp\doctor_ethan_holding_rx_paper_2083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3" y="1491011"/>
            <a:ext cx="163639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247" y="377179"/>
            <a:ext cx="1724025" cy="2562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908" y="3356030"/>
            <a:ext cx="37574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cause of hospitalization &amp; medication related deaths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Symptoms may be non-specific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Dizziness, cognitive impairment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ETHNICITY &amp; SEX </a:t>
            </a:r>
            <a:r>
              <a:rPr lang="en-US" sz="3600" b="1" smtClean="0">
                <a:solidFill>
                  <a:srgbClr val="FFFFFF"/>
                </a:solidFill>
                <a:latin typeface="Calibri Light" panose="020F0302020204030204"/>
              </a:rPr>
              <a:t>CONSIDERATIONS IN </a:t>
            </a: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DRUG THERAPY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59" y="1196806"/>
            <a:ext cx="60324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Historically drug development focused on data from White 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Interethnic variations observed in drug responses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African Americans – In general, Diuretics &amp; Calcium channel blockers are more effective for BP management than ACE inhibitors &amp; Beta blockers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general, Asian descendants require smaller doses of Beta blockers &amp; antipsychotics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3524" y="2569240"/>
            <a:ext cx="4540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Women may respond well to certain antidepressants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Hormonal fluctuations during menstrual cycle affect drug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pain relief  from Opioid analgesics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likely to experience adverse drug effects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636" y="1062358"/>
            <a:ext cx="1836073" cy="164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37" y="968228"/>
            <a:ext cx="2189480" cy="15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68228"/>
          </a:xfrm>
          <a:solidFill>
            <a:schemeClr val="accent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Question 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535" y="132445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8325" marR="0" lvl="1" indent="-111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8325" marR="0" lvl="1" indent="-111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0535" y="1483360"/>
            <a:ext cx="99206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nursing student was reviewing the medical history of a patient. The student found the medical diagnosis of “Idiopathic Thrombocytopenic Purpura” in the medical record. The student needs to infer based on the term “idiopathic” that: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condition is caused by an unknown cause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condition is caused by a degenerative cause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condition is caused by a metabolic cause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condition is caused by a developmental cause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2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470" y="1337310"/>
            <a:ext cx="10949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nursing student was reviewing the content about controlled substances. Which of the following conclusion of the controlled substance by the nursing student is correct?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substances are available as over the counter medications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substances are only regulated by Title II controlled substances act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substances are stored in locked containers and proper documentation is required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the controlled substances are accepted for medical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68228"/>
          </a:xfrm>
          <a:solidFill>
            <a:schemeClr val="accent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3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535" y="12032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8325" marR="0" lvl="1" indent="-111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8325" marR="0" lvl="1" indent="-111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152" y="1014726"/>
            <a:ext cx="120928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50 year old patient is admitted to the Medicine floor. On assessment, the patient’s BP was 165/95mm of Hg. The provider ordered an antihypertensive medication. Which action by the nurse is part of the planning stage of the nursing process?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the patient for drug interactions after giving the medication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Obtaining a medication history when the patient is admitted to the unit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 the patient about orthostatic hypotension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blood pressure prior to administering medications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4: Examples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1" y="1051560"/>
            <a:ext cx="119714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patient’s temperature is 101 degree F. The RN administered Tylenol 650mg by mouth. How will you assess the therapeutic effect of this medication?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patient complained of diarrhea ( 6 loose stools within 4 hours). The RN administered an antidiarrheal medication per provider order. How will you assess the therapeutic response of the antidiarrheal medication?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A patient’s hemoglobin level was 10mg/dl. The provider prescribed  iron tablets. How will you assess the therapeutic effects of iron tablets?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5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056640"/>
            <a:ext cx="11188861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nursing student was reviewing the term pharmacokinetics. Which of the following statements of the nursing student is correct regarding pharmacokinetics?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All </a:t>
            </a:r>
            <a:r>
              <a:rPr lang="en-US" sz="2400" b="1" dirty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hat </a:t>
            </a:r>
            <a:r>
              <a:rPr lang="en-US" sz="2400" b="1" dirty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pply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Pharmacokinetics means what the body does to the drugs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Pharmacokinetics means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 drug does to the body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Pharmacokinetics covers mechanism of action, therapeutic effect and adverse effect of a medication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covers absorption, distribution, metabolism and excretion of a medication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Pharmacokinetics focuses on agonist, antagonist and mixed drug receptors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Pharmacokinetics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being influenced by 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genetics, ethnicity &amp; comorbidities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9449" y="1892083"/>
            <a:ext cx="5512737" cy="147718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896800" y="627867"/>
            <a:ext cx="4647000" cy="1124381"/>
            <a:chOff x="5219477" y="995322"/>
            <a:chExt cx="6261323" cy="1514980"/>
          </a:xfrm>
        </p:grpSpPr>
        <p:sp>
          <p:nvSpPr>
            <p:cNvPr id="40" name="Freeform: Shape 39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49" y="492922"/>
            <a:ext cx="5512737" cy="147718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619737" y="630312"/>
            <a:ext cx="4647000" cy="1124381"/>
            <a:chOff x="5342415" y="977137"/>
            <a:chExt cx="6261323" cy="1514980"/>
          </a:xfrm>
        </p:grpSpPr>
        <p:grpSp>
          <p:nvGrpSpPr>
            <p:cNvPr id="33" name="Group 32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010974" y="1145409"/>
              <a:ext cx="4885631" cy="953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It is the process of delivering a drug to the blood stream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7046" y="495807"/>
            <a:ext cx="4250946" cy="1334101"/>
            <a:chOff x="1690777" y="2053087"/>
            <a:chExt cx="3700733" cy="1449238"/>
          </a:xfrm>
          <a:effectLst/>
        </p:grpSpPr>
        <p:sp>
          <p:nvSpPr>
            <p:cNvPr id="9" name="Freeform: Shape 8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1">
                    <a:shade val="30000"/>
                    <a:satMod val="115000"/>
                    <a:lumMod val="76000"/>
                    <a:lumOff val="24000"/>
                  </a:schemeClr>
                </a:gs>
                <a:gs pos="0">
                  <a:schemeClr val="accent1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accent1">
                    <a:shade val="100000"/>
                    <a:satMod val="115000"/>
                    <a:lumMod val="72000"/>
                  </a:schemeClr>
                </a:gs>
                <a:gs pos="94000">
                  <a:schemeClr val="accent1">
                    <a:shade val="100000"/>
                    <a:satMod val="115000"/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08264" y="614488"/>
            <a:ext cx="3649066" cy="1164834"/>
            <a:chOff x="1205155" y="1050604"/>
            <a:chExt cx="4916716" cy="1569486"/>
          </a:xfrm>
        </p:grpSpPr>
        <p:sp>
          <p:nvSpPr>
            <p:cNvPr id="22" name="TextBox 21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40312" y="1334536"/>
              <a:ext cx="3781559" cy="128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ABSORPTION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smtClean="0">
                  <a:solidFill>
                    <a:srgbClr val="5B9BD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(input)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812183" y="3610165"/>
            <a:ext cx="4647000" cy="1124381"/>
            <a:chOff x="5219477" y="995322"/>
            <a:chExt cx="6261323" cy="1514980"/>
          </a:xfrm>
        </p:grpSpPr>
        <p:sp>
          <p:nvSpPr>
            <p:cNvPr id="92" name="Freeform: Shape 91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32" y="3475220"/>
            <a:ext cx="5512737" cy="1477182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5535120" y="3586946"/>
            <a:ext cx="4647000" cy="1200330"/>
            <a:chOff x="5342415" y="942558"/>
            <a:chExt cx="6261323" cy="1617312"/>
          </a:xfrm>
        </p:grpSpPr>
        <p:grpSp>
          <p:nvGrpSpPr>
            <p:cNvPr id="96" name="Group 95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98" name="Freeform: Shape 97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138173" y="942558"/>
              <a:ext cx="4923976" cy="161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 of drugs that reach systemic circulation &amp; is available to act on body cells; IV drugs = 100% bioavailability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742429" y="3478105"/>
            <a:ext cx="4250946" cy="1334101"/>
            <a:chOff x="1690777" y="2053087"/>
            <a:chExt cx="3700733" cy="1449238"/>
          </a:xfrm>
          <a:effectLst/>
        </p:grpSpPr>
        <p:sp>
          <p:nvSpPr>
            <p:cNvPr id="101" name="Freeform: Shape 100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2">
                    <a:lumMod val="76000"/>
                    <a:lumOff val="24000"/>
                  </a:schemeClr>
                </a:gs>
                <a:gs pos="0">
                  <a:schemeClr val="accent2">
                    <a:lumMod val="76000"/>
                    <a:lumOff val="24000"/>
                  </a:schemeClr>
                </a:gs>
                <a:gs pos="100000">
                  <a:schemeClr val="accent2">
                    <a:lumMod val="72000"/>
                  </a:schemeClr>
                </a:gs>
                <a:gs pos="94000">
                  <a:schemeClr val="accent2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827045" y="3579625"/>
            <a:ext cx="3995685" cy="1164834"/>
            <a:chOff x="1205155" y="1050604"/>
            <a:chExt cx="4916716" cy="1569486"/>
          </a:xfrm>
        </p:grpSpPr>
        <p:sp>
          <p:nvSpPr>
            <p:cNvPr id="105" name="TextBox 104"/>
            <p:cNvSpPr txBox="1"/>
            <p:nvPr/>
          </p:nvSpPr>
          <p:spPr>
            <a:xfrm>
              <a:off x="1205155" y="1050604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1950549" y="1334536"/>
              <a:ext cx="4171322" cy="128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BIOAVAILABILITY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10800000">
            <a:off x="5571606" y="2042038"/>
            <a:ext cx="4647000" cy="1124381"/>
            <a:chOff x="5219477" y="995322"/>
            <a:chExt cx="6261323" cy="1514980"/>
          </a:xfrm>
        </p:grpSpPr>
        <p:sp>
          <p:nvSpPr>
            <p:cNvPr id="109" name="Freeform: Shape 108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48457" y="2042038"/>
            <a:ext cx="4647000" cy="1211539"/>
            <a:chOff x="1848457" y="2288831"/>
            <a:chExt cx="4647000" cy="1211539"/>
          </a:xfrm>
        </p:grpSpPr>
        <p:grpSp>
          <p:nvGrpSpPr>
            <p:cNvPr id="112" name="Group 111"/>
            <p:cNvGrpSpPr/>
            <p:nvPr/>
          </p:nvGrpSpPr>
          <p:grpSpPr>
            <a:xfrm rot="10800000">
              <a:off x="1848457" y="2288831"/>
              <a:ext cx="4647000" cy="1124381"/>
              <a:chOff x="5219477" y="995322"/>
              <a:chExt cx="6261323" cy="1514980"/>
            </a:xfrm>
          </p:grpSpPr>
          <p:sp>
            <p:nvSpPr>
              <p:cNvPr id="114" name="Freeform: Shape 113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2280083" y="2300041"/>
              <a:ext cx="41338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*Dosage form    * Administration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route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*GI Function</a:t>
              </a:r>
              <a:r>
                <a:rPr lang="en-US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     *</a:t>
              </a:r>
              <a:r>
                <a:rPr lang="en-US" baseline="0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Blood flow to the site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*Presence of food     *Presence of other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                                     meds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 rot="10800000">
            <a:off x="6027939" y="1937051"/>
            <a:ext cx="4250946" cy="1334101"/>
            <a:chOff x="1690777" y="2053087"/>
            <a:chExt cx="3700733" cy="1449238"/>
          </a:xfrm>
          <a:effectLst/>
        </p:grpSpPr>
        <p:sp>
          <p:nvSpPr>
            <p:cNvPr id="117" name="Freeform: Shape 116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0">
              <a:gsLst>
                <a:gs pos="37000">
                  <a:schemeClr val="accent6">
                    <a:lumMod val="76000"/>
                    <a:lumOff val="24000"/>
                  </a:schemeClr>
                </a:gs>
                <a:gs pos="0">
                  <a:schemeClr val="accent6">
                    <a:lumMod val="76000"/>
                    <a:lumOff val="24000"/>
                  </a:schemeClr>
                </a:gs>
                <a:gs pos="100000">
                  <a:schemeClr val="accent6">
                    <a:lumMod val="72000"/>
                  </a:schemeClr>
                </a:gs>
                <a:gs pos="94000">
                  <a:schemeClr val="accent6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356427" y="2032813"/>
            <a:ext cx="3815845" cy="1200329"/>
            <a:chOff x="1282306" y="994009"/>
            <a:chExt cx="5141432" cy="1617312"/>
          </a:xfrm>
        </p:grpSpPr>
        <p:sp>
          <p:nvSpPr>
            <p:cNvPr id="121" name="TextBox 120"/>
            <p:cNvSpPr txBox="1"/>
            <p:nvPr/>
          </p:nvSpPr>
          <p:spPr>
            <a:xfrm>
              <a:off x="5367098" y="1028516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5293951" y="1190082"/>
              <a:ext cx="0" cy="1147353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1282306" y="994009"/>
              <a:ext cx="4504777" cy="161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affect the rate &amp; extent of absorption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3727" y="5002305"/>
            <a:ext cx="5512737" cy="147718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10800000">
            <a:off x="5565884" y="5123684"/>
            <a:ext cx="4647000" cy="1124381"/>
            <a:chOff x="5219477" y="995322"/>
            <a:chExt cx="6261323" cy="1514980"/>
          </a:xfrm>
        </p:grpSpPr>
        <p:sp>
          <p:nvSpPr>
            <p:cNvPr id="56" name="Freeform: Shape 55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842735" y="5113157"/>
            <a:ext cx="4647000" cy="1200329"/>
            <a:chOff x="1848457" y="2278304"/>
            <a:chExt cx="4647000" cy="1200329"/>
          </a:xfrm>
        </p:grpSpPr>
        <p:grpSp>
          <p:nvGrpSpPr>
            <p:cNvPr id="59" name="Group 58"/>
            <p:cNvGrpSpPr/>
            <p:nvPr/>
          </p:nvGrpSpPr>
          <p:grpSpPr>
            <a:xfrm rot="10800000">
              <a:off x="1848457" y="2288831"/>
              <a:ext cx="4647000" cy="1124381"/>
              <a:chOff x="5219477" y="995322"/>
              <a:chExt cx="6261323" cy="1514980"/>
            </a:xfrm>
          </p:grpSpPr>
          <p:sp>
            <p:nvSpPr>
              <p:cNvPr id="61" name="Freeform: Shape 6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2381749" y="2278304"/>
              <a:ext cx="3772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Except IV medications all other medications need to be absorbed to bloodstream; IV med = directly to blood stream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10800000">
            <a:off x="6022217" y="5018697"/>
            <a:ext cx="4250946" cy="1334101"/>
            <a:chOff x="1690777" y="2053087"/>
            <a:chExt cx="3700733" cy="1449238"/>
          </a:xfrm>
          <a:effectLst/>
        </p:grpSpPr>
        <p:sp>
          <p:nvSpPr>
            <p:cNvPr id="64" name="Freeform: Shape 63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0">
              <a:gsLst>
                <a:gs pos="37000">
                  <a:schemeClr val="accent4">
                    <a:lumMod val="76000"/>
                    <a:lumOff val="24000"/>
                  </a:schemeClr>
                </a:gs>
                <a:gs pos="0">
                  <a:schemeClr val="accent4">
                    <a:lumMod val="76000"/>
                    <a:lumOff val="24000"/>
                  </a:schemeClr>
                </a:gs>
                <a:gs pos="100000">
                  <a:schemeClr val="accent4">
                    <a:lumMod val="72000"/>
                  </a:schemeClr>
                </a:gs>
                <a:gs pos="94000">
                  <a:schemeClr val="accent4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95228" y="5123684"/>
            <a:ext cx="3745705" cy="1107996"/>
            <a:chOff x="1376812" y="1028516"/>
            <a:chExt cx="5046926" cy="1492903"/>
          </a:xfrm>
        </p:grpSpPr>
        <p:sp>
          <p:nvSpPr>
            <p:cNvPr id="68" name="TextBox 67"/>
            <p:cNvSpPr txBox="1"/>
            <p:nvPr/>
          </p:nvSpPr>
          <p:spPr>
            <a:xfrm>
              <a:off x="5367098" y="1028516"/>
              <a:ext cx="1056640" cy="149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293951" y="1190082"/>
              <a:ext cx="0" cy="1147353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1376812" y="1361625"/>
              <a:ext cx="3781560" cy="704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ABSORPTION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28604" y="-74643"/>
            <a:ext cx="75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PHARMACOKINETICS: ABSORPTION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-2.59259E-6 L 0.00834 -2.59259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81 3.7037E-7 L 2.5E-6 3.7037E-7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9 3.7037E-6 L 0.00833 3.7037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81 3.33333E-6 L 3.33333E-6 3.33333E-6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6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361440"/>
            <a:ext cx="11188861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nursing student was reviewing the term pharmacokinetics properties of  Medication A. The student found that Medication A is highly protein bound</a:t>
            </a: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means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Medication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shorter duration of action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dirty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 A has </a:t>
            </a: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</a:t>
            </a:r>
            <a:r>
              <a:rPr lang="en-US" sz="2800" dirty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of </a:t>
            </a: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dirty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 </a:t>
            </a: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has increased risk of drug toxicity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dirty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 A has </a:t>
            </a: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abuse</a:t>
            </a:r>
            <a:endParaRPr lang="en-US" sz="2800" dirty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 smtClean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7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361440"/>
            <a:ext cx="11188861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nurse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was caring for a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patient who has worsening kidney disease. The nurse needs to understand that a patient with kidney disease may have impaired drug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3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32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  <a:p>
            <a:pPr marL="914400" lvl="1" indent="-457200">
              <a:buFont typeface="+mj-lt"/>
              <a:buAutoNum type="alphaLcParenR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Excretion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32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Question 8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172254"/>
            <a:ext cx="111888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nurse was caring for 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85 year old patient admitted with congestive heart failure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The nurse needs to understand that this patient 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experience more adverse reaction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drug-drug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interactions due to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arenR"/>
            </a:pP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Altered cell receptors</a:t>
            </a:r>
          </a:p>
          <a:p>
            <a:pPr marL="914400" lvl="1" indent="-457200">
              <a:buFont typeface="+mj-lt"/>
              <a:buAutoNum type="alphaLcParenR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Altered pharmacokinetics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800" dirty="0" smtClean="0">
                <a:solidFill>
                  <a:srgbClr val="0023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Altered blood brain barrier</a:t>
            </a:r>
          </a:p>
          <a:p>
            <a:pPr marL="914400" lvl="1" indent="-457200">
              <a:buFont typeface="+mj-lt"/>
              <a:buAutoNum type="alphaLcParenR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Altered first pass effect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Study Tips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172254"/>
            <a:ext cx="111888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voice threads; just reviewing the power point is not enough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 at the objectives for each week and make sure that you are thorough with the addressed concepts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Review practice questions on page 7 &amp; 20, 83, &amp; 85 in Abram’s Book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 makes a man Perfect: Additional questions in HESI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REFERENCE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786" y="1671145"/>
            <a:ext cx="9364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Qato</a:t>
            </a:r>
            <a:r>
              <a:rPr lang="en-US" dirty="0"/>
              <a:t>, D. M., Wilder, J., </a:t>
            </a:r>
            <a:r>
              <a:rPr lang="en-US" dirty="0" err="1"/>
              <a:t>Schumm</a:t>
            </a:r>
            <a:r>
              <a:rPr lang="en-US" dirty="0"/>
              <a:t>, L. P., Gillet, V., &amp; Alexander, G. C. (2016). Changes in Prescription and Over-the-Counter Medication and Dietary Supplement Use Among Older Adults in the United States, 2005 vs 2011. </a:t>
            </a:r>
            <a:r>
              <a:rPr lang="en-US" i="1" dirty="0"/>
              <a:t>JAMA internal medicine</a:t>
            </a:r>
            <a:r>
              <a:rPr lang="en-US" dirty="0"/>
              <a:t>, </a:t>
            </a:r>
            <a:r>
              <a:rPr lang="en-US" i="1" dirty="0"/>
              <a:t>176</a:t>
            </a:r>
            <a:r>
              <a:rPr lang="en-US" dirty="0"/>
              <a:t>(4), 473–482.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doi.org/10.1001/jamainternmed.2015.8581</a:t>
            </a:r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 err="1" smtClean="0"/>
              <a:t>Cureatr</a:t>
            </a:r>
            <a:r>
              <a:rPr lang="en-US" dirty="0" smtClean="0"/>
              <a:t>. (2021). </a:t>
            </a:r>
            <a:r>
              <a:rPr lang="en-US" dirty="0"/>
              <a:t>Polypharmacy in Older Adults: Statistics That Help Tell the Story.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blog.cureatr.com/polypharmacy-in-older-adults-statistics-that-help-tell-the-story</a:t>
            </a:r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www.fda.gov/drugs/drug-interactions-labeling/preventable-adverse-drug-reactions-focus-drug-interactions</a:t>
            </a:r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 err="1"/>
              <a:t>Lainscak</a:t>
            </a:r>
            <a:r>
              <a:rPr lang="en-US" dirty="0"/>
              <a:t>, M., Vitale, C., </a:t>
            </a:r>
            <a:r>
              <a:rPr lang="en-US" dirty="0" err="1"/>
              <a:t>Seferovic</a:t>
            </a:r>
            <a:r>
              <a:rPr lang="en-US" dirty="0"/>
              <a:t>, P., </a:t>
            </a:r>
            <a:r>
              <a:rPr lang="en-US" dirty="0" err="1"/>
              <a:t>Spoletini</a:t>
            </a:r>
            <a:r>
              <a:rPr lang="en-US" dirty="0"/>
              <a:t>, I., </a:t>
            </a:r>
            <a:r>
              <a:rPr lang="en-US" dirty="0" err="1"/>
              <a:t>Cvan</a:t>
            </a:r>
            <a:r>
              <a:rPr lang="en-US" dirty="0"/>
              <a:t> </a:t>
            </a:r>
            <a:r>
              <a:rPr lang="en-US" dirty="0" err="1"/>
              <a:t>Trobec</a:t>
            </a:r>
            <a:r>
              <a:rPr lang="en-US" dirty="0"/>
              <a:t>, K., &amp; </a:t>
            </a:r>
            <a:r>
              <a:rPr lang="en-US" dirty="0" err="1"/>
              <a:t>Rosano</a:t>
            </a:r>
            <a:r>
              <a:rPr lang="en-US" dirty="0"/>
              <a:t>, G. M. (2016). Pharmacokinetics and pharmacodynamics of cardiovascular drugs in chronic heart failure. </a:t>
            </a:r>
            <a:r>
              <a:rPr lang="en-US" i="1" dirty="0"/>
              <a:t>International journal of cardiology</a:t>
            </a:r>
            <a:r>
              <a:rPr lang="en-US" dirty="0"/>
              <a:t>, </a:t>
            </a:r>
            <a:r>
              <a:rPr lang="en-US" i="1" dirty="0"/>
              <a:t>224</a:t>
            </a:r>
            <a:r>
              <a:rPr lang="en-US" dirty="0"/>
              <a:t>, 191–198. https://doi.org/10.1016/j.ijcard.2016.09.015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" y="1172254"/>
            <a:ext cx="111888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919" y="2235992"/>
            <a:ext cx="3701777" cy="333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7793" y="1172254"/>
            <a:ext cx="6011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4565" y="5462020"/>
            <a:ext cx="34684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Clipartlibrary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08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1999" cy="968228"/>
          </a:xfrm>
          <a:solidFill>
            <a:schemeClr val="accent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ABSORPTION: ROUTES OF MEDICATION ADMINISTRATION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4121" y="1111787"/>
            <a:ext cx="502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/>
              </a:rPr>
              <a:t>ROUTES OF MEDICATION ADMINISTRATION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23113" y="1428544"/>
            <a:ext cx="2" cy="410195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5821" y="1850211"/>
            <a:ext cx="11459810" cy="335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395088" y="1895222"/>
            <a:ext cx="10897" cy="8120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71971" y="1880972"/>
            <a:ext cx="0" cy="8299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37306" y="1880971"/>
            <a:ext cx="0" cy="8299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1760901" y="1833865"/>
            <a:ext cx="16487" cy="8449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2251" y="2645481"/>
            <a:ext cx="1918577" cy="8429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ENTERAL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(GI Tract/intestine)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38584" y="2711887"/>
            <a:ext cx="1839704" cy="7467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87101" y="2707229"/>
            <a:ext cx="1598255" cy="7213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Calibri" panose="020F0502020204030204"/>
              </a:rPr>
              <a:t>MUCOUS MEMBRANE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62609" y="2733784"/>
            <a:ext cx="1641256" cy="6857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Ophthalmic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911342" y="3385395"/>
            <a:ext cx="1" cy="76034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6994617" y="4109017"/>
            <a:ext cx="2012675" cy="8205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5391" y="4143645"/>
            <a:ext cx="211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Sublingual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23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(SL)</a:t>
            </a:r>
          </a:p>
          <a:p>
            <a:pPr marL="168275" marR="0" lvl="0" indent="-1682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>
                <a:solidFill>
                  <a:srgbClr val="00233D"/>
                </a:solidFill>
                <a:latin typeface="Calibri" panose="020F0502020204030204"/>
              </a:rPr>
              <a:t>Rectum</a:t>
            </a:r>
            <a:r>
              <a:rPr lang="en-US" dirty="0" smtClean="0">
                <a:solidFill>
                  <a:srgbClr val="00233D"/>
                </a:solidFill>
                <a:latin typeface="Calibri" panose="020F0502020204030204"/>
              </a:rPr>
              <a:t> (PR)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3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649674" y="3458656"/>
            <a:ext cx="13903" cy="6270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979000" y="3488421"/>
            <a:ext cx="8972" cy="5542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545434" y="3468380"/>
            <a:ext cx="0" cy="5821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563002" y="1880972"/>
            <a:ext cx="0" cy="8299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57349" y="2696928"/>
            <a:ext cx="1631633" cy="7998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/>
                </a:solidFill>
                <a:latin typeface="Calibri" panose="020F0502020204030204"/>
              </a:rPr>
              <a:t>PARENTERAL (injected)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25821" y="1858610"/>
            <a:ext cx="0" cy="8299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55769" y="4050578"/>
            <a:ext cx="2022066" cy="19311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829" y="4143646"/>
            <a:ext cx="1692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Oral (PO)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Buccal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*OG/NG/G/J tubes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2729419" y="4055240"/>
            <a:ext cx="2022066" cy="19311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09221" y="4135706"/>
            <a:ext cx="1865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Subcutaneous (SQ)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Intramuscular (IM)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Intravenous (IV)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dirty="0" smtClean="0"/>
              <a:t>Epidural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837282" y="4100527"/>
            <a:ext cx="2012675" cy="8205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7581" y="4143646"/>
            <a:ext cx="198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Applied directly to skin (ointment)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0689609" y="2729553"/>
            <a:ext cx="1300208" cy="6857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inhalation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0346" y="5664565"/>
            <a:ext cx="502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*OG = </a:t>
            </a:r>
            <a:r>
              <a:rPr lang="en-US" dirty="0" err="1"/>
              <a:t>O</a:t>
            </a:r>
            <a:r>
              <a:rPr lang="en-US" dirty="0" err="1" smtClean="0"/>
              <a:t>rogastric</a:t>
            </a:r>
            <a:r>
              <a:rPr lang="en-US" dirty="0" smtClean="0"/>
              <a:t>; NG= Nasogastric; G = Gastrostomy; J = </a:t>
            </a:r>
            <a:r>
              <a:rPr lang="en-US" dirty="0"/>
              <a:t>J</a:t>
            </a:r>
            <a:r>
              <a:rPr lang="en-US" dirty="0" smtClean="0"/>
              <a:t>ejonostomy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ABSORPTION: MEDICATION</a:t>
            </a:r>
            <a:r>
              <a:rPr kumimoji="0" 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ROUTES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19955" y="2577644"/>
            <a:ext cx="2552370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Sublingual route (Nitroglycerine for heart attack)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9340" y="4046501"/>
            <a:ext cx="2301766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Inhalation route (in acute asthma attack)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1641" y="2437085"/>
            <a:ext cx="2301766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of choice in acute condition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72860" y="1106195"/>
            <a:ext cx="2522483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Parenteral routes (IV, IM, SQ)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20000" y="4145017"/>
            <a:ext cx="2301766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Topical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69117" y="2673568"/>
            <a:ext cx="2301766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of choice in chronic condition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11054" y="1225733"/>
            <a:ext cx="2301766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37431" y="2814127"/>
            <a:ext cx="2301766" cy="14714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Transdermal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011087" y="2205857"/>
            <a:ext cx="523547" cy="271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6"/>
            <a:endCxn id="7" idx="2"/>
          </p:cNvCxnSpPr>
          <p:nvPr/>
        </p:nvCxnSpPr>
        <p:spPr>
          <a:xfrm>
            <a:off x="2953407" y="3172810"/>
            <a:ext cx="366548" cy="140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29860" y="3746928"/>
            <a:ext cx="445048" cy="323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3" idx="3"/>
          </p:cNvCxnSpPr>
          <p:nvPr/>
        </p:nvCxnSpPr>
        <p:spPr>
          <a:xfrm flipV="1">
            <a:off x="8311054" y="2481693"/>
            <a:ext cx="337086" cy="3324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738038" y="3369863"/>
            <a:ext cx="366548" cy="140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</p:cNvCxnSpPr>
          <p:nvPr/>
        </p:nvCxnSpPr>
        <p:spPr>
          <a:xfrm>
            <a:off x="8433797" y="3929528"/>
            <a:ext cx="339057" cy="189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12191999" cy="968228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rgbClr val="00315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FFFF"/>
                </a:solidFill>
                <a:latin typeface="Calibri Light" panose="020F0302020204030204"/>
              </a:rPr>
              <a:t>ABSORPTION: GENERAL COMPARISON</a:t>
            </a:r>
            <a:endParaRPr kumimoji="0" lang="en-US" sz="3600" b="1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20111" y="3392040"/>
            <a:ext cx="10216056" cy="56755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0111" y="3959598"/>
            <a:ext cx="2701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SQ medications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15-30 minutes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8070" y="3959598"/>
            <a:ext cx="23700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 medications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10-20 minutes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1946" y="3959598"/>
            <a:ext cx="2427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 medications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30- 60 Seconds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76A55"/>
                </a:solidFill>
              </a:rPr>
              <a:t>Copyright 2009</a:t>
            </a:r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>
                <a:solidFill>
                  <a:srgbClr val="676A55"/>
                </a:solidFill>
              </a:rPr>
              <a:pPr/>
              <a:t>9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633545" y="1447801"/>
            <a:ext cx="6358757" cy="1116723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Transportation of drugs to various tissues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sz="half" idx="15"/>
          </p:nvPr>
        </p:nvSpPr>
        <p:spPr>
          <a:xfrm>
            <a:off x="5801710" y="3023598"/>
            <a:ext cx="5864772" cy="254350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Drugs are carried by blood and tissue fluids to:</a:t>
            </a:r>
          </a:p>
          <a:p>
            <a:pPr lvl="2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Action sites</a:t>
            </a:r>
          </a:p>
          <a:p>
            <a:pPr lvl="2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Metabolism sites</a:t>
            </a:r>
          </a:p>
          <a:p>
            <a:pPr lvl="2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Excretion sites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/>
              <a:t>P</a:t>
            </a:r>
            <a:r>
              <a:rPr lang="en-US" sz="4000" dirty="0" smtClean="0"/>
              <a:t>HARMACOKINETICS:DISTRIBUTION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6" y="792164"/>
            <a:ext cx="3920359" cy="476229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62302" y="3405352"/>
            <a:ext cx="3825765" cy="2070545"/>
          </a:xfrm>
          <a:custGeom>
            <a:avLst/>
            <a:gdLst>
              <a:gd name="connsiteX0" fmla="*/ 2144110 w 3825765"/>
              <a:gd name="connsiteY0" fmla="*/ 0 h 2070545"/>
              <a:gd name="connsiteX1" fmla="*/ 3111062 w 3825765"/>
              <a:gd name="connsiteY1" fmla="*/ 10510 h 2070545"/>
              <a:gd name="connsiteX2" fmla="*/ 3184634 w 3825765"/>
              <a:gd name="connsiteY2" fmla="*/ 21021 h 2070545"/>
              <a:gd name="connsiteX3" fmla="*/ 3352800 w 3825765"/>
              <a:gd name="connsiteY3" fmla="*/ 31531 h 2070545"/>
              <a:gd name="connsiteX4" fmla="*/ 3762703 w 3825765"/>
              <a:gd name="connsiteY4" fmla="*/ 52552 h 2070545"/>
              <a:gd name="connsiteX5" fmla="*/ 3815255 w 3825765"/>
              <a:gd name="connsiteY5" fmla="*/ 63062 h 2070545"/>
              <a:gd name="connsiteX6" fmla="*/ 3794234 w 3825765"/>
              <a:gd name="connsiteY6" fmla="*/ 294290 h 2070545"/>
              <a:gd name="connsiteX7" fmla="*/ 3804744 w 3825765"/>
              <a:gd name="connsiteY7" fmla="*/ 620110 h 2070545"/>
              <a:gd name="connsiteX8" fmla="*/ 3825765 w 3825765"/>
              <a:gd name="connsiteY8" fmla="*/ 819807 h 2070545"/>
              <a:gd name="connsiteX9" fmla="*/ 3815255 w 3825765"/>
              <a:gd name="connsiteY9" fmla="*/ 1166648 h 2070545"/>
              <a:gd name="connsiteX10" fmla="*/ 3794234 w 3825765"/>
              <a:gd name="connsiteY10" fmla="*/ 1229710 h 2070545"/>
              <a:gd name="connsiteX11" fmla="*/ 3762703 w 3825765"/>
              <a:gd name="connsiteY11" fmla="*/ 1345324 h 2070545"/>
              <a:gd name="connsiteX12" fmla="*/ 3752193 w 3825765"/>
              <a:gd name="connsiteY12" fmla="*/ 1418897 h 2070545"/>
              <a:gd name="connsiteX13" fmla="*/ 3731172 w 3825765"/>
              <a:gd name="connsiteY13" fmla="*/ 1481959 h 2070545"/>
              <a:gd name="connsiteX14" fmla="*/ 3720662 w 3825765"/>
              <a:gd name="connsiteY14" fmla="*/ 1513490 h 2070545"/>
              <a:gd name="connsiteX15" fmla="*/ 3710151 w 3825765"/>
              <a:gd name="connsiteY15" fmla="*/ 1545021 h 2070545"/>
              <a:gd name="connsiteX16" fmla="*/ 3699641 w 3825765"/>
              <a:gd name="connsiteY16" fmla="*/ 1587062 h 2070545"/>
              <a:gd name="connsiteX17" fmla="*/ 3689131 w 3825765"/>
              <a:gd name="connsiteY17" fmla="*/ 1618593 h 2070545"/>
              <a:gd name="connsiteX18" fmla="*/ 3668110 w 3825765"/>
              <a:gd name="connsiteY18" fmla="*/ 1702676 h 2070545"/>
              <a:gd name="connsiteX19" fmla="*/ 3636579 w 3825765"/>
              <a:gd name="connsiteY19" fmla="*/ 1797269 h 2070545"/>
              <a:gd name="connsiteX20" fmla="*/ 3584027 w 3825765"/>
              <a:gd name="connsiteY20" fmla="*/ 1891862 h 2070545"/>
              <a:gd name="connsiteX21" fmla="*/ 3531475 w 3825765"/>
              <a:gd name="connsiteY21" fmla="*/ 1944414 h 2070545"/>
              <a:gd name="connsiteX22" fmla="*/ 3468413 w 3825765"/>
              <a:gd name="connsiteY22" fmla="*/ 1954924 h 2070545"/>
              <a:gd name="connsiteX23" fmla="*/ 3268717 w 3825765"/>
              <a:gd name="connsiteY23" fmla="*/ 1965435 h 2070545"/>
              <a:gd name="connsiteX24" fmla="*/ 3079531 w 3825765"/>
              <a:gd name="connsiteY24" fmla="*/ 1986455 h 2070545"/>
              <a:gd name="connsiteX25" fmla="*/ 2732689 w 3825765"/>
              <a:gd name="connsiteY25" fmla="*/ 1996966 h 2070545"/>
              <a:gd name="connsiteX26" fmla="*/ 1702675 w 3825765"/>
              <a:gd name="connsiteY26" fmla="*/ 2007476 h 2070545"/>
              <a:gd name="connsiteX27" fmla="*/ 1450427 w 3825765"/>
              <a:gd name="connsiteY27" fmla="*/ 2049517 h 2070545"/>
              <a:gd name="connsiteX28" fmla="*/ 1219200 w 3825765"/>
              <a:gd name="connsiteY28" fmla="*/ 2060028 h 2070545"/>
              <a:gd name="connsiteX29" fmla="*/ 1166648 w 3825765"/>
              <a:gd name="connsiteY29" fmla="*/ 2070538 h 2070545"/>
              <a:gd name="connsiteX30" fmla="*/ 525517 w 3825765"/>
              <a:gd name="connsiteY30" fmla="*/ 2049517 h 2070545"/>
              <a:gd name="connsiteX31" fmla="*/ 357351 w 3825765"/>
              <a:gd name="connsiteY31" fmla="*/ 2028497 h 2070545"/>
              <a:gd name="connsiteX32" fmla="*/ 283779 w 3825765"/>
              <a:gd name="connsiteY32" fmla="*/ 2007476 h 2070545"/>
              <a:gd name="connsiteX33" fmla="*/ 231227 w 3825765"/>
              <a:gd name="connsiteY33" fmla="*/ 1996966 h 2070545"/>
              <a:gd name="connsiteX34" fmla="*/ 199696 w 3825765"/>
              <a:gd name="connsiteY34" fmla="*/ 1986455 h 2070545"/>
              <a:gd name="connsiteX35" fmla="*/ 10510 w 3825765"/>
              <a:gd name="connsiteY35" fmla="*/ 1965435 h 2070545"/>
              <a:gd name="connsiteX36" fmla="*/ 0 w 3825765"/>
              <a:gd name="connsiteY36" fmla="*/ 1755228 h 2070545"/>
              <a:gd name="connsiteX37" fmla="*/ 10510 w 3825765"/>
              <a:gd name="connsiteY37" fmla="*/ 1250731 h 2070545"/>
              <a:gd name="connsiteX38" fmla="*/ 21020 w 3825765"/>
              <a:gd name="connsiteY38" fmla="*/ 1198179 h 2070545"/>
              <a:gd name="connsiteX39" fmla="*/ 31531 w 3825765"/>
              <a:gd name="connsiteY39" fmla="*/ 1166648 h 2070545"/>
              <a:gd name="connsiteX40" fmla="*/ 378372 w 3825765"/>
              <a:gd name="connsiteY40" fmla="*/ 1156138 h 2070545"/>
              <a:gd name="connsiteX41" fmla="*/ 651641 w 3825765"/>
              <a:gd name="connsiteY41" fmla="*/ 1135117 h 2070545"/>
              <a:gd name="connsiteX42" fmla="*/ 882869 w 3825765"/>
              <a:gd name="connsiteY42" fmla="*/ 1103586 h 2070545"/>
              <a:gd name="connsiteX43" fmla="*/ 1566041 w 3825765"/>
              <a:gd name="connsiteY43" fmla="*/ 1093076 h 2070545"/>
              <a:gd name="connsiteX44" fmla="*/ 1839310 w 3825765"/>
              <a:gd name="connsiteY44" fmla="*/ 1082566 h 2070545"/>
              <a:gd name="connsiteX45" fmla="*/ 1860331 w 3825765"/>
              <a:gd name="connsiteY45" fmla="*/ 1051035 h 2070545"/>
              <a:gd name="connsiteX46" fmla="*/ 1891862 w 3825765"/>
              <a:gd name="connsiteY46" fmla="*/ 1030014 h 2070545"/>
              <a:gd name="connsiteX47" fmla="*/ 1912882 w 3825765"/>
              <a:gd name="connsiteY47" fmla="*/ 998483 h 2070545"/>
              <a:gd name="connsiteX48" fmla="*/ 1923393 w 3825765"/>
              <a:gd name="connsiteY48" fmla="*/ 966952 h 2070545"/>
              <a:gd name="connsiteX49" fmla="*/ 1954924 w 3825765"/>
              <a:gd name="connsiteY49" fmla="*/ 945931 h 2070545"/>
              <a:gd name="connsiteX50" fmla="*/ 1975944 w 3825765"/>
              <a:gd name="connsiteY50" fmla="*/ 903890 h 2070545"/>
              <a:gd name="connsiteX51" fmla="*/ 1986455 w 3825765"/>
              <a:gd name="connsiteY51" fmla="*/ 861848 h 2070545"/>
              <a:gd name="connsiteX52" fmla="*/ 1996965 w 3825765"/>
              <a:gd name="connsiteY52" fmla="*/ 830317 h 2070545"/>
              <a:gd name="connsiteX53" fmla="*/ 2039007 w 3825765"/>
              <a:gd name="connsiteY53" fmla="*/ 735724 h 2070545"/>
              <a:gd name="connsiteX54" fmla="*/ 2070538 w 3825765"/>
              <a:gd name="connsiteY54" fmla="*/ 609600 h 2070545"/>
              <a:gd name="connsiteX55" fmla="*/ 2081048 w 3825765"/>
              <a:gd name="connsiteY55" fmla="*/ 567559 h 2070545"/>
              <a:gd name="connsiteX56" fmla="*/ 2091558 w 3825765"/>
              <a:gd name="connsiteY56" fmla="*/ 525517 h 2070545"/>
              <a:gd name="connsiteX57" fmla="*/ 2112579 w 3825765"/>
              <a:gd name="connsiteY57" fmla="*/ 441435 h 2070545"/>
              <a:gd name="connsiteX58" fmla="*/ 2123089 w 3825765"/>
              <a:gd name="connsiteY58" fmla="*/ 241738 h 2070545"/>
              <a:gd name="connsiteX59" fmla="*/ 2133600 w 3825765"/>
              <a:gd name="connsiteY59" fmla="*/ 189186 h 2070545"/>
              <a:gd name="connsiteX60" fmla="*/ 2144110 w 3825765"/>
              <a:gd name="connsiteY60" fmla="*/ 63062 h 207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825765" h="2070545">
                <a:moveTo>
                  <a:pt x="2144110" y="0"/>
                </a:moveTo>
                <a:lnTo>
                  <a:pt x="3111062" y="10510"/>
                </a:lnTo>
                <a:cubicBezTo>
                  <a:pt x="3135830" y="11010"/>
                  <a:pt x="3159954" y="18875"/>
                  <a:pt x="3184634" y="21021"/>
                </a:cubicBezTo>
                <a:cubicBezTo>
                  <a:pt x="3240588" y="25887"/>
                  <a:pt x="3296760" y="27795"/>
                  <a:pt x="3352800" y="31531"/>
                </a:cubicBezTo>
                <a:cubicBezTo>
                  <a:pt x="3629275" y="49962"/>
                  <a:pt x="3376123" y="37088"/>
                  <a:pt x="3762703" y="52552"/>
                </a:cubicBezTo>
                <a:cubicBezTo>
                  <a:pt x="3780220" y="56055"/>
                  <a:pt x="3811163" y="45673"/>
                  <a:pt x="3815255" y="63062"/>
                </a:cubicBezTo>
                <a:cubicBezTo>
                  <a:pt x="3826805" y="112150"/>
                  <a:pt x="3805102" y="229079"/>
                  <a:pt x="3794234" y="294290"/>
                </a:cubicBezTo>
                <a:cubicBezTo>
                  <a:pt x="3797737" y="402897"/>
                  <a:pt x="3798236" y="511642"/>
                  <a:pt x="3804744" y="620110"/>
                </a:cubicBezTo>
                <a:cubicBezTo>
                  <a:pt x="3808753" y="686923"/>
                  <a:pt x="3825765" y="819807"/>
                  <a:pt x="3825765" y="819807"/>
                </a:cubicBezTo>
                <a:cubicBezTo>
                  <a:pt x="3822262" y="935421"/>
                  <a:pt x="3824126" y="1051322"/>
                  <a:pt x="3815255" y="1166648"/>
                </a:cubicBezTo>
                <a:cubicBezTo>
                  <a:pt x="3813556" y="1188740"/>
                  <a:pt x="3799608" y="1208214"/>
                  <a:pt x="3794234" y="1229710"/>
                </a:cubicBezTo>
                <a:cubicBezTo>
                  <a:pt x="3770526" y="1324541"/>
                  <a:pt x="3782349" y="1286385"/>
                  <a:pt x="3762703" y="1345324"/>
                </a:cubicBezTo>
                <a:cubicBezTo>
                  <a:pt x="3759200" y="1369848"/>
                  <a:pt x="3757763" y="1394758"/>
                  <a:pt x="3752193" y="1418897"/>
                </a:cubicBezTo>
                <a:cubicBezTo>
                  <a:pt x="3747211" y="1440487"/>
                  <a:pt x="3738179" y="1460938"/>
                  <a:pt x="3731172" y="1481959"/>
                </a:cubicBezTo>
                <a:lnTo>
                  <a:pt x="3720662" y="1513490"/>
                </a:lnTo>
                <a:cubicBezTo>
                  <a:pt x="3717158" y="1524000"/>
                  <a:pt x="3712838" y="1534273"/>
                  <a:pt x="3710151" y="1545021"/>
                </a:cubicBezTo>
                <a:cubicBezTo>
                  <a:pt x="3706648" y="1559035"/>
                  <a:pt x="3703609" y="1573173"/>
                  <a:pt x="3699641" y="1587062"/>
                </a:cubicBezTo>
                <a:cubicBezTo>
                  <a:pt x="3696597" y="1597715"/>
                  <a:pt x="3692046" y="1607905"/>
                  <a:pt x="3689131" y="1618593"/>
                </a:cubicBezTo>
                <a:cubicBezTo>
                  <a:pt x="3681529" y="1646465"/>
                  <a:pt x="3677246" y="1675268"/>
                  <a:pt x="3668110" y="1702676"/>
                </a:cubicBezTo>
                <a:lnTo>
                  <a:pt x="3636579" y="1797269"/>
                </a:lnTo>
                <a:cubicBezTo>
                  <a:pt x="3618080" y="1852768"/>
                  <a:pt x="3632215" y="1819580"/>
                  <a:pt x="3584027" y="1891862"/>
                </a:cubicBezTo>
                <a:cubicBezTo>
                  <a:pt x="3568010" y="1915887"/>
                  <a:pt x="3561507" y="1934404"/>
                  <a:pt x="3531475" y="1944414"/>
                </a:cubicBezTo>
                <a:cubicBezTo>
                  <a:pt x="3511258" y="1951153"/>
                  <a:pt x="3489656" y="1953225"/>
                  <a:pt x="3468413" y="1954924"/>
                </a:cubicBezTo>
                <a:cubicBezTo>
                  <a:pt x="3401968" y="1960240"/>
                  <a:pt x="3335282" y="1961931"/>
                  <a:pt x="3268717" y="1965435"/>
                </a:cubicBezTo>
                <a:cubicBezTo>
                  <a:pt x="3222523" y="1971209"/>
                  <a:pt x="3121960" y="1984482"/>
                  <a:pt x="3079531" y="1986455"/>
                </a:cubicBezTo>
                <a:cubicBezTo>
                  <a:pt x="2963989" y="1991829"/>
                  <a:pt x="2848343" y="1995200"/>
                  <a:pt x="2732689" y="1996966"/>
                </a:cubicBezTo>
                <a:lnTo>
                  <a:pt x="1702675" y="2007476"/>
                </a:lnTo>
                <a:cubicBezTo>
                  <a:pt x="1702664" y="2007478"/>
                  <a:pt x="1450438" y="2049516"/>
                  <a:pt x="1450427" y="2049517"/>
                </a:cubicBezTo>
                <a:lnTo>
                  <a:pt x="1219200" y="2060028"/>
                </a:lnTo>
                <a:cubicBezTo>
                  <a:pt x="1201683" y="2063531"/>
                  <a:pt x="1184510" y="2070809"/>
                  <a:pt x="1166648" y="2070538"/>
                </a:cubicBezTo>
                <a:cubicBezTo>
                  <a:pt x="952847" y="2067298"/>
                  <a:pt x="525517" y="2049517"/>
                  <a:pt x="525517" y="2049517"/>
                </a:cubicBezTo>
                <a:cubicBezTo>
                  <a:pt x="395818" y="2023578"/>
                  <a:pt x="575673" y="2057607"/>
                  <a:pt x="357351" y="2028497"/>
                </a:cubicBezTo>
                <a:cubicBezTo>
                  <a:pt x="315232" y="2022881"/>
                  <a:pt x="320830" y="2016738"/>
                  <a:pt x="283779" y="2007476"/>
                </a:cubicBezTo>
                <a:cubicBezTo>
                  <a:pt x="266448" y="2003143"/>
                  <a:pt x="248558" y="2001299"/>
                  <a:pt x="231227" y="1996966"/>
                </a:cubicBezTo>
                <a:cubicBezTo>
                  <a:pt x="220479" y="1994279"/>
                  <a:pt x="210511" y="1988858"/>
                  <a:pt x="199696" y="1986455"/>
                </a:cubicBezTo>
                <a:cubicBezTo>
                  <a:pt x="136896" y="1972499"/>
                  <a:pt x="74974" y="1970807"/>
                  <a:pt x="10510" y="1965435"/>
                </a:cubicBezTo>
                <a:cubicBezTo>
                  <a:pt x="7007" y="1895366"/>
                  <a:pt x="0" y="1825385"/>
                  <a:pt x="0" y="1755228"/>
                </a:cubicBezTo>
                <a:cubicBezTo>
                  <a:pt x="0" y="1587026"/>
                  <a:pt x="4167" y="1418814"/>
                  <a:pt x="10510" y="1250731"/>
                </a:cubicBezTo>
                <a:cubicBezTo>
                  <a:pt x="11184" y="1232879"/>
                  <a:pt x="16687" y="1215510"/>
                  <a:pt x="21020" y="1198179"/>
                </a:cubicBezTo>
                <a:cubicBezTo>
                  <a:pt x="23707" y="1187431"/>
                  <a:pt x="20528" y="1167942"/>
                  <a:pt x="31531" y="1166648"/>
                </a:cubicBezTo>
                <a:cubicBezTo>
                  <a:pt x="146406" y="1153133"/>
                  <a:pt x="262758" y="1159641"/>
                  <a:pt x="378372" y="1156138"/>
                </a:cubicBezTo>
                <a:cubicBezTo>
                  <a:pt x="697978" y="1116189"/>
                  <a:pt x="47746" y="1195506"/>
                  <a:pt x="651641" y="1135117"/>
                </a:cubicBezTo>
                <a:cubicBezTo>
                  <a:pt x="780136" y="1122268"/>
                  <a:pt x="762088" y="1106807"/>
                  <a:pt x="882869" y="1103586"/>
                </a:cubicBezTo>
                <a:cubicBezTo>
                  <a:pt x="1110539" y="1097515"/>
                  <a:pt x="1338317" y="1096579"/>
                  <a:pt x="1566041" y="1093076"/>
                </a:cubicBezTo>
                <a:cubicBezTo>
                  <a:pt x="1657131" y="1089573"/>
                  <a:pt x="1749069" y="1095457"/>
                  <a:pt x="1839310" y="1082566"/>
                </a:cubicBezTo>
                <a:cubicBezTo>
                  <a:pt x="1851815" y="1080780"/>
                  <a:pt x="1851399" y="1059967"/>
                  <a:pt x="1860331" y="1051035"/>
                </a:cubicBezTo>
                <a:cubicBezTo>
                  <a:pt x="1869263" y="1042103"/>
                  <a:pt x="1881352" y="1037021"/>
                  <a:pt x="1891862" y="1030014"/>
                </a:cubicBezTo>
                <a:cubicBezTo>
                  <a:pt x="1898869" y="1019504"/>
                  <a:pt x="1907233" y="1009781"/>
                  <a:pt x="1912882" y="998483"/>
                </a:cubicBezTo>
                <a:cubicBezTo>
                  <a:pt x="1917837" y="988574"/>
                  <a:pt x="1916472" y="975603"/>
                  <a:pt x="1923393" y="966952"/>
                </a:cubicBezTo>
                <a:cubicBezTo>
                  <a:pt x="1931284" y="957088"/>
                  <a:pt x="1944414" y="952938"/>
                  <a:pt x="1954924" y="945931"/>
                </a:cubicBezTo>
                <a:cubicBezTo>
                  <a:pt x="1961931" y="931917"/>
                  <a:pt x="1970443" y="918560"/>
                  <a:pt x="1975944" y="903890"/>
                </a:cubicBezTo>
                <a:cubicBezTo>
                  <a:pt x="1981016" y="890364"/>
                  <a:pt x="1982487" y="875738"/>
                  <a:pt x="1986455" y="861848"/>
                </a:cubicBezTo>
                <a:cubicBezTo>
                  <a:pt x="1989499" y="851195"/>
                  <a:pt x="1993075" y="840690"/>
                  <a:pt x="1996965" y="830317"/>
                </a:cubicBezTo>
                <a:cubicBezTo>
                  <a:pt x="2017093" y="776643"/>
                  <a:pt x="2015123" y="783492"/>
                  <a:pt x="2039007" y="735724"/>
                </a:cubicBezTo>
                <a:lnTo>
                  <a:pt x="2070538" y="609600"/>
                </a:lnTo>
                <a:lnTo>
                  <a:pt x="2081048" y="567559"/>
                </a:lnTo>
                <a:cubicBezTo>
                  <a:pt x="2084551" y="553545"/>
                  <a:pt x="2086990" y="539221"/>
                  <a:pt x="2091558" y="525517"/>
                </a:cubicBezTo>
                <a:cubicBezTo>
                  <a:pt x="2107718" y="477039"/>
                  <a:pt x="2099896" y="504850"/>
                  <a:pt x="2112579" y="441435"/>
                </a:cubicBezTo>
                <a:cubicBezTo>
                  <a:pt x="2116082" y="374869"/>
                  <a:pt x="2117553" y="308166"/>
                  <a:pt x="2123089" y="241738"/>
                </a:cubicBezTo>
                <a:cubicBezTo>
                  <a:pt x="2124573" y="223935"/>
                  <a:pt x="2130884" y="206843"/>
                  <a:pt x="2133600" y="189186"/>
                </a:cubicBezTo>
                <a:cubicBezTo>
                  <a:pt x="2145848" y="109574"/>
                  <a:pt x="2144110" y="124232"/>
                  <a:pt x="2144110" y="63062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01151" y="3401419"/>
            <a:ext cx="37032" cy="109036"/>
          </a:xfrm>
          <a:custGeom>
            <a:avLst/>
            <a:gdLst>
              <a:gd name="connsiteX0" fmla="*/ 21028 w 37032"/>
              <a:gd name="connsiteY0" fmla="*/ 109036 h 109036"/>
              <a:gd name="connsiteX1" fmla="*/ 31539 w 37032"/>
              <a:gd name="connsiteY1" fmla="*/ 3933 h 109036"/>
              <a:gd name="connsiteX2" fmla="*/ 10518 w 37032"/>
              <a:gd name="connsiteY2" fmla="*/ 88015 h 109036"/>
              <a:gd name="connsiteX3" fmla="*/ 8 w 37032"/>
              <a:gd name="connsiteY3" fmla="*/ 45974 h 1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2" h="109036">
                <a:moveTo>
                  <a:pt x="21028" y="109036"/>
                </a:moveTo>
                <a:cubicBezTo>
                  <a:pt x="24532" y="74002"/>
                  <a:pt x="47284" y="35425"/>
                  <a:pt x="31539" y="3933"/>
                </a:cubicBezTo>
                <a:cubicBezTo>
                  <a:pt x="18620" y="-21907"/>
                  <a:pt x="10518" y="88015"/>
                  <a:pt x="10518" y="88015"/>
                </a:cubicBezTo>
                <a:cubicBezTo>
                  <a:pt x="-679" y="32029"/>
                  <a:pt x="8" y="17600"/>
                  <a:pt x="8" y="45974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4435365" y="3678621"/>
            <a:ext cx="1471449" cy="49398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Retrospect">
  <a:themeElements>
    <a:clrScheme name="SON Color Palette">
      <a:dk1>
        <a:srgbClr val="00233D"/>
      </a:dk1>
      <a:lt1>
        <a:srgbClr val="FFFFFF"/>
      </a:lt1>
      <a:dk2>
        <a:srgbClr val="7BAFD4"/>
      </a:dk2>
      <a:lt2>
        <a:srgbClr val="BED6DB"/>
      </a:lt2>
      <a:accent1>
        <a:srgbClr val="003150"/>
      </a:accent1>
      <a:accent2>
        <a:srgbClr val="A5ACAF"/>
      </a:accent2>
      <a:accent3>
        <a:srgbClr val="A5D867"/>
      </a:accent3>
      <a:accent4>
        <a:srgbClr val="E4D5D3"/>
      </a:accent4>
      <a:accent5>
        <a:srgbClr val="D6938A"/>
      </a:accent5>
      <a:accent6>
        <a:srgbClr val="EDE8C4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688BAE8-364E-B942-A95F-6BDE6A3DB404}" vid="{AF7F620F-9A16-C54D-BFF5-CF75D9AA2AD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the_timeline_of_your_lif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E8FF"/>
      </a:accent1>
      <a:accent2>
        <a:srgbClr val="F9DA1F"/>
      </a:accent2>
      <a:accent3>
        <a:srgbClr val="E82C8A"/>
      </a:accent3>
      <a:accent4>
        <a:srgbClr val="88B8A9"/>
      </a:accent4>
      <a:accent5>
        <a:srgbClr val="ACFCE4"/>
      </a:accent5>
      <a:accent6>
        <a:srgbClr val="E82C8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target_accurac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FF2C2C"/>
      </a:accent1>
      <a:accent2>
        <a:srgbClr val="297FD5"/>
      </a:accent2>
      <a:accent3>
        <a:srgbClr val="FF0000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3233</Words>
  <Application>Microsoft Office PowerPoint</Application>
  <PresentationFormat>Widescreen</PresentationFormat>
  <Paragraphs>516</Paragraphs>
  <Slides>55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Calibri</vt:lpstr>
      <vt:lpstr>Calibri Light</vt:lpstr>
      <vt:lpstr>Courier New</vt:lpstr>
      <vt:lpstr>Garamond</vt:lpstr>
      <vt:lpstr>Perpetua</vt:lpstr>
      <vt:lpstr>Segoe UI</vt:lpstr>
      <vt:lpstr>Wingdings</vt:lpstr>
      <vt:lpstr>2_Retrospect</vt:lpstr>
      <vt:lpstr>1_Office Theme</vt:lpstr>
      <vt:lpstr>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ABSORPTION: ROUTES OF MEDICATION ADMINISTRATION</vt:lpstr>
      <vt:lpstr>PowerPoint Presentation</vt:lpstr>
      <vt:lpstr>PowerPoint Presentation</vt:lpstr>
      <vt:lpstr>PHARMACOKINETICS:DISTRIBUTION</vt:lpstr>
      <vt:lpstr>PowerPoint Presentation</vt:lpstr>
      <vt:lpstr>PowerPoint Presentation</vt:lpstr>
      <vt:lpstr>PowerPoint Presentation</vt:lpstr>
      <vt:lpstr>PHARMACOKINETICS: DISTRIBUTION: Blood-Brain Barrier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Adverse Drug Reaction in Older  Adults </vt:lpstr>
      <vt:lpstr>PowerPoint Presentation</vt:lpstr>
      <vt:lpstr>Question 1</vt:lpstr>
      <vt:lpstr>PowerPoint Presentation</vt:lpstr>
      <vt:lpstr>QUESTION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UNC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216</cp:revision>
  <dcterms:created xsi:type="dcterms:W3CDTF">2021-03-26T04:41:45Z</dcterms:created>
  <dcterms:modified xsi:type="dcterms:W3CDTF">2021-05-24T17:10:31Z</dcterms:modified>
</cp:coreProperties>
</file>