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3"/>
  </p:notesMasterIdLst>
  <p:sldIdLst>
    <p:sldId id="447" r:id="rId2"/>
    <p:sldId id="430" r:id="rId3"/>
    <p:sldId id="450" r:id="rId4"/>
    <p:sldId id="446" r:id="rId5"/>
    <p:sldId id="440" r:id="rId6"/>
    <p:sldId id="392" r:id="rId7"/>
    <p:sldId id="425" r:id="rId8"/>
    <p:sldId id="443" r:id="rId9"/>
    <p:sldId id="427" r:id="rId10"/>
    <p:sldId id="444" r:id="rId11"/>
    <p:sldId id="44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ECD"/>
    <a:srgbClr val="D9E53C"/>
    <a:srgbClr val="59A2D1"/>
    <a:srgbClr val="4B9CD3"/>
    <a:srgbClr val="13294B"/>
    <a:srgbClr val="6ED2EC"/>
    <a:srgbClr val="767676"/>
    <a:srgbClr val="E1E1E1"/>
    <a:srgbClr val="4C9DD4"/>
    <a:srgbClr val="6DD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3" autoAdjust="0"/>
    <p:restoredTop sz="95461" autoAdjust="0"/>
  </p:normalViewPr>
  <p:slideViewPr>
    <p:cSldViewPr snapToGrid="0">
      <p:cViewPr varScale="1">
        <p:scale>
          <a:sx n="107" d="100"/>
          <a:sy n="107" d="100"/>
        </p:scale>
        <p:origin x="32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E046B71E-C888-4783-8469-4801520217AA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37018EA1-00B5-4553-A878-0E54250B1A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9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18EA1-00B5-4553-A878-0E54250B1A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8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4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9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3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18EA1-00B5-4553-A878-0E54250B1A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2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5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C9F3-F530-2144-B94D-788DA905F8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C9F3-F530-2144-B94D-788DA905F8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7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76401"/>
            <a:ext cx="8432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499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80118" y="274638"/>
            <a:ext cx="10202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8001" y="5967413"/>
            <a:ext cx="3087263" cy="6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654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5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DCE679-ADB6-A443-83AD-9D55310931EB}" type="datetime1">
              <a:rPr lang="en-US" smtClean="0"/>
              <a:pPr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D8D88-1FAB-0542-8AE1-D08669427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87CB40-EEE0-1848-B1D9-5B5256387D59}" type="datetime1">
              <a:rPr lang="en-US" smtClean="0"/>
              <a:pPr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D8D88-1FAB-0542-8AE1-D08669427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118" y="274638"/>
            <a:ext cx="10202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117" y="1600200"/>
            <a:ext cx="10202283" cy="392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100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7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10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gif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6.jpe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13.png"/><Relationship Id="rId15" Type="http://schemas.openxmlformats.org/officeDocument/2006/relationships/image" Target="../media/image51.png"/><Relationship Id="rId23" Type="http://schemas.openxmlformats.org/officeDocument/2006/relationships/image" Target="../media/image1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0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5.pn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3098" y="2561326"/>
            <a:ext cx="665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Body text goes here.</a:t>
            </a:r>
          </a:p>
          <a:p>
            <a:pPr defTabSz="914400">
              <a:defRPr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  <a:p>
            <a:pPr defTabSz="914400">
              <a:defRPr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sp>
        <p:nvSpPr>
          <p:cNvPr id="13" name="Title 15"/>
          <p:cNvSpPr txBox="1">
            <a:spLocks/>
          </p:cNvSpPr>
          <p:nvPr/>
        </p:nvSpPr>
        <p:spPr>
          <a:xfrm>
            <a:off x="1018168" y="2598137"/>
            <a:ext cx="9144000" cy="4247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7AB0D5"/>
                </a:solidFill>
                <a:latin typeface="Ideal Sans Book" charset="0"/>
                <a:ea typeface="Ideal Sans Book" charset="0"/>
                <a:cs typeface="Ideal Sans Book" charset="0"/>
              </a:defRPr>
            </a:lvl1pPr>
          </a:lstStyle>
          <a:p>
            <a:pPr defTabSz="457200">
              <a:defRPr/>
            </a:pPr>
            <a:r>
              <a:rPr lang="en-US" sz="2400" b="1" dirty="0">
                <a:solidFill>
                  <a:srgbClr val="4B9C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8168" y="4148965"/>
            <a:ext cx="6659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34FD28-4AD2-43AD-A9A8-54055BE765BE}"/>
              </a:ext>
            </a:extLst>
          </p:cNvPr>
          <p:cNvSpPr/>
          <p:nvPr/>
        </p:nvSpPr>
        <p:spPr>
          <a:xfrm>
            <a:off x="1" y="0"/>
            <a:ext cx="12134198" cy="6858000"/>
          </a:xfrm>
          <a:prstGeom prst="rect">
            <a:avLst/>
          </a:prstGeom>
          <a:solidFill>
            <a:srgbClr val="4B9C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D91D691-FAAA-4746-A017-193701D80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3192" r="28907" b="-1"/>
          <a:stretch/>
        </p:blipFill>
        <p:spPr>
          <a:xfrm>
            <a:off x="57801" y="29751"/>
            <a:ext cx="12134198" cy="5067549"/>
          </a:xfrm>
          <a:prstGeom prst="rect">
            <a:avLst/>
          </a:prstGeom>
          <a:noFill/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2F9FABB-F734-4D3F-9BF0-EF21CA4A5592}"/>
              </a:ext>
            </a:extLst>
          </p:cNvPr>
          <p:cNvSpPr txBox="1">
            <a:spLocks/>
          </p:cNvSpPr>
          <p:nvPr/>
        </p:nvSpPr>
        <p:spPr>
          <a:xfrm>
            <a:off x="6958232" y="2439785"/>
            <a:ext cx="4437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100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en-US" sz="3800" dirty="0">
              <a:solidFill>
                <a:srgbClr val="13294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8004" y="3425062"/>
            <a:ext cx="11995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The GAME within a Game!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D5FD9E8-5728-480E-9FF6-0F5FE1817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6" y="52866"/>
            <a:ext cx="2566261" cy="2089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285CA7-0F27-7040-A08C-BD4CB70B5DB6}"/>
              </a:ext>
            </a:extLst>
          </p:cNvPr>
          <p:cNvSpPr txBox="1"/>
          <p:nvPr/>
        </p:nvSpPr>
        <p:spPr>
          <a:xfrm>
            <a:off x="8770166" y="5801600"/>
            <a:ext cx="43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H Taylor Walls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Founder/Chief Executive Athlete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A47FB-1D3B-9043-996A-089A5E354922}"/>
              </a:ext>
            </a:extLst>
          </p:cNvPr>
          <p:cNvSpPr txBox="1"/>
          <p:nvPr/>
        </p:nvSpPr>
        <p:spPr>
          <a:xfrm>
            <a:off x="326571" y="5676405"/>
            <a:ext cx="32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 523 UNC</a:t>
            </a:r>
          </a:p>
          <a:p>
            <a:r>
              <a:rPr lang="en-US" dirty="0">
                <a:solidFill>
                  <a:schemeClr val="bg1"/>
                </a:solidFill>
              </a:rPr>
              <a:t>December 8,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8B536E-7A24-6847-BE37-6EAED7F2AA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213" y="-1"/>
            <a:ext cx="2789188" cy="2214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6AADE-F389-254D-BAFA-F29E03C099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478" y="0"/>
            <a:ext cx="2508461" cy="2178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BAEFB-955A-3541-B9FD-F1BB63B3E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53" y="-1564017"/>
            <a:ext cx="4647621" cy="5399149"/>
          </a:xfrm>
          <a:prstGeom prst="rect">
            <a:avLst/>
          </a:prstGeom>
        </p:spPr>
      </p:pic>
      <p:pic>
        <p:nvPicPr>
          <p:cNvPr id="18" name="Picture 17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3DF19D3C-B72A-B344-89C5-CA901E02D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60" y="-34007"/>
            <a:ext cx="2394523" cy="22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8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9B8B9D-4230-4C64-AA58-A977183C0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/>
          <a:stretch/>
        </p:blipFill>
        <p:spPr>
          <a:xfrm>
            <a:off x="-1" y="0"/>
            <a:ext cx="12192000" cy="108303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3FB3D26-06F0-4839-9D05-EC384D1E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57C9127-3662-43BD-B7BB-54BCA6EDF0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152B48"/>
              </a:clrFrom>
              <a:clrTo>
                <a:srgbClr val="152B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06" y="2058615"/>
            <a:ext cx="2508460" cy="25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459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9B8B9D-4230-4C64-AA58-A977183C0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/>
          <a:stretch/>
        </p:blipFill>
        <p:spPr>
          <a:xfrm>
            <a:off x="-1" y="0"/>
            <a:ext cx="12192000" cy="108303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3FB3D26-06F0-4839-9D05-EC384D1E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EB4C81-6A81-411A-B0C3-785AFC406578}"/>
              </a:ext>
            </a:extLst>
          </p:cNvPr>
          <p:cNvSpPr txBox="1"/>
          <p:nvPr/>
        </p:nvSpPr>
        <p:spPr>
          <a:xfrm>
            <a:off x="2876716" y="4590725"/>
            <a:ext cx="5971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Would You Play?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DDE8E4-D915-4ABE-9E3D-940604923CBE}"/>
              </a:ext>
            </a:extLst>
          </p:cNvPr>
          <p:cNvSpPr/>
          <p:nvPr/>
        </p:nvSpPr>
        <p:spPr>
          <a:xfrm>
            <a:off x="3035132" y="5563591"/>
            <a:ext cx="5762625" cy="1038225"/>
          </a:xfrm>
          <a:prstGeom prst="roundRect">
            <a:avLst/>
          </a:prstGeom>
          <a:solidFill>
            <a:srgbClr val="59A2D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Taylor Walls, Founder and Chief Executive Athlete </a:t>
            </a:r>
          </a:p>
          <a:p>
            <a:pPr algn="ctr"/>
            <a:r>
              <a:rPr lang="en-US" dirty="0"/>
              <a:t>htaylorwalls@gmail.com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6FFDF14-E3A8-40EC-B225-54788E1161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152B48"/>
              </a:clrFrom>
              <a:clrTo>
                <a:srgbClr val="152B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06" y="2058615"/>
            <a:ext cx="2508460" cy="25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078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AE76C-CF3A-4D29-84C4-4386B063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F399-A69B-4327-9116-58424C4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868DE-BB31-4B2A-B9FD-E51C320E00DA}"/>
              </a:ext>
            </a:extLst>
          </p:cNvPr>
          <p:cNvSpPr/>
          <p:nvPr/>
        </p:nvSpPr>
        <p:spPr>
          <a:xfrm>
            <a:off x="-2" y="-2"/>
            <a:ext cx="12192001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2AB9D-0183-4D6F-88C9-6216AAEEB9A7}"/>
              </a:ext>
            </a:extLst>
          </p:cNvPr>
          <p:cNvSpPr txBox="1"/>
          <p:nvPr/>
        </p:nvSpPr>
        <p:spPr>
          <a:xfrm>
            <a:off x="1537337" y="145758"/>
            <a:ext cx="102974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Rivalries in Sports | 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Game Day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000A-0026-4E82-84C2-25383FB3C185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Duke Fans.pdf">
            <a:extLst>
              <a:ext uri="{FF2B5EF4-FFF2-40B4-BE49-F238E27FC236}">
                <a16:creationId xmlns:a16="http://schemas.microsoft.com/office/drawing/2014/main" id="{D48BF589-D4D5-4F34-991A-7C584E1D9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43" t="35024" r="31394" b="35319"/>
          <a:stretch/>
        </p:blipFill>
        <p:spPr>
          <a:xfrm>
            <a:off x="7776412" y="1646299"/>
            <a:ext cx="3600149" cy="3627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78F8F-F6B3-4264-82B8-C194FE6FC5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538300"/>
            <a:ext cx="3621505" cy="3597347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1900026-887C-47F6-B82C-5B75B61A5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170CBD69-8AEC-46E7-89A5-64F3FAD77C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01537"/>
            <a:ext cx="2758683" cy="757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EE1437-3B57-3045-BBBF-FEFE8A6F1C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888206" y="504659"/>
            <a:ext cx="4034589" cy="60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513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3098" y="2561326"/>
            <a:ext cx="665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Body text goes here.</a:t>
            </a:r>
          </a:p>
          <a:p>
            <a:pPr defTabSz="914400">
              <a:defRPr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  <a:p>
            <a:pPr defTabSz="914400">
              <a:defRPr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sp>
        <p:nvSpPr>
          <p:cNvPr id="13" name="Title 15"/>
          <p:cNvSpPr txBox="1">
            <a:spLocks/>
          </p:cNvSpPr>
          <p:nvPr/>
        </p:nvSpPr>
        <p:spPr>
          <a:xfrm>
            <a:off x="1018168" y="2598137"/>
            <a:ext cx="9144000" cy="4247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7AB0D5"/>
                </a:solidFill>
                <a:latin typeface="Ideal Sans Book" charset="0"/>
                <a:ea typeface="Ideal Sans Book" charset="0"/>
                <a:cs typeface="Ideal Sans Book" charset="0"/>
              </a:defRPr>
            </a:lvl1pPr>
          </a:lstStyle>
          <a:p>
            <a:pPr defTabSz="457200">
              <a:defRPr/>
            </a:pPr>
            <a:r>
              <a:rPr lang="en-US" sz="2400" b="1" dirty="0">
                <a:solidFill>
                  <a:srgbClr val="4B9C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8168" y="4148965"/>
            <a:ext cx="6659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34FD28-4AD2-43AD-A9A8-54055BE765BE}"/>
              </a:ext>
            </a:extLst>
          </p:cNvPr>
          <p:cNvSpPr/>
          <p:nvPr/>
        </p:nvSpPr>
        <p:spPr>
          <a:xfrm>
            <a:off x="1" y="0"/>
            <a:ext cx="12134198" cy="6858000"/>
          </a:xfrm>
          <a:prstGeom prst="rect">
            <a:avLst/>
          </a:prstGeom>
          <a:solidFill>
            <a:srgbClr val="4B9C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D91D691-FAAA-4746-A017-193701D80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3192" r="28907" b="-1"/>
          <a:stretch/>
        </p:blipFill>
        <p:spPr>
          <a:xfrm>
            <a:off x="57801" y="29752"/>
            <a:ext cx="12134198" cy="1143000"/>
          </a:xfrm>
          <a:prstGeom prst="rect">
            <a:avLst/>
          </a:prstGeom>
          <a:noFill/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2F9FABB-F734-4D3F-9BF0-EF21CA4A5592}"/>
              </a:ext>
            </a:extLst>
          </p:cNvPr>
          <p:cNvSpPr txBox="1">
            <a:spLocks/>
          </p:cNvSpPr>
          <p:nvPr/>
        </p:nvSpPr>
        <p:spPr>
          <a:xfrm>
            <a:off x="6958232" y="2439785"/>
            <a:ext cx="4437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100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en-US" sz="3800" dirty="0">
              <a:solidFill>
                <a:srgbClr val="13294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D5FD9E8-5728-480E-9FF6-0F5FE1817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7"/>
            <a:ext cx="1769423" cy="1592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9B175-CB5B-1641-A4C9-88F19F64AD87}"/>
              </a:ext>
            </a:extLst>
          </p:cNvPr>
          <p:cNvSpPr txBox="1"/>
          <p:nvPr/>
        </p:nvSpPr>
        <p:spPr>
          <a:xfrm>
            <a:off x="1827223" y="50847"/>
            <a:ext cx="1003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FANs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versus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 FANs…Bragging Rights!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0EEA87-35B1-E249-AF87-8078356C55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30" y="1000731"/>
            <a:ext cx="2779205" cy="5152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AEFF8F-71C7-3C4D-B05C-70B7FF7D7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294" y="1077036"/>
            <a:ext cx="2526208" cy="50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8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AE76C-CF3A-4D29-84C4-4386B063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F399-A69B-4327-9116-58424C4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868DE-BB31-4B2A-B9FD-E51C320E00DA}"/>
              </a:ext>
            </a:extLst>
          </p:cNvPr>
          <p:cNvSpPr/>
          <p:nvPr/>
        </p:nvSpPr>
        <p:spPr>
          <a:xfrm>
            <a:off x="-2" y="-2"/>
            <a:ext cx="12192001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3D1CD6-29B6-4F7C-9B8D-F1D401C97A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" r="3100"/>
          <a:stretch/>
        </p:blipFill>
        <p:spPr>
          <a:xfrm>
            <a:off x="-7" y="1655003"/>
            <a:ext cx="4367410" cy="3597347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F2AB9D-0183-4D6F-88C9-6216AAEEB9A7}"/>
              </a:ext>
            </a:extLst>
          </p:cNvPr>
          <p:cNvSpPr txBox="1"/>
          <p:nvPr/>
        </p:nvSpPr>
        <p:spPr>
          <a:xfrm>
            <a:off x="1537337" y="145758"/>
            <a:ext cx="102974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Rivalries in Sports | 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Game Day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000A-0026-4E82-84C2-25383FB3C185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Duke Fans.pdf">
            <a:extLst>
              <a:ext uri="{FF2B5EF4-FFF2-40B4-BE49-F238E27FC236}">
                <a16:creationId xmlns:a16="http://schemas.microsoft.com/office/drawing/2014/main" id="{D48BF589-D4D5-4F34-991A-7C584E1D9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43" t="35024" r="31394" b="35319"/>
          <a:stretch/>
        </p:blipFill>
        <p:spPr>
          <a:xfrm>
            <a:off x="9639300" y="1629371"/>
            <a:ext cx="2552697" cy="3627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78F8F-F6B3-4264-82B8-C194FE6FC5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6771" y="1630326"/>
            <a:ext cx="2552697" cy="3597347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1900026-887C-47F6-B82C-5B75B61A58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170CBD69-8AEC-46E7-89A5-64F3FAD77C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01537"/>
            <a:ext cx="2758683" cy="757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EE1437-3B57-3045-BBBF-FEFE8A6F1CD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88206" y="504659"/>
            <a:ext cx="4034589" cy="60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38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AE76C-CF3A-4D29-84C4-4386B063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F399-A69B-4327-9116-58424C4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868DE-BB31-4B2A-B9FD-E51C320E00DA}"/>
              </a:ext>
            </a:extLst>
          </p:cNvPr>
          <p:cNvSpPr/>
          <p:nvPr/>
        </p:nvSpPr>
        <p:spPr>
          <a:xfrm>
            <a:off x="-2" y="-2"/>
            <a:ext cx="12192001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BA56A-E709-4284-A924-50E8644B7D66}"/>
              </a:ext>
            </a:extLst>
          </p:cNvPr>
          <p:cNvSpPr/>
          <p:nvPr/>
        </p:nvSpPr>
        <p:spPr>
          <a:xfrm>
            <a:off x="-3" y="5602208"/>
            <a:ext cx="3733803" cy="1014492"/>
          </a:xfrm>
          <a:prstGeom prst="rect">
            <a:avLst/>
          </a:prstGeom>
          <a:solidFill>
            <a:srgbClr val="D9E53C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40,000 Fans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Arena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BE765-9C12-41E3-AC80-15ED379D28D7}"/>
              </a:ext>
            </a:extLst>
          </p:cNvPr>
          <p:cNvSpPr/>
          <p:nvPr/>
        </p:nvSpPr>
        <p:spPr>
          <a:xfrm>
            <a:off x="8458197" y="5569983"/>
            <a:ext cx="3733803" cy="1014492"/>
          </a:xfrm>
          <a:prstGeom prst="rect">
            <a:avLst/>
          </a:prstGeom>
          <a:solidFill>
            <a:srgbClr val="D9E53C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4,200,000 Fans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the Arena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2AB9D-0183-4D6F-88C9-6216AAEEB9A7}"/>
              </a:ext>
            </a:extLst>
          </p:cNvPr>
          <p:cNvSpPr txBox="1"/>
          <p:nvPr/>
        </p:nvSpPr>
        <p:spPr>
          <a:xfrm>
            <a:off x="1537337" y="145758"/>
            <a:ext cx="102974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Rivalries in Sports | 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Game Day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000A-0026-4E82-84C2-25383FB3C185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A755605-82BB-4A4B-8B18-356C20E1AF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19" t="5738" r="15917" b="3194"/>
          <a:stretch/>
        </p:blipFill>
        <p:spPr>
          <a:xfrm>
            <a:off x="4636993" y="1200926"/>
            <a:ext cx="2762250" cy="549592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8E2450A2-D39C-4D97-AAAD-728336D3E3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028DD-E5AD-4BC6-8AAF-9A43874A2F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" r="3100"/>
          <a:stretch/>
        </p:blipFill>
        <p:spPr>
          <a:xfrm>
            <a:off x="-7" y="1655003"/>
            <a:ext cx="4367410" cy="3597347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Duke Fans.pdf">
            <a:extLst>
              <a:ext uri="{FF2B5EF4-FFF2-40B4-BE49-F238E27FC236}">
                <a16:creationId xmlns:a16="http://schemas.microsoft.com/office/drawing/2014/main" id="{44084B33-6213-45CD-99B7-3B905E8975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43" t="35024" r="31394" b="35319"/>
          <a:stretch/>
        </p:blipFill>
        <p:spPr>
          <a:xfrm>
            <a:off x="9639300" y="1629371"/>
            <a:ext cx="2552697" cy="362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A1347-D2D1-4961-922B-2EC9F4E73A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527" y="1630326"/>
            <a:ext cx="2317941" cy="35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77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AE76C-CF3A-4D29-84C4-4386B063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F399-A69B-4327-9116-58424C4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868DE-BB31-4B2A-B9FD-E51C320E00DA}"/>
              </a:ext>
            </a:extLst>
          </p:cNvPr>
          <p:cNvSpPr/>
          <p:nvPr/>
        </p:nvSpPr>
        <p:spPr>
          <a:xfrm>
            <a:off x="-14856" y="-2"/>
            <a:ext cx="12192001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BA56A-E709-4284-A924-50E8644B7D66}"/>
              </a:ext>
            </a:extLst>
          </p:cNvPr>
          <p:cNvSpPr/>
          <p:nvPr/>
        </p:nvSpPr>
        <p:spPr>
          <a:xfrm>
            <a:off x="-3" y="5602208"/>
            <a:ext cx="3733803" cy="1014492"/>
          </a:xfrm>
          <a:prstGeom prst="rect">
            <a:avLst/>
          </a:prstGeom>
          <a:solidFill>
            <a:srgbClr val="D9E53C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Sponsors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BE765-9C12-41E3-AC80-15ED379D28D7}"/>
              </a:ext>
            </a:extLst>
          </p:cNvPr>
          <p:cNvSpPr/>
          <p:nvPr/>
        </p:nvSpPr>
        <p:spPr>
          <a:xfrm>
            <a:off x="8458202" y="5620783"/>
            <a:ext cx="3733803" cy="1014492"/>
          </a:xfrm>
          <a:prstGeom prst="rect">
            <a:avLst/>
          </a:prstGeom>
          <a:solidFill>
            <a:srgbClr val="D9E53C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Supporters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2AB9D-0183-4D6F-88C9-6216AAEEB9A7}"/>
              </a:ext>
            </a:extLst>
          </p:cNvPr>
          <p:cNvSpPr txBox="1"/>
          <p:nvPr/>
        </p:nvSpPr>
        <p:spPr>
          <a:xfrm>
            <a:off x="1537336" y="145758"/>
            <a:ext cx="10588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Rivalries in Sports | </a:t>
            </a:r>
            <a:r>
              <a:rPr lang="en-US" sz="36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Game Day 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000A-0026-4E82-84C2-25383FB3C185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AAC0E9E-6884-45A0-9126-EBA7FB9FDA9C}"/>
              </a:ext>
            </a:extLst>
          </p:cNvPr>
          <p:cNvGrpSpPr/>
          <p:nvPr/>
        </p:nvGrpSpPr>
        <p:grpSpPr>
          <a:xfrm>
            <a:off x="-37573" y="1743010"/>
            <a:ext cx="4072085" cy="2962338"/>
            <a:chOff x="-36125" y="1651306"/>
            <a:chExt cx="4429034" cy="3117150"/>
          </a:xfrm>
        </p:grpSpPr>
        <p:pic>
          <p:nvPicPr>
            <p:cNvPr id="37" name="Picture 4" descr="Related image">
              <a:extLst>
                <a:ext uri="{FF2B5EF4-FFF2-40B4-BE49-F238E27FC236}">
                  <a16:creationId xmlns:a16="http://schemas.microsoft.com/office/drawing/2014/main" id="{0C065283-5AFD-44DD-A517-F42F59960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854" y="1660121"/>
              <a:ext cx="1488594" cy="103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5884EB03-729D-4D28-B1BE-25B33550B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64" y="1651306"/>
              <a:ext cx="1508813" cy="1039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Image result for NBA logo">
              <a:extLst>
                <a:ext uri="{FF2B5EF4-FFF2-40B4-BE49-F238E27FC236}">
                  <a16:creationId xmlns:a16="http://schemas.microsoft.com/office/drawing/2014/main" id="{AFDE7BCB-FA8A-49E0-B320-5910D3B78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689" y="1660121"/>
              <a:ext cx="1459303" cy="1042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E06C0E83-6FAA-4836-83C7-34679894008E}"/>
                </a:ext>
              </a:extLst>
            </p:cNvPr>
            <p:cNvGrpSpPr/>
            <p:nvPr/>
          </p:nvGrpSpPr>
          <p:grpSpPr>
            <a:xfrm>
              <a:off x="1498123" y="2674026"/>
              <a:ext cx="1410296" cy="1042097"/>
              <a:chOff x="8950921" y="2184924"/>
              <a:chExt cx="2088564" cy="1270463"/>
            </a:xfrm>
          </p:grpSpPr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5B0DDF55-15C8-44F1-B25B-5FB107E54F2A}"/>
                  </a:ext>
                </a:extLst>
              </p:cNvPr>
              <p:cNvSpPr/>
              <p:nvPr/>
            </p:nvSpPr>
            <p:spPr>
              <a:xfrm>
                <a:off x="8950921" y="2184924"/>
                <a:ext cx="2088564" cy="1270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14" descr="Related image">
                <a:extLst>
                  <a:ext uri="{FF2B5EF4-FFF2-40B4-BE49-F238E27FC236}">
                    <a16:creationId xmlns:a16="http://schemas.microsoft.com/office/drawing/2014/main" id="{0DE0EFE2-5FCF-4776-BB45-31CDC3012C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0355" y="2352452"/>
                <a:ext cx="1649696" cy="992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50D5C183-5A88-4276-8238-6CC1CE1DC95B}"/>
                </a:ext>
              </a:extLst>
            </p:cNvPr>
            <p:cNvGrpSpPr/>
            <p:nvPr/>
          </p:nvGrpSpPr>
          <p:grpSpPr>
            <a:xfrm>
              <a:off x="-36125" y="2672536"/>
              <a:ext cx="4429034" cy="2095920"/>
              <a:chOff x="1500430" y="190066"/>
              <a:chExt cx="5352513" cy="255251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F368A02-4366-4673-952E-41F905EEE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06608" y="190066"/>
                <a:ext cx="1849255" cy="1272750"/>
              </a:xfrm>
              <a:prstGeom prst="rect">
                <a:avLst/>
              </a:prstGeom>
            </p:spPr>
          </p:pic>
          <p:grpSp>
            <p:nvGrpSpPr>
              <p:cNvPr id="28" name="Group 21">
                <a:extLst>
                  <a:ext uri="{FF2B5EF4-FFF2-40B4-BE49-F238E27FC236}">
                    <a16:creationId xmlns:a16="http://schemas.microsoft.com/office/drawing/2014/main" id="{6FBC19A6-A2AC-4B7D-AC8A-F5437A9A39AB}"/>
                  </a:ext>
                </a:extLst>
              </p:cNvPr>
              <p:cNvGrpSpPr/>
              <p:nvPr/>
            </p:nvGrpSpPr>
            <p:grpSpPr>
              <a:xfrm>
                <a:off x="1500430" y="1425411"/>
                <a:ext cx="2701565" cy="1305291"/>
                <a:chOff x="1500430" y="1425411"/>
                <a:chExt cx="2701565" cy="13052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0F72554-94B0-4CCA-B533-54CD4A7387A6}"/>
                    </a:ext>
                  </a:extLst>
                </p:cNvPr>
                <p:cNvSpPr/>
                <p:nvPr/>
              </p:nvSpPr>
              <p:spPr>
                <a:xfrm>
                  <a:off x="1500430" y="1425411"/>
                  <a:ext cx="2698663" cy="1305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23000" dir="5400000"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Picture 18" descr="Image result for WNBA logo">
                  <a:extLst>
                    <a:ext uri="{FF2B5EF4-FFF2-40B4-BE49-F238E27FC236}">
                      <a16:creationId xmlns:a16="http://schemas.microsoft.com/office/drawing/2014/main" id="{76DC6091-132E-483F-87F9-594D85ADCA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1193" y="1673077"/>
                  <a:ext cx="2660802" cy="890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9" name="Group 22">
                <a:extLst>
                  <a:ext uri="{FF2B5EF4-FFF2-40B4-BE49-F238E27FC236}">
                    <a16:creationId xmlns:a16="http://schemas.microsoft.com/office/drawing/2014/main" id="{B1B4A1A1-1208-4806-BBFF-4E828B95B572}"/>
                  </a:ext>
                </a:extLst>
              </p:cNvPr>
              <p:cNvGrpSpPr/>
              <p:nvPr/>
            </p:nvGrpSpPr>
            <p:grpSpPr>
              <a:xfrm>
                <a:off x="5058929" y="190066"/>
                <a:ext cx="1763577" cy="1305291"/>
                <a:chOff x="5058929" y="190066"/>
                <a:chExt cx="1763577" cy="1305291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8E813C3-99B5-4F89-A2AD-B6194699F780}"/>
                    </a:ext>
                  </a:extLst>
                </p:cNvPr>
                <p:cNvSpPr/>
                <p:nvPr/>
              </p:nvSpPr>
              <p:spPr>
                <a:xfrm>
                  <a:off x="5058929" y="190066"/>
                  <a:ext cx="1763577" cy="130529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dist="23000" dir="5400000"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Picture 20" descr="Image result for ticketmaster logo">
                  <a:extLst>
                    <a:ext uri="{FF2B5EF4-FFF2-40B4-BE49-F238E27FC236}">
                      <a16:creationId xmlns:a16="http://schemas.microsoft.com/office/drawing/2014/main" id="{16B60032-6445-4A4E-AF9D-F5B49FE450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0575" y="688542"/>
                  <a:ext cx="1641422" cy="344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0" name="Group 23">
                <a:extLst>
                  <a:ext uri="{FF2B5EF4-FFF2-40B4-BE49-F238E27FC236}">
                    <a16:creationId xmlns:a16="http://schemas.microsoft.com/office/drawing/2014/main" id="{97E235A3-A501-4899-A6C8-18B08226362E}"/>
                  </a:ext>
                </a:extLst>
              </p:cNvPr>
              <p:cNvGrpSpPr/>
              <p:nvPr/>
            </p:nvGrpSpPr>
            <p:grpSpPr>
              <a:xfrm>
                <a:off x="4214153" y="1437291"/>
                <a:ext cx="2638790" cy="1305291"/>
                <a:chOff x="4214153" y="1437291"/>
                <a:chExt cx="2638790" cy="130529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82527AC-BEB8-497F-A33B-DE9BC997D7F4}"/>
                    </a:ext>
                  </a:extLst>
                </p:cNvPr>
                <p:cNvSpPr/>
                <p:nvPr/>
              </p:nvSpPr>
              <p:spPr>
                <a:xfrm>
                  <a:off x="4219104" y="1437291"/>
                  <a:ext cx="2633839" cy="1305291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outerShdw dist="23000" dir="5400000"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Picture 22" descr="Image result for livenation logo">
                  <a:extLst>
                    <a:ext uri="{FF2B5EF4-FFF2-40B4-BE49-F238E27FC236}">
                      <a16:creationId xmlns:a16="http://schemas.microsoft.com/office/drawing/2014/main" id="{28DEEF3A-6444-4A74-BCC2-ECBAC8D470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4153" y="1812555"/>
                  <a:ext cx="2588465" cy="9157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495899-A70A-420C-AA74-74DCEEA10731}"/>
              </a:ext>
            </a:extLst>
          </p:cNvPr>
          <p:cNvGrpSpPr/>
          <p:nvPr/>
        </p:nvGrpSpPr>
        <p:grpSpPr>
          <a:xfrm>
            <a:off x="8053612" y="1629372"/>
            <a:ext cx="4169801" cy="3075976"/>
            <a:chOff x="7965346" y="1629371"/>
            <a:chExt cx="4258067" cy="324468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75DDB02-6C83-4B69-85B6-3415369423A7}"/>
                </a:ext>
              </a:extLst>
            </p:cNvPr>
            <p:cNvSpPr/>
            <p:nvPr/>
          </p:nvSpPr>
          <p:spPr>
            <a:xfrm>
              <a:off x="7965347" y="2775622"/>
              <a:ext cx="2094331" cy="1071800"/>
            </a:xfrm>
            <a:prstGeom prst="rect">
              <a:avLst/>
            </a:prstGeom>
            <a:solidFill>
              <a:srgbClr val="FFCE07"/>
            </a:solidFill>
            <a:ln>
              <a:noFill/>
            </a:ln>
            <a:effectLst>
              <a:outerShdw dist="23000" dir="540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28D73C-EE02-40FE-BB76-648D2AD20812}"/>
                </a:ext>
              </a:extLst>
            </p:cNvPr>
            <p:cNvGrpSpPr/>
            <p:nvPr/>
          </p:nvGrpSpPr>
          <p:grpSpPr>
            <a:xfrm>
              <a:off x="7965346" y="1629371"/>
              <a:ext cx="4258067" cy="3244685"/>
              <a:chOff x="7959704" y="1643652"/>
              <a:chExt cx="4263710" cy="3230404"/>
            </a:xfrm>
          </p:grpSpPr>
          <p:pic>
            <p:nvPicPr>
              <p:cNvPr id="50" name="Picture 49" descr="Top of the Hill Logo.jpg">
                <a:extLst>
                  <a:ext uri="{FF2B5EF4-FFF2-40B4-BE49-F238E27FC236}">
                    <a16:creationId xmlns:a16="http://schemas.microsoft.com/office/drawing/2014/main" id="{B178E7EA-0665-4A87-B8A8-1AE506511A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59704" y="3835462"/>
                <a:ext cx="2522145" cy="101449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8E1DF82-6DA7-44C7-B2F9-0F5126C0193E}"/>
                  </a:ext>
                </a:extLst>
              </p:cNvPr>
              <p:cNvSpPr/>
              <p:nvPr/>
            </p:nvSpPr>
            <p:spPr>
              <a:xfrm>
                <a:off x="7965348" y="1715782"/>
                <a:ext cx="1459304" cy="1071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36" descr="Image result for Fuze Iced Tea logo png">
                <a:extLst>
                  <a:ext uri="{FF2B5EF4-FFF2-40B4-BE49-F238E27FC236}">
                    <a16:creationId xmlns:a16="http://schemas.microsoft.com/office/drawing/2014/main" id="{744E5EA2-4A4B-4B5E-9CF4-12B513D041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3612" y="1643652"/>
                <a:ext cx="1056261" cy="1131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ECEDE1-1F96-4691-B842-08CB4A5733C7}"/>
                  </a:ext>
                </a:extLst>
              </p:cNvPr>
              <p:cNvSpPr/>
              <p:nvPr/>
            </p:nvSpPr>
            <p:spPr>
              <a:xfrm>
                <a:off x="9409126" y="1715782"/>
                <a:ext cx="1220774" cy="1071800"/>
              </a:xfrm>
              <a:prstGeom prst="rect">
                <a:avLst/>
              </a:prstGeom>
              <a:solidFill>
                <a:srgbClr val="D74E00"/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26" descr="Image result for pizza hut logo png">
                <a:extLst>
                  <a:ext uri="{FF2B5EF4-FFF2-40B4-BE49-F238E27FC236}">
                    <a16:creationId xmlns:a16="http://schemas.microsoft.com/office/drawing/2014/main" id="{9684BF96-EA5A-4481-80DE-675A6D193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618" y="1732907"/>
                <a:ext cx="583875" cy="1009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42A9594-1710-4860-876B-F3C7B9647499}"/>
                  </a:ext>
                </a:extLst>
              </p:cNvPr>
              <p:cNvSpPr/>
              <p:nvPr/>
            </p:nvSpPr>
            <p:spPr>
              <a:xfrm>
                <a:off x="10605667" y="1708522"/>
                <a:ext cx="1586330" cy="10790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32" descr="Image result for Covergirl Buffalo Wild Wings logo png">
                <a:extLst>
                  <a:ext uri="{FF2B5EF4-FFF2-40B4-BE49-F238E27FC236}">
                    <a16:creationId xmlns:a16="http://schemas.microsoft.com/office/drawing/2014/main" id="{66B2D461-5DAB-4B23-BB62-8DFB0D58D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9900" y="1931539"/>
                <a:ext cx="1495798" cy="698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8" descr="Image result for bridgestone logo png">
                <a:extLst>
                  <a:ext uri="{FF2B5EF4-FFF2-40B4-BE49-F238E27FC236}">
                    <a16:creationId xmlns:a16="http://schemas.microsoft.com/office/drawing/2014/main" id="{391872A6-324A-4FCA-ADC2-8C3A2C461D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6660" y="2853751"/>
                <a:ext cx="1916724" cy="927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880C7E6-0CED-457D-B741-23AD6D1C6870}"/>
                  </a:ext>
                </a:extLst>
              </p:cNvPr>
              <p:cNvSpPr/>
              <p:nvPr/>
            </p:nvSpPr>
            <p:spPr>
              <a:xfrm>
                <a:off x="10059678" y="2775622"/>
                <a:ext cx="2135621" cy="1071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7547C6B-199D-411E-BCF0-5D1BF58AF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81850" y="2690116"/>
                <a:ext cx="1098382" cy="1098382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0B9F7B5-C925-45F6-8B30-595211CB3BDC}"/>
                  </a:ext>
                </a:extLst>
              </p:cNvPr>
              <p:cNvSpPr/>
              <p:nvPr/>
            </p:nvSpPr>
            <p:spPr>
              <a:xfrm>
                <a:off x="10474097" y="3847422"/>
                <a:ext cx="1749317" cy="1026634"/>
              </a:xfrm>
              <a:prstGeom prst="rect">
                <a:avLst/>
              </a:prstGeom>
              <a:solidFill>
                <a:srgbClr val="CECDCC"/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 descr="IMG_1835.jpg">
                <a:extLst>
                  <a:ext uri="{FF2B5EF4-FFF2-40B4-BE49-F238E27FC236}">
                    <a16:creationId xmlns:a16="http://schemas.microsoft.com/office/drawing/2014/main" id="{F0473313-66D3-499F-89F5-53E2EC25F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11302" y="3860772"/>
                <a:ext cx="1036389" cy="1009280"/>
              </a:xfrm>
              <a:prstGeom prst="rect">
                <a:avLst/>
              </a:prstGeom>
            </p:spPr>
          </p:pic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443F6C4-7901-41E6-BF99-758D07EF38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2" t="5962" r="15535" b="3540"/>
          <a:stretch/>
        </p:blipFill>
        <p:spPr>
          <a:xfrm>
            <a:off x="4672038" y="943750"/>
            <a:ext cx="2744048" cy="5476871"/>
          </a:xfrm>
          <a:prstGeom prst="rect">
            <a:avLst/>
          </a:prstGeom>
        </p:spPr>
      </p:pic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8E13D54F-72C7-44C3-BFDD-E482E8E792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1ED0B8DF-41E3-4DD6-9704-7922BD758340}"/>
              </a:ext>
            </a:extLst>
          </p:cNvPr>
          <p:cNvSpPr/>
          <p:nvPr/>
        </p:nvSpPr>
        <p:spPr>
          <a:xfrm>
            <a:off x="4778928" y="4565650"/>
            <a:ext cx="2503083" cy="2207159"/>
          </a:xfrm>
          <a:prstGeom prst="ellipse">
            <a:avLst/>
          </a:prstGeom>
          <a:solidFill>
            <a:srgbClr val="D9E53C">
              <a:alpha val="60000"/>
            </a:srgbClr>
          </a:solidFill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2B220B-757B-4836-AD8F-0949ECC45A8D}"/>
              </a:ext>
            </a:extLst>
          </p:cNvPr>
          <p:cNvSpPr txBox="1"/>
          <p:nvPr/>
        </p:nvSpPr>
        <p:spPr>
          <a:xfrm>
            <a:off x="4909991" y="4934123"/>
            <a:ext cx="2288304" cy="1682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$73 </a:t>
            </a:r>
          </a:p>
          <a:p>
            <a:pPr algn="ctr">
              <a:lnSpc>
                <a:spcPts val="6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1532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6C3C55-D6B5-934B-9365-A9D75C9C82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464AD6-38BB-E043-818C-EB0C228AE09F}"/>
              </a:ext>
            </a:extLst>
          </p:cNvPr>
          <p:cNvSpPr/>
          <p:nvPr/>
        </p:nvSpPr>
        <p:spPr>
          <a:xfrm>
            <a:off x="-781665" y="-2"/>
            <a:ext cx="12973667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competi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767" y="1578858"/>
            <a:ext cx="8810940" cy="2009903"/>
          </a:xfrm>
          <a:prstGeom prst="rect">
            <a:avLst/>
          </a:prstGeom>
        </p:spPr>
      </p:pic>
      <p:pic>
        <p:nvPicPr>
          <p:cNvPr id="19" name="Picture 4" descr="http://apk.co/images/fanduel-daily-fantasy-sports-21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796" y="1768972"/>
            <a:ext cx="1602026" cy="17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FanBeatLogo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51093" y="1601509"/>
            <a:ext cx="1760654" cy="2095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768972"/>
            <a:ext cx="1709481" cy="1760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81" y="1719121"/>
            <a:ext cx="1801004" cy="18696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578126" y="4036933"/>
            <a:ext cx="3192780" cy="24827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    	Live Game Competition</a:t>
            </a:r>
          </a:p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Team/Fan Brand Appeal</a:t>
            </a:r>
          </a:p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Fan Experience</a:t>
            </a:r>
          </a:p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Sponsor Benefits</a:t>
            </a:r>
          </a:p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Overall ROI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83910" y="4095931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18223" y="4139855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F8AE4-820F-0249-9B42-6EC3465482D0}"/>
              </a:ext>
            </a:extLst>
          </p:cNvPr>
          <p:cNvSpPr/>
          <p:nvPr/>
        </p:nvSpPr>
        <p:spPr>
          <a:xfrm>
            <a:off x="6422539" y="5146502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D06BBF-1403-5C4B-9456-795F648B478E}"/>
              </a:ext>
            </a:extLst>
          </p:cNvPr>
          <p:cNvSpPr/>
          <p:nvPr/>
        </p:nvSpPr>
        <p:spPr>
          <a:xfrm>
            <a:off x="3084192" y="4631345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30873D-A67A-A848-A177-3AD30A9C3D73}"/>
              </a:ext>
            </a:extLst>
          </p:cNvPr>
          <p:cNvSpPr/>
          <p:nvPr/>
        </p:nvSpPr>
        <p:spPr>
          <a:xfrm>
            <a:off x="3053178" y="5091556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0EFFD3-CA9E-CA44-8B23-D0B72826346D}"/>
              </a:ext>
            </a:extLst>
          </p:cNvPr>
          <p:cNvSpPr/>
          <p:nvPr/>
        </p:nvSpPr>
        <p:spPr>
          <a:xfrm>
            <a:off x="3030369" y="5587134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2DC75F-55FC-B946-84D6-4E654BE10095}"/>
              </a:ext>
            </a:extLst>
          </p:cNvPr>
          <p:cNvSpPr/>
          <p:nvPr/>
        </p:nvSpPr>
        <p:spPr>
          <a:xfrm>
            <a:off x="3030368" y="6120947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4CD271-E010-7741-BCD0-A347C4BCC463}"/>
              </a:ext>
            </a:extLst>
          </p:cNvPr>
          <p:cNvSpPr/>
          <p:nvPr/>
        </p:nvSpPr>
        <p:spPr>
          <a:xfrm>
            <a:off x="10019179" y="4646411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582032-F4BD-9B47-9005-B6DB0D99F306}"/>
              </a:ext>
            </a:extLst>
          </p:cNvPr>
          <p:cNvSpPr/>
          <p:nvPr/>
        </p:nvSpPr>
        <p:spPr>
          <a:xfrm>
            <a:off x="8354135" y="5146502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6B16C5-C6B7-EA47-8773-3D20FAF8CDAB}"/>
              </a:ext>
            </a:extLst>
          </p:cNvPr>
          <p:cNvSpPr/>
          <p:nvPr/>
        </p:nvSpPr>
        <p:spPr>
          <a:xfrm>
            <a:off x="10019179" y="5643364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297721-34DB-FF46-8589-26DB801B7596}"/>
              </a:ext>
            </a:extLst>
          </p:cNvPr>
          <p:cNvSpPr/>
          <p:nvPr/>
        </p:nvSpPr>
        <p:spPr>
          <a:xfrm>
            <a:off x="10019179" y="6165047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85DE10-D356-794B-9464-79D7328122B1}"/>
              </a:ext>
            </a:extLst>
          </p:cNvPr>
          <p:cNvSpPr/>
          <p:nvPr/>
        </p:nvSpPr>
        <p:spPr>
          <a:xfrm>
            <a:off x="8354135" y="4646411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019180" y="4139855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54135" y="4139855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7F8AE4-820F-0249-9B42-6EC3465482D0}"/>
              </a:ext>
            </a:extLst>
          </p:cNvPr>
          <p:cNvSpPr/>
          <p:nvPr/>
        </p:nvSpPr>
        <p:spPr>
          <a:xfrm>
            <a:off x="8354135" y="5643364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7F8AE4-820F-0249-9B42-6EC3465482D0}"/>
              </a:ext>
            </a:extLst>
          </p:cNvPr>
          <p:cNvSpPr/>
          <p:nvPr/>
        </p:nvSpPr>
        <p:spPr>
          <a:xfrm>
            <a:off x="8354135" y="6165047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4CD271-E010-7741-BCD0-A347C4BCC463}"/>
              </a:ext>
            </a:extLst>
          </p:cNvPr>
          <p:cNvSpPr/>
          <p:nvPr/>
        </p:nvSpPr>
        <p:spPr>
          <a:xfrm>
            <a:off x="10019180" y="5146502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422539" y="4139855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18223" y="4646411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22539" y="4646411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18223" y="5146502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0EFFD3-CA9E-CA44-8B23-D0B72826346D}"/>
              </a:ext>
            </a:extLst>
          </p:cNvPr>
          <p:cNvSpPr/>
          <p:nvPr/>
        </p:nvSpPr>
        <p:spPr>
          <a:xfrm>
            <a:off x="4718223" y="5643364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0EFFD3-CA9E-CA44-8B23-D0B72826346D}"/>
              </a:ext>
            </a:extLst>
          </p:cNvPr>
          <p:cNvSpPr/>
          <p:nvPr/>
        </p:nvSpPr>
        <p:spPr>
          <a:xfrm>
            <a:off x="6422539" y="5643364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A9F4F9-7417-4C8E-8282-52B9C0329A7B}"/>
              </a:ext>
            </a:extLst>
          </p:cNvPr>
          <p:cNvSpPr txBox="1"/>
          <p:nvPr/>
        </p:nvSpPr>
        <p:spPr>
          <a:xfrm>
            <a:off x="1537337" y="145758"/>
            <a:ext cx="1065466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 </a:t>
            </a:r>
            <a:r>
              <a:rPr lang="en-US" sz="3500" b="1" dirty="0">
                <a:solidFill>
                  <a:srgbClr val="C2D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Gamble | </a:t>
            </a:r>
            <a:r>
              <a:rPr lang="en-US" sz="3500" b="1" dirty="0">
                <a:solidFill>
                  <a:srgbClr val="C2D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Fantasy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BCF8BB-D300-4FBB-A098-BA0799E8E76E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CC56D9-01FD-4BEE-AC11-A11F86C06BB8}"/>
              </a:ext>
            </a:extLst>
          </p:cNvPr>
          <p:cNvSpPr txBox="1"/>
          <p:nvPr/>
        </p:nvSpPr>
        <p:spPr>
          <a:xfrm>
            <a:off x="4108778" y="6356351"/>
            <a:ext cx="319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A2D1"/>
                </a:solidFill>
              </a:rPr>
              <a:t>Live with you on game day</a:t>
            </a:r>
          </a:p>
        </p:txBody>
      </p: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F8EDC95A-2B8A-4C63-9D40-02273E1F0E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6C3C55-D6B5-934B-9365-A9D75C9C82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464AD6-38BB-E043-818C-EB0C228AE09F}"/>
              </a:ext>
            </a:extLst>
          </p:cNvPr>
          <p:cNvSpPr/>
          <p:nvPr/>
        </p:nvSpPr>
        <p:spPr>
          <a:xfrm>
            <a:off x="-1" y="-2"/>
            <a:ext cx="12192002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A9F4F9-7417-4C8E-8282-52B9C0329A7B}"/>
              </a:ext>
            </a:extLst>
          </p:cNvPr>
          <p:cNvSpPr txBox="1"/>
          <p:nvPr/>
        </p:nvSpPr>
        <p:spPr>
          <a:xfrm>
            <a:off x="1537337" y="145758"/>
            <a:ext cx="1065466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 </a:t>
            </a:r>
            <a:r>
              <a:rPr lang="en-US" sz="3500" b="1" dirty="0">
                <a:solidFill>
                  <a:srgbClr val="C2D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Gamble | </a:t>
            </a:r>
            <a:r>
              <a:rPr lang="en-US" sz="3500" b="1" dirty="0">
                <a:solidFill>
                  <a:srgbClr val="C2D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Fantasy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BCF8BB-D300-4FBB-A098-BA0799E8E76E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F8EDC95A-2B8A-4C63-9D40-02273E1F0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51" name="Picture 50" descr="Map&#10;&#10;Description automatically generated">
            <a:extLst>
              <a:ext uri="{FF2B5EF4-FFF2-40B4-BE49-F238E27FC236}">
                <a16:creationId xmlns:a16="http://schemas.microsoft.com/office/drawing/2014/main" id="{6F088288-032A-4082-A9BA-6F1E6DA93A3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9" y="1679034"/>
            <a:ext cx="6655137" cy="41206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D9A08D-87C2-4419-899B-E53CAFA75B04}"/>
              </a:ext>
            </a:extLst>
          </p:cNvPr>
          <p:cNvGrpSpPr/>
          <p:nvPr/>
        </p:nvGrpSpPr>
        <p:grpSpPr>
          <a:xfrm>
            <a:off x="6328947" y="1615437"/>
            <a:ext cx="5653505" cy="3798321"/>
            <a:chOff x="6328947" y="1615437"/>
            <a:chExt cx="5653505" cy="3798321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776D2F8-1157-41FB-9F8C-DCAF43922B83}"/>
                </a:ext>
              </a:extLst>
            </p:cNvPr>
            <p:cNvSpPr/>
            <p:nvPr/>
          </p:nvSpPr>
          <p:spPr>
            <a:xfrm rot="15698377">
              <a:off x="7316980" y="2730187"/>
              <a:ext cx="1005574" cy="2981639"/>
            </a:xfrm>
            <a:prstGeom prst="triangle">
              <a:avLst/>
            </a:prstGeom>
            <a:solidFill>
              <a:srgbClr val="5D9E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932B889-1483-4EA9-8CBB-752DF7743BC0}"/>
                </a:ext>
              </a:extLst>
            </p:cNvPr>
            <p:cNvSpPr/>
            <p:nvPr/>
          </p:nvSpPr>
          <p:spPr>
            <a:xfrm>
              <a:off x="7956535" y="1615437"/>
              <a:ext cx="4025917" cy="3798321"/>
            </a:xfrm>
            <a:prstGeom prst="ellipse">
              <a:avLst/>
            </a:prstGeom>
            <a:solidFill>
              <a:srgbClr val="5D9E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Google Shape;532;p39">
              <a:extLst>
                <a:ext uri="{FF2B5EF4-FFF2-40B4-BE49-F238E27FC236}">
                  <a16:creationId xmlns:a16="http://schemas.microsoft.com/office/drawing/2014/main" id="{6D6B9455-101E-44A3-B3A8-6E039A9D9535}"/>
                </a:ext>
              </a:extLst>
            </p:cNvPr>
            <p:cNvPicPr preferRelativeResize="0"/>
            <p:nvPr/>
          </p:nvPicPr>
          <p:blipFill>
            <a:blip r:embed="rId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9351350" y="1665664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36;p39">
              <a:extLst>
                <a:ext uri="{FF2B5EF4-FFF2-40B4-BE49-F238E27FC236}">
                  <a16:creationId xmlns:a16="http://schemas.microsoft.com/office/drawing/2014/main" id="{690FD846-6EE6-4073-BDBE-31F4064D9958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026821" y="1781733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37;p39">
              <a:extLst>
                <a:ext uri="{FF2B5EF4-FFF2-40B4-BE49-F238E27FC236}">
                  <a16:creationId xmlns:a16="http://schemas.microsoft.com/office/drawing/2014/main" id="{208811D3-5960-4E13-9B06-296ACAC2CB6E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856343" y="4399080"/>
              <a:ext cx="550313" cy="439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51;p39">
              <a:extLst>
                <a:ext uri="{FF2B5EF4-FFF2-40B4-BE49-F238E27FC236}">
                  <a16:creationId xmlns:a16="http://schemas.microsoft.com/office/drawing/2014/main" id="{F09BB315-9F54-426E-B4C2-8EB37FC18D10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75046" y="3155233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556;p39">
              <a:extLst>
                <a:ext uri="{FF2B5EF4-FFF2-40B4-BE49-F238E27FC236}">
                  <a16:creationId xmlns:a16="http://schemas.microsoft.com/office/drawing/2014/main" id="{7C7FACCF-BD79-4898-910B-AD6C09C2B6B7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1127107" y="3779552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562;p39" descr="Image result for university of miami logo transparent background">
              <a:extLst>
                <a:ext uri="{FF2B5EF4-FFF2-40B4-BE49-F238E27FC236}">
                  <a16:creationId xmlns:a16="http://schemas.microsoft.com/office/drawing/2014/main" id="{0487CE3C-078A-4695-A359-D8AEFCFD13B5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9607977" y="4917951"/>
              <a:ext cx="540132" cy="4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594;p39">
              <a:extLst>
                <a:ext uri="{FF2B5EF4-FFF2-40B4-BE49-F238E27FC236}">
                  <a16:creationId xmlns:a16="http://schemas.microsoft.com/office/drawing/2014/main" id="{7CF4B31E-0F30-46D0-B9F0-DC15A4BE93A0}"/>
                </a:ext>
              </a:extLst>
            </p:cNvPr>
            <p:cNvPicPr preferRelativeResize="0"/>
            <p:nvPr/>
          </p:nvPicPr>
          <p:blipFill>
            <a:blip r:embed="rId1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11081389" y="2518464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595;p39">
              <a:extLst>
                <a:ext uri="{FF2B5EF4-FFF2-40B4-BE49-F238E27FC236}">
                  <a16:creationId xmlns:a16="http://schemas.microsoft.com/office/drawing/2014/main" id="{D5EF97E1-F15E-4E68-B0A7-E56D8AF582BF}"/>
                </a:ext>
              </a:extLst>
            </p:cNvPr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8817694" y="1955140"/>
              <a:ext cx="533656" cy="499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596;p39">
              <a:extLst>
                <a:ext uri="{FF2B5EF4-FFF2-40B4-BE49-F238E27FC236}">
                  <a16:creationId xmlns:a16="http://schemas.microsoft.com/office/drawing/2014/main" id="{ACE61965-FEFF-42DE-BD9C-1E65E5DA33E8}"/>
                </a:ext>
              </a:extLst>
            </p:cNvPr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0261146" y="4755283"/>
              <a:ext cx="550313" cy="451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09;p39" descr="Boston College Eagles - Wikipedia">
              <a:extLst>
                <a:ext uri="{FF2B5EF4-FFF2-40B4-BE49-F238E27FC236}">
                  <a16:creationId xmlns:a16="http://schemas.microsoft.com/office/drawing/2014/main" id="{51558922-A817-4DE7-A68E-8A7EA2AA0BE6}"/>
                </a:ext>
              </a:extLst>
            </p:cNvPr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8049082" y="2877420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10;p39" descr="Syracuse Orange football - Wikipedia">
              <a:extLst>
                <a:ext uri="{FF2B5EF4-FFF2-40B4-BE49-F238E27FC236}">
                  <a16:creationId xmlns:a16="http://schemas.microsoft.com/office/drawing/2014/main" id="{C6B8050C-C669-4802-9E5E-CE0577164370}"/>
                </a:ext>
              </a:extLst>
            </p:cNvPr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8088980" y="3586583"/>
              <a:ext cx="477828" cy="446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16;p39">
              <a:extLst>
                <a:ext uri="{FF2B5EF4-FFF2-40B4-BE49-F238E27FC236}">
                  <a16:creationId xmlns:a16="http://schemas.microsoft.com/office/drawing/2014/main" id="{0C354B57-C9A2-45BE-8BEE-3D6951928E96}"/>
                </a:ext>
              </a:extLst>
            </p:cNvPr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0588578" y="1860621"/>
              <a:ext cx="719614" cy="664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17;p39">
              <a:extLst>
                <a:ext uri="{FF2B5EF4-FFF2-40B4-BE49-F238E27FC236}">
                  <a16:creationId xmlns:a16="http://schemas.microsoft.com/office/drawing/2014/main" id="{09200E80-A6E7-4984-BD04-3C604BB89C0E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 l="13562" t="28031" r="10409" b="29542"/>
            <a:stretch/>
          </p:blipFill>
          <p:spPr>
            <a:xfrm>
              <a:off x="8867388" y="4590799"/>
              <a:ext cx="677261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07;p39" descr="pitt-logo-for-web - NJ Marlins">
              <a:extLst>
                <a:ext uri="{FF2B5EF4-FFF2-40B4-BE49-F238E27FC236}">
                  <a16:creationId xmlns:a16="http://schemas.microsoft.com/office/drawing/2014/main" id="{573396BC-6DF3-44A1-A8EA-F98646C6FDE3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 t="11797" b="12594"/>
            <a:stretch/>
          </p:blipFill>
          <p:spPr>
            <a:xfrm>
              <a:off x="8212196" y="2372256"/>
              <a:ext cx="788890" cy="470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608;p39">
              <a:extLst>
                <a:ext uri="{FF2B5EF4-FFF2-40B4-BE49-F238E27FC236}">
                  <a16:creationId xmlns:a16="http://schemas.microsoft.com/office/drawing/2014/main" id="{C50A961F-7E1C-48FF-A1F1-FD45EE3D66AB}"/>
                </a:ext>
              </a:extLst>
            </p:cNvPr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8394343" y="4145164"/>
              <a:ext cx="533349" cy="507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7A6222B-ECE7-4A46-9AA1-DD0CA347F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58" y="3225974"/>
              <a:ext cx="1976870" cy="577246"/>
            </a:xfrm>
            <a:prstGeom prst="rect">
              <a:avLst/>
            </a:prstGeom>
          </p:spPr>
        </p:pic>
      </p:grpSp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D774D0ED-6C8F-4CB0-86E0-9BAD25B3170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01537"/>
            <a:ext cx="2758683" cy="7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F1E20C0-D44A-4BA2-9419-A97F48CDFC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52B48"/>
              </a:clrFrom>
              <a:clrTo>
                <a:srgbClr val="152B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7" y="4716051"/>
            <a:ext cx="1557330" cy="1200810"/>
          </a:xfrm>
          <a:prstGeom prst="rect">
            <a:avLst/>
          </a:prstGeom>
        </p:spPr>
      </p:pic>
      <p:pic>
        <p:nvPicPr>
          <p:cNvPr id="10" name="Graphic 9" descr="Basketball with solid fill">
            <a:extLst>
              <a:ext uri="{FF2B5EF4-FFF2-40B4-BE49-F238E27FC236}">
                <a16:creationId xmlns:a16="http://schemas.microsoft.com/office/drawing/2014/main" id="{3B9B5380-97E4-4BD9-93D5-2A868692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0282" y="1883246"/>
            <a:ext cx="1073742" cy="1073742"/>
          </a:xfrm>
          <a:prstGeom prst="rect">
            <a:avLst/>
          </a:prstGeom>
        </p:spPr>
      </p:pic>
      <p:pic>
        <p:nvPicPr>
          <p:cNvPr id="12" name="Graphic 11" descr="Football with solid fill">
            <a:extLst>
              <a:ext uri="{FF2B5EF4-FFF2-40B4-BE49-F238E27FC236}">
                <a16:creationId xmlns:a16="http://schemas.microsoft.com/office/drawing/2014/main" id="{1A142BB9-17F6-4124-878D-7B7FE321D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4759" y="1954050"/>
            <a:ext cx="1073742" cy="1073742"/>
          </a:xfrm>
          <a:prstGeom prst="rect">
            <a:avLst/>
          </a:prstGeom>
        </p:spPr>
      </p:pic>
      <p:pic>
        <p:nvPicPr>
          <p:cNvPr id="14" name="Graphic 13" descr="Cricket with solid fill">
            <a:extLst>
              <a:ext uri="{FF2B5EF4-FFF2-40B4-BE49-F238E27FC236}">
                <a16:creationId xmlns:a16="http://schemas.microsoft.com/office/drawing/2014/main" id="{2F871A20-DA72-4D89-A211-5CFC04F1F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6859" y="4080391"/>
            <a:ext cx="1073742" cy="1073742"/>
          </a:xfrm>
          <a:prstGeom prst="rect">
            <a:avLst/>
          </a:prstGeom>
        </p:spPr>
      </p:pic>
      <p:pic>
        <p:nvPicPr>
          <p:cNvPr id="16" name="Graphic 15" descr="Ice hockey with solid fill">
            <a:extLst>
              <a:ext uri="{FF2B5EF4-FFF2-40B4-BE49-F238E27FC236}">
                <a16:creationId xmlns:a16="http://schemas.microsoft.com/office/drawing/2014/main" id="{81BFEB15-29FD-46D1-A983-8160BEFB41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27254" y="2388362"/>
            <a:ext cx="1073742" cy="1073742"/>
          </a:xfrm>
          <a:prstGeom prst="rect">
            <a:avLst/>
          </a:prstGeom>
        </p:spPr>
      </p:pic>
      <p:pic>
        <p:nvPicPr>
          <p:cNvPr id="18" name="Graphic 17" descr="Soccer Goal with solid fill">
            <a:extLst>
              <a:ext uri="{FF2B5EF4-FFF2-40B4-BE49-F238E27FC236}">
                <a16:creationId xmlns:a16="http://schemas.microsoft.com/office/drawing/2014/main" id="{8EA2A997-CFBF-416B-82F4-29F545B3E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24528" y="3830209"/>
            <a:ext cx="1073742" cy="1073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0F4C44-733F-4764-ADDC-F0000A3EECDA}"/>
              </a:ext>
            </a:extLst>
          </p:cNvPr>
          <p:cNvSpPr txBox="1"/>
          <p:nvPr/>
        </p:nvSpPr>
        <p:spPr>
          <a:xfrm>
            <a:off x="139745" y="4285257"/>
            <a:ext cx="207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Technology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A00F5B-AE43-4611-8B87-FC7ED969ABA8}"/>
              </a:ext>
            </a:extLst>
          </p:cNvPr>
          <p:cNvSpPr txBox="1"/>
          <p:nvPr/>
        </p:nvSpPr>
        <p:spPr>
          <a:xfrm>
            <a:off x="8937466" y="4432596"/>
            <a:ext cx="255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Forward Thinkers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0603ED-AE32-494F-BC2F-B2106F0BAB79}"/>
              </a:ext>
            </a:extLst>
          </p:cNvPr>
          <p:cNvSpPr txBox="1"/>
          <p:nvPr/>
        </p:nvSpPr>
        <p:spPr>
          <a:xfrm>
            <a:off x="9048501" y="2522491"/>
            <a:ext cx="291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Sports/Entertainment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518F8-EFCC-42AC-87C4-F408C3B53A86}"/>
              </a:ext>
            </a:extLst>
          </p:cNvPr>
          <p:cNvSpPr txBox="1"/>
          <p:nvPr/>
        </p:nvSpPr>
        <p:spPr>
          <a:xfrm>
            <a:off x="3924392" y="5916861"/>
            <a:ext cx="366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Arial Black" panose="020B0A04020102020204" pitchFamily="34" charset="0"/>
              </a:rPr>
              <a:t>Powered by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The DREAM TEAM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D4005C-28E5-4F93-BF79-31FE642B559E}"/>
              </a:ext>
            </a:extLst>
          </p:cNvPr>
          <p:cNvSpPr txBox="1"/>
          <p:nvPr/>
        </p:nvSpPr>
        <p:spPr>
          <a:xfrm>
            <a:off x="272895" y="2455866"/>
            <a:ext cx="31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Social Media Marketing</a:t>
            </a:r>
          </a:p>
        </p:txBody>
      </p:sp>
      <p:pic>
        <p:nvPicPr>
          <p:cNvPr id="29" name="Picture 2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E4D7A027-3FE1-4713-84E7-5B3A4AE4FE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90" y="196614"/>
            <a:ext cx="3379896" cy="12008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0D12C4-E874-4DD5-9010-2426A3C71947}"/>
              </a:ext>
            </a:extLst>
          </p:cNvPr>
          <p:cNvSpPr txBox="1"/>
          <p:nvPr/>
        </p:nvSpPr>
        <p:spPr>
          <a:xfrm>
            <a:off x="4608406" y="6553507"/>
            <a:ext cx="27146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UNC Duke image from https://thedurham.com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261F3-E3E5-6D4E-8E73-E9AB562CB423}"/>
              </a:ext>
            </a:extLst>
          </p:cNvPr>
          <p:cNvSpPr txBox="1"/>
          <p:nvPr/>
        </p:nvSpPr>
        <p:spPr>
          <a:xfrm>
            <a:off x="5758916" y="1902335"/>
            <a:ext cx="1557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773985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UNC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9CD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8615</TotalTime>
  <Words>213</Words>
  <Application>Microsoft Macintosh PowerPoint</Application>
  <PresentationFormat>Widescreen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American Typewriter</vt:lpstr>
      <vt:lpstr>Arial</vt:lpstr>
      <vt:lpstr>Arial Black</vt:lpstr>
      <vt:lpstr>Avenir Light</vt:lpstr>
      <vt:lpstr>Calibri</vt:lpstr>
      <vt:lpstr>Segoe UI</vt:lpstr>
      <vt:lpstr>Times New Roman</vt:lpstr>
      <vt:lpstr>Wingdings</vt:lpstr>
      <vt:lpstr>1_UNC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Pierce, Brock Austin</dc:creator>
  <cp:lastModifiedBy>H. Taylor Walls</cp:lastModifiedBy>
  <cp:revision>366</cp:revision>
  <cp:lastPrinted>2021-03-18T22:35:35Z</cp:lastPrinted>
  <dcterms:created xsi:type="dcterms:W3CDTF">2021-03-25T01:48:39Z</dcterms:created>
  <dcterms:modified xsi:type="dcterms:W3CDTF">2021-12-09T19:40:56Z</dcterms:modified>
</cp:coreProperties>
</file>