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0"/>
  </p:notesMasterIdLst>
  <p:sldIdLst>
    <p:sldId id="256" r:id="rId2"/>
    <p:sldId id="319" r:id="rId3"/>
    <p:sldId id="318" r:id="rId4"/>
    <p:sldId id="263" r:id="rId5"/>
    <p:sldId id="276" r:id="rId6"/>
    <p:sldId id="277" r:id="rId7"/>
    <p:sldId id="278" r:id="rId8"/>
    <p:sldId id="279" r:id="rId9"/>
    <p:sldId id="280" r:id="rId10"/>
    <p:sldId id="315" r:id="rId11"/>
    <p:sldId id="281" r:id="rId12"/>
    <p:sldId id="282" r:id="rId13"/>
    <p:sldId id="283" r:id="rId14"/>
    <p:sldId id="284" r:id="rId15"/>
    <p:sldId id="320" r:id="rId16"/>
    <p:sldId id="285" r:id="rId17"/>
    <p:sldId id="288" r:id="rId18"/>
    <p:sldId id="321" r:id="rId19"/>
    <p:sldId id="290" r:id="rId20"/>
    <p:sldId id="317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6" r:id="rId31"/>
    <p:sldId id="301" r:id="rId32"/>
    <p:sldId id="302" r:id="rId33"/>
    <p:sldId id="312" r:id="rId34"/>
    <p:sldId id="303" r:id="rId35"/>
    <p:sldId id="304" r:id="rId36"/>
    <p:sldId id="323" r:id="rId37"/>
    <p:sldId id="322" r:id="rId38"/>
    <p:sldId id="305" r:id="rId39"/>
    <p:sldId id="306" r:id="rId40"/>
    <p:sldId id="307" r:id="rId41"/>
    <p:sldId id="308" r:id="rId42"/>
    <p:sldId id="309" r:id="rId43"/>
    <p:sldId id="324" r:id="rId44"/>
    <p:sldId id="325" r:id="rId45"/>
    <p:sldId id="310" r:id="rId46"/>
    <p:sldId id="311" r:id="rId47"/>
    <p:sldId id="313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6" autoAdjust="0"/>
    <p:restoredTop sz="94660"/>
  </p:normalViewPr>
  <p:slideViewPr>
    <p:cSldViewPr>
      <p:cViewPr>
        <p:scale>
          <a:sx n="66" d="100"/>
          <a:sy n="66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9EC5-123F-4192-A2AE-2FC00339876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BCFB-B3EC-4F81-8B19-D8C8B4D75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EC1ED-9111-470F-A700-0482915E2B6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0E8D0-5AFF-4AC0-B4D5-D6687B4C577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4766-0BB5-49C8-A02E-92537E067D50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33D1-3C0F-4706-8EBD-A7802068AF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AA7C5-CC68-4788-BA95-F17552A4A3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129CA-9AA8-4852-A93E-7D56FDE6CF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01993-60EF-4541-BA98-E133A8ED728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B510-2123-402A-886A-A80857753D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A413A-7E35-45CB-8BE6-A36A2D5614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130BD-B624-4693-B986-F037B2776E7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BCFB-B3EC-4F81-8B19-D8C8B4D75F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EE23F7-A6DE-4D44-98BC-64CDA1EC043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nkey_te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.edu/~stotts/comp523/testPractic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.edu/~stotts/comp523/testPractic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unit_testing_framework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reamcss.com/tools/gui-testing-tool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wareqatest.com/qatweb1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.edu/~stotts/comp523/quot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guide.com/us/darpa-self-healing-software,news-17761.html" TargetMode="External"/><Relationship Id="rId2" Type="http://schemas.openxmlformats.org/officeDocument/2006/relationships/hyperlink" Target="http://www.technologyreview.com/news/416036/software-that-fixes-itsel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nturebeat.com/2013/09/17/hp-launches-self-healing-computer-start-software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vt.edu/~cs3604/lib/Therac_25/Therac_1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.uaa.alaska.edu/~afkjm/cs470/handouts/breaking.pdf" TargetMode="External"/><Relationship Id="rId5" Type="http://schemas.openxmlformats.org/officeDocument/2006/relationships/hyperlink" Target="http://www.esa.int/export/esaCP/Pr_33_1996_p_EN.html" TargetMode="External"/><Relationship Id="rId4" Type="http://schemas.openxmlformats.org/officeDocument/2006/relationships/hyperlink" Target="http://www.fas.org/spp/starwars/gao/im92026.htm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aca.larc.nasa.gov/search.jsp?R=20040139297&amp;qs=N%3D4294966788%2B4294724588%2B429458711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80048" cy="1295400"/>
          </a:xfrm>
        </p:spPr>
        <p:txBody>
          <a:bodyPr/>
          <a:lstStyle/>
          <a:p>
            <a:r>
              <a:rPr lang="en-US" i="1" dirty="0" smtClean="0"/>
              <a:t>(adapted from Diane </a:t>
            </a:r>
            <a:r>
              <a:rPr lang="en-US" i="1" dirty="0" err="1" smtClean="0"/>
              <a:t>Pozefsky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315200" cy="1524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Software and System Testing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Mills: Cleanroom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37448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 based on likelihood of user input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User profile: study users, determine most probable input actions and data values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 randomly, drawing data values from the distribution (</a:t>
            </a:r>
            <a:r>
              <a:rPr lang="en-US" i="1" dirty="0" smtClean="0">
                <a:latin typeface="Arial Rounded MT Bold" panose="020F0704030504030204" pitchFamily="34" charset="0"/>
              </a:rPr>
              <a:t>see </a:t>
            </a:r>
            <a:r>
              <a:rPr lang="en-US" i="1" dirty="0" smtClean="0">
                <a:latin typeface="Arial Rounded MT Bold" panose="020F0704030504030204" pitchFamily="34" charset="0"/>
                <a:hlinkClick r:id="rId2"/>
              </a:rPr>
              <a:t>monkey testing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Means most likely inputs occur more often in testing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Finds errors most likely to happen during user executions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How to identify what to test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3814762" cy="44196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New features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New technology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Overworked developers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Regression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Dependencies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Complexity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Bug history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Language specific bugs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Environment changes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828800"/>
            <a:ext cx="3814763" cy="4484914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Late changes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Slipped in “pet” features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Ambiguity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Changing requirements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Bad publicity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Liability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Learning curve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Criticality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Popularity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Four Parts of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Model  (“oracle”)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Select test cases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Execute test cases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Basic Software Model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990600" y="2133600"/>
            <a:ext cx="5181600" cy="4038600"/>
          </a:xfrm>
          <a:prstGeom prst="flowChartProcess">
            <a:avLst/>
          </a:prstGeom>
          <a:solidFill>
            <a:schemeClr val="accent5">
              <a:lumMod val="75000"/>
              <a:alpha val="6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52600" y="3352800"/>
            <a:ext cx="3657600" cy="1981200"/>
          </a:xfrm>
          <a:prstGeom prst="flowChartProcess">
            <a:avLst/>
          </a:prstGeom>
          <a:solidFill>
            <a:schemeClr val="tx2">
              <a:lumMod val="75000"/>
              <a:alpha val="4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Arial" charset="0"/>
              </a:rPr>
              <a:t>capabilities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7400" y="2322286"/>
            <a:ext cx="235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Arial" charset="0"/>
              </a:rPr>
              <a:t>environment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34200" y="1447799"/>
            <a:ext cx="175622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User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APIs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Operating system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Files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934200" y="4263571"/>
            <a:ext cx="1828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Input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Output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Storage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Processing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648200" y="2514600"/>
            <a:ext cx="2133600" cy="3301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800600" y="4419600"/>
            <a:ext cx="19812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900" dirty="0" smtClean="0">
                <a:latin typeface="Arial Rounded MT Bold" panose="020F0704030504030204" pitchFamily="34" charset="0"/>
              </a:rPr>
              <a:t>Environments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What happens if a file changes out from under you?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Consider all error cases from system calls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sz="2300" dirty="0" smtClean="0">
                <a:latin typeface="Arial Rounded MT Bold" panose="020F0704030504030204" pitchFamily="34" charset="0"/>
              </a:rPr>
              <a:t>(e.g., you can’t get memory)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Test on different platforms: software and hardware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Test on different versions and with different languages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305800" cy="4800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400" dirty="0" smtClean="0">
                <a:latin typeface="Arial Rounded MT Bold" panose="020F0704030504030204" pitchFamily="34" charset="0"/>
              </a:rPr>
              <a:t>Capabilities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Inputs (boundary conditions, equivalence classes)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Outputs (can I generate a bad output?)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States (reverse state exploration)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9548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From the User Interface:  Inputs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Error messages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Default values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Character sets and data types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Overflow input buffers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Input interactions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Repeated inputs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Unlikely inputs</a:t>
            </a:r>
          </a:p>
          <a:p>
            <a:pPr eaLnBrk="1" hangingPunct="1"/>
            <a:endParaRPr lang="en-US" sz="28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How easy is it to find bugs in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Questions to Ask for Each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424672" cy="434644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How will this test find a defect?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What kind of defect?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How powerful is this test against that type of defect?  Are there more powerful ones?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Testing Practices </a:t>
            </a:r>
            <a:r>
              <a:rPr lang="en-US" sz="3600" b="1" dirty="0" smtClean="0">
                <a:solidFill>
                  <a:schemeClr val="accent1"/>
                </a:solidFill>
                <a:hlinkClick r:id="rId2"/>
              </a:rPr>
              <a:t>(Boris </a:t>
            </a:r>
            <a:r>
              <a:rPr lang="en-US" sz="3600" b="1" dirty="0" err="1" smtClean="0">
                <a:solidFill>
                  <a:schemeClr val="accent1"/>
                </a:solidFill>
                <a:hlinkClick r:id="rId2"/>
              </a:rPr>
              <a:t>Beizer</a:t>
            </a:r>
            <a:r>
              <a:rPr lang="en-US" sz="3600" b="1" dirty="0" smtClean="0">
                <a:solidFill>
                  <a:schemeClr val="accent1"/>
                </a:solidFill>
                <a:hlinkClick r:id="rId2"/>
              </a:rPr>
              <a:t>) 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34400" cy="452596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Unit testing to 100% coverage: </a:t>
            </a:r>
            <a:r>
              <a:rPr lang="en-US" sz="2400" dirty="0" smtClean="0">
                <a:latin typeface="Arial Rounded MT Bold" panose="020F0704030504030204" pitchFamily="34" charset="0"/>
              </a:rPr>
              <a:t>necessary but not sufficient for new or changed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Integration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at every step; not once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System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AFTER unit and integration testing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Testing to requirements:</a:t>
            </a:r>
            <a:r>
              <a:rPr lang="en-US" sz="2400" dirty="0" smtClean="0">
                <a:latin typeface="Arial Rounded MT Bold" panose="020F0704030504030204" pitchFamily="34" charset="0"/>
              </a:rPr>
              <a:t> test to end users AND internal users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 execution automation: </a:t>
            </a:r>
            <a:r>
              <a:rPr lang="en-US" sz="2400" dirty="0" smtClean="0">
                <a:latin typeface="Arial Rounded MT Bold" panose="020F0704030504030204" pitchFamily="34" charset="0"/>
              </a:rPr>
              <a:t>not all tests can be automated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 design automation: </a:t>
            </a:r>
            <a:r>
              <a:rPr lang="en-US" sz="2400" dirty="0" smtClean="0">
                <a:latin typeface="Arial Rounded MT Bold" panose="020F0704030504030204" pitchFamily="34" charset="0"/>
              </a:rPr>
              <a:t>implies building a model. Use only if you can manage the many tests</a:t>
            </a:r>
          </a:p>
        </p:txBody>
      </p:sp>
    </p:spTree>
    <p:extLst>
      <p:ext uri="{BB962C8B-B14F-4D97-AF65-F5344CB8AC3E}">
        <p14:creationId xmlns:p14="http://schemas.microsoft.com/office/powerpoint/2010/main" val="31935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Testing Practices </a:t>
            </a:r>
            <a:r>
              <a:rPr lang="en-US" sz="3600" b="1" dirty="0" smtClean="0">
                <a:solidFill>
                  <a:schemeClr val="accent1"/>
                </a:solidFill>
                <a:hlinkClick r:id="rId3"/>
              </a:rPr>
              <a:t>(Boris </a:t>
            </a:r>
            <a:r>
              <a:rPr lang="en-US" sz="3600" b="1" dirty="0" err="1" smtClean="0">
                <a:solidFill>
                  <a:schemeClr val="accent1"/>
                </a:solidFill>
                <a:hlinkClick r:id="rId3"/>
              </a:rPr>
              <a:t>Beizer</a:t>
            </a:r>
            <a:r>
              <a:rPr lang="en-US" sz="3600" b="1" dirty="0" smtClean="0">
                <a:solidFill>
                  <a:schemeClr val="accent1"/>
                </a:solidFill>
                <a:hlinkClick r:id="rId3"/>
              </a:rPr>
              <a:t>) 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467836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Stress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only need to do it at the start of testing. Runs itself out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Regression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needs to be automated and frequent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Reliability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not always applicable. statistics skills required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Performance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need to consider payoff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Independent test groups:</a:t>
            </a:r>
            <a:r>
              <a:rPr lang="en-US" sz="2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not for unit and integration testing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Usability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only useful if done early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Beta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not instead of in-house testing</a:t>
            </a:r>
          </a:p>
        </p:txBody>
      </p:sp>
    </p:spTree>
    <p:extLst>
      <p:ext uri="{BB962C8B-B14F-4D97-AF65-F5344CB8AC3E}">
        <p14:creationId xmlns:p14="http://schemas.microsoft.com/office/powerpoint/2010/main" val="40944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6" y="3048000"/>
            <a:ext cx="6403974" cy="13684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EPIC SOFTWARE FAILS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358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We Care?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4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6596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Usability Testing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11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Usability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Frequency</a:t>
            </a:r>
            <a:r>
              <a:rPr lang="en-US" sz="2800" dirty="0" smtClean="0">
                <a:latin typeface="Arial Rounded MT Bold" panose="020F0704030504030204" pitchFamily="34" charset="0"/>
              </a:rPr>
              <a:t>  with which the problem occurs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Common or rare? 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Impact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800" dirty="0" smtClean="0">
                <a:latin typeface="Arial Rounded MT Bold" panose="020F0704030504030204" pitchFamily="34" charset="0"/>
              </a:rPr>
              <a:t>of the problem if it occurs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Easy or difficult to overcome? 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Persistence</a:t>
            </a:r>
            <a:r>
              <a:rPr lang="en-US" sz="2800" dirty="0" smtClean="0">
                <a:latin typeface="Arial Rounded MT Bold" panose="020F0704030504030204" pitchFamily="34" charset="0"/>
              </a:rPr>
              <a:t>  of the problem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One-time problem or repeated?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0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Wizard of Oz Testing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191000" cy="468172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Inputs and outputs are as expected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How you get between the two is “anything that works”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Particularly useful when you have</a:t>
            </a:r>
          </a:p>
          <a:p>
            <a:pPr lvl="1" eaLnBrk="1" hangingPunct="1"/>
            <a:r>
              <a:rPr lang="en-US" dirty="0" smtClean="0">
                <a:latin typeface="Arial Rounded MT Bold" panose="020F0704030504030204" pitchFamily="34" charset="0"/>
              </a:rPr>
              <a:t>An internal interface </a:t>
            </a:r>
          </a:p>
          <a:p>
            <a:pPr lvl="1" eaLnBrk="1" hangingPunct="1"/>
            <a:r>
              <a:rPr lang="en-US" dirty="0" smtClean="0">
                <a:latin typeface="Arial Rounded MT Bold" panose="020F0704030504030204" pitchFamily="34" charset="0"/>
              </a:rPr>
              <a:t>Choices to make on user interfaces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94107"/>
              </p:ext>
            </p:extLst>
          </p:nvPr>
        </p:nvGraphicFramePr>
        <p:xfrm>
          <a:off x="4593613" y="1524001"/>
          <a:ext cx="4388462" cy="27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hoto Editor Photo" r:id="rId3" imgW="5477640" imgH="3315163" progId="MSPhotoEd.3">
                  <p:embed/>
                </p:oleObj>
              </mc:Choice>
              <mc:Fallback>
                <p:oleObj name="Photo Editor Photo" r:id="rId3" imgW="5477640" imgH="33151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613" y="1524001"/>
                        <a:ext cx="4388462" cy="274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24400" y="4628661"/>
            <a:ext cx="4205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>
                <a:latin typeface="Arial" charset="0"/>
              </a:rPr>
              <a:t>Children’s Intuitive Gestures in Vision-Based Action Games</a:t>
            </a:r>
          </a:p>
          <a:p>
            <a:pPr algn="ctr" eaLnBrk="1" hangingPunct="1"/>
            <a:r>
              <a:rPr lang="en-US" sz="1200" dirty="0">
                <a:latin typeface="Arial" charset="0"/>
              </a:rPr>
              <a:t>CACM Jan 2005, vol. 48, no. 1, p. 47</a:t>
            </a:r>
          </a:p>
        </p:txBody>
      </p:sp>
    </p:spTree>
    <p:extLst>
      <p:ext uri="{BB962C8B-B14F-4D97-AF65-F5344CB8AC3E}">
        <p14:creationId xmlns:p14="http://schemas.microsoft.com/office/powerpoint/2010/main" val="724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1"/>
                </a:solidFill>
              </a:rPr>
              <a:t># Usability Test Users Needed </a:t>
            </a:r>
          </a:p>
        </p:txBody>
      </p:sp>
      <p:pic>
        <p:nvPicPr>
          <p:cNvPr id="31747" name="Picture 3" descr="20000319_problemfindingcur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15375" y="2302328"/>
            <a:ext cx="5205709" cy="3488872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105" y="2280557"/>
            <a:ext cx="3457496" cy="39932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total number of usability problems in the design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L = proportion of usability problems discovered by a single user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number of users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91879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L=31%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94757"/>
            <a:ext cx="7620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Usability problems found =</a:t>
            </a:r>
            <a:r>
              <a:rPr lang="en-US" sz="3000" dirty="0" smtClean="0">
                <a:latin typeface="Arial Rounded MT Bold" panose="020F070403050403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N(1-(1-L)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Using as an Estimator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Found 100 problems with 10 users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Assumption: each user find 10% of problems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How many are left?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found = N(1-(1-L)</a:t>
            </a:r>
            <a:r>
              <a:rPr lang="en-US" sz="2800" baseline="30000" dirty="0" smtClean="0">
                <a:latin typeface="Arial Rounded MT Bold" panose="020F0704030504030204" pitchFamily="34" charset="0"/>
              </a:rPr>
              <a:t>n</a:t>
            </a:r>
            <a:r>
              <a:rPr lang="en-US" sz="2800" dirty="0" smtClean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   100 = N(1-(1-.1)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10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    N = 100/(1-.9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10</a:t>
            </a:r>
            <a:r>
              <a:rPr lang="en-US" sz="2400" dirty="0" smtClean="0">
                <a:latin typeface="Arial Rounded MT Bold" panose="020F0704030504030204" pitchFamily="34" charset="0"/>
              </a:rPr>
              <a:t>)=154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54 left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939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6596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Measurements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56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Coverage Metrics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Statement coverage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B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asic block coverage</a:t>
            </a: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Decision coverage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Each Boolean expression</a:t>
            </a: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Condition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Each entity in Boolean expressions</a:t>
            </a: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Path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Loops, branch combinations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These are “white box” methods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474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Estimating how many bugs are left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2296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 Rounded MT Bold" panose="020F0704030504030204" pitchFamily="34" charset="0"/>
              </a:rPr>
              <a:t>Historical data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Capture-recapture model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Historical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Lots of variants based on statistical modeling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data should be kept?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When are releases comparable?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Dangers with a good release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Test forever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Adversarial relation between developers and tester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Dangers with a bad release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Stop too soon</a:t>
            </a:r>
          </a:p>
        </p:txBody>
      </p:sp>
    </p:spTree>
    <p:extLst>
      <p:ext uri="{BB962C8B-B14F-4D97-AF65-F5344CB8AC3E}">
        <p14:creationId xmlns:p14="http://schemas.microsoft.com/office/powerpoint/2010/main" val="161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Capture-recapture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anose="020F0704030504030204" pitchFamily="34" charset="0"/>
              </a:rPr>
              <a:t>Estimate animal populations: How many deer in the forest?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Tag and recount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If all tagged, assume you’ve seen them all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Applied to software by Basin in 73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Number of errors =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800" dirty="0" smtClean="0">
                <a:latin typeface="Arial Rounded MT Bold" panose="020F0704030504030204" pitchFamily="34" charset="0"/>
              </a:rPr>
              <a:t>| *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</a:rPr>
              <a:t>| /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Arial" charset="0"/>
              </a:rPr>
              <a:t>∩</a:t>
            </a:r>
            <a:r>
              <a:rPr lang="en-US" sz="2800" dirty="0" smtClean="0">
                <a:latin typeface="Arial Rounded MT Bold" panose="020F0704030504030204" pitchFamily="34" charset="0"/>
              </a:rPr>
              <a:t> 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2 </a:t>
            </a:r>
            <a:r>
              <a:rPr lang="en-US" sz="2800" dirty="0" smtClean="0">
                <a:latin typeface="Arial Rounded MT Bold" panose="020F0704030504030204" pitchFamily="34" charset="0"/>
              </a:rPr>
              <a:t>|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where e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</a:rPr>
              <a:t> = errors found by tester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2 testers: 25, 27, 12 overlap: 56 total errors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What’s wrong with this model (aside from the fact the denominator can be 0)?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Assumptions about independence of testers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3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Why do we care?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38858"/>
            <a:ext cx="8503920" cy="436018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Therac-25 (1985)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6 massive radiation overdoses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Multiple space fiascos (1990s)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Ariane</a:t>
            </a:r>
            <a:r>
              <a:rPr lang="en-US" sz="2400" dirty="0" smtClean="0"/>
              <a:t> V exploded after 40 seconds (conversion)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Mars Pathfinder computer kept turning itself off (system timing)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Patriot missile </a:t>
            </a:r>
            <a:r>
              <a:rPr lang="en-US" sz="2400" dirty="0" err="1" smtClean="0"/>
              <a:t>misquided</a:t>
            </a:r>
            <a:r>
              <a:rPr lang="en-US" sz="2400" dirty="0" smtClean="0"/>
              <a:t> (floating point accuracy)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err="1" smtClean="0"/>
              <a:t>Millenium</a:t>
            </a:r>
            <a:r>
              <a:rPr lang="en-US" sz="2800" dirty="0" smtClean="0"/>
              <a:t> bug (2000)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Microsoft attacks (ongoing)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800" dirty="0" smtClean="0"/>
              <a:t>NIST: cost to US, $59 billion </a:t>
            </a:r>
            <a:r>
              <a:rPr lang="en-US" sz="2800" i="1" dirty="0" smtClean="0"/>
              <a:t>(2002)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83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Error “seeding”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37448" cy="442264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Also called mutation testing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Deliberately put errors into code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Testing finds the seeded errors as well as one put there by developers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Percentage of seeded errors found is related to percentage of “normal” errors found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358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07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Unit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What do they do?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Regression testing framework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Incrementally build test suites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Typically language specific</a:t>
            </a:r>
          </a:p>
          <a:p>
            <a:pPr marL="0" indent="0" eaLnBrk="1" hangingPunct="1">
              <a:lnSpc>
                <a:spcPct val="80000"/>
              </a:lnSpc>
              <a:spcBef>
                <a:spcPts val="30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What is available?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JUnit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most well known (Java)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was the first (Smalltalk)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xUnit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where x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most every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language known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Eclipse has unit test plugins for many languages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 Rounded MT Bold" panose="020F0704030504030204" pitchFamily="34" charset="0"/>
                <a:hlinkClick r:id="rId2"/>
              </a:rPr>
              <a:t>http://en.wikipedia.org/wiki/List_of_unit_testing_frameworks</a:t>
            </a:r>
            <a:endParaRPr lang="en-US" sz="20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Regression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Automated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Run with every build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GUI based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Wide range of capabilities and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Avoid pixel-based 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Random vs. scripted testing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  <a:hlinkClick r:id="rId2"/>
              </a:rPr>
              <a:t>One list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Performance Test Tools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do they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Orchestrate test scripts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Simulate heavy loads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Check software for meeting non-functional requirements (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speed, responsiveness, etc.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is available?</a:t>
            </a:r>
          </a:p>
          <a:p>
            <a:pPr lvl="1">
              <a:buSzPct val="65000"/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JMeter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Grinder</a:t>
            </a:r>
          </a:p>
        </p:txBody>
      </p:sp>
    </p:spTree>
    <p:extLst>
      <p:ext uri="{BB962C8B-B14F-4D97-AF65-F5344CB8AC3E}">
        <p14:creationId xmlns:p14="http://schemas.microsoft.com/office/powerpoint/2010/main" val="42444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Stress Testing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 kind of performance testing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Determines </a:t>
            </a:r>
            <a:r>
              <a:rPr lang="en-US" dirty="0">
                <a:latin typeface="Arial Rounded MT Bold" panose="020F0704030504030204" pitchFamily="34" charset="0"/>
              </a:rPr>
              <a:t>the robustness of software by testing beyond the limits of normal </a:t>
            </a:r>
            <a:r>
              <a:rPr lang="en-US" dirty="0" smtClean="0">
                <a:latin typeface="Arial Rounded MT Bold" panose="020F0704030504030204" pitchFamily="34" charset="0"/>
              </a:rPr>
              <a:t>operation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latin typeface="Arial Rounded MT Bold" panose="020F0704030504030204" pitchFamily="34" charset="0"/>
              </a:rPr>
              <a:t>articularly </a:t>
            </a:r>
            <a:r>
              <a:rPr lang="en-US" dirty="0">
                <a:latin typeface="Arial Rounded MT Bold" panose="020F0704030504030204" pitchFamily="34" charset="0"/>
              </a:rPr>
              <a:t>important for "mission critical" </a:t>
            </a:r>
            <a:r>
              <a:rPr lang="en-US" dirty="0" smtClean="0">
                <a:latin typeface="Arial Rounded MT Bold" panose="020F0704030504030204" pitchFamily="34" charset="0"/>
              </a:rPr>
              <a:t>software, where failure has high costs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“stress” makes most sense for code with timing constraints… such as servers that are made to handle, say, 1000 requests per minute, </a:t>
            </a:r>
            <a:r>
              <a:rPr lang="en-US" i="1" dirty="0" smtClean="0">
                <a:latin typeface="Arial Rounded MT Bold" panose="020F0704030504030204" pitchFamily="34" charset="0"/>
              </a:rPr>
              <a:t>etc.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Tests demonstrate robustness</a:t>
            </a:r>
            <a:r>
              <a:rPr lang="en-US" dirty="0">
                <a:latin typeface="Arial Rounded MT Bold" panose="020F0704030504030204" pitchFamily="34" charset="0"/>
              </a:rPr>
              <a:t>, availability, and error handling under a heavy load</a:t>
            </a: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Fuzz Testing, or Fuzzing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Involves </a:t>
            </a:r>
            <a:r>
              <a:rPr lang="en-US" dirty="0">
                <a:latin typeface="Arial Rounded MT Bold" panose="020F0704030504030204" pitchFamily="34" charset="0"/>
              </a:rPr>
              <a:t>providing invalid, unexpected, or random data </a:t>
            </a:r>
            <a:r>
              <a:rPr lang="en-US" dirty="0" smtClean="0">
                <a:latin typeface="Arial Rounded MT Bold" panose="020F0704030504030204" pitchFamily="34" charset="0"/>
              </a:rPr>
              <a:t>as inputs </a:t>
            </a:r>
            <a:r>
              <a:rPr lang="en-US" dirty="0">
                <a:latin typeface="Arial Rounded MT Bold" panose="020F0704030504030204" pitchFamily="34" charset="0"/>
              </a:rPr>
              <a:t>of a </a:t>
            </a:r>
            <a:r>
              <a:rPr lang="en-US" dirty="0" smtClean="0">
                <a:latin typeface="Arial Rounded MT Bold" panose="020F0704030504030204" pitchFamily="34" charset="0"/>
              </a:rPr>
              <a:t>program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Program is </a:t>
            </a:r>
            <a:r>
              <a:rPr lang="en-US" dirty="0">
                <a:latin typeface="Arial Rounded MT Bold" panose="020F0704030504030204" pitchFamily="34" charset="0"/>
              </a:rPr>
              <a:t>monitored for exceptions such as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Crashes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failing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built-in code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assertions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memory leaks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Fuzzing </a:t>
            </a:r>
            <a:r>
              <a:rPr lang="en-US" dirty="0">
                <a:latin typeface="Arial Rounded MT Bold" panose="020F0704030504030204" pitchFamily="34" charset="0"/>
              </a:rPr>
              <a:t>is commonly used to test for security problems in software or computer </a:t>
            </a:r>
            <a:r>
              <a:rPr lang="en-US" dirty="0" smtClean="0">
                <a:latin typeface="Arial Rounded MT Bold" panose="020F0704030504030204" pitchFamily="34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5126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Other Test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Tons of test tools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One starting point</a:t>
            </a:r>
          </a:p>
          <a:p>
            <a:pPr marL="548640" lvl="2" indent="0">
              <a:buNone/>
            </a:pPr>
            <a:r>
              <a:rPr lang="en-US" altLang="zh-CN" sz="2400" dirty="0" smtClean="0">
                <a:latin typeface="Arial Rounded MT Bold" panose="020F0704030504030204" pitchFamily="34" charset="0"/>
                <a:ea typeface="宋体" charset="-122"/>
                <a:hlinkClick r:id="rId2"/>
              </a:rPr>
              <a:t>http://www.softwareqatest.com/qatweb1.html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971800"/>
            <a:ext cx="6480174" cy="144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95400"/>
          </a:xfrm>
        </p:spPr>
        <p:txBody>
          <a:bodyPr/>
          <a:lstStyle/>
          <a:p>
            <a:r>
              <a:rPr lang="en-US" dirty="0" smtClean="0"/>
              <a:t>Other Quality Improvers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Other Ways of Improving Quality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Static testing methods (vs. dynamic)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Reviews and inspections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Formal specification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Program verification and validation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Self-checking (paranoid) code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Duplication, voting 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Deploy with capabilities to repair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4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Quality and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“Errors should be found and fixed as close to their place of origin as possible.”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Fagan</a:t>
            </a:r>
          </a:p>
          <a:p>
            <a:pPr eaLnBrk="1" hangingPunct="1"/>
            <a:endParaRPr lang="en-US" sz="24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“Trying to improve quality by increasing testing is like trying to lose weight by weighing yourself more often.”  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McConnell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latin typeface="Arial Rounded MT Bold" panose="020F0704030504030204" pitchFamily="34" charset="0"/>
                <a:hlinkClick r:id="rId3"/>
              </a:rPr>
              <a:t>http://www.unc.edu/~stotts/comp523/quotes.html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Formal Methods and Specifications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Mathematically-based techniques for describing system properties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Used in </a:t>
            </a:r>
            <a:r>
              <a:rPr lang="en-US" i="1" dirty="0" smtClean="0">
                <a:latin typeface="Arial Rounded MT Bold" panose="020F0704030504030204" pitchFamily="34" charset="0"/>
              </a:rPr>
              <a:t>inference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Do not require executing the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Proving something about the specification not already stated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Formal proofs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Mechanizable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Examples: theorem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provers</a:t>
            </a:r>
            <a:r>
              <a:rPr lang="en-US" sz="2400" dirty="0" smtClean="0">
                <a:latin typeface="Arial Rounded MT Bold" panose="020F0704030504030204" pitchFamily="34" charset="0"/>
              </a:rPr>
              <a:t> and proof checkers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9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Uses of Specifications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Requirements analysis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rigor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System design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Decomposition, interfaces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Verification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Specific sections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Documentation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System analysis and evaluation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Reference point, uncovering bugs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5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Abstract data types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Algebras, theories, and programs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VDM (Praxis: UK Civil aviation display system CDIS), Z (Oxford and IBM: CICS), Larch (MIT)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Concurrent and distributed systems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State or event sequences, transitions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Hoare’s CSP, Transition axioms,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Lamport’s</a:t>
            </a:r>
            <a:r>
              <a:rPr lang="en-US" sz="2400" dirty="0" smtClean="0">
                <a:latin typeface="Arial Rounded MT Bold" panose="020F0704030504030204" pitchFamily="34" charset="0"/>
              </a:rPr>
              <a:t> Temporal Logic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Programming languages!</a:t>
            </a:r>
          </a:p>
        </p:txBody>
      </p:sp>
    </p:spTree>
    <p:extLst>
      <p:ext uri="{BB962C8B-B14F-4D97-AF65-F5344CB8AC3E}">
        <p14:creationId xmlns:p14="http://schemas.microsoft.com/office/powerpoint/2010/main" val="2649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Self Checking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2932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Exploit redundancy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Run multiple copies of the code, vote on critical results and decisions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Identifies erroneous </a:t>
            </a:r>
            <a:r>
              <a:rPr lang="en-US" dirty="0" smtClean="0">
                <a:latin typeface="Arial Rounded MT Bold" panose="020F0704030504030204" pitchFamily="34" charset="0"/>
              </a:rPr>
              <a:t>system via its </a:t>
            </a:r>
            <a:r>
              <a:rPr lang="en-US" dirty="0" err="1" smtClean="0">
                <a:latin typeface="Arial Rounded MT Bold" panose="020F0704030504030204" pitchFamily="34" charset="0"/>
              </a:rPr>
              <a:t>disageement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Develop functionally </a:t>
            </a:r>
            <a:r>
              <a:rPr lang="en-US" dirty="0">
                <a:latin typeface="Arial Rounded MT Bold" panose="020F0704030504030204" pitchFamily="34" charset="0"/>
              </a:rPr>
              <a:t>identical versions with different code compositions, different </a:t>
            </a:r>
            <a:r>
              <a:rPr lang="en-US" dirty="0" smtClean="0">
                <a:latin typeface="Arial Rounded MT Bold" panose="020F0704030504030204" pitchFamily="34" charset="0"/>
              </a:rPr>
              <a:t>teams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Perhaps use different hardware hosts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Used on space shuttle </a:t>
            </a:r>
          </a:p>
        </p:txBody>
      </p:sp>
    </p:spTree>
    <p:extLst>
      <p:ext uri="{BB962C8B-B14F-4D97-AF65-F5344CB8AC3E}">
        <p14:creationId xmlns:p14="http://schemas.microsoft.com/office/powerpoint/2010/main" val="2521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Self-Repairing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293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2"/>
              </a:rPr>
              <a:t>http://www.technologyreview.com/news/416036/software-that-fixes-itself</a:t>
            </a:r>
            <a:r>
              <a:rPr lang="en-US" dirty="0" smtClean="0">
                <a:latin typeface="Arial Rounded MT Bold" panose="020F0704030504030204" pitchFamily="34" charset="0"/>
                <a:hlinkClick r:id="rId2"/>
              </a:rPr>
              <a:t>/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3"/>
              </a:rPr>
              <a:t>http://</a:t>
            </a:r>
            <a:r>
              <a:rPr lang="en-US" dirty="0" smtClean="0">
                <a:latin typeface="Arial Rounded MT Bold" panose="020F0704030504030204" pitchFamily="34" charset="0"/>
                <a:hlinkClick r:id="rId3"/>
              </a:rPr>
              <a:t>www.tomsguide.com/us/darpa-self-healing-software,news-17761.html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4"/>
              </a:rPr>
              <a:t>http://venturebeat.com/2013/09/17/hp-launches-self-healing-computer-start-software</a:t>
            </a:r>
            <a:r>
              <a:rPr lang="en-US" dirty="0" smtClean="0">
                <a:latin typeface="Arial Rounded MT Bold" panose="020F0704030504030204" pitchFamily="34" charset="0"/>
                <a:hlinkClick r:id="rId4"/>
              </a:rPr>
              <a:t>/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Bugs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Therac-25: </a:t>
            </a:r>
            <a:r>
              <a:rPr lang="en-US" sz="2000" dirty="0" smtClean="0">
                <a:hlinkClick r:id="rId3"/>
              </a:rPr>
              <a:t>http://courses.cs.vt.edu/~cs3604/lib/Therac_25/Therac_1.html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Patriot missile: </a:t>
            </a:r>
            <a:r>
              <a:rPr lang="en-US" sz="2000" dirty="0" smtClean="0">
                <a:hlinkClick r:id="rId4"/>
              </a:rPr>
              <a:t>http://www.fas.org/spp/starwars/gao/im92026.htm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Ariane</a:t>
            </a:r>
            <a:r>
              <a:rPr lang="en-US" sz="2000" dirty="0" smtClean="0"/>
              <a:t> 5: </a:t>
            </a:r>
            <a:r>
              <a:rPr lang="en-US" sz="2000" dirty="0" smtClean="0">
                <a:hlinkClick r:id="rId5"/>
              </a:rPr>
              <a:t>http://www.esa.int/export/esaCP/Pr_33_1996_p_EN.html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Testing</a:t>
            </a:r>
          </a:p>
          <a:p>
            <a:pPr lvl="1">
              <a:buNone/>
            </a:pPr>
            <a:r>
              <a:rPr lang="en-US" sz="2000" dirty="0" smtClean="0"/>
              <a:t>Whittaker, </a:t>
            </a:r>
            <a:r>
              <a:rPr lang="en-US" sz="2000" b="1" i="1" dirty="0" smtClean="0"/>
              <a:t>How to Break Software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6"/>
              </a:rPr>
              <a:t>presentation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sz="16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218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Life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Used regularly in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Addresses “normal use”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 specimens put to test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Test until r failures have been observed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Choose n and r to obtain the desired statistical errors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As r and n increase, statistical errors decrease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Expected time in test = mu</a:t>
            </a:r>
            <a:r>
              <a:rPr lang="en-US" sz="2800" baseline="-25000" smtClean="0"/>
              <a:t>0</a:t>
            </a:r>
            <a:r>
              <a:rPr lang="en-US" sz="2800" smtClean="0"/>
              <a:t> (r / 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Where mu</a:t>
            </a:r>
            <a:r>
              <a:rPr lang="en-US" sz="2400" baseline="-25000" smtClean="0"/>
              <a:t>0</a:t>
            </a:r>
            <a:r>
              <a:rPr lang="en-US" sz="2400" smtClean="0"/>
              <a:t> = mean failure time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2354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Butler and </a:t>
            </a:r>
            <a:r>
              <a:rPr lang="en-US" sz="3600" b="1" dirty="0" err="1" smtClean="0">
                <a:solidFill>
                  <a:schemeClr val="accent1"/>
                </a:solidFill>
              </a:rPr>
              <a:t>Finelli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“The Infeasibility of Experimental Quantification of Life-Critical Software Reliability” (1991)</a:t>
            </a:r>
          </a:p>
          <a:p>
            <a:pPr eaLnBrk="1" hangingPunct="1"/>
            <a:r>
              <a:rPr lang="en-US" dirty="0" smtClean="0"/>
              <a:t>In order to establish that the probability of failure of software is less than 10</a:t>
            </a:r>
            <a:r>
              <a:rPr lang="en-US" baseline="30000" dirty="0" smtClean="0"/>
              <a:t>-9</a:t>
            </a:r>
            <a:r>
              <a:rPr lang="en-US" dirty="0" smtClean="0"/>
              <a:t> in 10 hours, testing required with one computer is </a:t>
            </a:r>
            <a:r>
              <a:rPr lang="en-US" b="1" u="sng" dirty="0" smtClean="0"/>
              <a:t>greater than 1 million years</a:t>
            </a:r>
          </a:p>
          <a:p>
            <a:r>
              <a:rPr lang="en-US" sz="2000" b="1" u="sng" dirty="0">
                <a:hlinkClick r:id="rId3"/>
              </a:rPr>
              <a:t>http://</a:t>
            </a:r>
            <a:r>
              <a:rPr lang="en-US" sz="2000" b="1" u="sng" dirty="0" smtClean="0">
                <a:hlinkClick r:id="rId3"/>
              </a:rPr>
              <a:t>naca.larc.nasa.gov/search.jsp?R=20040139297&amp;qs=N%3D4294966788%2B4294724588%2B4294587118</a:t>
            </a:r>
            <a:endParaRPr lang="en-US" sz="2000" b="1" u="sng" dirty="0" smtClean="0"/>
          </a:p>
          <a:p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2988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0392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For Different Purposes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Testing  (functional, unit, integration)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Usability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Acceptance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Performance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Reliability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Conformance testing (standards)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Types of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3600" b="1" dirty="0" smtClean="0">
                <a:solidFill>
                  <a:schemeClr val="accent1"/>
                </a:solidFill>
              </a:rPr>
              <a:t>Other classifications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Scope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Unit, component, system, regression, …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Time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After design/coding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Before (test-driven development, agile)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During… ongoing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Code visibility</a:t>
            </a:r>
          </a:p>
          <a:p>
            <a:pPr marL="617220" lvl="1" indent="-342900">
              <a:spcBef>
                <a:spcPts val="1200"/>
              </a:spcBef>
            </a:pPr>
            <a:r>
              <a:rPr lang="en-US" sz="31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Black box: 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code treated as input/output function and no use of code structure is used (programming by contract)</a:t>
            </a:r>
          </a:p>
          <a:p>
            <a:pPr marL="617220" lvl="1" indent="-342900">
              <a:spcBef>
                <a:spcPts val="1800"/>
              </a:spcBef>
            </a:pPr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31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hite box: 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code structure is used to determine test cases and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How important is unit test?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The Voyager bug (sent the probe into the sun).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‘90: The AT&amp;T bug that took out 1/3 of US telephones (crash on receipt of crash notice).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The DCS bug that took out the other 1/3 a few months later.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‘93: The Intel Pentium chip bug (it was software, not hardware).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‘96: The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Ariane</a:t>
            </a:r>
            <a:r>
              <a:rPr lang="en-US" sz="2800" dirty="0" smtClean="0">
                <a:latin typeface="Arial Rounded MT Bold" panose="020F0704030504030204" pitchFamily="34" charset="0"/>
              </a:rPr>
              <a:t> V bug: auto-destruct (data conversion).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What are you trying to test?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392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 Rounded MT Bold" panose="020F0704030504030204" pitchFamily="34" charset="0"/>
              </a:rPr>
              <a:t>Basic Functionality?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     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many techniques</a:t>
            </a:r>
            <a:endParaRPr lang="en-US" i="1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Most common actions?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Cleanroom  (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Harlan Mills</a:t>
            </a:r>
            <a:r>
              <a:rPr lang="en-US" sz="3200" i="1" dirty="0" smtClean="0">
                <a:latin typeface="Arial Rounded MT Bold" panose="020F0704030504030204" pitchFamily="34" charset="0"/>
              </a:rPr>
              <a:t>)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Most likely problem areas?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i="1" dirty="0" smtClean="0">
                <a:latin typeface="Arial Rounded MT Bold" panose="020F0704030504030204" pitchFamily="34" charset="0"/>
              </a:rPr>
              <a:t>        Risk-based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Risks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37448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Identify criteria of concern: availability, quality, performance, …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Risk of it not being met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likelihood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consequences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If I’m testing code for a grocery store, what is the impact of the code failing (or down)?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What about missile guidance?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What about nuclear power plant control?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1236</TotalTime>
  <Words>1806</Words>
  <Application>Microsoft Office PowerPoint</Application>
  <PresentationFormat>On-screen Show (4:3)</PresentationFormat>
  <Paragraphs>345</Paragraphs>
  <Slides>48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Civic</vt:lpstr>
      <vt:lpstr>Photo Editor Photo</vt:lpstr>
      <vt:lpstr>Software and System Testing</vt:lpstr>
      <vt:lpstr>Why Do We Care?</vt:lpstr>
      <vt:lpstr>Why do we care?</vt:lpstr>
      <vt:lpstr>Quality and testing</vt:lpstr>
      <vt:lpstr>Types of Testing</vt:lpstr>
      <vt:lpstr>Other classifications</vt:lpstr>
      <vt:lpstr>How important is unit test?</vt:lpstr>
      <vt:lpstr>What are you trying to test?</vt:lpstr>
      <vt:lpstr>Risks </vt:lpstr>
      <vt:lpstr>Mills: Cleanroom</vt:lpstr>
      <vt:lpstr>How to identify what to test </vt:lpstr>
      <vt:lpstr>Four Parts of Testing</vt:lpstr>
      <vt:lpstr>Basic Software Model</vt:lpstr>
      <vt:lpstr>Test Case Selection</vt:lpstr>
      <vt:lpstr>Test Case Selection</vt:lpstr>
      <vt:lpstr>From the User Interface:  Inputs</vt:lpstr>
      <vt:lpstr>Questions to Ask for Each Test</vt:lpstr>
      <vt:lpstr>Testing Practices (Boris Beizer) </vt:lpstr>
      <vt:lpstr>Testing Practices (Boris Beizer) </vt:lpstr>
      <vt:lpstr>Usability Testing</vt:lpstr>
      <vt:lpstr>Usability Testing</vt:lpstr>
      <vt:lpstr>Wizard of Oz Testing</vt:lpstr>
      <vt:lpstr># Usability Test Users Needed </vt:lpstr>
      <vt:lpstr>Using as an Estimator</vt:lpstr>
      <vt:lpstr>Test Measurements</vt:lpstr>
      <vt:lpstr>Test Coverage Metrics</vt:lpstr>
      <vt:lpstr>Estimating how many bugs are left</vt:lpstr>
      <vt:lpstr>Historical Data</vt:lpstr>
      <vt:lpstr>Capture-recapture model</vt:lpstr>
      <vt:lpstr>Error “seeding”</vt:lpstr>
      <vt:lpstr>Test Tools</vt:lpstr>
      <vt:lpstr>Unit Test</vt:lpstr>
      <vt:lpstr>Regression Test</vt:lpstr>
      <vt:lpstr>Performance Test Tools</vt:lpstr>
      <vt:lpstr>Stress Testing</vt:lpstr>
      <vt:lpstr>Fuzz Testing, or Fuzzing</vt:lpstr>
      <vt:lpstr>Other Test Tools</vt:lpstr>
      <vt:lpstr>Other Quality Improvers</vt:lpstr>
      <vt:lpstr>Other Ways of Improving Quality</vt:lpstr>
      <vt:lpstr>Formal Methods and Specifications</vt:lpstr>
      <vt:lpstr>Uses of Specifications</vt:lpstr>
      <vt:lpstr>Examples</vt:lpstr>
      <vt:lpstr>Self Checking Code</vt:lpstr>
      <vt:lpstr>Self-Repairing Code</vt:lpstr>
      <vt:lpstr>References</vt:lpstr>
      <vt:lpstr>References</vt:lpstr>
      <vt:lpstr>Life Testing</vt:lpstr>
      <vt:lpstr>Butler and Finelli</vt:lpstr>
    </vt:vector>
  </TitlesOfParts>
  <Company>University of North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Computer Science</dc:creator>
  <cp:lastModifiedBy>comp523</cp:lastModifiedBy>
  <cp:revision>127</cp:revision>
  <dcterms:created xsi:type="dcterms:W3CDTF">2009-08-26T18:24:12Z</dcterms:created>
  <dcterms:modified xsi:type="dcterms:W3CDTF">2014-02-20T06:31:36Z</dcterms:modified>
</cp:coreProperties>
</file>