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ink/ink21.xml" ContentType="application/inkml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ink/ink20.xml" ContentType="application/inkml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50"/>
  </p:notesMasterIdLst>
  <p:handoutMasterIdLst>
    <p:handoutMasterId r:id="rId51"/>
  </p:handoutMasterIdLst>
  <p:sldIdLst>
    <p:sldId id="284" r:id="rId2"/>
    <p:sldId id="285" r:id="rId3"/>
    <p:sldId id="286" r:id="rId4"/>
    <p:sldId id="339" r:id="rId5"/>
    <p:sldId id="287" r:id="rId6"/>
    <p:sldId id="289" r:id="rId7"/>
    <p:sldId id="358" r:id="rId8"/>
    <p:sldId id="290" r:id="rId9"/>
    <p:sldId id="292" r:id="rId10"/>
    <p:sldId id="293" r:id="rId11"/>
    <p:sldId id="294" r:id="rId12"/>
    <p:sldId id="295" r:id="rId13"/>
    <p:sldId id="359" r:id="rId14"/>
    <p:sldId id="296" r:id="rId15"/>
    <p:sldId id="297" r:id="rId16"/>
    <p:sldId id="336" r:id="rId17"/>
    <p:sldId id="337" r:id="rId18"/>
    <p:sldId id="300" r:id="rId19"/>
    <p:sldId id="309" r:id="rId20"/>
    <p:sldId id="301" r:id="rId21"/>
    <p:sldId id="302" r:id="rId22"/>
    <p:sldId id="303" r:id="rId23"/>
    <p:sldId id="304" r:id="rId24"/>
    <p:sldId id="305" r:id="rId25"/>
    <p:sldId id="340" r:id="rId26"/>
    <p:sldId id="356" r:id="rId27"/>
    <p:sldId id="341" r:id="rId28"/>
    <p:sldId id="342" r:id="rId29"/>
    <p:sldId id="343" r:id="rId30"/>
    <p:sldId id="344" r:id="rId31"/>
    <p:sldId id="345" r:id="rId32"/>
    <p:sldId id="357" r:id="rId33"/>
    <p:sldId id="348" r:id="rId34"/>
    <p:sldId id="349" r:id="rId35"/>
    <p:sldId id="351" r:id="rId36"/>
    <p:sldId id="352" r:id="rId37"/>
    <p:sldId id="353" r:id="rId38"/>
    <p:sldId id="354" r:id="rId39"/>
    <p:sldId id="355" r:id="rId40"/>
    <p:sldId id="258" r:id="rId41"/>
    <p:sldId id="267" r:id="rId42"/>
    <p:sldId id="260" r:id="rId43"/>
    <p:sldId id="259" r:id="rId44"/>
    <p:sldId id="319" r:id="rId45"/>
    <p:sldId id="315" r:id="rId46"/>
    <p:sldId id="316" r:id="rId47"/>
    <p:sldId id="317" r:id="rId48"/>
    <p:sldId id="322" r:id="rId49"/>
  </p:sldIdLst>
  <p:sldSz cx="9144000" cy="6858000" type="screen4x3"/>
  <p:notesSz cx="71501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76">
          <p15:clr>
            <a:srgbClr val="A4A3A4"/>
          </p15:clr>
        </p15:guide>
        <p15:guide id="2" pos="22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CC99FF"/>
    <a:srgbClr val="CC3300"/>
    <a:srgbClr val="FF7C80"/>
    <a:srgbClr val="00CC99"/>
    <a:srgbClr val="66FF99"/>
    <a:srgbClr val="CCECFF"/>
    <a:srgbClr val="DDDDDD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6" autoAdjust="0"/>
    <p:restoredTop sz="89308" autoAdjust="0"/>
  </p:normalViewPr>
  <p:slideViewPr>
    <p:cSldViewPr>
      <p:cViewPr varScale="1">
        <p:scale>
          <a:sx n="60" d="100"/>
          <a:sy n="60" d="100"/>
        </p:scale>
        <p:origin x="-150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46"/>
    </p:cViewPr>
  </p:sorterViewPr>
  <p:notesViewPr>
    <p:cSldViewPr>
      <p:cViewPr varScale="1">
        <p:scale>
          <a:sx n="56" d="100"/>
          <a:sy n="56" d="100"/>
        </p:scale>
        <p:origin x="-1770" y="-90"/>
      </p:cViewPr>
      <p:guideLst>
        <p:guide orient="horz" pos="2976"/>
        <p:guide pos="22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35893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6" units="in"/>
          <inkml:channel name="Y" type="integer" max="18432" units="in"/>
          <inkml:channel name="F" type="integer" max="255" units="dev"/>
        </inkml:traceFormat>
        <inkml:channelProperties>
          <inkml:channelProperty channel="X" name="resolution" value="2978.90918" units="1/in"/>
          <inkml:channelProperty channel="Y" name="resolution" value="2978.66846" units="1/in"/>
          <inkml:channelProperty channel="F" name="resolution" value="INF" units="1/dev"/>
        </inkml:channelProperties>
      </inkml:inkSource>
      <inkml:timestamp xml:id="ts0" timeString="2010-10-19T15:36:37.61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0 198 23,'1'-4'15,"4"3"-3,-3 1-1,-1 2-3,-1 2-1,-2 3-1,1 2 1,-2 0-2,4 4 0,-3-2-1,4 2 0,1-4 0,4 3-1,1-3 0,5 0 1,-1-2-2,2 1 1,0-3-1,2 1 0,-4-3-1,2 2 0,-2-3 0,0 0-1,0-1 1,0 0-1,5-3 1,4 1 0,2-1 0,8 1 0,5 0 1,6 2-1,6 1 1,6 2 0,10 1-1,3 4 1,4-2-1,4 1 0,0 0 0,3 0-1,-6-1 1,0 0-1,-10-2 0,-4 0 1,-7-3-1,-1-1 0,-4-1 1,-1-1-1,-2-1 0,-2-1 0,-2-1 0,-3 2 0,-2-2 1,-8 2-1,-8 0 0,-3 0 0,-6-1 1,-5 3-1,-2-1 1,-2 1-1,-2-1 0,2 0 0,-1-1 1,2 0-1,-1-2 0,2 0 0,-2-1 0,1 0 0,0-5 0,-2 3 1,1-3-1,-1-1 0,0-3 0,0-1 1,2-3 0,2-2-1,1-3 1,4-4 0,-1 0 0,3 1 0,-4-5 0,4 7 0,-4 0 0,0 4 1,-3 3-1,-3 4 0,-2 3 0,1 3-1,-1 3 0,1 0 0,-1 7-2,-2-2-3,2 9-4,-5-5-14,1 10-10,2 1 0,1-3-1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6" units="in"/>
          <inkml:channel name="Y" type="integer" max="18432" units="in"/>
          <inkml:channel name="F" type="integer" max="255" units="dev"/>
        </inkml:traceFormat>
        <inkml:channelProperties>
          <inkml:channelProperty channel="X" name="resolution" value="2978.90918" units="1/in"/>
          <inkml:channelProperty channel="Y" name="resolution" value="2978.66846" units="1/in"/>
          <inkml:channelProperty channel="F" name="resolution" value="INF" units="1/dev"/>
        </inkml:channelProperties>
      </inkml:inkSource>
      <inkml:timestamp xml:id="ts0" timeString="2010-10-19T15:36:53.18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108 0 28,'6'1'14,"2"1"-1,0-1 0,11 5-1,0-3-1,7 5-1,1-3-2,8 6-2,1-2-1,4 4-1,-3 1-1,-2 0-1,-2 2-1,-5 4-1,-3 6 1,-5 1-1,-7 5 1,-4 4 0,-4 2 0,-4 1 0,-1-4 0,-1 0 0,-2-4 0,-4-4 0,0-5 0,-2-4 1,0-2-1,-3-1 0,-6 0 0,0-1 1,-6-1-1,-1 4 0,0-4 0,-7 0 0,1 0-1,1-3 1,-2-1 0,-6-2 0,3-1 0,2-1-1,-1-1 1,6-1 0,3-1 0,3 1 0,6-2 0,4 0 0,6-1 0,0 0 0,2 0 0,4 0-1,4 0 1,-4 0-1,3 0 0,0 0 0,0 1-1,2 1 1,-1-1 0,2-1 0,-2 0 1,5 0-1,0 0 0,1-3 0,-1 2 1,-1-1-1,-1-1 1,-1 1-1,0-1 0,-5 3 1,-1-1-1,2 1 0,-1-1 2,-2 1-2,-1-2 0,1 1 0,-1-4-2,-1 0-1,0-2-1,-4-5-1,4 2-1,-3-5 0,2 2 0,-4-4 0,1 2 2,1-1 1,0 3 2,3-1 2,-1 2 0,5-1 0,4 0 2,7 0-1,4-2 1,4 1 0,-2 4 0,4 0-1,3 5 1,-3 5-1,-9 5 0,-1 5 0,-8 4 0,-3 5 0,-8 1 0,-3 0 0,-2 1 0,-6 1 0,-1-2-1,-3-4 0,-1 3 0,4-4 0,3-2-1,0 0 0,1-2 0,8-1 2,-1 0-2,10 0 0,1-2 1,5 1 0,5-3 0,9-1 2,3 0-1,9-1 0,2-2 0,5-1 0,2 0 0,0 1-1,-4-1 0,-6-1-2,-5 4-2,-8-1-7,1 2-24,-8-1 0,-5-1-1,0-1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49713" y="0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BFAAD6C-7797-4AE4-A291-439E2E9CE064}" type="datetimeFigureOut">
              <a:rPr lang="en-US"/>
              <a:pPr>
                <a:defRPr/>
              </a:pPr>
              <a:t>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285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4375" y="4487863"/>
            <a:ext cx="5721350" cy="4252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138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49713" y="8974138"/>
            <a:ext cx="309880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0F1CFE6-CDB6-4CCD-87CA-5B16B33C4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3815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-c.dk/people/pagh/papers/linear-jour.pdf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0DE1DB-392A-473D-B9CA-C82E179F7874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8415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10E5CB-4ACA-4DB8-B7A5-00F59AADB539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233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A99449-5D61-4F24-ACD5-ACF3BAF3EA32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4292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5FF613-8E31-4982-8B16-12D103ECD7DD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48228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7CA48F-7ECC-4179-A73B-75D0CC7E85A4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098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7CA48F-7ECC-4179-A73B-75D0CC7E85A4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06562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7CA48F-7ECC-4179-A73B-75D0CC7E85A4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0134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8662E0-C5C0-422D-9E8A-7AF0A0F71397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945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1CFE6-CDB6-4CCD-87CA-5B16B33C45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9047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04F1E3-D368-4558-82B5-FAE7E2777218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540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704C21-3127-48E7-8EC5-AF156B65D4D4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548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99AF4E-209F-49E3-8FA3-3C41117BBE9B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12179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8D3828-44F1-4C3D-8301-7DD76531F034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30475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A942D0-60BC-49A6-991C-FF2AC8361879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25850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Some</a:t>
            </a:r>
            <a:r>
              <a:rPr lang="en-US" baseline="0" dirty="0" smtClean="0"/>
              <a:t> values of A work better than others (want to mix bits); Some values of m are easier to work with than others (want to make floor/ceiling computations easy).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A47271-0ED1-450B-BCC3-02B734E28370}" type="slidenum">
              <a:rPr lang="en-US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5275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E381CC-CF0C-4A23-96AA-BCCA5A90EC33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6935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82DDC-5E89-4653-A8F9-45B83E9715A0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46550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9DB8BB-7128-4984-AAD1-88B217DDB1CD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21081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EA3373-E65E-4749-80A3-0FCFC7DBAFEF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35675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C838F3-3AEE-4CB3-A1C2-393DFEEA7650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42708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AE0755-C1AF-4448-8075-8C9AB380F6A5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52296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40FFAB-2B6D-4FE6-8BD8-C80DF2546563}" type="slidenum">
              <a:rPr lang="en-US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191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866C63-2224-4DA8-A4CB-D4BF901FD374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9064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82DDC-5E89-4653-A8F9-45B83E9715A0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46550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9DEBC4-01E0-4D2B-B585-D8A8E3900553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58233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82DDC-5E89-4653-A8F9-45B83E9715A0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11394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2CD2C8-765B-4791-AD91-B161C6B5A340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2331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A60E9E-4372-4CEB-9733-E508B28CBF7F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69612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8B0B8D-D65C-418D-9EE2-4029B3F24C65}" type="slidenum">
              <a:rPr lang="en-US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4842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1CFE6-CDB6-4CCD-87CA-5B16B33C451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82515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Linear probing.</a:t>
            </a:r>
            <a:r>
              <a:rPr lang="en-US" dirty="0" smtClean="0"/>
              <a:t> The relevance of moments to linear probing was only recognized in a recent breakthrough </a:t>
            </a:r>
            <a:r>
              <a:rPr lang="en-US" dirty="0" smtClean="0">
                <a:hlinkClick r:id="rId3"/>
              </a:rPr>
              <a:t>paper</a:t>
            </a:r>
            <a:r>
              <a:rPr lang="en-US" dirty="0" smtClean="0"/>
              <a:t> [</a:t>
            </a:r>
            <a:r>
              <a:rPr lang="en-US" dirty="0" err="1" smtClean="0"/>
              <a:t>Pagh</a:t>
            </a:r>
            <a:r>
              <a:rPr lang="en-US" dirty="0" smtClean="0"/>
              <a:t>, </a:t>
            </a:r>
            <a:r>
              <a:rPr lang="en-US" dirty="0" err="1" smtClean="0"/>
              <a:t>Pagh</a:t>
            </a:r>
            <a:r>
              <a:rPr lang="en-US" dirty="0" smtClean="0"/>
              <a:t>, </a:t>
            </a:r>
            <a:r>
              <a:rPr lang="en-US" dirty="0" err="1" smtClean="0"/>
              <a:t>Ruzic</a:t>
            </a:r>
            <a:r>
              <a:rPr lang="en-US" dirty="0" smtClean="0"/>
              <a:t> STOC'07]. I will show the analysis for b=3n to ease notation; it is easy to extend to any load.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true data-structures style, we consider a perfect binary tree spanning the array A[1..b]. A node on level </a:t>
            </a:r>
            <a:r>
              <a:rPr lang="en-US" i="1" dirty="0" smtClean="0"/>
              <a:t>k</a:t>
            </a:r>
            <a:r>
              <a:rPr lang="en-US" dirty="0" smtClean="0"/>
              <a:t> has 2</a:t>
            </a:r>
            <a:r>
              <a:rPr lang="en-US" baseline="30000" dirty="0" smtClean="0"/>
              <a:t>k</a:t>
            </a:r>
            <a:r>
              <a:rPr lang="en-US" dirty="0" smtClean="0"/>
              <a:t> array positions under it, and (1/3)·2</a:t>
            </a:r>
            <a:r>
              <a:rPr lang="en-US" baseline="30000" dirty="0" smtClean="0"/>
              <a:t>k</a:t>
            </a:r>
            <a:r>
              <a:rPr lang="en-US" dirty="0" smtClean="0"/>
              <a:t> items were originally hashed to them in expectation. (Here I am counting the original location h(x) of </a:t>
            </a:r>
            <a:r>
              <a:rPr lang="en-US" i="1" dirty="0" smtClean="0"/>
              <a:t>x</a:t>
            </a:r>
            <a:r>
              <a:rPr lang="en-US" dirty="0" smtClean="0"/>
              <a:t>, not where </a:t>
            </a:r>
            <a:r>
              <a:rPr lang="en-US" i="1" dirty="0" smtClean="0"/>
              <a:t>x</a:t>
            </a:r>
            <a:r>
              <a:rPr lang="en-US" dirty="0" smtClean="0"/>
              <a:t> really appears, which may be h(x)+1, h(x)+2, ...). Call the node "dangerous" if at least (2/3)·2</a:t>
            </a:r>
            <a:r>
              <a:rPr lang="en-US" baseline="30000" dirty="0" smtClean="0"/>
              <a:t>k</a:t>
            </a:r>
            <a:r>
              <a:rPr lang="en-US" dirty="0" smtClean="0"/>
              <a:t> elements hashed to it.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Now say that we are dealing with element </a:t>
            </a:r>
            <a:r>
              <a:rPr lang="en-US" i="1" dirty="0" smtClean="0"/>
              <a:t>q</a:t>
            </a:r>
            <a:r>
              <a:rPr lang="en-US" dirty="0" smtClean="0"/>
              <a:t> (a query or an update). We must bound the contiguous </a:t>
            </a:r>
            <a:r>
              <a:rPr lang="en-US" i="1" dirty="0" smtClean="0"/>
              <a:t>run</a:t>
            </a:r>
            <a:r>
              <a:rPr lang="en-US" dirty="0" smtClean="0"/>
              <a:t> of elements that contain the position h(q). The key observation is that, if this run contains between 2</a:t>
            </a:r>
            <a:r>
              <a:rPr lang="en-US" baseline="30000" dirty="0" smtClean="0"/>
              <a:t>k</a:t>
            </a:r>
            <a:r>
              <a:rPr lang="en-US" dirty="0" smtClean="0"/>
              <a:t> and 2</a:t>
            </a:r>
            <a:r>
              <a:rPr lang="en-US" baseline="30000" dirty="0" smtClean="0"/>
              <a:t>k+1</a:t>
            </a:r>
            <a:r>
              <a:rPr lang="en-US" dirty="0" smtClean="0"/>
              <a:t> elements, either the ancestor of h(q) at level k-2 is dangerous, or one of its siblings in an O(1) neighborhood is dangerous.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Let's say this run goes from A[</a:t>
            </a:r>
            <a:r>
              <a:rPr lang="en-US" dirty="0" err="1" smtClean="0"/>
              <a:t>i</a:t>
            </a:r>
            <a:r>
              <a:rPr lang="en-US" dirty="0" smtClean="0"/>
              <a:t>] to A[j], </a:t>
            </a:r>
            <a:r>
              <a:rPr lang="en-US" dirty="0" err="1" smtClean="0"/>
              <a:t>i≤h</a:t>
            </a:r>
            <a:r>
              <a:rPr lang="en-US" dirty="0" smtClean="0"/>
              <a:t>(q)≤j. The interval [</a:t>
            </a:r>
            <a:r>
              <a:rPr lang="en-US" dirty="0" err="1" smtClean="0"/>
              <a:t>i,j</a:t>
            </a:r>
            <a:r>
              <a:rPr lang="en-US" dirty="0" smtClean="0"/>
              <a:t>] is spanned by 4—9 nodes on level k-2. Assume for contradiction that none are dangerous. The first node, which is not completely contained in the interval, contributes less than (2/3)·2</a:t>
            </a:r>
            <a:r>
              <a:rPr lang="en-US" baseline="30000" dirty="0" smtClean="0"/>
              <a:t>k-2</a:t>
            </a:r>
            <a:r>
              <a:rPr lang="en-US" dirty="0" smtClean="0"/>
              <a:t> elements to the run (it the most extreme case, this many elements hashed to the last location of that node). But the next nodes all have more than 2</a:t>
            </a:r>
            <a:r>
              <a:rPr lang="en-US" baseline="30000" dirty="0" smtClean="0"/>
              <a:t>k-2</a:t>
            </a:r>
            <a:r>
              <a:rPr lang="en-US" dirty="0" smtClean="0"/>
              <a:t>/3 free locations in their </a:t>
            </a:r>
            <a:r>
              <a:rPr lang="en-US" dirty="0" err="1" smtClean="0"/>
              <a:t>subtree</a:t>
            </a:r>
            <a:r>
              <a:rPr lang="en-US" dirty="0" smtClean="0"/>
              <a:t>, so 2 more nodes absorb all excess elements. Thus, the run cannot go on for 4 nodes, contradiction.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Now, the expected running time of an operation is clearly:</a:t>
            </a:r>
            <a:br>
              <a:rPr lang="en-US" dirty="0" smtClean="0"/>
            </a:br>
            <a:r>
              <a:rPr lang="en-US" dirty="0" err="1" smtClean="0"/>
              <a:t>Σ</a:t>
            </a:r>
            <a:r>
              <a:rPr lang="en-US" baseline="-25000" dirty="0" err="1" smtClean="0"/>
              <a:t>k</a:t>
            </a:r>
            <a:r>
              <a:rPr lang="en-US" dirty="0" smtClean="0"/>
              <a:t> O(2</a:t>
            </a:r>
            <a:r>
              <a:rPr lang="en-US" baseline="30000" dirty="0" smtClean="0"/>
              <a:t>k</a:t>
            </a:r>
            <a:r>
              <a:rPr lang="en-US" dirty="0" smtClean="0"/>
              <a:t>)·Pr[h(q) is in a run of 2</a:t>
            </a:r>
            <a:r>
              <a:rPr lang="en-US" baseline="30000" dirty="0" smtClean="0"/>
              <a:t>k</a:t>
            </a:r>
            <a:r>
              <a:rPr lang="en-US" dirty="0" smtClean="0"/>
              <a:t> to 2</a:t>
            </a:r>
            <a:r>
              <a:rPr lang="en-US" baseline="30000" dirty="0" smtClean="0"/>
              <a:t>k+1</a:t>
            </a:r>
            <a:r>
              <a:rPr lang="en-US" dirty="0" smtClean="0"/>
              <a:t> elements].</a:t>
            </a:r>
            <a:br>
              <a:rPr lang="en-US" dirty="0" smtClean="0"/>
            </a:br>
            <a:r>
              <a:rPr lang="en-US" dirty="0" smtClean="0"/>
              <a:t>As argued above, this probability is at most O(1) times the probability that a designated node at level k-2 is dangerous.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rest is a simple balls-in-bins analysis: we want the probability that a bin, of expected size μ=2</a:t>
            </a:r>
            <a:r>
              <a:rPr lang="en-US" baseline="30000" dirty="0" smtClean="0"/>
              <a:t>k-2</a:t>
            </a:r>
            <a:r>
              <a:rPr lang="en-US" dirty="0" smtClean="0"/>
              <a:t>/3, actually contains 2μ elements. Last time, we showed that </a:t>
            </a:r>
            <a:r>
              <a:rPr lang="en-US" dirty="0" err="1" smtClean="0"/>
              <a:t>Chebyshev</a:t>
            </a:r>
            <a:r>
              <a:rPr lang="en-US" dirty="0" smtClean="0"/>
              <a:t> bounds this probability by O(1/μ). Unfortunately, this is not enough, since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k</a:t>
            </a:r>
            <a:r>
              <a:rPr lang="en-US" dirty="0" smtClean="0"/>
              <a:t> 2</a:t>
            </a:r>
            <a:r>
              <a:rPr lang="en-US" baseline="30000" dirty="0" smtClean="0"/>
              <a:t>k</a:t>
            </a:r>
            <a:r>
              <a:rPr lang="en-US" dirty="0" smtClean="0"/>
              <a:t>·O(1/2</a:t>
            </a:r>
            <a:r>
              <a:rPr lang="en-US" baseline="30000" dirty="0" smtClean="0"/>
              <a:t>k-2</a:t>
            </a:r>
            <a:r>
              <a:rPr lang="en-US" dirty="0" smtClean="0"/>
              <a:t>) = O(</a:t>
            </a:r>
            <a:r>
              <a:rPr lang="en-US" dirty="0" err="1" smtClean="0"/>
              <a:t>lg</a:t>
            </a:r>
            <a:r>
              <a:rPr lang="en-US" dirty="0" smtClean="0"/>
              <a:t> n).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However, if we go to the 4th moment, we obtain a probability bound of O(1/μ</a:t>
            </a:r>
            <a:r>
              <a:rPr lang="en-US" baseline="30000" dirty="0" smtClean="0"/>
              <a:t>2</a:t>
            </a:r>
            <a:r>
              <a:rPr lang="en-US" dirty="0" smtClean="0"/>
              <a:t>). In this case, the running time is Σ</a:t>
            </a:r>
            <a:r>
              <a:rPr lang="en-US" baseline="-25000" dirty="0" smtClean="0"/>
              <a:t>k</a:t>
            </a:r>
            <a:r>
              <a:rPr lang="en-US" dirty="0" smtClean="0"/>
              <a:t>2</a:t>
            </a:r>
            <a:r>
              <a:rPr lang="en-US" baseline="30000" dirty="0" smtClean="0"/>
              <a:t>k</a:t>
            </a:r>
            <a:r>
              <a:rPr lang="en-US" dirty="0" smtClean="0"/>
              <a:t>·O(1/2</a:t>
            </a:r>
            <a:r>
              <a:rPr lang="en-US" baseline="30000" dirty="0" smtClean="0"/>
              <a:t>2(k-2)</a:t>
            </a:r>
            <a:r>
              <a:rPr lang="en-US" dirty="0" smtClean="0"/>
              <a:t>) = Σ O(2</a:t>
            </a:r>
            <a:r>
              <a:rPr lang="en-US" baseline="30000" dirty="0" smtClean="0"/>
              <a:t>-k</a:t>
            </a:r>
            <a:r>
              <a:rPr lang="en-US" dirty="0" smtClean="0"/>
              <a:t>) = O(1). So the 4th moment is enough to make this series decay geometrically.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1CFE6-CDB6-4CCD-87CA-5B16B33C451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74419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5A829-6283-403F-A44C-E3D1850CECBD}" type="slidenum">
              <a:rPr lang="en-US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71837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EAF5AB-116C-4F15-92B7-60306E01F0CE}" type="slidenum">
              <a:rPr lang="en-US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2379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82DDC-5E89-4653-A8F9-45B83E9715A0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82405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F5BF9A-9CC9-431A-88F9-35A3F0BE0CB8}" type="slidenum">
              <a:rPr lang="en-US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73273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D8A53C-F0D7-4FE8-BE99-5190F0C7BD68}" type="slidenum">
              <a:rPr lang="en-US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44680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AC37FD-DF94-46E0-910E-3531B61F0F6E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63282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1CFE6-CDB6-4CCD-87CA-5B16B33C451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34082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1CFE6-CDB6-4CCD-87CA-5B16B33C451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50522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F1CFE6-CDB6-4CCD-87CA-5B16B33C451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61295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E72360-0BAE-40A3-B36C-85353D7C55B9}" type="slidenum">
              <a:rPr lang="en-US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4910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BCFF0C-99D7-4F4C-A6F6-A303DFE6F739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314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82DDC-5E89-4653-A8F9-45B83E9715A0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8240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B8CFA6-AB88-4BD3-98A4-0B3E552B6D25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3042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174E84-EBE3-4EA2-8D85-7317C5A1775A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8513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AC37FD-DF94-46E0-910E-3531B61F0F6E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1486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6F86-60FA-4C76-BA02-72AF093E3FCC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982C-E8C9-4888-9CB9-DF7AFB2F16C8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C281-417B-482A-94F8-83D895732FA8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2A9D-1AAC-43F6-A0EC-4F53FC8820CB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06F1-262F-45B5-B741-7C7170B2B05D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8318-4209-43C5-9E88-3EAC2AC0B2C4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4E5B-92A5-419D-9767-2D7C01F1D120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40DEE-269D-41F9-B48F-70916A3CA275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A2580-7889-457A-8A9A-F95F73D4BB1E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45E6-EC93-4E90-9E00-64278D1EEA09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E0C6F-A590-472C-90E4-B6D2FFE8E642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37EB-2022-4F9E-96F4-F77E77F452E6}" type="datetime1">
              <a:rPr lang="zh-CN" altLang="en-US" smtClean="0"/>
              <a:pPr/>
              <a:t>2015/2/17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Intro </a:t>
            </a:r>
            <a:fld id="{216B244B-0606-48CE-A2E7-56962C4FE7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21.xml"/><Relationship Id="rId4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Hash Tables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122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2"/>
          <p:cNvSpPr>
            <a:spLocks noChangeArrowheads="1"/>
          </p:cNvSpPr>
          <p:nvPr/>
        </p:nvSpPr>
        <p:spPr bwMode="auto">
          <a:xfrm>
            <a:off x="7162800" y="37338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5</a:t>
            </a:r>
            <a:endParaRPr lang="en-US" sz="2000" u="none" baseline="-25000" dirty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Collision Resolution by Chaining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5029200" y="1447800"/>
            <a:ext cx="838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4"/>
          <p:cNvSpPr>
            <a:spLocks noChangeShapeType="1"/>
          </p:cNvSpPr>
          <p:nvPr/>
        </p:nvSpPr>
        <p:spPr bwMode="auto">
          <a:xfrm>
            <a:off x="5029200" y="1905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5"/>
          <p:cNvSpPr>
            <a:spLocks noChangeShapeType="1"/>
          </p:cNvSpPr>
          <p:nvPr/>
        </p:nvSpPr>
        <p:spPr bwMode="auto">
          <a:xfrm>
            <a:off x="50292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6"/>
          <p:cNvSpPr>
            <a:spLocks noChangeShapeType="1"/>
          </p:cNvSpPr>
          <p:nvPr/>
        </p:nvSpPr>
        <p:spPr bwMode="auto">
          <a:xfrm>
            <a:off x="5029200" y="2819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7"/>
          <p:cNvSpPr>
            <a:spLocks noChangeShapeType="1"/>
          </p:cNvSpPr>
          <p:nvPr/>
        </p:nvSpPr>
        <p:spPr bwMode="auto">
          <a:xfrm>
            <a:off x="5029200" y="3276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5029200" y="3733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>
            <a:off x="5029200" y="4191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5029200" y="4648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5029200" y="5105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5029200" y="5562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Text Box 13"/>
          <p:cNvSpPr txBox="1">
            <a:spLocks noChangeArrowheads="1"/>
          </p:cNvSpPr>
          <p:nvPr/>
        </p:nvSpPr>
        <p:spPr bwMode="auto">
          <a:xfrm>
            <a:off x="5867400" y="15240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4352" name="Text Box 14"/>
          <p:cNvSpPr txBox="1">
            <a:spLocks noChangeArrowheads="1"/>
          </p:cNvSpPr>
          <p:nvPr/>
        </p:nvSpPr>
        <p:spPr bwMode="auto">
          <a:xfrm>
            <a:off x="5867400" y="5699125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m</a:t>
            </a:r>
            <a:r>
              <a:rPr lang="en-US" sz="2000" u="none" dirty="0"/>
              <a:t>–1</a:t>
            </a:r>
            <a:endParaRPr lang="en-US" sz="2000" i="1" u="none" dirty="0"/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5029200" y="23622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Rectangle 19"/>
          <p:cNvSpPr>
            <a:spLocks noChangeArrowheads="1"/>
          </p:cNvSpPr>
          <p:nvPr/>
        </p:nvSpPr>
        <p:spPr bwMode="auto">
          <a:xfrm>
            <a:off x="5029200" y="37338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5029200" y="46482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21"/>
          <p:cNvSpPr>
            <a:spLocks noChangeArrowheads="1"/>
          </p:cNvSpPr>
          <p:nvPr/>
        </p:nvSpPr>
        <p:spPr bwMode="auto">
          <a:xfrm>
            <a:off x="228600" y="13716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685800" y="29718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1028700" y="19050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4359" name="Text Box 24"/>
          <p:cNvSpPr txBox="1">
            <a:spLocks noChangeArrowheads="1"/>
          </p:cNvSpPr>
          <p:nvPr/>
        </p:nvSpPr>
        <p:spPr bwMode="auto">
          <a:xfrm>
            <a:off x="685800" y="33528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4360" name="Oval 25"/>
          <p:cNvSpPr>
            <a:spLocks noChangeArrowheads="1"/>
          </p:cNvSpPr>
          <p:nvPr/>
        </p:nvSpPr>
        <p:spPr bwMode="auto">
          <a:xfrm>
            <a:off x="18288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Oval 26"/>
          <p:cNvSpPr>
            <a:spLocks noChangeArrowheads="1"/>
          </p:cNvSpPr>
          <p:nvPr/>
        </p:nvSpPr>
        <p:spPr bwMode="auto">
          <a:xfrm>
            <a:off x="2514600" y="3505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Oval 27"/>
          <p:cNvSpPr>
            <a:spLocks noChangeArrowheads="1"/>
          </p:cNvSpPr>
          <p:nvPr/>
        </p:nvSpPr>
        <p:spPr bwMode="auto">
          <a:xfrm>
            <a:off x="1905000" y="3733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Oval 28"/>
          <p:cNvSpPr>
            <a:spLocks noChangeArrowheads="1"/>
          </p:cNvSpPr>
          <p:nvPr/>
        </p:nvSpPr>
        <p:spPr bwMode="auto">
          <a:xfrm>
            <a:off x="2362200" y="3810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Oval 29"/>
          <p:cNvSpPr>
            <a:spLocks noChangeArrowheads="1"/>
          </p:cNvSpPr>
          <p:nvPr/>
        </p:nvSpPr>
        <p:spPr bwMode="auto">
          <a:xfrm>
            <a:off x="2057400" y="4419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Text Box 30"/>
          <p:cNvSpPr txBox="1">
            <a:spLocks noChangeArrowheads="1"/>
          </p:cNvSpPr>
          <p:nvPr/>
        </p:nvSpPr>
        <p:spPr bwMode="auto">
          <a:xfrm>
            <a:off x="1676400" y="2971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4366" name="Text Box 31"/>
          <p:cNvSpPr txBox="1">
            <a:spLocks noChangeArrowheads="1"/>
          </p:cNvSpPr>
          <p:nvPr/>
        </p:nvSpPr>
        <p:spPr bwMode="auto">
          <a:xfrm>
            <a:off x="1600200" y="3657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4367" name="Text Box 32"/>
          <p:cNvSpPr txBox="1">
            <a:spLocks noChangeArrowheads="1"/>
          </p:cNvSpPr>
          <p:nvPr/>
        </p:nvSpPr>
        <p:spPr bwMode="auto">
          <a:xfrm>
            <a:off x="1981200" y="4419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4368" name="Text Box 33"/>
          <p:cNvSpPr txBox="1">
            <a:spLocks noChangeArrowheads="1"/>
          </p:cNvSpPr>
          <p:nvPr/>
        </p:nvSpPr>
        <p:spPr bwMode="auto">
          <a:xfrm>
            <a:off x="2286000" y="38100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4369" name="Text Box 34"/>
          <p:cNvSpPr txBox="1">
            <a:spLocks noChangeArrowheads="1"/>
          </p:cNvSpPr>
          <p:nvPr/>
        </p:nvSpPr>
        <p:spPr bwMode="auto">
          <a:xfrm>
            <a:off x="24384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4370" name="Oval 35"/>
          <p:cNvSpPr>
            <a:spLocks noChangeArrowheads="1"/>
          </p:cNvSpPr>
          <p:nvPr/>
        </p:nvSpPr>
        <p:spPr bwMode="auto">
          <a:xfrm>
            <a:off x="16002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Oval 36"/>
          <p:cNvSpPr>
            <a:spLocks noChangeArrowheads="1"/>
          </p:cNvSpPr>
          <p:nvPr/>
        </p:nvSpPr>
        <p:spPr bwMode="auto">
          <a:xfrm>
            <a:off x="2819400" y="3962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Oval 37"/>
          <p:cNvSpPr>
            <a:spLocks noChangeArrowheads="1"/>
          </p:cNvSpPr>
          <p:nvPr/>
        </p:nvSpPr>
        <p:spPr bwMode="auto">
          <a:xfrm>
            <a:off x="2590800" y="4343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Text Box 38"/>
          <p:cNvSpPr txBox="1">
            <a:spLocks noChangeArrowheads="1"/>
          </p:cNvSpPr>
          <p:nvPr/>
        </p:nvSpPr>
        <p:spPr bwMode="auto">
          <a:xfrm>
            <a:off x="2819400" y="3733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6</a:t>
            </a:r>
          </a:p>
        </p:txBody>
      </p:sp>
      <p:sp>
        <p:nvSpPr>
          <p:cNvPr id="14374" name="Text Box 39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7</a:t>
            </a:r>
          </a:p>
        </p:txBody>
      </p:sp>
      <p:sp>
        <p:nvSpPr>
          <p:cNvPr id="14375" name="Text Box 40"/>
          <p:cNvSpPr txBox="1">
            <a:spLocks noChangeArrowheads="1"/>
          </p:cNvSpPr>
          <p:nvPr/>
        </p:nvSpPr>
        <p:spPr bwMode="auto">
          <a:xfrm>
            <a:off x="1371600" y="41910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8</a:t>
            </a:r>
          </a:p>
        </p:txBody>
      </p:sp>
      <p:sp>
        <p:nvSpPr>
          <p:cNvPr id="14376" name="Line 41"/>
          <p:cNvSpPr>
            <a:spLocks noChangeShapeType="1"/>
          </p:cNvSpPr>
          <p:nvPr/>
        </p:nvSpPr>
        <p:spPr bwMode="auto">
          <a:xfrm flipV="1">
            <a:off x="1905000" y="2590800"/>
            <a:ext cx="3124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Line 42"/>
          <p:cNvSpPr>
            <a:spLocks noChangeShapeType="1"/>
          </p:cNvSpPr>
          <p:nvPr/>
        </p:nvSpPr>
        <p:spPr bwMode="auto">
          <a:xfrm flipV="1">
            <a:off x="2590800" y="2667000"/>
            <a:ext cx="2438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8" name="Line 43"/>
          <p:cNvSpPr>
            <a:spLocks noChangeShapeType="1"/>
          </p:cNvSpPr>
          <p:nvPr/>
        </p:nvSpPr>
        <p:spPr bwMode="auto">
          <a:xfrm>
            <a:off x="1905000" y="3733800"/>
            <a:ext cx="3124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9" name="Line 44"/>
          <p:cNvSpPr>
            <a:spLocks noChangeShapeType="1"/>
          </p:cNvSpPr>
          <p:nvPr/>
        </p:nvSpPr>
        <p:spPr bwMode="auto">
          <a:xfrm>
            <a:off x="2362200" y="38862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Line 45"/>
          <p:cNvSpPr>
            <a:spLocks noChangeShapeType="1"/>
          </p:cNvSpPr>
          <p:nvPr/>
        </p:nvSpPr>
        <p:spPr bwMode="auto">
          <a:xfrm>
            <a:off x="2895600" y="4038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Rectangle 46"/>
          <p:cNvSpPr>
            <a:spLocks noChangeArrowheads="1"/>
          </p:cNvSpPr>
          <p:nvPr/>
        </p:nvSpPr>
        <p:spPr bwMode="auto">
          <a:xfrm>
            <a:off x="5029200" y="51054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Line 47"/>
          <p:cNvSpPr>
            <a:spLocks noChangeShapeType="1"/>
          </p:cNvSpPr>
          <p:nvPr/>
        </p:nvSpPr>
        <p:spPr bwMode="auto">
          <a:xfrm>
            <a:off x="2590800" y="4343400"/>
            <a:ext cx="2438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Line 48"/>
          <p:cNvSpPr>
            <a:spLocks noChangeShapeType="1"/>
          </p:cNvSpPr>
          <p:nvPr/>
        </p:nvSpPr>
        <p:spPr bwMode="auto">
          <a:xfrm>
            <a:off x="2133600" y="4495800"/>
            <a:ext cx="2895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4" name="Line 49"/>
          <p:cNvSpPr>
            <a:spLocks noChangeShapeType="1"/>
          </p:cNvSpPr>
          <p:nvPr/>
        </p:nvSpPr>
        <p:spPr bwMode="auto">
          <a:xfrm>
            <a:off x="1676400" y="4495800"/>
            <a:ext cx="3352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5" name="Rectangle 54"/>
          <p:cNvSpPr>
            <a:spLocks noChangeArrowheads="1"/>
          </p:cNvSpPr>
          <p:nvPr/>
        </p:nvSpPr>
        <p:spPr bwMode="auto">
          <a:xfrm>
            <a:off x="6096000" y="23622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4</a:t>
            </a:r>
            <a:endParaRPr lang="en-US" sz="2000" i="1" u="none" dirty="0"/>
          </a:p>
        </p:txBody>
      </p:sp>
      <p:sp>
        <p:nvSpPr>
          <p:cNvPr id="14386" name="Line 56"/>
          <p:cNvSpPr>
            <a:spLocks noChangeShapeType="1"/>
          </p:cNvSpPr>
          <p:nvPr/>
        </p:nvSpPr>
        <p:spPr bwMode="auto">
          <a:xfrm>
            <a:off x="64770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7" name="Rectangle 57"/>
          <p:cNvSpPr>
            <a:spLocks noChangeArrowheads="1"/>
          </p:cNvSpPr>
          <p:nvPr/>
        </p:nvSpPr>
        <p:spPr bwMode="auto">
          <a:xfrm>
            <a:off x="7162800" y="23622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1</a:t>
            </a:r>
            <a:endParaRPr lang="en-US" sz="2000" u="none" baseline="-25000" dirty="0"/>
          </a:p>
        </p:txBody>
      </p:sp>
      <p:sp>
        <p:nvSpPr>
          <p:cNvPr id="14388" name="Line 58"/>
          <p:cNvSpPr>
            <a:spLocks noChangeShapeType="1"/>
          </p:cNvSpPr>
          <p:nvPr/>
        </p:nvSpPr>
        <p:spPr bwMode="auto">
          <a:xfrm>
            <a:off x="75438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9" name="Rectangle 59"/>
          <p:cNvSpPr>
            <a:spLocks noChangeArrowheads="1"/>
          </p:cNvSpPr>
          <p:nvPr/>
        </p:nvSpPr>
        <p:spPr bwMode="auto">
          <a:xfrm>
            <a:off x="6096000" y="37338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6</a:t>
            </a:r>
            <a:endParaRPr lang="en-US" sz="2000" u="none" baseline="-25000" dirty="0"/>
          </a:p>
        </p:txBody>
      </p:sp>
      <p:sp>
        <p:nvSpPr>
          <p:cNvPr id="14390" name="Line 60"/>
          <p:cNvSpPr>
            <a:spLocks noChangeShapeType="1"/>
          </p:cNvSpPr>
          <p:nvPr/>
        </p:nvSpPr>
        <p:spPr bwMode="auto">
          <a:xfrm>
            <a:off x="64770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1" name="Line 62"/>
          <p:cNvSpPr>
            <a:spLocks noChangeShapeType="1"/>
          </p:cNvSpPr>
          <p:nvPr/>
        </p:nvSpPr>
        <p:spPr bwMode="auto">
          <a:xfrm>
            <a:off x="75438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Rectangle 63"/>
          <p:cNvSpPr>
            <a:spLocks noChangeArrowheads="1"/>
          </p:cNvSpPr>
          <p:nvPr/>
        </p:nvSpPr>
        <p:spPr bwMode="auto">
          <a:xfrm>
            <a:off x="8229600" y="37338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3" name="Line 64"/>
          <p:cNvSpPr>
            <a:spLocks noChangeShapeType="1"/>
          </p:cNvSpPr>
          <p:nvPr/>
        </p:nvSpPr>
        <p:spPr bwMode="auto">
          <a:xfrm>
            <a:off x="86106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4" name="Rectangle 65"/>
          <p:cNvSpPr>
            <a:spLocks noChangeArrowheads="1"/>
          </p:cNvSpPr>
          <p:nvPr/>
        </p:nvSpPr>
        <p:spPr bwMode="auto">
          <a:xfrm>
            <a:off x="6096000" y="46482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5" name="Line 66"/>
          <p:cNvSpPr>
            <a:spLocks noChangeShapeType="1"/>
          </p:cNvSpPr>
          <p:nvPr/>
        </p:nvSpPr>
        <p:spPr bwMode="auto">
          <a:xfrm>
            <a:off x="6477000" y="464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6" name="Rectangle 67"/>
          <p:cNvSpPr>
            <a:spLocks noChangeArrowheads="1"/>
          </p:cNvSpPr>
          <p:nvPr/>
        </p:nvSpPr>
        <p:spPr bwMode="auto">
          <a:xfrm>
            <a:off x="7162800" y="46482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7" name="Line 68"/>
          <p:cNvSpPr>
            <a:spLocks noChangeShapeType="1"/>
          </p:cNvSpPr>
          <p:nvPr/>
        </p:nvSpPr>
        <p:spPr bwMode="auto">
          <a:xfrm>
            <a:off x="7543800" y="464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8" name="Rectangle 69"/>
          <p:cNvSpPr>
            <a:spLocks noChangeArrowheads="1"/>
          </p:cNvSpPr>
          <p:nvPr/>
        </p:nvSpPr>
        <p:spPr bwMode="auto">
          <a:xfrm>
            <a:off x="6096000" y="5181600"/>
            <a:ext cx="762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9" name="Line 70"/>
          <p:cNvSpPr>
            <a:spLocks noChangeShapeType="1"/>
          </p:cNvSpPr>
          <p:nvPr/>
        </p:nvSpPr>
        <p:spPr bwMode="auto">
          <a:xfrm>
            <a:off x="6477000" y="5181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0" name="Line 71"/>
          <p:cNvSpPr>
            <a:spLocks noChangeShapeType="1"/>
          </p:cNvSpPr>
          <p:nvPr/>
        </p:nvSpPr>
        <p:spPr bwMode="auto">
          <a:xfrm>
            <a:off x="5638800" y="2590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1" name="Line 72"/>
          <p:cNvSpPr>
            <a:spLocks noChangeShapeType="1"/>
          </p:cNvSpPr>
          <p:nvPr/>
        </p:nvSpPr>
        <p:spPr bwMode="auto">
          <a:xfrm>
            <a:off x="6705600" y="2590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2" name="Line 73"/>
          <p:cNvSpPr>
            <a:spLocks noChangeShapeType="1"/>
          </p:cNvSpPr>
          <p:nvPr/>
        </p:nvSpPr>
        <p:spPr bwMode="auto">
          <a:xfrm>
            <a:off x="56388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3" name="Line 74"/>
          <p:cNvSpPr>
            <a:spLocks noChangeShapeType="1"/>
          </p:cNvSpPr>
          <p:nvPr/>
        </p:nvSpPr>
        <p:spPr bwMode="auto">
          <a:xfrm>
            <a:off x="67056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4" name="Line 75"/>
          <p:cNvSpPr>
            <a:spLocks noChangeShapeType="1"/>
          </p:cNvSpPr>
          <p:nvPr/>
        </p:nvSpPr>
        <p:spPr bwMode="auto">
          <a:xfrm>
            <a:off x="77724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5" name="Line 76"/>
          <p:cNvSpPr>
            <a:spLocks noChangeShapeType="1"/>
          </p:cNvSpPr>
          <p:nvPr/>
        </p:nvSpPr>
        <p:spPr bwMode="auto">
          <a:xfrm>
            <a:off x="5638800" y="4876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6" name="Line 77"/>
          <p:cNvSpPr>
            <a:spLocks noChangeShapeType="1"/>
          </p:cNvSpPr>
          <p:nvPr/>
        </p:nvSpPr>
        <p:spPr bwMode="auto">
          <a:xfrm>
            <a:off x="6781800" y="4876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7" name="Line 78"/>
          <p:cNvSpPr>
            <a:spLocks noChangeShapeType="1"/>
          </p:cNvSpPr>
          <p:nvPr/>
        </p:nvSpPr>
        <p:spPr bwMode="auto">
          <a:xfrm>
            <a:off x="5638800" y="5334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08" name="Rectangle 86"/>
          <p:cNvSpPr>
            <a:spLocks noChangeArrowheads="1"/>
          </p:cNvSpPr>
          <p:nvPr/>
        </p:nvSpPr>
        <p:spPr bwMode="auto">
          <a:xfrm>
            <a:off x="8229600" y="37338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endParaRPr lang="en-US" sz="2000" u="none" baseline="-25000" dirty="0"/>
          </a:p>
        </p:txBody>
      </p:sp>
      <p:sp>
        <p:nvSpPr>
          <p:cNvPr id="14409" name="Line 87"/>
          <p:cNvSpPr>
            <a:spLocks noChangeShapeType="1"/>
          </p:cNvSpPr>
          <p:nvPr/>
        </p:nvSpPr>
        <p:spPr bwMode="auto">
          <a:xfrm>
            <a:off x="86106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0" name="Rectangle 88"/>
          <p:cNvSpPr>
            <a:spLocks noChangeArrowheads="1"/>
          </p:cNvSpPr>
          <p:nvPr/>
        </p:nvSpPr>
        <p:spPr bwMode="auto">
          <a:xfrm>
            <a:off x="6096000" y="46482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/>
              <a:t>k</a:t>
            </a:r>
            <a:r>
              <a:rPr lang="en-US" sz="2000" u="none" baseline="-25000"/>
              <a:t>7</a:t>
            </a:r>
          </a:p>
        </p:txBody>
      </p:sp>
      <p:sp>
        <p:nvSpPr>
          <p:cNvPr id="14411" name="Line 89"/>
          <p:cNvSpPr>
            <a:spLocks noChangeShapeType="1"/>
          </p:cNvSpPr>
          <p:nvPr/>
        </p:nvSpPr>
        <p:spPr bwMode="auto">
          <a:xfrm>
            <a:off x="6477000" y="464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2" name="Rectangle 90"/>
          <p:cNvSpPr>
            <a:spLocks noChangeArrowheads="1"/>
          </p:cNvSpPr>
          <p:nvPr/>
        </p:nvSpPr>
        <p:spPr bwMode="auto">
          <a:xfrm>
            <a:off x="7162800" y="46482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/>
              <a:t>k</a:t>
            </a:r>
            <a:r>
              <a:rPr lang="en-US" sz="2000" u="none" baseline="-25000"/>
              <a:t>3</a:t>
            </a:r>
          </a:p>
        </p:txBody>
      </p:sp>
      <p:sp>
        <p:nvSpPr>
          <p:cNvPr id="14413" name="Line 91"/>
          <p:cNvSpPr>
            <a:spLocks noChangeShapeType="1"/>
          </p:cNvSpPr>
          <p:nvPr/>
        </p:nvSpPr>
        <p:spPr bwMode="auto">
          <a:xfrm>
            <a:off x="7543800" y="4648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4" name="Rectangle 92"/>
          <p:cNvSpPr>
            <a:spLocks noChangeArrowheads="1"/>
          </p:cNvSpPr>
          <p:nvPr/>
        </p:nvSpPr>
        <p:spPr bwMode="auto">
          <a:xfrm>
            <a:off x="6096000" y="5181600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000" i="1" u="none"/>
              <a:t>k</a:t>
            </a:r>
            <a:r>
              <a:rPr lang="en-US" sz="2000" u="none" baseline="-25000"/>
              <a:t>8</a:t>
            </a:r>
          </a:p>
        </p:txBody>
      </p:sp>
      <p:sp>
        <p:nvSpPr>
          <p:cNvPr id="14415" name="Line 93"/>
          <p:cNvSpPr>
            <a:spLocks noChangeShapeType="1"/>
          </p:cNvSpPr>
          <p:nvPr/>
        </p:nvSpPr>
        <p:spPr bwMode="auto">
          <a:xfrm>
            <a:off x="6477000" y="5181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6" name="Line 96"/>
          <p:cNvSpPr>
            <a:spLocks noChangeShapeType="1"/>
          </p:cNvSpPr>
          <p:nvPr/>
        </p:nvSpPr>
        <p:spPr bwMode="auto">
          <a:xfrm flipH="1">
            <a:off x="5257800" y="1524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7" name="Line 97"/>
          <p:cNvSpPr>
            <a:spLocks noChangeShapeType="1"/>
          </p:cNvSpPr>
          <p:nvPr/>
        </p:nvSpPr>
        <p:spPr bwMode="auto">
          <a:xfrm flipH="1">
            <a:off x="5257800" y="1981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8" name="Line 98"/>
          <p:cNvSpPr>
            <a:spLocks noChangeShapeType="1"/>
          </p:cNvSpPr>
          <p:nvPr/>
        </p:nvSpPr>
        <p:spPr bwMode="auto">
          <a:xfrm flipH="1">
            <a:off x="5257800" y="28956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19" name="Line 99"/>
          <p:cNvSpPr>
            <a:spLocks noChangeShapeType="1"/>
          </p:cNvSpPr>
          <p:nvPr/>
        </p:nvSpPr>
        <p:spPr bwMode="auto">
          <a:xfrm flipH="1">
            <a:off x="5257800" y="3352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0" name="Line 100"/>
          <p:cNvSpPr>
            <a:spLocks noChangeShapeType="1"/>
          </p:cNvSpPr>
          <p:nvPr/>
        </p:nvSpPr>
        <p:spPr bwMode="auto">
          <a:xfrm flipH="1">
            <a:off x="5257800" y="4267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1" name="Line 101"/>
          <p:cNvSpPr>
            <a:spLocks noChangeShapeType="1"/>
          </p:cNvSpPr>
          <p:nvPr/>
        </p:nvSpPr>
        <p:spPr bwMode="auto">
          <a:xfrm flipH="1">
            <a:off x="5257800" y="5638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2" name="Line 102"/>
          <p:cNvSpPr>
            <a:spLocks noChangeShapeType="1"/>
          </p:cNvSpPr>
          <p:nvPr/>
        </p:nvSpPr>
        <p:spPr bwMode="auto">
          <a:xfrm flipH="1">
            <a:off x="7620000" y="24384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3" name="Line 103"/>
          <p:cNvSpPr>
            <a:spLocks noChangeShapeType="1"/>
          </p:cNvSpPr>
          <p:nvPr/>
        </p:nvSpPr>
        <p:spPr bwMode="auto">
          <a:xfrm flipH="1">
            <a:off x="8686800" y="38100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4" name="Line 104"/>
          <p:cNvSpPr>
            <a:spLocks noChangeShapeType="1"/>
          </p:cNvSpPr>
          <p:nvPr/>
        </p:nvSpPr>
        <p:spPr bwMode="auto">
          <a:xfrm flipH="1">
            <a:off x="7620000" y="47244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25" name="Line 105"/>
          <p:cNvSpPr>
            <a:spLocks noChangeShapeType="1"/>
          </p:cNvSpPr>
          <p:nvPr/>
        </p:nvSpPr>
        <p:spPr bwMode="auto">
          <a:xfrm flipH="1">
            <a:off x="6553200" y="52578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页脚占位符 8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Hashing with Chaining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CC3300"/>
                </a:solidFill>
              </a:rPr>
              <a:t>Dictionary Operations:</a:t>
            </a:r>
          </a:p>
          <a:p>
            <a:r>
              <a:rPr lang="en-US" sz="2800" dirty="0" smtClean="0">
                <a:solidFill>
                  <a:schemeClr val="hlink"/>
                </a:solidFill>
              </a:rPr>
              <a:t>Chained-Hash-Insert (</a:t>
            </a:r>
            <a:r>
              <a:rPr lang="en-US" sz="2800" i="1" dirty="0" smtClean="0">
                <a:solidFill>
                  <a:schemeClr val="hlink"/>
                </a:solidFill>
              </a:rPr>
              <a:t>T, x</a:t>
            </a:r>
            <a:r>
              <a:rPr lang="en-US" sz="2800" dirty="0" smtClean="0">
                <a:solidFill>
                  <a:schemeClr val="hlink"/>
                </a:solidFill>
              </a:rPr>
              <a:t>)</a:t>
            </a:r>
          </a:p>
          <a:p>
            <a:pPr lvl="1"/>
            <a:r>
              <a:rPr lang="en-US" sz="2400" dirty="0" smtClean="0"/>
              <a:t>Insert </a:t>
            </a:r>
            <a:r>
              <a:rPr lang="en-US" sz="2400" i="1" dirty="0" smtClean="0"/>
              <a:t>x</a:t>
            </a:r>
            <a:r>
              <a:rPr lang="en-US" sz="2400" dirty="0" smtClean="0"/>
              <a:t> at the head of list </a:t>
            </a:r>
            <a:r>
              <a:rPr lang="en-US" sz="2400" i="1" dirty="0" smtClean="0"/>
              <a:t>T</a:t>
            </a:r>
            <a:r>
              <a:rPr lang="en-US" sz="2400" dirty="0" smtClean="0"/>
              <a:t>[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key</a:t>
            </a:r>
            <a:r>
              <a:rPr lang="en-US" sz="2400" dirty="0" smtClean="0"/>
              <a:t>[</a:t>
            </a:r>
            <a:r>
              <a:rPr lang="en-US" sz="2400" i="1" dirty="0" smtClean="0"/>
              <a:t>x</a:t>
            </a:r>
            <a:r>
              <a:rPr lang="en-US" sz="2400" dirty="0" smtClean="0"/>
              <a:t>])].</a:t>
            </a:r>
          </a:p>
          <a:p>
            <a:pPr lvl="1"/>
            <a:r>
              <a:rPr lang="en-US" sz="2400" dirty="0" smtClean="0"/>
              <a:t>Worst-case complexity: </a:t>
            </a:r>
            <a:r>
              <a:rPr lang="en-US" sz="2400" i="1" dirty="0" smtClean="0"/>
              <a:t>O</a:t>
            </a:r>
            <a:r>
              <a:rPr lang="en-US" sz="2400" dirty="0" smtClean="0"/>
              <a:t>(1).</a:t>
            </a:r>
          </a:p>
          <a:p>
            <a:r>
              <a:rPr lang="en-US" sz="2800" dirty="0" smtClean="0">
                <a:solidFill>
                  <a:schemeClr val="hlink"/>
                </a:solidFill>
              </a:rPr>
              <a:t>Chained-Hash-Search (</a:t>
            </a:r>
            <a:r>
              <a:rPr lang="en-US" sz="2800" i="1" dirty="0" smtClean="0">
                <a:solidFill>
                  <a:schemeClr val="hlink"/>
                </a:solidFill>
              </a:rPr>
              <a:t>T, k</a:t>
            </a:r>
            <a:r>
              <a:rPr lang="en-US" sz="2800" dirty="0" smtClean="0">
                <a:solidFill>
                  <a:schemeClr val="hlink"/>
                </a:solidFill>
              </a:rPr>
              <a:t>)</a:t>
            </a:r>
          </a:p>
          <a:p>
            <a:pPr lvl="1"/>
            <a:r>
              <a:rPr lang="en-US" sz="2400" dirty="0" smtClean="0"/>
              <a:t>Search an element with key </a:t>
            </a:r>
            <a:r>
              <a:rPr lang="en-US" sz="2400" i="1" dirty="0" smtClean="0"/>
              <a:t>k</a:t>
            </a:r>
            <a:r>
              <a:rPr lang="en-US" sz="2400" dirty="0" smtClean="0"/>
              <a:t> in list </a:t>
            </a:r>
            <a:r>
              <a:rPr lang="en-US" sz="2400" i="1" dirty="0" smtClean="0"/>
              <a:t>T</a:t>
            </a:r>
            <a:r>
              <a:rPr lang="en-US" sz="2400" dirty="0" smtClean="0"/>
              <a:t>[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)].</a:t>
            </a:r>
          </a:p>
          <a:p>
            <a:pPr lvl="1"/>
            <a:r>
              <a:rPr lang="en-US" sz="2400" dirty="0" smtClean="0"/>
              <a:t>Worst-case complexity: proportional to length of list.</a:t>
            </a:r>
          </a:p>
          <a:p>
            <a:r>
              <a:rPr lang="en-US" sz="2800" dirty="0" smtClean="0">
                <a:solidFill>
                  <a:schemeClr val="hlink"/>
                </a:solidFill>
              </a:rPr>
              <a:t>Chained-Hash-Delete (</a:t>
            </a:r>
            <a:r>
              <a:rPr lang="en-US" sz="2800" i="1" dirty="0" smtClean="0">
                <a:solidFill>
                  <a:schemeClr val="hlink"/>
                </a:solidFill>
              </a:rPr>
              <a:t>T, x</a:t>
            </a:r>
            <a:r>
              <a:rPr lang="en-US" sz="2800" dirty="0" smtClean="0">
                <a:solidFill>
                  <a:schemeClr val="hlink"/>
                </a:solidFill>
              </a:rPr>
              <a:t>)</a:t>
            </a:r>
          </a:p>
          <a:p>
            <a:pPr lvl="1"/>
            <a:r>
              <a:rPr lang="en-US" sz="2400" dirty="0" smtClean="0"/>
              <a:t>Delete </a:t>
            </a:r>
            <a:r>
              <a:rPr lang="en-US" sz="2400" i="1" dirty="0" smtClean="0"/>
              <a:t>x</a:t>
            </a:r>
            <a:r>
              <a:rPr lang="en-US" sz="2400" dirty="0" smtClean="0"/>
              <a:t> from the list </a:t>
            </a:r>
            <a:r>
              <a:rPr lang="en-US" sz="2400" i="1" dirty="0" smtClean="0"/>
              <a:t>T</a:t>
            </a:r>
            <a:r>
              <a:rPr lang="en-US" sz="2400" dirty="0" smtClean="0"/>
              <a:t>[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key</a:t>
            </a:r>
            <a:r>
              <a:rPr lang="en-US" sz="2400" dirty="0" smtClean="0"/>
              <a:t>[</a:t>
            </a:r>
            <a:r>
              <a:rPr lang="en-US" sz="2400" i="1" dirty="0" smtClean="0"/>
              <a:t>x</a:t>
            </a:r>
            <a:r>
              <a:rPr lang="en-US" sz="2400" dirty="0" smtClean="0"/>
              <a:t>])].</a:t>
            </a:r>
          </a:p>
          <a:p>
            <a:pPr lvl="1"/>
            <a:r>
              <a:rPr lang="en-US" sz="2400" dirty="0" smtClean="0"/>
              <a:t>Worst-case complexity: search time + </a:t>
            </a:r>
            <a:r>
              <a:rPr lang="en-US" sz="2400" i="1" dirty="0" smtClean="0"/>
              <a:t>O</a:t>
            </a:r>
            <a:r>
              <a:rPr lang="en-US" sz="2400" dirty="0" smtClean="0"/>
              <a:t>(1).</a:t>
            </a:r>
          </a:p>
          <a:p>
            <a:pPr lvl="2"/>
            <a:r>
              <a:rPr lang="en-US" sz="2000" dirty="0" smtClean="0"/>
              <a:t>Need pointer to preceding element, or a doubly-linked list.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Chained-Hash-Search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>
                <a:solidFill>
                  <a:srgbClr val="CC3300"/>
                </a:solidFill>
              </a:rPr>
              <a:t>Worst-case search time:</a:t>
            </a:r>
            <a:r>
              <a:rPr lang="en-US" sz="2800" dirty="0" smtClean="0"/>
              <a:t> time to compute 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+ </a:t>
            </a:r>
            <a:r>
              <a:rPr lang="en-US" sz="2800" dirty="0" smtClean="0">
                <a:sym typeface="Symbol" pitchFamily="18" charset="2"/>
              </a:rPr>
              <a:t>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).</a:t>
            </a:r>
          </a:p>
          <a:p>
            <a:pPr>
              <a:lnSpc>
                <a:spcPct val="80000"/>
              </a:lnSpc>
              <a:buNone/>
            </a:pPr>
            <a:endParaRPr lang="en-US" sz="8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>
                <a:solidFill>
                  <a:srgbClr val="CC3300"/>
                </a:solidFill>
              </a:rPr>
              <a:t>Average time:</a:t>
            </a:r>
            <a:r>
              <a:rPr lang="en-US" sz="2800" dirty="0" smtClean="0"/>
              <a:t> </a:t>
            </a:r>
            <a:r>
              <a:rPr lang="en-US" sz="2400" dirty="0" smtClean="0"/>
              <a:t>depends on how </a:t>
            </a:r>
            <a:r>
              <a:rPr lang="en-US" sz="2400" i="1" dirty="0" smtClean="0"/>
              <a:t>h</a:t>
            </a:r>
            <a:r>
              <a:rPr lang="en-US" sz="2400" dirty="0" smtClean="0"/>
              <a:t> distributes keys among slots.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CC3300"/>
                </a:solidFill>
              </a:rPr>
              <a:t>Assume</a:t>
            </a:r>
            <a:r>
              <a:rPr lang="en-US" sz="2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i="1" dirty="0" smtClean="0">
                <a:solidFill>
                  <a:schemeClr val="hlink"/>
                </a:solidFill>
              </a:rPr>
              <a:t>Simple uniform hashing</a:t>
            </a:r>
            <a:r>
              <a:rPr lang="en-US" sz="2400" dirty="0" smtClean="0"/>
              <a:t>.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Any key is equally likely to hash into any of the slots, independent of where any other key hashes to.</a:t>
            </a:r>
          </a:p>
          <a:p>
            <a:pPr lvl="1">
              <a:lnSpc>
                <a:spcPct val="80000"/>
              </a:lnSpc>
            </a:pPr>
            <a:r>
              <a:rPr lang="en-US" sz="2400" i="1" dirty="0" smtClean="0">
                <a:solidFill>
                  <a:schemeClr val="hlink"/>
                </a:solidFill>
              </a:rPr>
              <a:t>O</a:t>
            </a:r>
            <a:r>
              <a:rPr lang="en-US" sz="2400" dirty="0" smtClean="0">
                <a:solidFill>
                  <a:schemeClr val="hlink"/>
                </a:solidFill>
              </a:rPr>
              <a:t>(1) time to compute </a:t>
            </a:r>
            <a:r>
              <a:rPr lang="en-US" sz="2400" i="1" dirty="0" smtClean="0">
                <a:solidFill>
                  <a:schemeClr val="hlink"/>
                </a:solidFill>
              </a:rPr>
              <a:t>h</a:t>
            </a:r>
            <a:r>
              <a:rPr lang="en-US" sz="2400" dirty="0" smtClean="0">
                <a:solidFill>
                  <a:schemeClr val="hlink"/>
                </a:solidFill>
              </a:rPr>
              <a:t>(</a:t>
            </a:r>
            <a:r>
              <a:rPr lang="en-US" sz="2400" i="1" dirty="0" smtClean="0">
                <a:solidFill>
                  <a:schemeClr val="hlink"/>
                </a:solidFill>
              </a:rPr>
              <a:t>k</a:t>
            </a:r>
            <a:r>
              <a:rPr lang="en-US" sz="2400" dirty="0" smtClean="0">
                <a:solidFill>
                  <a:schemeClr val="hlink"/>
                </a:solidFill>
              </a:rPr>
              <a:t>)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CC3300"/>
                </a:solidFill>
              </a:rPr>
              <a:t>Define</a:t>
            </a:r>
            <a:r>
              <a:rPr lang="en-US" sz="2400" dirty="0" smtClean="0">
                <a:solidFill>
                  <a:srgbClr val="CC3300"/>
                </a:solidFill>
              </a:rPr>
              <a:t> Load factor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hlink"/>
                </a:solidFill>
                <a:sym typeface="Symbol" pitchFamily="18" charset="2"/>
              </a:rPr>
              <a:t></a:t>
            </a:r>
            <a:r>
              <a:rPr lang="en-US" sz="2400" dirty="0" smtClean="0">
                <a:solidFill>
                  <a:schemeClr val="hlink"/>
                </a:solidFill>
              </a:rPr>
              <a:t>=</a:t>
            </a:r>
            <a:r>
              <a:rPr lang="en-US" sz="2400" i="1" dirty="0" smtClean="0">
                <a:solidFill>
                  <a:schemeClr val="hlink"/>
                </a:solidFill>
              </a:rPr>
              <a:t>n</a:t>
            </a:r>
            <a:r>
              <a:rPr lang="en-US" sz="2400" dirty="0" smtClean="0">
                <a:solidFill>
                  <a:schemeClr val="hlink"/>
                </a:solidFill>
              </a:rPr>
              <a:t>/</a:t>
            </a:r>
            <a:r>
              <a:rPr lang="en-US" sz="2400" i="1" dirty="0" smtClean="0">
                <a:solidFill>
                  <a:schemeClr val="hlink"/>
                </a:solidFill>
              </a:rPr>
              <a:t>m</a:t>
            </a:r>
            <a:r>
              <a:rPr lang="en-US" sz="2400" dirty="0" smtClean="0"/>
              <a:t> = average # of keys per slot.</a:t>
            </a:r>
          </a:p>
          <a:p>
            <a:pPr lvl="1">
              <a:lnSpc>
                <a:spcPct val="80000"/>
              </a:lnSpc>
            </a:pPr>
            <a:r>
              <a:rPr lang="en-US" sz="2400" i="1" dirty="0" smtClean="0"/>
              <a:t>n</a:t>
            </a:r>
            <a:r>
              <a:rPr lang="en-US" sz="2400" dirty="0" smtClean="0"/>
              <a:t> – number of keys stored in the hash table.</a:t>
            </a:r>
          </a:p>
          <a:p>
            <a:pPr lvl="1">
              <a:lnSpc>
                <a:spcPct val="80000"/>
              </a:lnSpc>
            </a:pPr>
            <a:r>
              <a:rPr lang="en-US" sz="2400" i="1" dirty="0" smtClean="0"/>
              <a:t>m</a:t>
            </a:r>
            <a:r>
              <a:rPr lang="en-US" sz="2400" dirty="0" smtClean="0"/>
              <a:t> – number of slots = # linked lists</a:t>
            </a:r>
            <a:r>
              <a:rPr lang="en-US" sz="2400" i="1" dirty="0" smtClean="0"/>
              <a:t>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results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7772400" cy="9588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u="none">
                <a:solidFill>
                  <a:srgbClr val="CC3300"/>
                </a:solidFill>
              </a:rPr>
              <a:t>Theorem:</a:t>
            </a:r>
            <a:endParaRPr lang="en-US" sz="2800" u="none"/>
          </a:p>
          <a:p>
            <a:r>
              <a:rPr lang="en-US" sz="2800" u="none"/>
              <a:t>An unsuccessful search takes expected time </a:t>
            </a:r>
            <a:r>
              <a:rPr lang="el-GR" sz="2800" u="none">
                <a:cs typeface="Times New Roman" pitchFamily="18" charset="0"/>
              </a:rPr>
              <a:t>Θ</a:t>
            </a:r>
            <a:r>
              <a:rPr lang="en-US" sz="2800" u="none">
                <a:cs typeface="Times New Roman" pitchFamily="18" charset="0"/>
              </a:rPr>
              <a:t>(1+</a:t>
            </a:r>
            <a:r>
              <a:rPr lang="el-GR" sz="2800" u="none">
                <a:cs typeface="Times New Roman" pitchFamily="18" charset="0"/>
              </a:rPr>
              <a:t>α</a:t>
            </a:r>
            <a:r>
              <a:rPr lang="en-US" sz="2800" u="none">
                <a:cs typeface="Times New Roman" pitchFamily="18" charset="0"/>
              </a:rPr>
              <a:t>).</a:t>
            </a:r>
            <a:endParaRPr lang="el-GR" sz="2800" u="none"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9600" y="3048000"/>
            <a:ext cx="7155549" cy="954107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 u="none" dirty="0">
                <a:solidFill>
                  <a:srgbClr val="CC3300"/>
                </a:solidFill>
              </a:rPr>
              <a:t>Theorem:</a:t>
            </a:r>
            <a:endParaRPr lang="en-US" sz="2800" u="none" dirty="0"/>
          </a:p>
          <a:p>
            <a:r>
              <a:rPr lang="en-US" sz="2800" u="none" dirty="0"/>
              <a:t>A successful search takes expected time </a:t>
            </a:r>
            <a:r>
              <a:rPr lang="el-GR" sz="2800" u="none" dirty="0">
                <a:cs typeface="Times New Roman" pitchFamily="18" charset="0"/>
              </a:rPr>
              <a:t>Θ</a:t>
            </a:r>
            <a:r>
              <a:rPr lang="en-US" sz="2800" u="none" dirty="0">
                <a:cs typeface="Times New Roman" pitchFamily="18" charset="0"/>
              </a:rPr>
              <a:t>(1+</a:t>
            </a:r>
            <a:r>
              <a:rPr lang="el-GR" sz="2800" u="none" dirty="0">
                <a:cs typeface="Times New Roman" pitchFamily="18" charset="0"/>
              </a:rPr>
              <a:t>α</a:t>
            </a:r>
            <a:r>
              <a:rPr lang="en-US" sz="2800" u="none" dirty="0">
                <a:cs typeface="Times New Roman" pitchFamily="18" charset="0"/>
              </a:rPr>
              <a:t>).</a:t>
            </a:r>
            <a:endParaRPr lang="el-GR" sz="2800" u="none" dirty="0"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4495800"/>
            <a:ext cx="7818166" cy="138499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b="1" u="none" dirty="0">
                <a:solidFill>
                  <a:srgbClr val="CC3300"/>
                </a:solidFill>
              </a:rPr>
              <a:t>Theorem</a:t>
            </a:r>
            <a:r>
              <a:rPr lang="en-US" sz="2800" b="1" u="none" dirty="0" smtClean="0">
                <a:solidFill>
                  <a:srgbClr val="CC3300"/>
                </a:solidFill>
              </a:rPr>
              <a:t>: </a:t>
            </a:r>
            <a:endParaRPr lang="en-US" sz="2800" b="1" u="none" dirty="0" smtClean="0">
              <a:solidFill>
                <a:srgbClr val="CC3300"/>
              </a:solidFill>
            </a:endParaRPr>
          </a:p>
          <a:p>
            <a:r>
              <a:rPr lang="en-US" sz="2800" u="none" dirty="0" smtClean="0"/>
              <a:t>For </a:t>
            </a:r>
            <a:r>
              <a:rPr lang="en-US" sz="2800" u="none" dirty="0" smtClean="0"/>
              <a:t>the special case with </a:t>
            </a:r>
            <a:r>
              <a:rPr lang="en-US" sz="2800" i="1" u="none" dirty="0" smtClean="0"/>
              <a:t>m=n </a:t>
            </a:r>
            <a:r>
              <a:rPr lang="en-US" sz="2800" u="none" dirty="0" smtClean="0"/>
              <a:t>slots</a:t>
            </a:r>
            <a:r>
              <a:rPr lang="en-US" sz="2800" i="1" u="none" dirty="0" smtClean="0"/>
              <a:t>, </a:t>
            </a:r>
            <a:r>
              <a:rPr lang="en-US" sz="2800" u="none" dirty="0" smtClean="0"/>
              <a:t>with </a:t>
            </a:r>
            <a:r>
              <a:rPr lang="en-US" sz="2800" u="none" dirty="0" smtClean="0"/>
              <a:t>probability </a:t>
            </a:r>
            <a:endParaRPr lang="en-US" sz="2800" u="none" dirty="0" smtClean="0"/>
          </a:p>
          <a:p>
            <a:r>
              <a:rPr lang="en-US" sz="2800" u="none" dirty="0" smtClean="0"/>
              <a:t>at </a:t>
            </a:r>
            <a:r>
              <a:rPr lang="en-US" sz="2800" u="none" dirty="0" smtClean="0"/>
              <a:t>least 1-1/</a:t>
            </a:r>
            <a:r>
              <a:rPr lang="en-US" sz="2800" i="1" u="none" dirty="0" smtClean="0"/>
              <a:t>n,</a:t>
            </a:r>
            <a:r>
              <a:rPr lang="en-US" sz="2800" u="none" dirty="0" smtClean="0"/>
              <a:t> the longest list is </a:t>
            </a:r>
            <a:r>
              <a:rPr lang="en-US" sz="2800" u="none" dirty="0" smtClean="0">
                <a:cs typeface="Times New Roman" pitchFamily="18" charset="0"/>
              </a:rPr>
              <a:t>O(</a:t>
            </a:r>
            <a:r>
              <a:rPr lang="en-US" sz="2800" u="none" dirty="0" err="1" smtClean="0">
                <a:cs typeface="Times New Roman" pitchFamily="18" charset="0"/>
              </a:rPr>
              <a:t>ln</a:t>
            </a:r>
            <a:r>
              <a:rPr lang="en-US" sz="2800" u="none" dirty="0" smtClean="0">
                <a:cs typeface="Times New Roman" pitchFamily="18" charset="0"/>
              </a:rPr>
              <a:t> </a:t>
            </a:r>
            <a:r>
              <a:rPr lang="en-US" sz="2800" i="1" u="none" dirty="0" smtClean="0">
                <a:cs typeface="Times New Roman" pitchFamily="18" charset="0"/>
              </a:rPr>
              <a:t>n / </a:t>
            </a:r>
            <a:r>
              <a:rPr lang="en-US" sz="2800" u="none" dirty="0" err="1" smtClean="0">
                <a:cs typeface="Times New Roman" pitchFamily="18" charset="0"/>
              </a:rPr>
              <a:t>ln</a:t>
            </a:r>
            <a:r>
              <a:rPr lang="en-US" sz="2800" u="none" dirty="0" smtClean="0">
                <a:cs typeface="Times New Roman" pitchFamily="18" charset="0"/>
              </a:rPr>
              <a:t> </a:t>
            </a:r>
            <a:r>
              <a:rPr lang="en-US" sz="2800" u="none" dirty="0" err="1" smtClean="0">
                <a:cs typeface="Times New Roman" pitchFamily="18" charset="0"/>
              </a:rPr>
              <a:t>ln</a:t>
            </a:r>
            <a:r>
              <a:rPr lang="en-US" sz="2800" u="none" dirty="0" smtClean="0">
                <a:cs typeface="Times New Roman" pitchFamily="18" charset="0"/>
              </a:rPr>
              <a:t> </a:t>
            </a:r>
            <a:r>
              <a:rPr lang="en-US" sz="2800" i="1" u="none" dirty="0" smtClean="0">
                <a:cs typeface="Times New Roman" pitchFamily="18" charset="0"/>
              </a:rPr>
              <a:t>n</a:t>
            </a:r>
            <a:r>
              <a:rPr lang="en-US" sz="2800" u="none" dirty="0" smtClean="0">
                <a:cs typeface="Times New Roman" pitchFamily="18" charset="0"/>
              </a:rPr>
              <a:t>).</a:t>
            </a:r>
            <a:endParaRPr lang="el-GR" sz="2800" u="none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4000" smtClean="0"/>
              <a:t>Expected Cost of an Unsuccessful Search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810625" cy="434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hlink"/>
                </a:solidFill>
              </a:rPr>
              <a:t>Assume: </a:t>
            </a:r>
            <a:r>
              <a:rPr lang="en-US" sz="2800" dirty="0" smtClean="0"/>
              <a:t>Any key not already in the table is equally likely to hash to any of the </a:t>
            </a:r>
            <a:r>
              <a:rPr lang="en-US" sz="2800" i="1" dirty="0" smtClean="0"/>
              <a:t>m</a:t>
            </a:r>
            <a:r>
              <a:rPr lang="en-US" sz="2800" dirty="0" smtClean="0"/>
              <a:t> slots.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hlink"/>
                </a:solidFill>
              </a:rPr>
              <a:t>Proof:</a:t>
            </a:r>
            <a:endParaRPr lang="en-US" sz="2800" dirty="0" smtClean="0"/>
          </a:p>
          <a:p>
            <a:r>
              <a:rPr lang="en-US" sz="2800" dirty="0" smtClean="0"/>
              <a:t>We must follow pointers to end of list </a:t>
            </a:r>
            <a:r>
              <a:rPr lang="en-US" sz="2800" i="1" dirty="0" smtClean="0"/>
              <a:t>T</a:t>
            </a:r>
            <a:r>
              <a:rPr lang="en-US" sz="2800" dirty="0" smtClean="0"/>
              <a:t>[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)], which has </a:t>
            </a:r>
            <a:r>
              <a:rPr lang="el-GR" sz="2800" dirty="0" smtClean="0">
                <a:solidFill>
                  <a:schemeClr val="tx1"/>
                </a:solidFill>
              </a:rPr>
              <a:t>α </a:t>
            </a:r>
            <a:r>
              <a:rPr lang="en-US" sz="2800" dirty="0" smtClean="0">
                <a:solidFill>
                  <a:schemeClr val="tx1"/>
                </a:solidFill>
              </a:rPr>
              <a:t>items, </a:t>
            </a:r>
            <a:r>
              <a:rPr lang="en-US" sz="2800" dirty="0" smtClean="0"/>
              <a:t>so we expect 1+</a:t>
            </a:r>
            <a:r>
              <a:rPr lang="el-GR" sz="2800" dirty="0" smtClean="0">
                <a:solidFill>
                  <a:schemeClr val="tx1"/>
                </a:solidFill>
              </a:rPr>
              <a:t>α</a:t>
            </a:r>
            <a:r>
              <a:rPr lang="en-US" sz="2800" dirty="0" smtClean="0">
                <a:solidFill>
                  <a:schemeClr val="tx1"/>
                </a:solidFill>
              </a:rPr>
              <a:t> pointer accesses.</a:t>
            </a:r>
          </a:p>
          <a:p>
            <a:r>
              <a:rPr lang="en-US" sz="2800" dirty="0" smtClean="0"/>
              <a:t>Adding the time to compute the hash function, expected total time remains </a:t>
            </a:r>
            <a:r>
              <a:rPr lang="el-GR" sz="2800" dirty="0" smtClean="0">
                <a:solidFill>
                  <a:schemeClr val="tx1"/>
                </a:solidFill>
              </a:rPr>
              <a:t>Θ</a:t>
            </a:r>
            <a:r>
              <a:rPr lang="en-US" sz="2800" dirty="0" smtClean="0">
                <a:solidFill>
                  <a:schemeClr val="tx1"/>
                </a:solidFill>
              </a:rPr>
              <a:t>(1+</a:t>
            </a:r>
            <a:r>
              <a:rPr lang="el-GR" sz="2800" dirty="0" smtClean="0">
                <a:solidFill>
                  <a:schemeClr val="tx1"/>
                </a:solidFill>
              </a:rPr>
              <a:t>α</a:t>
            </a:r>
            <a:r>
              <a:rPr lang="en-US" sz="2800" dirty="0" smtClean="0">
                <a:solidFill>
                  <a:schemeClr val="tx1"/>
                </a:solidFill>
              </a:rPr>
              <a:t>).</a:t>
            </a:r>
          </a:p>
          <a:p>
            <a:endParaRPr lang="en-US" sz="2800" b="1" dirty="0" smtClean="0">
              <a:solidFill>
                <a:schemeClr val="hlin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chemeClr val="hlink"/>
                </a:solidFill>
              </a:rPr>
              <a:t> Key fact: </a:t>
            </a:r>
            <a:r>
              <a:rPr lang="en-US" sz="2800" dirty="0" smtClean="0"/>
              <a:t>average bin size is </a:t>
            </a:r>
            <a:r>
              <a:rPr lang="el-GR" sz="2800" dirty="0" smtClean="0">
                <a:solidFill>
                  <a:schemeClr val="tx1"/>
                </a:solidFill>
              </a:rPr>
              <a:t>α</a:t>
            </a:r>
            <a:r>
              <a:rPr lang="en-US" sz="2800" dirty="0" smtClean="0">
                <a:solidFill>
                  <a:schemeClr val="tx1"/>
                </a:solidFill>
              </a:rPr>
              <a:t> = </a:t>
            </a:r>
            <a:r>
              <a:rPr lang="en-US" sz="2800" i="1" dirty="0" smtClean="0">
                <a:solidFill>
                  <a:schemeClr val="tx1"/>
                </a:solidFill>
              </a:rPr>
              <a:t>n/m.</a:t>
            </a:r>
            <a:endParaRPr lang="en-US" sz="2800" dirty="0" smtClean="0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u="none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7772400" cy="9588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b="1" u="none">
                <a:solidFill>
                  <a:srgbClr val="CC3300"/>
                </a:solidFill>
              </a:rPr>
              <a:t>Theorem:</a:t>
            </a:r>
            <a:endParaRPr lang="en-US" sz="2800" u="none"/>
          </a:p>
          <a:p>
            <a:r>
              <a:rPr lang="en-US" sz="2800" u="none"/>
              <a:t>An unsuccessful search takes expected time </a:t>
            </a:r>
            <a:r>
              <a:rPr lang="el-GR" sz="2800" u="none">
                <a:cs typeface="Times New Roman" pitchFamily="18" charset="0"/>
              </a:rPr>
              <a:t>Θ</a:t>
            </a:r>
            <a:r>
              <a:rPr lang="en-US" sz="2800" u="none">
                <a:cs typeface="Times New Roman" pitchFamily="18" charset="0"/>
              </a:rPr>
              <a:t>(1+</a:t>
            </a:r>
            <a:r>
              <a:rPr lang="el-GR" sz="2800" u="none">
                <a:cs typeface="Times New Roman" pitchFamily="18" charset="0"/>
              </a:rPr>
              <a:t>α</a:t>
            </a:r>
            <a:r>
              <a:rPr lang="en-US" sz="2800" u="none">
                <a:cs typeface="Times New Roman" pitchFamily="18" charset="0"/>
              </a:rPr>
              <a:t>).</a:t>
            </a:r>
            <a:endParaRPr lang="el-GR" sz="2800" u="none">
              <a:cs typeface="Times New Roman" pitchFamily="18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Expected Cost of a Successful Search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810625" cy="4572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hlink"/>
                </a:solidFill>
              </a:rPr>
              <a:t>Note:</a:t>
            </a:r>
            <a:r>
              <a:rPr lang="en-US" sz="2400" dirty="0" smtClean="0"/>
              <a:t> Despite the similar look, this is very different from the previous – i.e., we never look at the empty bins, but often at full ones!</a:t>
            </a:r>
            <a:endParaRPr lang="en-US" sz="2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hlink"/>
                </a:solidFill>
              </a:rPr>
              <a:t>Assume: </a:t>
            </a:r>
            <a:r>
              <a:rPr lang="en-US" sz="2400" dirty="0" smtClean="0"/>
              <a:t>the element being searched for is equally likely to be any of the </a:t>
            </a:r>
            <a:r>
              <a:rPr lang="en-US" sz="2400" i="1" dirty="0" smtClean="0"/>
              <a:t>n</a:t>
            </a:r>
            <a:r>
              <a:rPr lang="en-US" sz="2400" dirty="0" smtClean="0"/>
              <a:t> elements in the table.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hlink"/>
                </a:solidFill>
              </a:rPr>
              <a:t>Proof: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To find </a:t>
            </a:r>
            <a:r>
              <a:rPr lang="en-US" sz="2400" i="1" dirty="0" smtClean="0"/>
              <a:t>x </a:t>
            </a:r>
            <a:r>
              <a:rPr lang="en-US" sz="2400" dirty="0" smtClean="0"/>
              <a:t>we look first at all elements inserted </a:t>
            </a:r>
            <a:r>
              <a:rPr lang="en-US" sz="2400" i="1" dirty="0" smtClean="0"/>
              <a:t>after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, then at </a:t>
            </a:r>
            <a:r>
              <a:rPr lang="en-US" sz="2400" i="1" dirty="0" smtClean="0"/>
              <a:t>x.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000" dirty="0" smtClean="0"/>
              <a:t>(Think of inserting in reverse order -- becomes 1+the number already in bucket!)</a:t>
            </a:r>
            <a:endParaRPr lang="en-US" sz="2400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/>
              <a:t>Let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ij</a:t>
            </a:r>
            <a:r>
              <a:rPr lang="en-US" sz="2400" i="1" dirty="0" smtClean="0"/>
              <a:t>=</a:t>
            </a:r>
            <a:r>
              <a:rPr lang="en-US" sz="2400" dirty="0" smtClean="0"/>
              <a:t>IV{keys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&amp;</a:t>
            </a:r>
            <a:r>
              <a:rPr lang="en-US" sz="2400" i="1" dirty="0" smtClean="0"/>
              <a:t> j</a:t>
            </a:r>
            <a:r>
              <a:rPr lang="en-US" sz="2400" dirty="0" smtClean="0"/>
              <a:t> hash to same slot}   Pr(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ij</a:t>
            </a:r>
            <a:r>
              <a:rPr lang="en-US" sz="2400" i="1" dirty="0" smtClean="0"/>
              <a:t>=</a:t>
            </a:r>
            <a:r>
              <a:rPr lang="en-US" sz="2400" dirty="0" smtClean="0"/>
              <a:t>1) = 1/</a:t>
            </a:r>
            <a:r>
              <a:rPr lang="en-US" sz="2400" i="1" dirty="0" smtClean="0"/>
              <a:t>m</a:t>
            </a:r>
            <a:r>
              <a:rPr lang="en-US" sz="2400" dirty="0" smtClean="0"/>
              <a:t> by </a:t>
            </a:r>
            <a:r>
              <a:rPr lang="en-US" sz="2400" dirty="0" err="1" smtClean="0"/>
              <a:t>s.u.h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We want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 So, we expect 1+</a:t>
            </a:r>
            <a:r>
              <a:rPr lang="el-GR" sz="2400" dirty="0" smtClean="0">
                <a:cs typeface="Times New Roman" pitchFamily="18" charset="0"/>
              </a:rPr>
              <a:t> </a:t>
            </a:r>
            <a:r>
              <a:rPr lang="el-GR" sz="2400" i="1" dirty="0" smtClean="0">
                <a:cs typeface="Times New Roman" pitchFamily="18" charset="0"/>
              </a:rPr>
              <a:t>α</a:t>
            </a:r>
            <a:r>
              <a:rPr lang="en-US" sz="2400" dirty="0" smtClean="0">
                <a:cs typeface="Times New Roman" pitchFamily="18" charset="0"/>
              </a:rPr>
              <a:t>/2 pointer accesses.</a:t>
            </a:r>
          </a:p>
          <a:p>
            <a:pPr>
              <a:lnSpc>
                <a:spcPct val="90000"/>
              </a:lnSpc>
              <a:buNone/>
            </a:pPr>
            <a:endParaRPr lang="en-US" sz="2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6135688" cy="8350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 dirty="0">
                <a:solidFill>
                  <a:srgbClr val="CC3300"/>
                </a:solidFill>
              </a:rPr>
              <a:t>Theorem:</a:t>
            </a:r>
            <a:endParaRPr lang="en-US" u="none" dirty="0"/>
          </a:p>
          <a:p>
            <a:r>
              <a:rPr lang="en-US" u="none" dirty="0"/>
              <a:t>A successful search takes expected time </a:t>
            </a:r>
            <a:r>
              <a:rPr lang="el-GR" u="none" dirty="0">
                <a:cs typeface="Times New Roman" pitchFamily="18" charset="0"/>
              </a:rPr>
              <a:t>Θ</a:t>
            </a:r>
            <a:r>
              <a:rPr lang="en-US" u="none" dirty="0">
                <a:cs typeface="Times New Roman" pitchFamily="18" charset="0"/>
              </a:rPr>
              <a:t>(1+</a:t>
            </a:r>
            <a:r>
              <a:rPr lang="el-GR" u="none" dirty="0">
                <a:cs typeface="Times New Roman" pitchFamily="18" charset="0"/>
              </a:rPr>
              <a:t>α</a:t>
            </a:r>
            <a:r>
              <a:rPr lang="en-US" u="none" dirty="0">
                <a:cs typeface="Times New Roman" pitchFamily="18" charset="0"/>
              </a:rPr>
              <a:t>).</a:t>
            </a:r>
            <a:endParaRPr lang="el-GR" u="none" dirty="0"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52600" y="4724400"/>
          <a:ext cx="7096125" cy="980076"/>
        </p:xfrm>
        <a:graphic>
          <a:graphicData uri="http://schemas.openxmlformats.org/presentationml/2006/ole">
            <p:oleObj spid="_x0000_s87044" name="Equation" r:id="rId4" imgW="3124200" imgH="431800" progId="Equation.3">
              <p:embed/>
            </p:oleObj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/>
              <a:t>Bounding the Size of Longest List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810625" cy="4572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hlink"/>
                </a:solidFill>
              </a:rPr>
              <a:t>Proof: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Let </a:t>
            </a:r>
            <a:r>
              <a:rPr lang="en-US" sz="2400" i="1" dirty="0" err="1" smtClean="0"/>
              <a:t>Z</a:t>
            </a:r>
            <a:r>
              <a:rPr lang="en-US" sz="2400" i="1" baseline="-25000" dirty="0" err="1" smtClean="0"/>
              <a:t>i,k</a:t>
            </a:r>
            <a:r>
              <a:rPr lang="en-US" sz="2400" i="1" smtClean="0"/>
              <a:t>=</a:t>
            </a:r>
            <a:r>
              <a:rPr lang="en-US" sz="2400" smtClean="0"/>
              <a:t>IRV{key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hash to slot </a:t>
            </a:r>
            <a:r>
              <a:rPr lang="en-US" sz="2400" i="1" dirty="0" smtClean="0"/>
              <a:t>k</a:t>
            </a:r>
            <a:r>
              <a:rPr lang="en-US" sz="2400" dirty="0" smtClean="0"/>
              <a:t>}   Pr(</a:t>
            </a:r>
            <a:r>
              <a:rPr lang="en-US" sz="2400" i="1" dirty="0" err="1" smtClean="0"/>
              <a:t>Z</a:t>
            </a:r>
            <a:r>
              <a:rPr lang="en-US" sz="2400" i="1" baseline="-25000" dirty="0" err="1" smtClean="0"/>
              <a:t>i,k</a:t>
            </a:r>
            <a:r>
              <a:rPr lang="en-US" sz="2400" i="1" dirty="0" smtClean="0"/>
              <a:t>=</a:t>
            </a:r>
            <a:r>
              <a:rPr lang="en-US" sz="2400" dirty="0" smtClean="0"/>
              <a:t>1) = 1/</a:t>
            </a:r>
            <a:r>
              <a:rPr lang="en-US" sz="2400" i="1" dirty="0" smtClean="0"/>
              <a:t>m</a:t>
            </a:r>
            <a:r>
              <a:rPr lang="en-US" sz="2400" dirty="0" smtClean="0"/>
              <a:t> by </a:t>
            </a:r>
            <a:r>
              <a:rPr lang="en-US" sz="2400" dirty="0" err="1" smtClean="0"/>
              <a:t>s.u.h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probability that a particular slot </a:t>
            </a:r>
            <a:r>
              <a:rPr lang="en-US" sz="2400" i="1" dirty="0" smtClean="0"/>
              <a:t>k</a:t>
            </a:r>
            <a:r>
              <a:rPr lang="en-US" sz="2400" dirty="0" smtClean="0"/>
              <a:t> receives &gt;</a:t>
            </a:r>
            <a:r>
              <a:rPr lang="el-GR" sz="2400" i="1" dirty="0" smtClean="0"/>
              <a:t>κ</a:t>
            </a:r>
            <a:r>
              <a:rPr lang="en-US" sz="2400" dirty="0" smtClean="0"/>
              <a:t> keys is (letting </a:t>
            </a:r>
            <a:r>
              <a:rPr lang="en-US" sz="2400" i="1" dirty="0" smtClean="0"/>
              <a:t>m=n</a:t>
            </a:r>
            <a:r>
              <a:rPr lang="en-US" sz="2400" dirty="0" smtClean="0"/>
              <a:t>)              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If we choose </a:t>
            </a:r>
            <a:r>
              <a:rPr lang="el-GR" sz="2400" i="1" dirty="0" smtClean="0"/>
              <a:t>κ</a:t>
            </a:r>
            <a:r>
              <a:rPr lang="en-US" sz="2400" i="1" dirty="0" smtClean="0"/>
              <a:t> </a:t>
            </a:r>
            <a:r>
              <a:rPr lang="en-US" sz="2400" dirty="0" smtClean="0"/>
              <a:t>= 3 </a:t>
            </a:r>
            <a:r>
              <a:rPr lang="en-US" sz="2400" dirty="0" err="1" smtClean="0"/>
              <a:t>ln</a:t>
            </a:r>
            <a:r>
              <a:rPr lang="en-US" sz="2400" dirty="0" smtClean="0"/>
              <a:t> </a:t>
            </a:r>
            <a:r>
              <a:rPr lang="en-US" sz="2400" i="1" dirty="0" smtClean="0"/>
              <a:t>n / </a:t>
            </a:r>
            <a:r>
              <a:rPr lang="en-US" sz="2400" dirty="0" err="1" smtClean="0"/>
              <a:t>ln</a:t>
            </a:r>
            <a:r>
              <a:rPr lang="en-US" sz="2400" dirty="0" smtClean="0"/>
              <a:t> </a:t>
            </a:r>
            <a:r>
              <a:rPr lang="en-US" sz="2400" dirty="0" err="1" smtClean="0"/>
              <a:t>ln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, then </a:t>
            </a:r>
            <a:r>
              <a:rPr lang="el-GR" sz="2400" i="1" dirty="0" smtClean="0"/>
              <a:t>κ</a:t>
            </a:r>
            <a:r>
              <a:rPr lang="en-US" sz="2400" dirty="0" smtClean="0"/>
              <a:t>! &gt;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and 1/</a:t>
            </a:r>
            <a:r>
              <a:rPr lang="el-GR" sz="2400" i="1" dirty="0" smtClean="0"/>
              <a:t>κ</a:t>
            </a:r>
            <a:r>
              <a:rPr lang="en-US" sz="2400" dirty="0" smtClean="0"/>
              <a:t>! &lt; 1/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Thus, the probability that any </a:t>
            </a:r>
            <a:r>
              <a:rPr lang="en-US" sz="2400" i="1" dirty="0" smtClean="0"/>
              <a:t>n </a:t>
            </a:r>
            <a:r>
              <a:rPr lang="en-US" sz="2400" dirty="0" smtClean="0"/>
              <a:t>slots receives &gt;</a:t>
            </a:r>
            <a:r>
              <a:rPr lang="el-GR" sz="2400" i="1" dirty="0" smtClean="0"/>
              <a:t>κ</a:t>
            </a:r>
            <a:r>
              <a:rPr lang="en-US" sz="2400" dirty="0" smtClean="0"/>
              <a:t> keys is &lt; 1/</a:t>
            </a:r>
            <a:r>
              <a:rPr lang="en-US" sz="2400" i="1" dirty="0" smtClean="0"/>
              <a:t>n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With probability at least 1-1/</a:t>
            </a:r>
            <a:r>
              <a:rPr lang="en-US" sz="2400" i="1" dirty="0" smtClean="0"/>
              <a:t>n, 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en-US" sz="2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8047396" cy="830997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 dirty="0">
                <a:solidFill>
                  <a:srgbClr val="CC3300"/>
                </a:solidFill>
              </a:rPr>
              <a:t>Theorem</a:t>
            </a:r>
            <a:r>
              <a:rPr lang="en-US" b="1" u="none" dirty="0" smtClean="0">
                <a:solidFill>
                  <a:srgbClr val="CC3300"/>
                </a:solidFill>
              </a:rPr>
              <a:t>: </a:t>
            </a:r>
            <a:r>
              <a:rPr lang="en-US" u="none" dirty="0" smtClean="0"/>
              <a:t>For the special case with </a:t>
            </a:r>
            <a:r>
              <a:rPr lang="en-US" i="1" u="none" dirty="0" smtClean="0"/>
              <a:t>m=n </a:t>
            </a:r>
            <a:r>
              <a:rPr lang="en-US" u="none" dirty="0" smtClean="0"/>
              <a:t>slots</a:t>
            </a:r>
            <a:r>
              <a:rPr lang="en-US" i="1" u="none" dirty="0" smtClean="0"/>
              <a:t>, </a:t>
            </a:r>
            <a:br>
              <a:rPr lang="en-US" i="1" u="none" dirty="0" smtClean="0"/>
            </a:br>
            <a:r>
              <a:rPr lang="en-US" u="none" dirty="0" smtClean="0"/>
              <a:t>with probability at least 1-1/</a:t>
            </a:r>
            <a:r>
              <a:rPr lang="en-US" i="1" u="none" dirty="0" smtClean="0"/>
              <a:t>n,</a:t>
            </a:r>
            <a:r>
              <a:rPr lang="en-US" u="none" dirty="0" smtClean="0"/>
              <a:t> the longest list is </a:t>
            </a:r>
            <a:r>
              <a:rPr lang="en-US" u="none" dirty="0" smtClean="0">
                <a:cs typeface="Times New Roman" pitchFamily="18" charset="0"/>
              </a:rPr>
              <a:t>O(</a:t>
            </a:r>
            <a:r>
              <a:rPr lang="en-US" u="none" dirty="0" err="1" smtClean="0">
                <a:cs typeface="Times New Roman" pitchFamily="18" charset="0"/>
              </a:rPr>
              <a:t>ln</a:t>
            </a:r>
            <a:r>
              <a:rPr lang="en-US" u="none" dirty="0" smtClean="0">
                <a:cs typeface="Times New Roman" pitchFamily="18" charset="0"/>
              </a:rPr>
              <a:t> </a:t>
            </a:r>
            <a:r>
              <a:rPr lang="en-US" i="1" u="none" dirty="0" smtClean="0">
                <a:cs typeface="Times New Roman" pitchFamily="18" charset="0"/>
              </a:rPr>
              <a:t>n / </a:t>
            </a:r>
            <a:r>
              <a:rPr lang="en-US" u="none" dirty="0" err="1" smtClean="0">
                <a:cs typeface="Times New Roman" pitchFamily="18" charset="0"/>
              </a:rPr>
              <a:t>ln</a:t>
            </a:r>
            <a:r>
              <a:rPr lang="en-US" u="none" dirty="0" smtClean="0">
                <a:cs typeface="Times New Roman" pitchFamily="18" charset="0"/>
              </a:rPr>
              <a:t> </a:t>
            </a:r>
            <a:r>
              <a:rPr lang="en-US" u="none" dirty="0" err="1" smtClean="0">
                <a:cs typeface="Times New Roman" pitchFamily="18" charset="0"/>
              </a:rPr>
              <a:t>ln</a:t>
            </a:r>
            <a:r>
              <a:rPr lang="en-US" u="none" dirty="0" smtClean="0">
                <a:cs typeface="Times New Roman" pitchFamily="18" charset="0"/>
              </a:rPr>
              <a:t> </a:t>
            </a:r>
            <a:r>
              <a:rPr lang="en-US" i="1" u="none" dirty="0" smtClean="0">
                <a:cs typeface="Times New Roman" pitchFamily="18" charset="0"/>
              </a:rPr>
              <a:t>n</a:t>
            </a:r>
            <a:r>
              <a:rPr lang="en-US" u="none" dirty="0" smtClean="0">
                <a:cs typeface="Times New Roman" pitchFamily="18" charset="0"/>
              </a:rPr>
              <a:t>).</a:t>
            </a:r>
            <a:endParaRPr lang="el-GR" u="none" dirty="0"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95800" y="5334000"/>
          <a:ext cx="3308350" cy="852711"/>
        </p:xfrm>
        <a:graphic>
          <a:graphicData uri="http://schemas.openxmlformats.org/presentationml/2006/ole">
            <p:oleObj spid="_x0000_s227336" name="Equation" r:id="rId4" imgW="1625600" imgH="419100" progId="Equation.3">
              <p:embed/>
            </p:oleObj>
          </a:graphicData>
        </a:graphic>
      </p:graphicFrame>
      <p:graphicFrame>
        <p:nvGraphicFramePr>
          <p:cNvPr id="227331" name="Object 1"/>
          <p:cNvGraphicFramePr>
            <a:graphicFrameLocks noChangeAspect="1"/>
          </p:cNvGraphicFramePr>
          <p:nvPr/>
        </p:nvGraphicFramePr>
        <p:xfrm>
          <a:off x="2438400" y="3200400"/>
          <a:ext cx="2933700" cy="960438"/>
        </p:xfrm>
        <a:graphic>
          <a:graphicData uri="http://schemas.openxmlformats.org/presentationml/2006/ole">
            <p:oleObj spid="_x0000_s227337" name="Equation" r:id="rId5" imgW="1397000" imgH="457200" progId="Equation.3">
              <p:embed/>
            </p:oleObj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/>
              <a:t>Size of Longest List with 2 Choices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810625" cy="4267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hlink"/>
                </a:solidFill>
              </a:rPr>
              <a:t>Proof idea:</a:t>
            </a:r>
          </a:p>
          <a:p>
            <a:r>
              <a:rPr lang="en-US" sz="2400" dirty="0" smtClean="0"/>
              <a:t>The height of a ball is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if it was the </a:t>
            </a:r>
            <a:r>
              <a:rPr lang="en-US" sz="2400" i="1" dirty="0" err="1" smtClean="0"/>
              <a:t>i-</a:t>
            </a:r>
            <a:r>
              <a:rPr lang="en-US" sz="2400" dirty="0" err="1" smtClean="0"/>
              <a:t>th</a:t>
            </a:r>
            <a:r>
              <a:rPr lang="en-US" sz="2400" dirty="0" smtClean="0"/>
              <a:t> ball to be placed in it's bin. </a:t>
            </a:r>
          </a:p>
          <a:p>
            <a:r>
              <a:rPr lang="en-US" sz="2400" dirty="0" smtClean="0"/>
              <a:t>Note: (total # of balls of height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) ≥ (total # of bins with </a:t>
            </a:r>
            <a:r>
              <a:rPr lang="en-US" sz="2400" i="1" dirty="0" smtClean="0"/>
              <a:t>≥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balls)</a:t>
            </a:r>
          </a:p>
          <a:p>
            <a:r>
              <a:rPr lang="en-US" sz="2400" dirty="0" smtClean="0"/>
              <a:t>Let </a:t>
            </a:r>
            <a:r>
              <a:rPr lang="en-US" sz="2400" i="1" dirty="0" err="1" smtClean="0">
                <a:latin typeface="Symbol" pitchFamily="18" charset="2"/>
              </a:rPr>
              <a:t>a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 </a:t>
            </a:r>
            <a:r>
              <a:rPr lang="en-US" sz="2400" dirty="0" smtClean="0"/>
              <a:t>be the fraction of bins with</a:t>
            </a:r>
            <a:r>
              <a:rPr lang="en-US" sz="2400" i="1" dirty="0" smtClean="0"/>
              <a:t> </a:t>
            </a:r>
            <a:r>
              <a:rPr lang="en-US" sz="2400" dirty="0" smtClean="0"/>
              <a:t>≥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balls. Note </a:t>
            </a:r>
            <a:r>
              <a:rPr lang="en-US" sz="2400" i="1" dirty="0" smtClean="0">
                <a:latin typeface="Symbol" pitchFamily="18" charset="2"/>
              </a:rPr>
              <a:t>a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≤1/2. </a:t>
            </a:r>
          </a:p>
          <a:p>
            <a:r>
              <a:rPr lang="en-US" sz="2400" dirty="0" smtClean="0"/>
              <a:t>Pr[ ball has height </a:t>
            </a:r>
            <a:r>
              <a:rPr lang="en-US" sz="2400" i="1" dirty="0" smtClean="0"/>
              <a:t>≥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+ 1]</a:t>
            </a:r>
            <a:r>
              <a:rPr lang="en-US" sz="2400" i="1" dirty="0" smtClean="0"/>
              <a:t> ≤</a:t>
            </a:r>
            <a:r>
              <a:rPr lang="en-US" sz="2400" i="1" dirty="0" smtClean="0">
                <a:latin typeface="Symbol" pitchFamily="18" charset="2"/>
              </a:rPr>
              <a:t> a</a:t>
            </a:r>
            <a:r>
              <a:rPr lang="en-US" sz="2400" i="1" baseline="-25000" dirty="0" smtClean="0"/>
              <a:t>i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, </a:t>
            </a:r>
            <a:r>
              <a:rPr lang="en-US" sz="2400" dirty="0" smtClean="0"/>
              <a:t>since to place a ball at height </a:t>
            </a:r>
            <a:r>
              <a:rPr lang="en-US" sz="2400" i="1" dirty="0" smtClean="0"/>
              <a:t>i+1 </a:t>
            </a:r>
            <a:r>
              <a:rPr lang="en-US" sz="2400" dirty="0" smtClean="0"/>
              <a:t>we must select 2 bins of height ≥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. So we expect</a:t>
            </a:r>
            <a:r>
              <a:rPr lang="en-US" sz="2400" i="1" dirty="0" smtClean="0"/>
              <a:t> </a:t>
            </a:r>
            <a:r>
              <a:rPr lang="en-US" sz="2400" i="1" dirty="0" smtClean="0">
                <a:latin typeface="Symbol" pitchFamily="18" charset="2"/>
              </a:rPr>
              <a:t>a</a:t>
            </a:r>
            <a:r>
              <a:rPr lang="en-US" sz="2400" i="1" baseline="-25000" dirty="0" smtClean="0"/>
              <a:t>i+1</a:t>
            </a:r>
            <a:r>
              <a:rPr lang="en-US" sz="2400" i="1" dirty="0" smtClean="0"/>
              <a:t> ≤</a:t>
            </a:r>
            <a:r>
              <a:rPr lang="en-US" sz="2400" i="1" dirty="0" smtClean="0">
                <a:latin typeface="Symbol" pitchFamily="18" charset="2"/>
              </a:rPr>
              <a:t> a</a:t>
            </a:r>
            <a:r>
              <a:rPr lang="en-US" sz="2400" i="1" baseline="-25000" dirty="0" smtClean="0"/>
              <a:t>i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.</a:t>
            </a:r>
            <a:endParaRPr lang="en-US" sz="2400" dirty="0" smtClean="0"/>
          </a:p>
          <a:p>
            <a:r>
              <a:rPr lang="en-US" sz="2400" i="1" dirty="0" smtClean="0"/>
              <a:t> </a:t>
            </a:r>
          </a:p>
          <a:p>
            <a:endParaRPr lang="en-US" sz="2400" b="1" i="1" dirty="0" smtClean="0">
              <a:solidFill>
                <a:schemeClr val="hlink"/>
              </a:solidFill>
            </a:endParaRPr>
          </a:p>
          <a:p>
            <a:r>
              <a:rPr lang="en-US" sz="2400" dirty="0" smtClean="0"/>
              <a:t>We are unlikely to see more than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= O(</a:t>
            </a:r>
            <a:r>
              <a:rPr lang="en-US" sz="2400" dirty="0" err="1" smtClean="0"/>
              <a:t>lg</a:t>
            </a:r>
            <a:r>
              <a:rPr lang="en-US" sz="2400" dirty="0" smtClean="0"/>
              <a:t> </a:t>
            </a:r>
            <a:r>
              <a:rPr lang="en-US" sz="2400" dirty="0" err="1" smtClean="0"/>
              <a:t>lg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)  balls in a bin.</a:t>
            </a:r>
            <a:endParaRPr lang="en-US" sz="2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7415813" cy="120032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 dirty="0">
                <a:solidFill>
                  <a:srgbClr val="CC3300"/>
                </a:solidFill>
              </a:rPr>
              <a:t>Theorem</a:t>
            </a:r>
            <a:r>
              <a:rPr lang="en-US" b="1" u="none" dirty="0" smtClean="0">
                <a:solidFill>
                  <a:srgbClr val="CC3300"/>
                </a:solidFill>
              </a:rPr>
              <a:t>: </a:t>
            </a:r>
            <a:r>
              <a:rPr lang="en-US" u="none" dirty="0" smtClean="0"/>
              <a:t>Using </a:t>
            </a:r>
            <a:r>
              <a:rPr lang="en-US" i="1" u="none" dirty="0" smtClean="0"/>
              <a:t>m=n </a:t>
            </a:r>
            <a:r>
              <a:rPr lang="en-US" u="none" dirty="0" smtClean="0"/>
              <a:t>slots and 2 hash functions, </a:t>
            </a:r>
            <a:br>
              <a:rPr lang="en-US" u="none" dirty="0" smtClean="0"/>
            </a:br>
            <a:r>
              <a:rPr lang="en-US" u="none" dirty="0" smtClean="0"/>
              <a:t>placing each item in the shorter of the two lists, then</a:t>
            </a:r>
            <a:r>
              <a:rPr lang="en-US" i="1" u="none" dirty="0" smtClean="0"/>
              <a:t/>
            </a:r>
            <a:br>
              <a:rPr lang="en-US" i="1" u="none" dirty="0" smtClean="0"/>
            </a:br>
            <a:r>
              <a:rPr lang="en-US" u="none" dirty="0" smtClean="0"/>
              <a:t>with probability at least 1-1/</a:t>
            </a:r>
            <a:r>
              <a:rPr lang="en-US" i="1" u="none" dirty="0" smtClean="0"/>
              <a:t>n,</a:t>
            </a:r>
            <a:r>
              <a:rPr lang="en-US" u="none" dirty="0" smtClean="0"/>
              <a:t> the longest list is </a:t>
            </a:r>
            <a:r>
              <a:rPr lang="en-US" u="none" dirty="0" smtClean="0">
                <a:cs typeface="Times New Roman" pitchFamily="18" charset="0"/>
              </a:rPr>
              <a:t>O(</a:t>
            </a:r>
            <a:r>
              <a:rPr lang="en-US" u="none" dirty="0" err="1" smtClean="0">
                <a:cs typeface="Times New Roman" pitchFamily="18" charset="0"/>
              </a:rPr>
              <a:t>lg</a:t>
            </a:r>
            <a:r>
              <a:rPr lang="en-US" u="none" dirty="0" smtClean="0">
                <a:cs typeface="Times New Roman" pitchFamily="18" charset="0"/>
              </a:rPr>
              <a:t> </a:t>
            </a:r>
            <a:r>
              <a:rPr lang="en-US" u="none" dirty="0" err="1" smtClean="0">
                <a:cs typeface="Times New Roman" pitchFamily="18" charset="0"/>
              </a:rPr>
              <a:t>lg</a:t>
            </a:r>
            <a:r>
              <a:rPr lang="en-US" u="none" dirty="0" smtClean="0">
                <a:cs typeface="Times New Roman" pitchFamily="18" charset="0"/>
              </a:rPr>
              <a:t> </a:t>
            </a:r>
            <a:r>
              <a:rPr lang="en-US" i="1" u="none" dirty="0" smtClean="0">
                <a:cs typeface="Times New Roman" pitchFamily="18" charset="0"/>
              </a:rPr>
              <a:t>n</a:t>
            </a:r>
            <a:r>
              <a:rPr lang="en-US" u="none" dirty="0" smtClean="0">
                <a:cs typeface="Times New Roman" pitchFamily="18" charset="0"/>
              </a:rPr>
              <a:t>).</a:t>
            </a:r>
            <a:endParaRPr lang="el-GR" u="none" dirty="0"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28638" y="4495800"/>
          <a:ext cx="4500562" cy="827088"/>
        </p:xfrm>
        <a:graphic>
          <a:graphicData uri="http://schemas.openxmlformats.org/presentationml/2006/ole">
            <p:oleObj spid="_x0000_s228357" name="Equation" r:id="rId4" imgW="2209800" imgH="406400" progId="Equation.3">
              <p:embed/>
            </p:oleObj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Implications for separate chaining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786813" cy="5410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ym typeface="Symbol" pitchFamily="18" charset="2"/>
              </a:rPr>
              <a:t>If </a:t>
            </a:r>
            <a:r>
              <a:rPr lang="en-US" sz="2800" i="1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i="1" dirty="0" smtClean="0">
                <a:sym typeface="Symbol" pitchFamily="18" charset="2"/>
              </a:rPr>
              <a:t>O</a:t>
            </a:r>
            <a:r>
              <a:rPr lang="en-US" sz="2800" dirty="0" smtClean="0">
                <a:sym typeface="Symbol" pitchFamily="18" charset="2"/>
              </a:rPr>
              <a:t>(</a:t>
            </a:r>
            <a:r>
              <a:rPr lang="en-US" sz="2800" i="1" dirty="0" smtClean="0">
                <a:sym typeface="Symbol" pitchFamily="18" charset="2"/>
              </a:rPr>
              <a:t>m</a:t>
            </a:r>
            <a:r>
              <a:rPr lang="en-US" sz="2800" dirty="0" smtClean="0">
                <a:sym typeface="Symbol" pitchFamily="18" charset="2"/>
              </a:rPr>
              <a:t>), then load factor =</a:t>
            </a:r>
            <a:r>
              <a:rPr lang="en-US" sz="2800" i="1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/</a:t>
            </a:r>
            <a:r>
              <a:rPr lang="en-US" sz="2800" i="1" dirty="0" smtClean="0">
                <a:sym typeface="Symbol" pitchFamily="18" charset="2"/>
              </a:rPr>
              <a:t>m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i="1" dirty="0" smtClean="0">
                <a:sym typeface="Symbol" pitchFamily="18" charset="2"/>
              </a:rPr>
              <a:t>O</a:t>
            </a:r>
            <a:r>
              <a:rPr lang="en-US" sz="2800" dirty="0" smtClean="0">
                <a:sym typeface="Symbol" pitchFamily="18" charset="2"/>
              </a:rPr>
              <a:t>(</a:t>
            </a:r>
            <a:r>
              <a:rPr lang="en-US" sz="2800" i="1" dirty="0" smtClean="0">
                <a:sym typeface="Symbol" pitchFamily="18" charset="2"/>
              </a:rPr>
              <a:t>m</a:t>
            </a:r>
            <a:r>
              <a:rPr lang="en-US" sz="2800" dirty="0" smtClean="0">
                <a:sym typeface="Symbol" pitchFamily="18" charset="2"/>
              </a:rPr>
              <a:t>)/</a:t>
            </a:r>
            <a:r>
              <a:rPr lang="en-US" sz="2800" i="1" dirty="0" smtClean="0">
                <a:sym typeface="Symbol" pitchFamily="18" charset="2"/>
              </a:rPr>
              <a:t>m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i="1" dirty="0" smtClean="0">
                <a:sym typeface="Symbol" pitchFamily="18" charset="2"/>
              </a:rPr>
              <a:t>O</a:t>
            </a:r>
            <a:r>
              <a:rPr lang="en-US" sz="2800" dirty="0" smtClean="0">
                <a:sym typeface="Symbol" pitchFamily="18" charset="2"/>
              </a:rPr>
              <a:t>(1).</a:t>
            </a:r>
          </a:p>
          <a:p>
            <a:pPr>
              <a:buNone/>
            </a:pPr>
            <a:r>
              <a:rPr lang="en-US" sz="2800" dirty="0" smtClean="0">
                <a:sym typeface="Symbol" pitchFamily="18" charset="2"/>
              </a:rPr>
              <a:t>   </a:t>
            </a:r>
            <a:r>
              <a:rPr lang="en-US" sz="2800" dirty="0" smtClean="0">
                <a:solidFill>
                  <a:schemeClr val="hlink"/>
                </a:solidFill>
                <a:sym typeface="Symbol" pitchFamily="18" charset="2"/>
              </a:rPr>
              <a:t>Search takes constant time on average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r>
              <a:rPr lang="en-US" sz="2800" dirty="0" smtClean="0">
                <a:sym typeface="Symbol" pitchFamily="18" charset="2"/>
              </a:rPr>
              <a:t>Deletion takes </a:t>
            </a:r>
            <a:r>
              <a:rPr lang="en-US" sz="2800" i="1" dirty="0" smtClean="0">
                <a:sym typeface="Symbol" pitchFamily="18" charset="2"/>
              </a:rPr>
              <a:t>O</a:t>
            </a:r>
            <a:r>
              <a:rPr lang="en-US" sz="2800" dirty="0" smtClean="0">
                <a:sym typeface="Symbol" pitchFamily="18" charset="2"/>
              </a:rPr>
              <a:t>(1) worst-case time if you have a pointer to the preceding element in the list. </a:t>
            </a:r>
          </a:p>
          <a:p>
            <a:r>
              <a:rPr lang="en-US" sz="2800" dirty="0" smtClean="0">
                <a:sym typeface="Symbol" pitchFamily="18" charset="2"/>
              </a:rPr>
              <a:t>Hence, for </a:t>
            </a: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hash tables with chaining,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all dictionary operations take </a:t>
            </a:r>
            <a:r>
              <a:rPr lang="en-US" sz="2800" i="1" dirty="0" smtClean="0">
                <a:solidFill>
                  <a:srgbClr val="CC3300"/>
                </a:solidFill>
                <a:sym typeface="Symbol" pitchFamily="18" charset="2"/>
              </a:rPr>
              <a:t>O</a:t>
            </a: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(1) time on average</a:t>
            </a:r>
            <a:r>
              <a:rPr lang="en-US" sz="2800" dirty="0" smtClean="0">
                <a:sym typeface="Symbol" pitchFamily="18" charset="2"/>
              </a:rPr>
              <a:t>, </a:t>
            </a:r>
            <a:r>
              <a:rPr lang="en-US" sz="2400" dirty="0" smtClean="0">
                <a:sym typeface="Symbol" pitchFamily="18" charset="2"/>
              </a:rPr>
              <a:t>given the assumptions of  simple uniform hashing and O(1) time hash function evaluation.</a:t>
            </a:r>
            <a:endParaRPr lang="en-US" sz="2800" dirty="0" smtClean="0">
              <a:sym typeface="Symbol" pitchFamily="18" charset="2"/>
            </a:endParaRPr>
          </a:p>
          <a:p>
            <a:endParaRPr lang="en-US" sz="2800" dirty="0" smtClean="0">
              <a:sym typeface="Symbol" pitchFamily="18" charset="2"/>
            </a:endParaRPr>
          </a:p>
          <a:p>
            <a:r>
              <a:rPr lang="en-US" sz="2800" dirty="0" smtClean="0">
                <a:sym typeface="Symbol" pitchFamily="18" charset="2"/>
              </a:rPr>
              <a:t>Extra memory (&amp; coding) needed for linked list pointers.</a:t>
            </a:r>
          </a:p>
          <a:p>
            <a:r>
              <a:rPr lang="en-US" sz="2800" dirty="0" smtClean="0">
                <a:sym typeface="Symbol" pitchFamily="18" charset="2"/>
              </a:rPr>
              <a:t>Can we satisfy the simple uniform hashing assumption?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Good hash functions CLRS 11.2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Dictionary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Dictionary: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Dynamic-set data structure for </a:t>
            </a:r>
            <a:br>
              <a:rPr lang="en-US" dirty="0" smtClean="0"/>
            </a:br>
            <a:r>
              <a:rPr lang="en-US" dirty="0" smtClean="0">
                <a:solidFill>
                  <a:schemeClr val="hlink"/>
                </a:solidFill>
              </a:rPr>
              <a:t>storing items indexed using </a:t>
            </a:r>
            <a:r>
              <a:rPr lang="en-US" i="1" dirty="0" smtClean="0">
                <a:solidFill>
                  <a:schemeClr val="hlink"/>
                </a:solidFill>
              </a:rPr>
              <a:t>keys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Supports </a:t>
            </a:r>
            <a:r>
              <a:rPr lang="en-US" dirty="0" smtClean="0">
                <a:solidFill>
                  <a:srgbClr val="CC3300"/>
                </a:solidFill>
              </a:rPr>
              <a:t>operations: Insert, Search, and </a:t>
            </a:r>
            <a:r>
              <a:rPr lang="en-US" dirty="0" smtClean="0">
                <a:solidFill>
                  <a:srgbClr val="CC3300"/>
                </a:solidFill>
              </a:rPr>
              <a:t>Delete </a:t>
            </a:r>
            <a:br>
              <a:rPr lang="en-US" dirty="0" smtClean="0">
                <a:solidFill>
                  <a:srgbClr val="CC3300"/>
                </a:solidFill>
              </a:rPr>
            </a:br>
            <a:r>
              <a:rPr lang="en-US" dirty="0" smtClean="0">
                <a:solidFill>
                  <a:srgbClr val="CC3300"/>
                </a:solidFill>
              </a:rPr>
              <a:t>(</a:t>
            </a:r>
            <a:r>
              <a:rPr lang="en-US" altLang="zh-CN" dirty="0" smtClean="0"/>
              <a:t>take </a:t>
            </a:r>
            <a:r>
              <a:rPr lang="en-US" altLang="zh-CN" i="1" dirty="0" smtClean="0">
                <a:solidFill>
                  <a:srgbClr val="CC3300"/>
                </a:solidFill>
              </a:rPr>
              <a:t>O</a:t>
            </a:r>
            <a:r>
              <a:rPr lang="en-US" altLang="zh-CN" dirty="0" smtClean="0">
                <a:solidFill>
                  <a:srgbClr val="CC3300"/>
                </a:solidFill>
              </a:rPr>
              <a:t>(1) time</a:t>
            </a:r>
            <a:r>
              <a:rPr lang="en-US" dirty="0" smtClean="0">
                <a:solidFill>
                  <a:srgbClr val="CC3300"/>
                </a:solidFill>
              </a:rPr>
              <a:t>)</a:t>
            </a:r>
            <a:r>
              <a:rPr lang="en-US" dirty="0" smtClean="0"/>
              <a:t>.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</a:rPr>
              <a:t>Applications: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Symbol-table of a compiler.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Routing tables for network communication.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Associative arrays (python)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Page tables, spell checkers, document fingerprints, </a:t>
            </a:r>
            <a:r>
              <a:rPr lang="en-US" dirty="0" smtClean="0"/>
              <a:t>…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</a:rPr>
              <a:t>Hash Tables: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Effective implementations of dictionaries.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Good Hash Functions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7630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Recall the assumption of </a:t>
            </a:r>
            <a:r>
              <a:rPr lang="en-US" i="1" dirty="0" smtClean="0">
                <a:solidFill>
                  <a:schemeClr val="hlink"/>
                </a:solidFill>
              </a:rPr>
              <a:t>simple uniform hashing</a:t>
            </a:r>
            <a:r>
              <a:rPr lang="en-US" i="1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Any key is equally likely to hash into any of the slots, independent of where any other key hashes to.</a:t>
            </a:r>
          </a:p>
          <a:p>
            <a:pPr lvl="1">
              <a:lnSpc>
                <a:spcPct val="80000"/>
              </a:lnSpc>
            </a:pPr>
            <a:r>
              <a:rPr lang="en-US" i="1" dirty="0" smtClean="0"/>
              <a:t>O</a:t>
            </a:r>
            <a:r>
              <a:rPr lang="en-US" dirty="0" smtClean="0"/>
              <a:t>(1) time to compute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).</a:t>
            </a:r>
            <a:endParaRPr lang="en-US" sz="3200" i="1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CC3300"/>
                </a:solidFill>
              </a:rPr>
              <a:t>Hash values should be independent of any patterns that might exist in the data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 If each key is drawn independently from </a:t>
            </a:r>
            <a:r>
              <a:rPr lang="en-US" i="1" dirty="0" smtClean="0"/>
              <a:t>U</a:t>
            </a:r>
            <a:r>
              <a:rPr lang="en-US" dirty="0" smtClean="0"/>
              <a:t> according to a probability distribution </a:t>
            </a:r>
            <a:r>
              <a:rPr lang="en-US" i="1" dirty="0" smtClean="0"/>
              <a:t>P</a:t>
            </a:r>
            <a:r>
              <a:rPr lang="en-US" dirty="0" smtClean="0"/>
              <a:t>, we want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for all</a:t>
            </a:r>
            <a:r>
              <a:rPr lang="en-US" i="1" dirty="0" smtClean="0">
                <a:solidFill>
                  <a:schemeClr val="tx1"/>
                </a:solidFill>
                <a:sym typeface="Symbol" pitchFamily="18" charset="2"/>
              </a:rPr>
              <a:t> j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[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0</a:t>
            </a:r>
            <a:r>
              <a:rPr lang="en-US" i="1" dirty="0" smtClean="0">
                <a:solidFill>
                  <a:schemeClr val="tx1"/>
                </a:solidFill>
                <a:sym typeface="Symbol" pitchFamily="18" charset="2"/>
              </a:rPr>
              <a:t>…m–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1], </a:t>
            </a:r>
            <a:r>
              <a:rPr lang="en-US" i="1" baseline="-25000" dirty="0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baseline="-25000" dirty="0" smtClean="0">
                <a:solidFill>
                  <a:schemeClr val="tx1"/>
                </a:solidFill>
                <a:sym typeface="Symbol" pitchFamily="18" charset="2"/>
              </a:rPr>
              <a:t>:</a:t>
            </a:r>
            <a:r>
              <a:rPr lang="en-US" i="1" baseline="-25000" dirty="0" smtClean="0">
                <a:solidFill>
                  <a:schemeClr val="tx1"/>
                </a:solidFill>
                <a:sym typeface="Symbol" pitchFamily="18" charset="2"/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i="1" baseline="-25000" dirty="0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baseline="-25000" dirty="0" smtClean="0">
                <a:solidFill>
                  <a:schemeClr val="tx1"/>
                </a:solidFill>
                <a:sym typeface="Symbol" pitchFamily="18" charset="2"/>
              </a:rPr>
              <a:t>)</a:t>
            </a:r>
            <a:r>
              <a:rPr lang="en-US" i="1" baseline="-25000" dirty="0" smtClean="0">
                <a:solidFill>
                  <a:schemeClr val="tx1"/>
                </a:solidFill>
                <a:sym typeface="Symbol" pitchFamily="18" charset="2"/>
              </a:rPr>
              <a:t> = j</a:t>
            </a:r>
            <a:r>
              <a:rPr lang="en-US" i="1" dirty="0" smtClean="0">
                <a:solidFill>
                  <a:schemeClr val="tx1"/>
                </a:solidFill>
                <a:sym typeface="Symbol" pitchFamily="18" charset="2"/>
              </a:rPr>
              <a:t> P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i="1" dirty="0" smtClean="0">
                <a:solidFill>
                  <a:schemeClr val="tx1"/>
                </a:solidFill>
                <a:sym typeface="Symbol" pitchFamily="18" charset="2"/>
              </a:rPr>
              <a:t>k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)</a:t>
            </a:r>
            <a:r>
              <a:rPr lang="en-US" i="1" dirty="0" smtClean="0">
                <a:solidFill>
                  <a:schemeClr val="tx1"/>
                </a:solidFill>
                <a:sym typeface="Symbol" pitchFamily="18" charset="2"/>
              </a:rPr>
              <a:t> = 1/m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Often </a:t>
            </a:r>
            <a:r>
              <a:rPr lang="en-US" dirty="0" smtClean="0">
                <a:solidFill>
                  <a:srgbClr val="CC3300"/>
                </a:solidFill>
              </a:rPr>
              <a:t>use heuristics</a:t>
            </a:r>
            <a:r>
              <a:rPr lang="en-US" dirty="0" smtClean="0"/>
              <a:t>, based on the domain of the keys, to create a hash function that performs well.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Keys as Natural Numbers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Let’s assume that keys are natural numbers, </a:t>
            </a:r>
            <a:br>
              <a:rPr lang="en-US" dirty="0" smtClean="0"/>
            </a:br>
            <a:r>
              <a:rPr lang="en-US" dirty="0" smtClean="0"/>
              <a:t>even if we have to encode them to make them so. </a:t>
            </a:r>
          </a:p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CC3300"/>
                </a:solidFill>
              </a:rPr>
              <a:t>Example:</a:t>
            </a:r>
            <a:r>
              <a:rPr lang="en-US" dirty="0" smtClean="0"/>
              <a:t> Interpret a character string as an integer expressed in some radix notation. E.g. “CLRS”: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ASCII values: C=67, L=76, R=82, S=83.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 base 2</a:t>
            </a:r>
            <a:r>
              <a:rPr lang="en-US" baseline="30000" dirty="0" smtClean="0"/>
              <a:t>7</a:t>
            </a:r>
            <a:r>
              <a:rPr lang="en-US" dirty="0" smtClean="0"/>
              <a:t>=128 to cover all basic ASCII values.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So, CLRS = 67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·128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3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+76 ·128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+ 82·128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+ 83·128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0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		               = 141,764,947.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Why not just sum the ASCII values?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“Division Method” (mod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4582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Map each key </a:t>
            </a:r>
            <a:r>
              <a:rPr lang="en-US" sz="2800" i="1" dirty="0" smtClean="0"/>
              <a:t>k</a:t>
            </a:r>
            <a:r>
              <a:rPr lang="en-US" sz="2800" dirty="0" smtClean="0"/>
              <a:t> into one of the </a:t>
            </a:r>
            <a:r>
              <a:rPr lang="en-US" sz="2800" i="1" dirty="0" smtClean="0"/>
              <a:t>m</a:t>
            </a:r>
            <a:r>
              <a:rPr lang="en-US" sz="2800" dirty="0" smtClean="0"/>
              <a:t> slots by taking the remainder of </a:t>
            </a:r>
            <a:r>
              <a:rPr lang="en-US" sz="2800" i="1" dirty="0" smtClean="0"/>
              <a:t>k</a:t>
            </a:r>
            <a:r>
              <a:rPr lang="en-US" sz="2800" dirty="0" smtClean="0"/>
              <a:t> divided by </a:t>
            </a:r>
            <a:r>
              <a:rPr lang="en-US" sz="2800" i="1" dirty="0" smtClean="0"/>
              <a:t>m</a:t>
            </a:r>
            <a:r>
              <a:rPr lang="en-US" sz="2800" dirty="0" smtClean="0"/>
              <a:t>.  That is,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 </a:t>
            </a:r>
            <a:r>
              <a:rPr lang="en-US" sz="2800" b="1" i="1" dirty="0" smtClean="0">
                <a:solidFill>
                  <a:srgbClr val="CC3300"/>
                </a:solidFill>
              </a:rPr>
              <a:t>h</a:t>
            </a:r>
            <a:r>
              <a:rPr lang="en-US" sz="2800" b="1" dirty="0" smtClean="0">
                <a:solidFill>
                  <a:srgbClr val="CC3300"/>
                </a:solidFill>
              </a:rPr>
              <a:t>(</a:t>
            </a:r>
            <a:r>
              <a:rPr lang="en-US" sz="2800" b="1" i="1" dirty="0" smtClean="0">
                <a:solidFill>
                  <a:srgbClr val="CC3300"/>
                </a:solidFill>
              </a:rPr>
              <a:t>k</a:t>
            </a:r>
            <a:r>
              <a:rPr lang="en-US" sz="2800" b="1" dirty="0" smtClean="0">
                <a:solidFill>
                  <a:srgbClr val="CC3300"/>
                </a:solidFill>
              </a:rPr>
              <a:t>)</a:t>
            </a:r>
            <a:r>
              <a:rPr lang="en-US" sz="2800" b="1" i="1" dirty="0" smtClean="0">
                <a:solidFill>
                  <a:srgbClr val="CC3300"/>
                </a:solidFill>
              </a:rPr>
              <a:t> = k </a:t>
            </a:r>
            <a:r>
              <a:rPr lang="en-US" sz="2800" b="1" dirty="0" smtClean="0">
                <a:solidFill>
                  <a:srgbClr val="CC3300"/>
                </a:solidFill>
              </a:rPr>
              <a:t>mod</a:t>
            </a:r>
            <a:r>
              <a:rPr lang="en-US" sz="2800" b="1" i="1" dirty="0" smtClean="0">
                <a:solidFill>
                  <a:srgbClr val="CC3300"/>
                </a:solidFill>
              </a:rPr>
              <a:t> m</a:t>
            </a:r>
          </a:p>
          <a:p>
            <a:pPr>
              <a:lnSpc>
                <a:spcPct val="90000"/>
              </a:lnSpc>
            </a:pPr>
            <a:r>
              <a:rPr lang="en-US" sz="2800" u="sng" dirty="0" smtClean="0">
                <a:solidFill>
                  <a:schemeClr val="hlink"/>
                </a:solidFill>
              </a:rPr>
              <a:t>Example: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= 31 and </a:t>
            </a:r>
            <a:r>
              <a:rPr lang="en-US" sz="2800" i="1" dirty="0" smtClean="0"/>
              <a:t>k</a:t>
            </a:r>
            <a:r>
              <a:rPr lang="en-US" sz="2800" dirty="0" smtClean="0"/>
              <a:t> = 78 </a:t>
            </a:r>
            <a:r>
              <a:rPr lang="en-US" sz="2800" dirty="0" smtClean="0">
                <a:sym typeface="Symbol" pitchFamily="18" charset="2"/>
              </a:rPr>
              <a:t> </a:t>
            </a:r>
            <a:r>
              <a:rPr lang="en-US" sz="2800" i="1" dirty="0" smtClean="0">
                <a:sym typeface="Symbol" pitchFamily="18" charset="2"/>
              </a:rPr>
              <a:t>h</a:t>
            </a:r>
            <a:r>
              <a:rPr lang="en-US" sz="2800" dirty="0" smtClean="0">
                <a:sym typeface="Symbol" pitchFamily="18" charset="2"/>
              </a:rPr>
              <a:t>(</a:t>
            </a:r>
            <a:r>
              <a:rPr lang="en-US" sz="2800" i="1" dirty="0" smtClean="0">
                <a:sym typeface="Symbol" pitchFamily="18" charset="2"/>
              </a:rPr>
              <a:t>k</a:t>
            </a:r>
            <a:r>
              <a:rPr lang="en-US" sz="2800" dirty="0" smtClean="0">
                <a:sym typeface="Symbol" pitchFamily="18" charset="2"/>
              </a:rPr>
              <a:t>) = 16.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CC3300"/>
                </a:solidFill>
              </a:rPr>
              <a:t>Advantage:</a:t>
            </a:r>
            <a:r>
              <a:rPr lang="en-US" sz="2800" dirty="0" smtClean="0"/>
              <a:t> Fast, since requires just one division operation.</a:t>
            </a:r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CC3300"/>
                </a:solidFill>
              </a:rPr>
              <a:t>Disadvantage:</a:t>
            </a:r>
            <a:r>
              <a:rPr lang="en-US" sz="2800" dirty="0" smtClean="0"/>
              <a:t> For some values, such as </a:t>
            </a:r>
            <a:r>
              <a:rPr lang="en-US" sz="2800" i="1" dirty="0" smtClean="0"/>
              <a:t>m=2</a:t>
            </a:r>
            <a:r>
              <a:rPr lang="en-US" sz="2800" i="1" baseline="50000" dirty="0" smtClean="0"/>
              <a:t>p</a:t>
            </a:r>
            <a:r>
              <a:rPr lang="en-US" sz="2800" dirty="0" smtClean="0"/>
              <a:t>, the hash depends on just a subset of the bits of the key. </a:t>
            </a:r>
            <a:endParaRPr lang="en-US" sz="2400" i="1" baseline="50000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CC3300"/>
                </a:solidFill>
              </a:rPr>
              <a:t>Good choice for </a:t>
            </a:r>
            <a:r>
              <a:rPr lang="en-US" sz="2800" b="1" i="1" dirty="0" smtClean="0">
                <a:solidFill>
                  <a:srgbClr val="CC3300"/>
                </a:solidFill>
              </a:rPr>
              <a:t>m</a:t>
            </a:r>
            <a:r>
              <a:rPr lang="en-US" sz="2800" b="1" dirty="0" smtClean="0">
                <a:solidFill>
                  <a:srgbClr val="CC3300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Primes are good, if not too close to power of 2 (or 10).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Multiplication Method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915400" cy="5334000"/>
          </a:xfrm>
        </p:spPr>
        <p:txBody>
          <a:bodyPr/>
          <a:lstStyle/>
          <a:p>
            <a:r>
              <a:rPr lang="en-US" sz="2800" dirty="0" smtClean="0"/>
              <a:t>Map each key </a:t>
            </a:r>
            <a:r>
              <a:rPr lang="en-US" sz="2800" i="1" dirty="0" smtClean="0"/>
              <a:t>k</a:t>
            </a:r>
            <a:r>
              <a:rPr lang="en-US" sz="2800" dirty="0" smtClean="0"/>
              <a:t> to one of the </a:t>
            </a:r>
            <a:r>
              <a:rPr lang="en-US" sz="2800" i="1" dirty="0" smtClean="0"/>
              <a:t>m</a:t>
            </a:r>
            <a:r>
              <a:rPr lang="en-US" sz="2800" dirty="0" smtClean="0"/>
              <a:t> slots indicated by the fractional part of </a:t>
            </a:r>
            <a:r>
              <a:rPr lang="en-US" sz="2800" i="1" dirty="0" smtClean="0"/>
              <a:t>k </a:t>
            </a:r>
            <a:r>
              <a:rPr lang="en-US" sz="2800" dirty="0" smtClean="0"/>
              <a:t>times a chosen real 0</a:t>
            </a:r>
            <a:r>
              <a:rPr lang="en-US" sz="2800" i="1" dirty="0" smtClean="0"/>
              <a:t> &lt; A &lt; </a:t>
            </a:r>
            <a:r>
              <a:rPr lang="en-US" sz="2800" dirty="0" smtClean="0"/>
              <a:t>1.</a:t>
            </a:r>
          </a:p>
          <a:p>
            <a:r>
              <a:rPr lang="en-US" sz="2800" dirty="0" smtClean="0"/>
              <a:t>That is, 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</a:t>
            </a:r>
            <a:r>
              <a:rPr lang="en-US" sz="2800" i="1" dirty="0" smtClean="0"/>
              <a:t> = </a:t>
            </a:r>
            <a:r>
              <a:rPr lang="en-US" sz="2400" dirty="0" smtClean="0">
                <a:sym typeface="Symbol" pitchFamily="18" charset="2"/>
              </a:rPr>
              <a:t></a:t>
            </a:r>
            <a:r>
              <a:rPr lang="en-US" sz="2800" i="1" dirty="0" smtClean="0"/>
              <a:t>m</a:t>
            </a:r>
            <a:r>
              <a:rPr lang="en-US" sz="2800" dirty="0" smtClean="0"/>
              <a:t> (</a:t>
            </a:r>
            <a:r>
              <a:rPr lang="en-US" sz="2800" i="1" dirty="0" smtClean="0"/>
              <a:t>kA </a:t>
            </a:r>
            <a:r>
              <a:rPr lang="en-US" sz="2800" dirty="0" smtClean="0"/>
              <a:t>mod</a:t>
            </a:r>
            <a:r>
              <a:rPr lang="en-US" sz="2800" i="1" dirty="0" smtClean="0"/>
              <a:t> </a:t>
            </a:r>
            <a:r>
              <a:rPr lang="en-US" sz="2800" dirty="0" smtClean="0"/>
              <a:t>1)</a:t>
            </a:r>
            <a:r>
              <a:rPr lang="en-US" sz="2400" dirty="0" smtClean="0">
                <a:sym typeface="Symbol" pitchFamily="18" charset="2"/>
              </a:rPr>
              <a:t>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400" dirty="0" smtClean="0">
                <a:sym typeface="Symbol" pitchFamily="18" charset="2"/>
              </a:rPr>
              <a:t></a:t>
            </a:r>
            <a:r>
              <a:rPr lang="en-US" sz="2800" i="1" dirty="0" smtClean="0"/>
              <a:t>m</a:t>
            </a:r>
            <a:r>
              <a:rPr lang="en-US" sz="2800" dirty="0" smtClean="0">
                <a:sym typeface="Symbol" pitchFamily="18" charset="2"/>
              </a:rPr>
              <a:t> (</a:t>
            </a:r>
            <a:r>
              <a:rPr lang="en-US" sz="2800" i="1" dirty="0" smtClean="0"/>
              <a:t>kA </a:t>
            </a:r>
            <a:r>
              <a:rPr lang="en-US" sz="2800" dirty="0" smtClean="0"/>
              <a:t>–</a:t>
            </a:r>
            <a:r>
              <a:rPr lang="en-US" sz="2800" i="1" dirty="0" smtClean="0"/>
              <a:t> </a:t>
            </a:r>
            <a:r>
              <a:rPr lang="en-US" sz="2400" dirty="0" smtClean="0">
                <a:sym typeface="Symbol" pitchFamily="18" charset="2"/>
              </a:rPr>
              <a:t></a:t>
            </a:r>
            <a:r>
              <a:rPr lang="en-US" sz="2800" i="1" dirty="0" smtClean="0"/>
              <a:t>kA</a:t>
            </a:r>
            <a:r>
              <a:rPr lang="en-US" sz="2400" dirty="0" smtClean="0">
                <a:sym typeface="Symbol" pitchFamily="18" charset="2"/>
              </a:rPr>
              <a:t>) </a:t>
            </a:r>
            <a:r>
              <a:rPr lang="en-US" sz="2800" dirty="0" smtClean="0">
                <a:sym typeface="Symbol" pitchFamily="18" charset="2"/>
              </a:rPr>
              <a:t> </a:t>
            </a:r>
            <a:endParaRPr lang="en-US" sz="2400" dirty="0" smtClean="0">
              <a:sym typeface="Symbol" pitchFamily="18" charset="2"/>
            </a:endParaRPr>
          </a:p>
          <a:p>
            <a:r>
              <a:rPr lang="en-US" sz="2800" u="sng" dirty="0" smtClean="0">
                <a:solidFill>
                  <a:schemeClr val="hlink"/>
                </a:solidFill>
              </a:rPr>
              <a:t>Example:</a:t>
            </a:r>
            <a:r>
              <a:rPr lang="en-US" sz="2800" i="1" dirty="0" smtClean="0"/>
              <a:t> m = </a:t>
            </a:r>
            <a:r>
              <a:rPr lang="en-US" sz="2800" dirty="0" smtClean="0"/>
              <a:t>1000</a:t>
            </a:r>
            <a:r>
              <a:rPr lang="en-US" sz="2800" i="1" dirty="0" smtClean="0"/>
              <a:t>, k = </a:t>
            </a:r>
            <a:r>
              <a:rPr lang="en-US" sz="2800" dirty="0" smtClean="0"/>
              <a:t>123</a:t>
            </a:r>
            <a:r>
              <a:rPr lang="en-US" sz="2800" i="1" dirty="0" smtClean="0"/>
              <a:t>, A </a:t>
            </a:r>
            <a:r>
              <a:rPr lang="en-US" sz="2800" dirty="0" smtClean="0">
                <a:sym typeface="Symbol" pitchFamily="18" charset="2"/>
              </a:rPr>
              <a:t> 0.6180339887</a:t>
            </a:r>
            <a:r>
              <a:rPr lang="en-US" sz="2800" i="1" dirty="0" smtClean="0">
                <a:sym typeface="Symbol" pitchFamily="18" charset="2"/>
              </a:rPr>
              <a:t>…</a:t>
            </a:r>
          </a:p>
          <a:p>
            <a:pPr>
              <a:buFont typeface="Wingdings" pitchFamily="2" charset="2"/>
              <a:buNone/>
            </a:pP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</a:t>
            </a:r>
            <a:r>
              <a:rPr lang="en-US" sz="2800" i="1" dirty="0" smtClean="0"/>
              <a:t> = </a:t>
            </a:r>
            <a:r>
              <a:rPr lang="en-US" sz="2400" dirty="0" smtClean="0">
                <a:sym typeface="Symbol" pitchFamily="18" charset="2"/>
              </a:rPr>
              <a:t></a:t>
            </a:r>
            <a:r>
              <a:rPr lang="en-US" sz="2800" dirty="0" smtClean="0"/>
              <a:t>1000(123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· </a:t>
            </a:r>
            <a:r>
              <a:rPr lang="en-US" sz="2800" dirty="0" smtClean="0"/>
              <a:t>0.6180339887 mod</a:t>
            </a:r>
            <a:r>
              <a:rPr lang="en-US" sz="2800" i="1" dirty="0" smtClean="0"/>
              <a:t> </a:t>
            </a:r>
            <a:r>
              <a:rPr lang="en-US" sz="2800" dirty="0" smtClean="0"/>
              <a:t>1)</a:t>
            </a:r>
            <a:r>
              <a:rPr lang="en-US" sz="2400" dirty="0" smtClean="0">
                <a:sym typeface="Symbol" pitchFamily="18" charset="2"/>
              </a:rPr>
              <a:t> 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ym typeface="Symbol" pitchFamily="18" charset="2"/>
              </a:rPr>
              <a:t>        = </a:t>
            </a:r>
            <a:r>
              <a:rPr lang="en-US" sz="2800" dirty="0" smtClean="0"/>
              <a:t>1000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·</a:t>
            </a:r>
            <a:r>
              <a:rPr lang="en-US" sz="2800" dirty="0" smtClean="0"/>
              <a:t> 0.018169... </a:t>
            </a:r>
            <a:r>
              <a:rPr lang="en-US" sz="2800" dirty="0" smtClean="0">
                <a:sym typeface="Symbol" pitchFamily="18" charset="2"/>
              </a:rPr>
              <a:t> </a:t>
            </a:r>
            <a:r>
              <a:rPr lang="en-US" sz="2800" i="1" dirty="0" smtClean="0">
                <a:sym typeface="Symbol" pitchFamily="18" charset="2"/>
              </a:rPr>
              <a:t>= </a:t>
            </a:r>
            <a:r>
              <a:rPr lang="en-US" sz="2800" dirty="0" smtClean="0">
                <a:sym typeface="Symbol" pitchFamily="18" charset="2"/>
              </a:rPr>
              <a:t>18.</a:t>
            </a:r>
          </a:p>
          <a:p>
            <a:pPr>
              <a:buFont typeface="Wingdings" pitchFamily="2" charset="2"/>
              <a:buNone/>
            </a:pPr>
            <a:endParaRPr lang="en-US" sz="2800" dirty="0" smtClean="0">
              <a:sym typeface="Symbol" pitchFamily="18" charset="2"/>
            </a:endParaRPr>
          </a:p>
          <a:p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Disadvantage:</a:t>
            </a:r>
            <a:r>
              <a:rPr lang="en-US" sz="2800" dirty="0" smtClean="0">
                <a:sym typeface="Symbol" pitchFamily="18" charset="2"/>
              </a:rPr>
              <a:t> A bit slower than the division method.</a:t>
            </a:r>
          </a:p>
          <a:p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Advantage:</a:t>
            </a:r>
            <a:r>
              <a:rPr lang="en-US" sz="2800" dirty="0" smtClean="0">
                <a:sym typeface="Symbol" pitchFamily="18" charset="2"/>
              </a:rPr>
              <a:t> Value of </a:t>
            </a:r>
            <a:r>
              <a:rPr lang="en-US" sz="2800" i="1" dirty="0" smtClean="0">
                <a:sym typeface="Symbol" pitchFamily="18" charset="2"/>
              </a:rPr>
              <a:t>m</a:t>
            </a:r>
            <a:r>
              <a:rPr lang="en-US" sz="2800" dirty="0" smtClean="0">
                <a:sym typeface="Symbol" pitchFamily="18" charset="2"/>
              </a:rPr>
              <a:t> is not critical.</a:t>
            </a:r>
          </a:p>
          <a:p>
            <a:r>
              <a:rPr lang="en-US" sz="2800" dirty="0" smtClean="0">
                <a:sym typeface="Symbol" pitchFamily="18" charset="2"/>
              </a:rPr>
              <a:t>Details on next slide</a:t>
            </a:r>
          </a:p>
          <a:p>
            <a:endParaRPr lang="en-US" sz="2800" dirty="0" smtClean="0">
              <a:sym typeface="Symbol" pitchFamily="18" charset="2"/>
            </a:endParaRP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None/>
            </a:pP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Multiplication </a:t>
            </a:r>
            <a:r>
              <a:rPr lang="en-US" dirty="0" err="1" smtClean="0"/>
              <a:t>Mthd</a:t>
            </a:r>
            <a:r>
              <a:rPr lang="en-US" dirty="0" smtClean="0"/>
              <a:t>. – Implementation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915400" cy="53340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ym typeface="Symbol" pitchFamily="18" charset="2"/>
              </a:rPr>
              <a:t>Simple implementation for </a:t>
            </a:r>
            <a:r>
              <a:rPr lang="en-US" sz="2800" i="1" dirty="0" smtClean="0">
                <a:sym typeface="Symbol" pitchFamily="18" charset="2"/>
              </a:rPr>
              <a:t>m</a:t>
            </a:r>
            <a:r>
              <a:rPr lang="en-US" sz="2800" dirty="0" smtClean="0">
                <a:sym typeface="Symbol" pitchFamily="18" charset="2"/>
              </a:rPr>
              <a:t> a power of 2.</a:t>
            </a:r>
          </a:p>
          <a:p>
            <a:r>
              <a:rPr lang="en-US" sz="2400" dirty="0" smtClean="0">
                <a:sym typeface="Symbol" pitchFamily="18" charset="2"/>
              </a:rPr>
              <a:t>Choose </a:t>
            </a:r>
            <a:r>
              <a:rPr lang="en-US" sz="2400" i="1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 = 2</a:t>
            </a:r>
            <a:r>
              <a:rPr lang="en-US" sz="2400" i="1" baseline="30000" dirty="0" smtClean="0">
                <a:sym typeface="Symbol" pitchFamily="18" charset="2"/>
              </a:rPr>
              <a:t>p</a:t>
            </a:r>
            <a:r>
              <a:rPr lang="en-US" sz="2400" dirty="0" smtClean="0">
                <a:sym typeface="Symbol" pitchFamily="18" charset="2"/>
              </a:rPr>
              <a:t>, for some integer </a:t>
            </a:r>
            <a:r>
              <a:rPr lang="en-US" sz="2400" i="1" dirty="0" smtClean="0">
                <a:sym typeface="Symbol" pitchFamily="18" charset="2"/>
              </a:rPr>
              <a:t>p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r>
              <a:rPr lang="en-US" sz="2400" dirty="0" smtClean="0">
                <a:sym typeface="Symbol" pitchFamily="18" charset="2"/>
              </a:rPr>
              <a:t>Let the word size of the machine be </a:t>
            </a:r>
            <a:r>
              <a:rPr lang="en-US" sz="2400" i="1" dirty="0" smtClean="0">
                <a:sym typeface="Symbol" pitchFamily="18" charset="2"/>
              </a:rPr>
              <a:t>w</a:t>
            </a:r>
            <a:r>
              <a:rPr lang="en-US" sz="2400" dirty="0" smtClean="0">
                <a:sym typeface="Symbol" pitchFamily="18" charset="2"/>
              </a:rPr>
              <a:t> bits.</a:t>
            </a:r>
          </a:p>
          <a:p>
            <a:pPr marL="342900" lvl="1" indent="-342900">
              <a:buFont typeface="Wingdings" pitchFamily="2" charset="2"/>
              <a:buChar char="w"/>
            </a:pPr>
            <a:r>
              <a:rPr lang="en-US" sz="2400" dirty="0" smtClean="0">
                <a:sym typeface="Symbol" pitchFamily="18" charset="2"/>
              </a:rPr>
              <a:t>Pick a </a:t>
            </a:r>
            <a:r>
              <a:rPr lang="en-US" sz="2400" i="1" dirty="0" smtClean="0">
                <a:sym typeface="Symbol" pitchFamily="18" charset="2"/>
              </a:rPr>
              <a:t>w</a:t>
            </a:r>
            <a:r>
              <a:rPr lang="en-US" sz="2400" dirty="0" smtClean="0">
                <a:sym typeface="Symbol" pitchFamily="18" charset="2"/>
              </a:rPr>
              <a:t>-bit 0 &lt; </a:t>
            </a:r>
            <a:r>
              <a:rPr lang="en-US" sz="2400" i="1" dirty="0" smtClean="0"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 &lt; 2</a:t>
            </a:r>
            <a:r>
              <a:rPr lang="en-US" sz="2400" i="1" baseline="30000" dirty="0" smtClean="0">
                <a:sym typeface="Symbol" pitchFamily="18" charset="2"/>
              </a:rPr>
              <a:t>w</a:t>
            </a:r>
            <a:r>
              <a:rPr lang="en-US" sz="2400" dirty="0" smtClean="0">
                <a:sym typeface="Symbol" pitchFamily="18" charset="2"/>
              </a:rPr>
              <a:t>.  </a:t>
            </a:r>
            <a:r>
              <a:rPr lang="en-US" sz="2400" dirty="0" smtClean="0"/>
              <a:t>Knuth suggests </a:t>
            </a:r>
            <a:r>
              <a:rPr lang="en-US" sz="2400" dirty="0" smtClean="0">
                <a:sym typeface="Symbol" pitchFamily="18" charset="2"/>
              </a:rPr>
              <a:t>(5 – 1)·2</a:t>
            </a:r>
            <a:r>
              <a:rPr lang="en-US" sz="2400" i="1" baseline="30000" dirty="0" smtClean="0">
                <a:sym typeface="Symbol" pitchFamily="18" charset="2"/>
              </a:rPr>
              <a:t>w-1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r>
              <a:rPr lang="en-US" sz="2400" dirty="0" smtClean="0">
                <a:sym typeface="Symbol" pitchFamily="18" charset="2"/>
              </a:rPr>
              <a:t>Let </a:t>
            </a:r>
            <a:r>
              <a:rPr lang="en-US" sz="2400" i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 = </a:t>
            </a:r>
            <a:r>
              <a:rPr lang="en-US" sz="2400" i="1" dirty="0" smtClean="0"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/2</a:t>
            </a:r>
            <a:r>
              <a:rPr lang="en-US" sz="2400" i="1" baseline="30000" dirty="0" smtClean="0">
                <a:sym typeface="Symbol" pitchFamily="18" charset="2"/>
              </a:rPr>
              <a:t>w</a:t>
            </a:r>
            <a:r>
              <a:rPr lang="en-US" sz="2400" dirty="0" smtClean="0">
                <a:sym typeface="Symbol" pitchFamily="18" charset="2"/>
              </a:rPr>
              <a:t>. (We need 0&lt;</a:t>
            </a:r>
            <a:r>
              <a:rPr lang="en-US" sz="2400" i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&lt;1.)</a:t>
            </a:r>
          </a:p>
          <a:p>
            <a:r>
              <a:rPr lang="en-US" sz="2400" dirty="0" smtClean="0">
                <a:sym typeface="Symbol" pitchFamily="18" charset="2"/>
              </a:rPr>
              <a:t>Assume that key </a:t>
            </a:r>
            <a:r>
              <a:rPr lang="en-US" sz="2400" i="1" dirty="0" smtClean="0">
                <a:sym typeface="Symbol" pitchFamily="18" charset="2"/>
              </a:rPr>
              <a:t>k</a:t>
            </a:r>
            <a:r>
              <a:rPr lang="en-US" sz="2400" dirty="0" smtClean="0">
                <a:sym typeface="Symbol" pitchFamily="18" charset="2"/>
              </a:rPr>
              <a:t> fits into a single word. (</a:t>
            </a:r>
            <a:r>
              <a:rPr lang="en-US" sz="2400" i="1" dirty="0" smtClean="0">
                <a:sym typeface="Symbol" pitchFamily="18" charset="2"/>
              </a:rPr>
              <a:t>k </a:t>
            </a:r>
            <a:r>
              <a:rPr lang="en-US" sz="2400" dirty="0" smtClean="0">
                <a:sym typeface="Symbol" pitchFamily="18" charset="2"/>
              </a:rPr>
              <a:t>takes </a:t>
            </a:r>
            <a:r>
              <a:rPr lang="en-US" sz="2400" i="1" dirty="0" smtClean="0">
                <a:sym typeface="Symbol" pitchFamily="18" charset="2"/>
              </a:rPr>
              <a:t>w</a:t>
            </a:r>
            <a:r>
              <a:rPr lang="en-US" sz="2400" dirty="0" smtClean="0">
                <a:sym typeface="Symbol" pitchFamily="18" charset="2"/>
              </a:rPr>
              <a:t> bits.)</a:t>
            </a:r>
          </a:p>
          <a:p>
            <a:r>
              <a:rPr lang="en-US" sz="2400" dirty="0" smtClean="0">
                <a:sym typeface="Symbol" pitchFamily="18" charset="2"/>
              </a:rPr>
              <a:t>Compute </a:t>
            </a:r>
            <a:r>
              <a:rPr lang="en-US" sz="2400" i="1" dirty="0" smtClean="0">
                <a:sym typeface="Symbol" pitchFamily="18" charset="2"/>
              </a:rPr>
              <a:t>k 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</a:t>
            </a:r>
            <a:r>
              <a:rPr lang="en-US" sz="2400" i="1" dirty="0" smtClean="0">
                <a:solidFill>
                  <a:schemeClr val="tx1"/>
                </a:solidFill>
                <a:sym typeface="Symbol" pitchFamily="18" charset="2"/>
              </a:rPr>
              <a:t> s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 = 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baseline="-25000" dirty="0" smtClean="0">
                <a:solidFill>
                  <a:schemeClr val="tx1"/>
                </a:solidFill>
              </a:rPr>
              <a:t>1 </a:t>
            </a:r>
            <a:r>
              <a:rPr lang="en-US" sz="2000" dirty="0" smtClean="0">
                <a:cs typeface="Times New Roman" pitchFamily="18" charset="0"/>
                <a:sym typeface="Symbol" pitchFamily="18" charset="2"/>
              </a:rPr>
              <a:t>·2</a:t>
            </a:r>
            <a:r>
              <a:rPr lang="en-US" sz="2000" i="1" baseline="30000" dirty="0" smtClean="0">
                <a:cs typeface="Times New Roman" pitchFamily="18" charset="0"/>
                <a:sym typeface="Symbol" pitchFamily="18" charset="2"/>
              </a:rPr>
              <a:t>w</a:t>
            </a:r>
            <a:r>
              <a:rPr lang="en-US" sz="2000" i="1" dirty="0" smtClean="0"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000" i="1" dirty="0" smtClean="0">
                <a:solidFill>
                  <a:schemeClr val="tx1"/>
                </a:solidFill>
              </a:rPr>
              <a:t>r</a:t>
            </a:r>
            <a:r>
              <a:rPr lang="en-US" sz="2000" baseline="-25000" dirty="0" smtClean="0">
                <a:solidFill>
                  <a:schemeClr val="tx1"/>
                </a:solidFill>
              </a:rPr>
              <a:t>0 </a:t>
            </a:r>
            <a:endParaRPr lang="en-US" sz="2000" dirty="0" smtClean="0">
              <a:cs typeface="Times New Roman" pitchFamily="18" charset="0"/>
              <a:sym typeface="Symbol" pitchFamily="18" charset="2"/>
            </a:endParaRPr>
          </a:p>
          <a:p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The integer part of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kA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i="1" dirty="0" smtClean="0">
                <a:solidFill>
                  <a:schemeClr val="tx1"/>
                </a:solidFill>
              </a:rPr>
              <a:t>r</a:t>
            </a:r>
            <a:r>
              <a:rPr lang="en-US" sz="2400" baseline="-25000" dirty="0" smtClean="0">
                <a:solidFill>
                  <a:schemeClr val="tx1"/>
                </a:solidFill>
              </a:rPr>
              <a:t>1 </a:t>
            </a:r>
            <a:r>
              <a:rPr lang="en-US" sz="2400" dirty="0" smtClean="0">
                <a:solidFill>
                  <a:schemeClr val="tx1"/>
                </a:solidFill>
              </a:rPr>
              <a:t>, drop it.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Take the first </a:t>
            </a:r>
            <a:r>
              <a:rPr lang="en-US" sz="2400" i="1" dirty="0" smtClean="0">
                <a:solidFill>
                  <a:schemeClr val="tx1"/>
                </a:solidFill>
              </a:rPr>
              <a:t>p</a:t>
            </a:r>
            <a:r>
              <a:rPr lang="en-US" sz="2400" dirty="0" smtClean="0">
                <a:solidFill>
                  <a:schemeClr val="tx1"/>
                </a:solidFill>
              </a:rPr>
              <a:t> bits of </a:t>
            </a:r>
            <a:r>
              <a:rPr lang="en-US" sz="2400" i="1" dirty="0" smtClean="0">
                <a:solidFill>
                  <a:schemeClr val="tx1"/>
                </a:solidFill>
              </a:rPr>
              <a:t>r</a:t>
            </a:r>
            <a:r>
              <a:rPr lang="en-US" sz="2400" baseline="-25000" dirty="0" smtClean="0">
                <a:solidFill>
                  <a:schemeClr val="tx1"/>
                </a:solidFill>
              </a:rPr>
              <a:t>0</a:t>
            </a:r>
            <a:r>
              <a:rPr lang="en-US" sz="2400" dirty="0" smtClean="0">
                <a:solidFill>
                  <a:schemeClr val="tx1"/>
                </a:solidFill>
              </a:rPr>
              <a:t> by </a:t>
            </a:r>
            <a:r>
              <a:rPr lang="en-US" sz="2000" dirty="0" smtClean="0">
                <a:sym typeface="Symbol" pitchFamily="18" charset="2"/>
              </a:rPr>
              <a:t></a:t>
            </a:r>
            <a:r>
              <a:rPr lang="en-US" sz="2400" i="1" dirty="0" smtClean="0">
                <a:solidFill>
                  <a:schemeClr val="tx1"/>
                </a:solidFill>
              </a:rPr>
              <a:t>r</a:t>
            </a:r>
            <a:r>
              <a:rPr lang="en-US" sz="2400" baseline="-25000" dirty="0" smtClean="0">
                <a:solidFill>
                  <a:schemeClr val="tx1"/>
                </a:solidFill>
              </a:rPr>
              <a:t>0 </a:t>
            </a:r>
            <a:r>
              <a:rPr lang="en-US" sz="2400" dirty="0" smtClean="0">
                <a:solidFill>
                  <a:schemeClr val="tx1"/>
                </a:solidFill>
              </a:rPr>
              <a:t>&lt;&lt; </a:t>
            </a:r>
            <a:r>
              <a:rPr lang="en-US" sz="2400" i="1" dirty="0" smtClean="0">
                <a:solidFill>
                  <a:schemeClr val="tx1"/>
                </a:solidFill>
              </a:rPr>
              <a:t>p</a:t>
            </a:r>
            <a:r>
              <a:rPr lang="en-US" sz="2000" dirty="0" smtClean="0">
                <a:sym typeface="Symbol" pitchFamily="18" charset="2"/>
              </a:rPr>
              <a:t>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91000" y="4191000"/>
            <a:ext cx="4648200" cy="2345357"/>
            <a:chOff x="533400" y="762000"/>
            <a:chExt cx="6248400" cy="3152775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810000" y="1447800"/>
              <a:ext cx="2971800" cy="40957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i="1" u="none"/>
                <a:t>k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810000" y="1981200"/>
              <a:ext cx="2971800" cy="40957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i="1" u="none"/>
                <a:t>s</a:t>
              </a:r>
              <a:r>
                <a:rPr lang="en-US" sz="2000" u="none"/>
                <a:t> = </a:t>
              </a:r>
              <a:r>
                <a:rPr lang="en-US" sz="2000" i="1" u="none"/>
                <a:t>A</a:t>
              </a:r>
              <a:r>
                <a:rPr lang="en-US" sz="2000" u="none">
                  <a:solidFill>
                    <a:srgbClr val="010000"/>
                  </a:solidFill>
                  <a:cs typeface="Times New Roman" pitchFamily="18" charset="0"/>
                  <a:sym typeface="Symbol" pitchFamily="18" charset="2"/>
                </a:rPr>
                <a:t>·2</a:t>
              </a:r>
              <a:r>
                <a:rPr lang="en-US" sz="2000" i="1" u="none" baseline="30000">
                  <a:solidFill>
                    <a:srgbClr val="010000"/>
                  </a:solidFill>
                  <a:cs typeface="Times New Roman" pitchFamily="18" charset="0"/>
                  <a:sym typeface="Symbol" pitchFamily="18" charset="2"/>
                </a:rPr>
                <a:t>w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810000" y="2743200"/>
              <a:ext cx="2971800" cy="40957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i="1" u="none"/>
                <a:t>r</a:t>
              </a:r>
              <a:r>
                <a:rPr lang="en-US" sz="2000" u="none" baseline="-25000"/>
                <a:t>0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533400" y="2743200"/>
              <a:ext cx="2971800" cy="40957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i="1" u="none" dirty="0"/>
                <a:t>r</a:t>
              </a:r>
              <a:r>
                <a:rPr lang="en-US" sz="2000" u="none" baseline="-25000" dirty="0"/>
                <a:t>1</a:t>
              </a:r>
            </a:p>
          </p:txBody>
        </p:sp>
        <p:sp>
          <p:nvSpPr>
            <p:cNvPr id="10" name="AutoShape 8"/>
            <p:cNvSpPr>
              <a:spLocks/>
            </p:cNvSpPr>
            <p:nvPr/>
          </p:nvSpPr>
          <p:spPr bwMode="auto">
            <a:xfrm rot="5400000">
              <a:off x="5181600" y="-228600"/>
              <a:ext cx="228600" cy="2971800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953000" y="762000"/>
              <a:ext cx="782638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i="1" u="none"/>
                <a:t>w</a:t>
              </a:r>
              <a:r>
                <a:rPr lang="en-US" sz="2000" u="none"/>
                <a:t> bits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352800" y="1981200"/>
              <a:ext cx="350838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u="none">
                  <a:sym typeface="Symbol" pitchFamily="18" charset="2"/>
                </a:rPr>
                <a:t></a:t>
              </a:r>
              <a:endParaRPr lang="en-US" u="none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533400" y="2590800"/>
              <a:ext cx="6248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2"/>
            <p:cNvSpPr>
              <a:spLocks/>
            </p:cNvSpPr>
            <p:nvPr/>
          </p:nvSpPr>
          <p:spPr bwMode="auto">
            <a:xfrm rot="-5400000">
              <a:off x="4381500" y="2705100"/>
              <a:ext cx="152400" cy="1295400"/>
            </a:xfrm>
            <a:prstGeom prst="leftBrace">
              <a:avLst>
                <a:gd name="adj1" fmla="val 708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810000" y="3505200"/>
              <a:ext cx="1295400" cy="40957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i="1" u="none"/>
                <a:t>h</a:t>
              </a:r>
              <a:r>
                <a:rPr lang="en-US" sz="2000" u="none"/>
                <a:t>(</a:t>
              </a:r>
              <a:r>
                <a:rPr lang="en-US" sz="2000" i="1" u="none"/>
                <a:t>k</a:t>
              </a:r>
              <a:r>
                <a:rPr lang="en-US" sz="2000" u="none"/>
                <a:t>)</a:t>
              </a:r>
              <a:endParaRPr lang="en-US" sz="2000" i="1" u="none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5257800" y="3200400"/>
              <a:ext cx="149225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u="none"/>
                <a:t>extract </a:t>
              </a:r>
              <a:r>
                <a:rPr lang="en-US" sz="2000" i="1" u="none"/>
                <a:t>p</a:t>
              </a:r>
              <a:r>
                <a:rPr lang="en-US" sz="2000" u="none"/>
                <a:t> bits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505200" y="2667000"/>
              <a:ext cx="260350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u="none">
                  <a:cs typeface="Times New Roman" pitchFamily="18" charset="0"/>
                </a:rPr>
                <a:t>·</a:t>
              </a:r>
              <a:endParaRPr lang="en-US" u="none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600200" y="2057400"/>
              <a:ext cx="1416050" cy="3968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u="none"/>
                <a:t>binary point</a:t>
              </a:r>
            </a:p>
          </p:txBody>
        </p:sp>
      </p:grp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Addressing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4102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CC3300"/>
                </a:solidFill>
              </a:rPr>
              <a:t>Idea:</a:t>
            </a:r>
          </a:p>
          <a:p>
            <a:pPr lvl="1"/>
            <a:r>
              <a:rPr lang="en-US" sz="2400" dirty="0" smtClean="0"/>
              <a:t>Store all </a:t>
            </a:r>
            <a:r>
              <a:rPr lang="en-US" sz="2400" i="1" dirty="0" smtClean="0"/>
              <a:t>n</a:t>
            </a:r>
            <a:r>
              <a:rPr lang="en-US" sz="2400" dirty="0" smtClean="0"/>
              <a:t> keys in the </a:t>
            </a:r>
            <a:r>
              <a:rPr lang="en-US" sz="2400" i="1" dirty="0" smtClean="0"/>
              <a:t>m </a:t>
            </a:r>
            <a:r>
              <a:rPr lang="en-US" sz="2400" dirty="0" smtClean="0"/>
              <a:t>slots of the hash table itself. </a:t>
            </a:r>
            <a:br>
              <a:rPr lang="en-US" sz="2400" dirty="0" smtClean="0"/>
            </a:br>
            <a:r>
              <a:rPr lang="en-US" sz="2400" u="sng" dirty="0" smtClean="0">
                <a:solidFill>
                  <a:srgbClr val="CC3300"/>
                </a:solidFill>
              </a:rPr>
              <a:t>What can you say about the load factor </a:t>
            </a:r>
            <a:r>
              <a:rPr lang="en-US" sz="2400" u="sng" dirty="0" smtClean="0">
                <a:solidFill>
                  <a:srgbClr val="CC3300"/>
                </a:solidFill>
                <a:sym typeface="Symbol" pitchFamily="18" charset="2"/>
              </a:rPr>
              <a:t> = </a:t>
            </a:r>
            <a:r>
              <a:rPr lang="en-US" sz="2400" i="1" u="sng" dirty="0" smtClean="0">
                <a:solidFill>
                  <a:srgbClr val="CC3300"/>
                </a:solidFill>
                <a:sym typeface="Symbol" pitchFamily="18" charset="2"/>
              </a:rPr>
              <a:t>n/m</a:t>
            </a:r>
            <a:r>
              <a:rPr lang="en-US" sz="2400" u="sng" dirty="0" smtClean="0">
                <a:solidFill>
                  <a:srgbClr val="CC3300"/>
                </a:solidFill>
                <a:sym typeface="Symbol" pitchFamily="18" charset="2"/>
              </a:rPr>
              <a:t>?</a:t>
            </a:r>
            <a:endParaRPr lang="en-US" sz="2400" u="sng" dirty="0" smtClean="0">
              <a:solidFill>
                <a:srgbClr val="CC3300"/>
              </a:solidFill>
            </a:endParaRPr>
          </a:p>
          <a:p>
            <a:pPr lvl="1"/>
            <a:r>
              <a:rPr lang="en-US" sz="2400" dirty="0" smtClean="0"/>
              <a:t>Each slot contains either a key or NIL.</a:t>
            </a:r>
          </a:p>
          <a:p>
            <a:pPr lvl="1"/>
            <a:r>
              <a:rPr lang="en-US" sz="2400" dirty="0" smtClean="0"/>
              <a:t>To </a:t>
            </a:r>
            <a:r>
              <a:rPr lang="en-US" sz="2400" b="1" i="1" dirty="0" smtClean="0">
                <a:solidFill>
                  <a:schemeClr val="hlink"/>
                </a:solidFill>
              </a:rPr>
              <a:t>search</a:t>
            </a:r>
            <a:r>
              <a:rPr lang="en-US" sz="2400" b="1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/>
              <a:t>for key </a:t>
            </a:r>
            <a:r>
              <a:rPr lang="en-US" sz="2400" i="1" dirty="0" smtClean="0"/>
              <a:t>k</a:t>
            </a:r>
            <a:r>
              <a:rPr lang="en-US" sz="2400" dirty="0" smtClean="0"/>
              <a:t>:</a:t>
            </a:r>
          </a:p>
          <a:p>
            <a:pPr lvl="2"/>
            <a:r>
              <a:rPr lang="en-US" sz="2000" dirty="0" smtClean="0"/>
              <a:t>Examine slot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smtClean="0"/>
              <a:t>k</a:t>
            </a:r>
            <a:r>
              <a:rPr lang="en-US" sz="2000" dirty="0" smtClean="0"/>
              <a:t>). Examining a slot is known as a </a:t>
            </a:r>
            <a:r>
              <a:rPr lang="en-US" sz="2000" b="1" dirty="0" smtClean="0">
                <a:solidFill>
                  <a:schemeClr val="hlink"/>
                </a:solidFill>
              </a:rPr>
              <a:t>probe</a:t>
            </a:r>
            <a:r>
              <a:rPr lang="en-US" sz="2000" dirty="0" smtClean="0"/>
              <a:t>.</a:t>
            </a:r>
          </a:p>
          <a:p>
            <a:pPr lvl="2"/>
            <a:r>
              <a:rPr lang="en-US" sz="2000" dirty="0" smtClean="0"/>
              <a:t>If slot </a:t>
            </a:r>
            <a:r>
              <a:rPr lang="en-US" sz="2000" i="1" dirty="0" smtClean="0"/>
              <a:t>h</a:t>
            </a:r>
            <a:r>
              <a:rPr lang="en-US" sz="2000" dirty="0" smtClean="0"/>
              <a:t>(</a:t>
            </a:r>
            <a:r>
              <a:rPr lang="en-US" sz="2000" i="1" dirty="0" smtClean="0"/>
              <a:t>k</a:t>
            </a:r>
            <a:r>
              <a:rPr lang="en-US" sz="2000" dirty="0" smtClean="0"/>
              <a:t>) contains key </a:t>
            </a:r>
            <a:r>
              <a:rPr lang="en-US" sz="2000" i="1" dirty="0" smtClean="0"/>
              <a:t>k</a:t>
            </a:r>
            <a:r>
              <a:rPr lang="en-US" sz="2000" dirty="0" smtClean="0"/>
              <a:t>, the search is successful. If the slot contains NIL, the search is unsuccessful.</a:t>
            </a:r>
          </a:p>
          <a:p>
            <a:pPr lvl="2"/>
            <a:r>
              <a:rPr lang="en-US" sz="2000" dirty="0" smtClean="0"/>
              <a:t>There’s a third possibility: </a:t>
            </a:r>
            <a:r>
              <a:rPr lang="en-US" sz="2000" b="1" dirty="0" smtClean="0">
                <a:solidFill>
                  <a:schemeClr val="hlink"/>
                </a:solidFill>
              </a:rPr>
              <a:t>slot </a:t>
            </a:r>
            <a:r>
              <a:rPr lang="en-US" sz="2000" b="1" i="1" dirty="0" smtClean="0">
                <a:solidFill>
                  <a:schemeClr val="hlink"/>
                </a:solidFill>
              </a:rPr>
              <a:t>h</a:t>
            </a:r>
            <a:r>
              <a:rPr lang="en-US" sz="2000" b="1" dirty="0" smtClean="0">
                <a:solidFill>
                  <a:schemeClr val="hlink"/>
                </a:solidFill>
              </a:rPr>
              <a:t>(</a:t>
            </a:r>
            <a:r>
              <a:rPr lang="en-US" sz="2000" b="1" i="1" dirty="0" smtClean="0">
                <a:solidFill>
                  <a:schemeClr val="hlink"/>
                </a:solidFill>
              </a:rPr>
              <a:t>k</a:t>
            </a:r>
            <a:r>
              <a:rPr lang="en-US" sz="2000" b="1" dirty="0" smtClean="0">
                <a:solidFill>
                  <a:schemeClr val="hlink"/>
                </a:solidFill>
              </a:rPr>
              <a:t>) contains a key that is not </a:t>
            </a:r>
            <a:r>
              <a:rPr lang="en-US" sz="2000" b="1" i="1" dirty="0" smtClean="0">
                <a:solidFill>
                  <a:schemeClr val="hlink"/>
                </a:solidFill>
              </a:rPr>
              <a:t>k</a:t>
            </a:r>
            <a:r>
              <a:rPr lang="en-US" sz="2000" dirty="0" smtClean="0"/>
              <a:t>.</a:t>
            </a:r>
          </a:p>
          <a:p>
            <a:pPr lvl="3"/>
            <a:r>
              <a:rPr lang="en-US" sz="1800" dirty="0" smtClean="0"/>
              <a:t>Compute the index of some other slot, based on </a:t>
            </a:r>
            <a:r>
              <a:rPr lang="en-US" sz="1800" i="1" dirty="0" smtClean="0"/>
              <a:t>k</a:t>
            </a:r>
            <a:r>
              <a:rPr lang="en-US" sz="1800" dirty="0" smtClean="0"/>
              <a:t> and which probe we are on.</a:t>
            </a:r>
          </a:p>
          <a:p>
            <a:pPr lvl="3"/>
            <a:r>
              <a:rPr lang="en-US" sz="1800" dirty="0" smtClean="0"/>
              <a:t>Keep probing until we either find key </a:t>
            </a:r>
            <a:r>
              <a:rPr lang="en-US" sz="1800" i="1" dirty="0" smtClean="0"/>
              <a:t>k</a:t>
            </a:r>
            <a:r>
              <a:rPr lang="en-US" sz="1800" dirty="0" smtClean="0"/>
              <a:t> or we find a slot holding NIL.</a:t>
            </a:r>
          </a:p>
          <a:p>
            <a:r>
              <a:rPr lang="en-US" sz="2800" b="1" dirty="0" smtClean="0">
                <a:solidFill>
                  <a:srgbClr val="CC3300"/>
                </a:solidFill>
              </a:rPr>
              <a:t>Advantages:</a:t>
            </a:r>
            <a:r>
              <a:rPr lang="en-US" sz="2800" dirty="0" smtClean="0"/>
              <a:t> Avoids pointers; so less code, and we can dedicate the memory to the table.</a:t>
            </a:r>
          </a:p>
          <a:p>
            <a:pPr lvl="1"/>
            <a:endParaRPr lang="en-US" sz="2400" dirty="0" smtClean="0"/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addressing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0" y="1371600"/>
            <a:ext cx="1219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096000" y="1828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96000" y="2286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6096000" y="2743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096000" y="3200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096000" y="3657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096000" y="4114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096000" y="5029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0960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315200" y="14478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315200" y="5486400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m</a:t>
            </a:r>
            <a:r>
              <a:rPr lang="en-US" sz="2000" u="none"/>
              <a:t>–1</a:t>
            </a:r>
            <a:endParaRPr lang="en-US" sz="2000" i="1" u="none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91400" y="2286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1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391400" y="28194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4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68159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r>
              <a:rPr lang="en-US" sz="2000" u="none" dirty="0" smtClean="0"/>
              <a:t>)</a:t>
            </a:r>
            <a:endParaRPr lang="en-US" sz="2000" u="none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391400" y="4572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3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096000" y="2286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096000" y="27432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096000" y="36576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6096000" y="4572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990600" y="12954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1447800" y="28956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1790700" y="18288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0267" name="Text Box 29"/>
          <p:cNvSpPr txBox="1">
            <a:spLocks noChangeArrowheads="1"/>
          </p:cNvSpPr>
          <p:nvPr/>
        </p:nvSpPr>
        <p:spPr bwMode="auto">
          <a:xfrm>
            <a:off x="1447800" y="32766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0268" name="Oval 33"/>
          <p:cNvSpPr>
            <a:spLocks noChangeArrowheads="1"/>
          </p:cNvSpPr>
          <p:nvPr/>
        </p:nvSpPr>
        <p:spPr bwMode="auto">
          <a:xfrm>
            <a:off x="25146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34"/>
          <p:cNvSpPr>
            <a:spLocks noChangeArrowheads="1"/>
          </p:cNvSpPr>
          <p:nvPr/>
        </p:nvSpPr>
        <p:spPr bwMode="auto">
          <a:xfrm>
            <a:off x="3276600" y="3429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5"/>
          <p:cNvSpPr>
            <a:spLocks noChangeArrowheads="1"/>
          </p:cNvSpPr>
          <p:nvPr/>
        </p:nvSpPr>
        <p:spPr bwMode="auto">
          <a:xfrm>
            <a:off x="2667000" y="3657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6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7"/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22860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0274" name="Text Box 40"/>
          <p:cNvSpPr txBox="1">
            <a:spLocks noChangeArrowheads="1"/>
          </p:cNvSpPr>
          <p:nvPr/>
        </p:nvSpPr>
        <p:spPr bwMode="auto">
          <a:xfrm>
            <a:off x="2362200" y="3581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0275" name="Text Box 41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200400" y="38862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2971800" y="3276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0278" name="Line 44"/>
          <p:cNvSpPr>
            <a:spLocks noChangeShapeType="1"/>
          </p:cNvSpPr>
          <p:nvPr/>
        </p:nvSpPr>
        <p:spPr bwMode="auto">
          <a:xfrm flipV="1">
            <a:off x="2590800" y="2514600"/>
            <a:ext cx="3505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3352800" y="2971800"/>
            <a:ext cx="2743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50"/>
          <p:cNvSpPr>
            <a:spLocks noChangeShapeType="1"/>
          </p:cNvSpPr>
          <p:nvPr/>
        </p:nvSpPr>
        <p:spPr bwMode="auto">
          <a:xfrm>
            <a:off x="2743200" y="41910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51"/>
          <p:cNvSpPr>
            <a:spLocks noChangeShapeType="1"/>
          </p:cNvSpPr>
          <p:nvPr/>
        </p:nvSpPr>
        <p:spPr bwMode="auto">
          <a:xfrm>
            <a:off x="2667000" y="3733800"/>
            <a:ext cx="3429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52"/>
          <p:cNvSpPr>
            <a:spLocks noChangeShapeType="1"/>
          </p:cNvSpPr>
          <p:nvPr/>
        </p:nvSpPr>
        <p:spPr bwMode="auto">
          <a:xfrm>
            <a:off x="3276600" y="3886200"/>
            <a:ext cx="2819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Text Box 53"/>
          <p:cNvSpPr txBox="1">
            <a:spLocks noChangeArrowheads="1"/>
          </p:cNvSpPr>
          <p:nvPr/>
        </p:nvSpPr>
        <p:spPr bwMode="auto">
          <a:xfrm>
            <a:off x="4724400" y="3581400"/>
            <a:ext cx="1231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none" dirty="0">
                <a:solidFill>
                  <a:srgbClr val="CC3300"/>
                </a:solidFill>
              </a:rPr>
              <a:t>collision</a:t>
            </a: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13081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2</a:t>
            </a:r>
            <a:r>
              <a:rPr lang="en-US" sz="2000" u="none" dirty="0"/>
              <a:t>)=</a:t>
            </a:r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5</a:t>
            </a:r>
            <a:r>
              <a:rPr lang="en-US" sz="2000" u="none" dirty="0"/>
              <a:t>)</a:t>
            </a:r>
          </a:p>
        </p:txBody>
      </p:sp>
      <p:grpSp>
        <p:nvGrpSpPr>
          <p:cNvPr id="2" name="Group 54"/>
          <p:cNvGrpSpPr/>
          <p:nvPr/>
        </p:nvGrpSpPr>
        <p:grpSpPr>
          <a:xfrm>
            <a:off x="6096000" y="3962400"/>
            <a:ext cx="1371600" cy="609600"/>
            <a:chOff x="6096000" y="3962400"/>
            <a:chExt cx="1371600" cy="609600"/>
          </a:xfrm>
        </p:grpSpPr>
        <p:sp>
          <p:nvSpPr>
            <p:cNvPr id="54" name="Rectangle 22"/>
            <p:cNvSpPr>
              <a:spLocks noChangeArrowheads="1"/>
            </p:cNvSpPr>
            <p:nvPr/>
          </p:nvSpPr>
          <p:spPr bwMode="auto">
            <a:xfrm>
              <a:off x="6096000" y="4114800"/>
              <a:ext cx="1219200" cy="45720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Curved Left Arrow 52"/>
            <p:cNvSpPr/>
            <p:nvPr/>
          </p:nvSpPr>
          <p:spPr bwMode="auto">
            <a:xfrm>
              <a:off x="7239000" y="3962400"/>
              <a:ext cx="228600" cy="457200"/>
            </a:xfrm>
            <a:prstGeom prst="curvedLeftArrow">
              <a:avLst>
                <a:gd name="adj1" fmla="val 873"/>
                <a:gd name="adj2" fmla="val 50000"/>
                <a:gd name="adj3" fmla="val 38889"/>
              </a:avLst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7391400" y="4114800"/>
            <a:ext cx="95410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5</a:t>
            </a:r>
            <a:r>
              <a:rPr lang="en-US" sz="2000" u="none" dirty="0" smtClean="0"/>
              <a:t>)+1</a:t>
            </a:r>
          </a:p>
        </p:txBody>
      </p:sp>
      <p:sp>
        <p:nvSpPr>
          <p:cNvPr id="49" name="页脚占位符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2" grpId="0" animBg="1"/>
      <p:bldP spid="10283" grpId="0"/>
      <p:bldP spid="44" grpId="0"/>
      <p:bldP spid="44" grpId="1"/>
      <p:bldP spid="5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Probe Sequence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Sequence of slots examined during a key search constitutes a </a:t>
            </a:r>
            <a:r>
              <a:rPr lang="en-US" b="1" i="1" dirty="0" smtClean="0">
                <a:solidFill>
                  <a:srgbClr val="CC3300"/>
                </a:solidFill>
              </a:rPr>
              <a:t>probe sequence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Probe sequence must be a permutation of the slot numbers.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examine every slot in the table, if we have to.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don’t examine any slot more than once.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One way to think of it: extend hash function to:</a:t>
            </a:r>
          </a:p>
          <a:p>
            <a:pPr lvl="1">
              <a:lnSpc>
                <a:spcPct val="90000"/>
              </a:lnSpc>
            </a:pPr>
            <a:r>
              <a:rPr lang="en-US" b="1" i="1" dirty="0" smtClean="0">
                <a:solidFill>
                  <a:srgbClr val="CC3300"/>
                </a:solidFill>
              </a:rPr>
              <a:t>h</a:t>
            </a:r>
            <a:r>
              <a:rPr lang="en-US" b="1" dirty="0" smtClean="0">
                <a:solidFill>
                  <a:srgbClr val="CC3300"/>
                </a:solidFill>
              </a:rPr>
              <a:t> : </a:t>
            </a:r>
            <a:r>
              <a:rPr lang="en-US" b="1" i="1" dirty="0" smtClean="0">
                <a:solidFill>
                  <a:srgbClr val="CC3300"/>
                </a:solidFill>
              </a:rPr>
              <a:t>U</a:t>
            </a:r>
            <a:r>
              <a:rPr lang="en-US" b="1" dirty="0" smtClean="0">
                <a:solidFill>
                  <a:srgbClr val="CC3300"/>
                </a:solidFill>
              </a:rPr>
              <a:t> </a:t>
            </a:r>
            <a:r>
              <a:rPr lang="en-US" b="1" dirty="0" smtClean="0">
                <a:solidFill>
                  <a:srgbClr val="CC3300"/>
                </a:solidFill>
                <a:sym typeface="Symbol" pitchFamily="18" charset="2"/>
              </a:rPr>
              <a:t> {0, 1, …, </a:t>
            </a:r>
            <a:r>
              <a:rPr lang="en-US" b="1" i="1" dirty="0" smtClean="0">
                <a:solidFill>
                  <a:srgbClr val="CC3300"/>
                </a:solidFill>
                <a:sym typeface="Symbol" pitchFamily="18" charset="2"/>
              </a:rPr>
              <a:t>m</a:t>
            </a:r>
            <a:r>
              <a:rPr lang="en-US" b="1" dirty="0" smtClean="0">
                <a:solidFill>
                  <a:srgbClr val="CC3300"/>
                </a:solidFill>
                <a:sym typeface="Symbol" pitchFamily="18" charset="2"/>
              </a:rPr>
              <a:t> – 1}  {0, 1, …, </a:t>
            </a:r>
            <a:r>
              <a:rPr lang="en-US" b="1" i="1" dirty="0" smtClean="0">
                <a:solidFill>
                  <a:srgbClr val="CC3300"/>
                </a:solidFill>
                <a:sym typeface="Symbol" pitchFamily="18" charset="2"/>
              </a:rPr>
              <a:t>m</a:t>
            </a:r>
            <a:r>
              <a:rPr lang="en-US" b="1" dirty="0" smtClean="0">
                <a:solidFill>
                  <a:srgbClr val="CC3300"/>
                </a:solidFill>
                <a:sym typeface="Symbol" pitchFamily="18" charset="2"/>
              </a:rPr>
              <a:t> – 1}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                       </a:t>
            </a:r>
            <a:r>
              <a:rPr lang="en-US" sz="1800" i="1" dirty="0" smtClean="0"/>
              <a:t>          </a:t>
            </a:r>
            <a:r>
              <a:rPr lang="en-US" sz="1800" dirty="0" smtClean="0">
                <a:solidFill>
                  <a:schemeClr val="hlink"/>
                </a:solidFill>
              </a:rPr>
              <a:t>probe number                               slot number</a:t>
            </a:r>
          </a:p>
        </p:txBody>
      </p:sp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sp>
        <p:nvSpPr>
          <p:cNvPr id="12293" name="AutoShape 4"/>
          <p:cNvSpPr>
            <a:spLocks/>
          </p:cNvSpPr>
          <p:nvPr/>
        </p:nvSpPr>
        <p:spPr bwMode="auto">
          <a:xfrm rot="-5400000">
            <a:off x="3238500" y="4152900"/>
            <a:ext cx="76200" cy="2286000"/>
          </a:xfrm>
          <a:prstGeom prst="leftBrace">
            <a:avLst>
              <a:gd name="adj1" fmla="val 2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/>
          </p:cNvSpPr>
          <p:nvPr/>
        </p:nvSpPr>
        <p:spPr bwMode="auto">
          <a:xfrm rot="-5400000">
            <a:off x="6134100" y="4152900"/>
            <a:ext cx="76200" cy="2286000"/>
          </a:xfrm>
          <a:prstGeom prst="leftBrace">
            <a:avLst>
              <a:gd name="adj1" fmla="val 250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685800" y="5791200"/>
            <a:ext cx="197842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2000" u="none" dirty="0" smtClean="0">
                <a:solidFill>
                  <a:schemeClr val="hlink"/>
                </a:solidFill>
              </a:rPr>
              <a:t>Universe of Keys</a:t>
            </a:r>
            <a:endParaRPr lang="zh-CN" altLang="en-US" sz="2000" u="none" dirty="0"/>
          </a:p>
        </p:txBody>
      </p:sp>
      <p:cxnSp>
        <p:nvCxnSpPr>
          <p:cNvPr id="10" name="直接箭头连接符 9"/>
          <p:cNvCxnSpPr>
            <a:stCxn id="8" idx="0"/>
          </p:cNvCxnSpPr>
          <p:nvPr/>
        </p:nvCxnSpPr>
        <p:spPr>
          <a:xfrm flipH="1" flipV="1">
            <a:off x="1524000" y="5181600"/>
            <a:ext cx="151014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Operations: Search &amp; Insert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4800600"/>
            <a:ext cx="8458200" cy="1295400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Search</a:t>
            </a:r>
            <a:r>
              <a:rPr lang="en-US" sz="2800" dirty="0" smtClean="0"/>
              <a:t> looks for key </a:t>
            </a:r>
            <a:r>
              <a:rPr lang="en-US" sz="2800" i="1" dirty="0" smtClean="0"/>
              <a:t>k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Insert</a:t>
            </a:r>
            <a:r>
              <a:rPr lang="en-US" sz="2800" dirty="0" smtClean="0"/>
              <a:t> first searches for a slot, then inserts (line 4).</a:t>
            </a:r>
          </a:p>
        </p:txBody>
      </p:sp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4953000" y="1295400"/>
            <a:ext cx="4038600" cy="3810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dirty="0">
                <a:solidFill>
                  <a:srgbClr val="010000"/>
                </a:solidFill>
              </a:rPr>
              <a:t>Hash-Insert(</a:t>
            </a:r>
            <a:r>
              <a:rPr lang="en-US" i="1" dirty="0">
                <a:solidFill>
                  <a:srgbClr val="010000"/>
                </a:solidFill>
              </a:rPr>
              <a:t>T</a:t>
            </a:r>
            <a:r>
              <a:rPr lang="en-US" dirty="0">
                <a:solidFill>
                  <a:srgbClr val="010000"/>
                </a:solidFill>
              </a:rPr>
              <a:t>, </a:t>
            </a:r>
            <a:r>
              <a:rPr lang="en-US" i="1" dirty="0">
                <a:solidFill>
                  <a:srgbClr val="010000"/>
                </a:solidFill>
              </a:rPr>
              <a:t>k</a:t>
            </a:r>
            <a:r>
              <a:rPr lang="en-US" dirty="0">
                <a:solidFill>
                  <a:srgbClr val="010000"/>
                </a:solidFill>
              </a:rPr>
              <a:t>)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1.  </a:t>
            </a:r>
            <a:r>
              <a:rPr lang="en-US" i="1" u="none" dirty="0" err="1">
                <a:solidFill>
                  <a:srgbClr val="010000"/>
                </a:solidFill>
              </a:rPr>
              <a:t>i</a:t>
            </a: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u="none" dirty="0">
                <a:solidFill>
                  <a:srgbClr val="010000"/>
                </a:solidFill>
                <a:sym typeface="Symbol" pitchFamily="18" charset="2"/>
              </a:rPr>
              <a:t></a:t>
            </a:r>
            <a:r>
              <a:rPr lang="en-US" u="none" dirty="0">
                <a:solidFill>
                  <a:srgbClr val="010000"/>
                </a:solidFill>
              </a:rPr>
              <a:t> 0 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2.  </a:t>
            </a:r>
            <a:r>
              <a:rPr lang="en-US" b="1" u="none" dirty="0">
                <a:solidFill>
                  <a:srgbClr val="010000"/>
                </a:solidFill>
              </a:rPr>
              <a:t>repeat</a:t>
            </a:r>
            <a:r>
              <a:rPr lang="en-US" u="none" dirty="0">
                <a:solidFill>
                  <a:srgbClr val="010000"/>
                </a:solidFill>
              </a:rPr>
              <a:t>  </a:t>
            </a:r>
            <a:r>
              <a:rPr lang="en-US" i="1" u="none" dirty="0">
                <a:solidFill>
                  <a:srgbClr val="010000"/>
                </a:solidFill>
              </a:rPr>
              <a:t>j</a:t>
            </a:r>
            <a:r>
              <a:rPr lang="en-US" u="none" dirty="0">
                <a:solidFill>
                  <a:srgbClr val="010000"/>
                </a:solidFill>
              </a:rPr>
              <a:t> </a:t>
            </a:r>
            <a:r>
              <a:rPr lang="en-US" u="none" dirty="0">
                <a:solidFill>
                  <a:srgbClr val="010000"/>
                </a:solidFill>
                <a:sym typeface="Symbol" pitchFamily="18" charset="2"/>
              </a:rPr>
              <a:t></a:t>
            </a:r>
            <a:r>
              <a:rPr lang="en-US" u="none" dirty="0">
                <a:solidFill>
                  <a:srgbClr val="010000"/>
                </a:solidFill>
              </a:rPr>
              <a:t> </a:t>
            </a:r>
            <a:r>
              <a:rPr lang="en-US" i="1" u="none" dirty="0">
                <a:solidFill>
                  <a:srgbClr val="010000"/>
                </a:solidFill>
              </a:rPr>
              <a:t>h</a:t>
            </a:r>
            <a:r>
              <a:rPr lang="en-US" u="none" dirty="0">
                <a:solidFill>
                  <a:srgbClr val="010000"/>
                </a:solidFill>
              </a:rPr>
              <a:t>(</a:t>
            </a:r>
            <a:r>
              <a:rPr lang="en-US" i="1" u="none" dirty="0">
                <a:solidFill>
                  <a:srgbClr val="010000"/>
                </a:solidFill>
              </a:rPr>
              <a:t>k, </a:t>
            </a:r>
            <a:r>
              <a:rPr lang="en-US" i="1" u="none" dirty="0" err="1">
                <a:solidFill>
                  <a:srgbClr val="010000"/>
                </a:solidFill>
              </a:rPr>
              <a:t>i</a:t>
            </a:r>
            <a:r>
              <a:rPr lang="en-US" u="none" dirty="0">
                <a:solidFill>
                  <a:srgbClr val="010000"/>
                </a:solidFill>
              </a:rPr>
              <a:t>)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3.              </a:t>
            </a:r>
            <a:r>
              <a:rPr lang="en-US" b="1" u="none" dirty="0">
                <a:solidFill>
                  <a:srgbClr val="010000"/>
                </a:solidFill>
              </a:rPr>
              <a:t>if</a:t>
            </a:r>
            <a:r>
              <a:rPr lang="en-US" u="none" dirty="0">
                <a:solidFill>
                  <a:srgbClr val="010000"/>
                </a:solidFill>
              </a:rPr>
              <a:t> </a:t>
            </a:r>
            <a:r>
              <a:rPr lang="en-US" i="1" u="none" dirty="0">
                <a:solidFill>
                  <a:srgbClr val="010000"/>
                </a:solidFill>
              </a:rPr>
              <a:t>T</a:t>
            </a:r>
            <a:r>
              <a:rPr lang="en-US" u="none" dirty="0">
                <a:solidFill>
                  <a:srgbClr val="010000"/>
                </a:solidFill>
              </a:rPr>
              <a:t>[</a:t>
            </a:r>
            <a:r>
              <a:rPr lang="en-US" i="1" u="none" dirty="0">
                <a:solidFill>
                  <a:srgbClr val="010000"/>
                </a:solidFill>
              </a:rPr>
              <a:t>j</a:t>
            </a:r>
            <a:r>
              <a:rPr lang="en-US" u="none" dirty="0">
                <a:solidFill>
                  <a:srgbClr val="010000"/>
                </a:solidFill>
              </a:rPr>
              <a:t>] = NIL 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4.                  </a:t>
            </a:r>
            <a:r>
              <a:rPr lang="en-US" b="1" u="none" dirty="0">
                <a:solidFill>
                  <a:srgbClr val="010000"/>
                </a:solidFill>
              </a:rPr>
              <a:t>then</a:t>
            </a:r>
            <a:r>
              <a:rPr lang="en-US" u="none" dirty="0">
                <a:solidFill>
                  <a:srgbClr val="010000"/>
                </a:solidFill>
              </a:rPr>
              <a:t> </a:t>
            </a:r>
            <a:r>
              <a:rPr lang="en-US" i="1" u="none" dirty="0">
                <a:solidFill>
                  <a:srgbClr val="010000"/>
                </a:solidFill>
              </a:rPr>
              <a:t>T</a:t>
            </a:r>
            <a:r>
              <a:rPr lang="en-US" u="none" dirty="0">
                <a:solidFill>
                  <a:srgbClr val="010000"/>
                </a:solidFill>
              </a:rPr>
              <a:t>[</a:t>
            </a:r>
            <a:r>
              <a:rPr lang="en-US" i="1" u="none" dirty="0">
                <a:solidFill>
                  <a:srgbClr val="010000"/>
                </a:solidFill>
              </a:rPr>
              <a:t>j</a:t>
            </a:r>
            <a:r>
              <a:rPr lang="en-US" u="none" dirty="0">
                <a:solidFill>
                  <a:srgbClr val="010000"/>
                </a:solidFill>
              </a:rPr>
              <a:t>]</a:t>
            </a: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u="none" dirty="0">
                <a:solidFill>
                  <a:srgbClr val="010000"/>
                </a:solidFill>
                <a:sym typeface="Symbol" pitchFamily="18" charset="2"/>
              </a:rPr>
              <a:t></a:t>
            </a:r>
            <a:r>
              <a:rPr lang="en-US" i="1" u="none" dirty="0">
                <a:solidFill>
                  <a:srgbClr val="010000"/>
                </a:solidFill>
              </a:rPr>
              <a:t> k</a:t>
            </a:r>
            <a:r>
              <a:rPr lang="en-US" u="none" dirty="0">
                <a:solidFill>
                  <a:srgbClr val="010000"/>
                </a:solidFill>
              </a:rPr>
              <a:t> </a:t>
            </a:r>
            <a:endParaRPr lang="en-US" i="1" u="none" dirty="0">
              <a:solidFill>
                <a:srgbClr val="010000"/>
              </a:solidFill>
            </a:endParaRP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5.                           </a:t>
            </a:r>
            <a:r>
              <a:rPr lang="en-US" b="1" u="none" dirty="0">
                <a:solidFill>
                  <a:srgbClr val="010000"/>
                </a:solidFill>
              </a:rPr>
              <a:t>return</a:t>
            </a:r>
            <a:r>
              <a:rPr lang="en-US" i="1" u="none" dirty="0">
                <a:solidFill>
                  <a:srgbClr val="010000"/>
                </a:solidFill>
              </a:rPr>
              <a:t> j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6.                  </a:t>
            </a:r>
            <a:r>
              <a:rPr lang="en-US" b="1" u="none" dirty="0">
                <a:solidFill>
                  <a:srgbClr val="010000"/>
                </a:solidFill>
              </a:rPr>
              <a:t>else</a:t>
            </a: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i="1" u="none" dirty="0" err="1">
                <a:solidFill>
                  <a:srgbClr val="010000"/>
                </a:solidFill>
              </a:rPr>
              <a:t>i</a:t>
            </a: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u="none" dirty="0">
                <a:solidFill>
                  <a:srgbClr val="010000"/>
                </a:solidFill>
                <a:sym typeface="Symbol" pitchFamily="18" charset="2"/>
              </a:rPr>
              <a:t></a:t>
            </a: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i="1" u="none" dirty="0" err="1">
                <a:solidFill>
                  <a:srgbClr val="010000"/>
                </a:solidFill>
              </a:rPr>
              <a:t>i</a:t>
            </a:r>
            <a:r>
              <a:rPr lang="en-US" i="1" u="none" dirty="0">
                <a:solidFill>
                  <a:srgbClr val="010000"/>
                </a:solidFill>
              </a:rPr>
              <a:t> + </a:t>
            </a:r>
            <a:r>
              <a:rPr lang="en-US" u="none" dirty="0">
                <a:solidFill>
                  <a:srgbClr val="010000"/>
                </a:solidFill>
              </a:rPr>
              <a:t>1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7.  </a:t>
            </a:r>
            <a:r>
              <a:rPr lang="en-US" b="1" u="none" dirty="0">
                <a:solidFill>
                  <a:srgbClr val="010000"/>
                </a:solidFill>
              </a:rPr>
              <a:t>until</a:t>
            </a: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i="1" u="none" dirty="0" err="1">
                <a:solidFill>
                  <a:srgbClr val="010000"/>
                </a:solidFill>
              </a:rPr>
              <a:t>i</a:t>
            </a:r>
            <a:r>
              <a:rPr lang="en-US" i="1" u="none" dirty="0">
                <a:solidFill>
                  <a:srgbClr val="010000"/>
                </a:solidFill>
              </a:rPr>
              <a:t> = m</a:t>
            </a:r>
          </a:p>
          <a:p>
            <a:pPr marL="342900" indent="-342900"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u="none" dirty="0">
                <a:solidFill>
                  <a:srgbClr val="010000"/>
                </a:solidFill>
              </a:rPr>
              <a:t>8.  </a:t>
            </a:r>
            <a:r>
              <a:rPr lang="en-US" b="1" u="none" dirty="0">
                <a:solidFill>
                  <a:srgbClr val="010000"/>
                </a:solidFill>
              </a:rPr>
              <a:t>error</a:t>
            </a:r>
            <a:r>
              <a:rPr lang="en-US" u="none" dirty="0">
                <a:solidFill>
                  <a:srgbClr val="010000"/>
                </a:solidFill>
              </a:rPr>
              <a:t> “hash table overflow”</a:t>
            </a:r>
            <a:endParaRPr lang="en-US" sz="1800" u="none" dirty="0">
              <a:solidFill>
                <a:srgbClr val="01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295400"/>
            <a:ext cx="3810000" cy="3429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Hash-Search (</a:t>
            </a:r>
            <a:r>
              <a:rPr kumimoji="0" lang="en-US" sz="2400" b="0" i="1" u="sng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0" i="1" u="sng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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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k,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           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 =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               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          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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until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 = NIL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m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NIL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="" xmlns:p14="http://schemas.microsoft.com/office/powerpoint/2010/main" Requires="p14">
          <p:contentPart p14:bwMode="auto" r:id="rId3">
            <p14:nvContentPartPr>
              <p14:cNvPr id="281601" name="Ink 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60650" y="2433638"/>
              <a:ext cx="593725" cy="147637"/>
            </p14:xfrm>
          </p:contentPart>
        </mc:Choice>
        <mc:Fallback>
          <p:pic>
            <p:nvPicPr>
              <p:cNvPr id="281601" name="Ink 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654169" y="2427172"/>
                <a:ext cx="606687" cy="1605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="" xmlns:p14="http://schemas.microsoft.com/office/powerpoint/2010/main" Requires="p14">
          <p:contentPart p14:bwMode="auto" r:id="rId5">
            <p14:nvContentPartPr>
              <p14:cNvPr id="281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305800" y="2835275"/>
              <a:ext cx="195263" cy="266700"/>
            </p14:xfrm>
          </p:contentPart>
        </mc:Choice>
        <mc:Fallback>
          <p:pic>
            <p:nvPicPr>
              <p:cNvPr id="281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8299315" y="2828796"/>
                <a:ext cx="208232" cy="27965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Deletion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410200"/>
          </a:xfrm>
        </p:spPr>
        <p:txBody>
          <a:bodyPr/>
          <a:lstStyle/>
          <a:p>
            <a:r>
              <a:rPr lang="en-US" sz="2800" smtClean="0"/>
              <a:t>Cannot just turn the slot containing the key we want to delete to contain NIL. </a:t>
            </a:r>
            <a:r>
              <a:rPr lang="en-US" sz="2800" u="sng" smtClean="0">
                <a:solidFill>
                  <a:srgbClr val="CC3300"/>
                </a:solidFill>
              </a:rPr>
              <a:t>Why?</a:t>
            </a:r>
          </a:p>
          <a:p>
            <a:r>
              <a:rPr lang="en-US" sz="2800" smtClean="0"/>
              <a:t>Use a special value </a:t>
            </a:r>
            <a:r>
              <a:rPr lang="en-US" sz="2800" smtClean="0">
                <a:solidFill>
                  <a:schemeClr val="hlink"/>
                </a:solidFill>
              </a:rPr>
              <a:t>DELETED</a:t>
            </a:r>
            <a:r>
              <a:rPr lang="en-US" sz="2800" smtClean="0"/>
              <a:t> instead of NIL when marking a slot as empty during deletion.</a:t>
            </a:r>
          </a:p>
          <a:p>
            <a:pPr lvl="1"/>
            <a:r>
              <a:rPr lang="en-US" sz="2400" b="1" i="1" smtClean="0">
                <a:solidFill>
                  <a:srgbClr val="CC3300"/>
                </a:solidFill>
              </a:rPr>
              <a:t>Search</a:t>
            </a:r>
            <a:r>
              <a:rPr lang="en-US" sz="2400" smtClean="0"/>
              <a:t> should treat DELETED as though the slot holds a key that does not match the one being searched for.</a:t>
            </a:r>
          </a:p>
          <a:p>
            <a:pPr lvl="1"/>
            <a:r>
              <a:rPr lang="en-US" sz="2400" b="1" i="1" smtClean="0">
                <a:solidFill>
                  <a:srgbClr val="CC3300"/>
                </a:solidFill>
              </a:rPr>
              <a:t>Insert</a:t>
            </a:r>
            <a:r>
              <a:rPr lang="en-US" sz="2400" smtClean="0"/>
              <a:t> should treat DELETED as though the slot were empty, so that it can be reused.</a:t>
            </a:r>
          </a:p>
          <a:p>
            <a:r>
              <a:rPr lang="en-US" sz="2800" b="1" smtClean="0">
                <a:solidFill>
                  <a:srgbClr val="CC3300"/>
                </a:solidFill>
              </a:rPr>
              <a:t>Disadvantage:</a:t>
            </a:r>
            <a:r>
              <a:rPr lang="en-US" sz="2800" smtClean="0"/>
              <a:t> </a:t>
            </a:r>
            <a:r>
              <a:rPr lang="en-US" sz="2800" smtClean="0">
                <a:solidFill>
                  <a:schemeClr val="hlink"/>
                </a:solidFill>
              </a:rPr>
              <a:t>Search time is no longer dependent on </a:t>
            </a:r>
            <a:r>
              <a:rPr lang="en-US" sz="2800" smtClean="0">
                <a:solidFill>
                  <a:schemeClr val="hlink"/>
                </a:solidFill>
                <a:sym typeface="Symbol" pitchFamily="18" charset="2"/>
              </a:rPr>
              <a:t>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lvl="1"/>
            <a:r>
              <a:rPr lang="en-US" sz="2400" smtClean="0"/>
              <a:t>Hence, chaining is more common when keys have to be deleted.</a:t>
            </a:r>
          </a:p>
        </p:txBody>
      </p:sp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Dictionary by Direct-address Tables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r>
              <a:rPr lang="en-US" dirty="0" smtClean="0"/>
              <a:t>Direct-address Tables are </a:t>
            </a:r>
            <a:r>
              <a:rPr lang="en-US" dirty="0" smtClean="0">
                <a:solidFill>
                  <a:srgbClr val="CC3300"/>
                </a:solidFill>
              </a:rPr>
              <a:t>ordinary arrays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CC3300"/>
                </a:solidFill>
              </a:rPr>
              <a:t>Support direct addressing by key values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Element whose key is </a:t>
            </a:r>
            <a:r>
              <a:rPr lang="en-US" i="1" dirty="0" smtClean="0"/>
              <a:t>k</a:t>
            </a:r>
            <a:r>
              <a:rPr lang="en-US" dirty="0" smtClean="0"/>
              <a:t> is obtained by indexing into the </a:t>
            </a:r>
            <a:r>
              <a:rPr lang="en-US" i="1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position of the array.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Applicable</a:t>
            </a:r>
            <a:r>
              <a:rPr lang="en-US" dirty="0" smtClean="0"/>
              <a:t> when we can afford to allocate an array with one position for every possible key.</a:t>
            </a:r>
          </a:p>
          <a:p>
            <a:pPr lvl="1"/>
            <a:r>
              <a:rPr lang="en-US" dirty="0" smtClean="0"/>
              <a:t>i.e. </a:t>
            </a:r>
            <a:r>
              <a:rPr lang="en-US" dirty="0" smtClean="0">
                <a:solidFill>
                  <a:schemeClr val="hlink"/>
                </a:solidFill>
              </a:rPr>
              <a:t>when the universe of keys </a:t>
            </a:r>
            <a:r>
              <a:rPr lang="en-US" i="1" dirty="0" smtClean="0">
                <a:solidFill>
                  <a:schemeClr val="hlink"/>
                </a:solidFill>
              </a:rPr>
              <a:t>U </a:t>
            </a:r>
            <a:r>
              <a:rPr lang="en-US" dirty="0" smtClean="0">
                <a:solidFill>
                  <a:schemeClr val="hlink"/>
                </a:solidFill>
              </a:rPr>
              <a:t>is small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CC3300"/>
                </a:solidFill>
              </a:rPr>
              <a:t>Dictionary operations</a:t>
            </a:r>
            <a:r>
              <a:rPr lang="en-US" dirty="0" smtClean="0"/>
              <a:t> (search, insert, delete) can be implemented to each take </a:t>
            </a:r>
            <a:r>
              <a:rPr lang="en-US" i="1" dirty="0" smtClean="0">
                <a:solidFill>
                  <a:srgbClr val="CC3300"/>
                </a:solidFill>
              </a:rPr>
              <a:t>O</a:t>
            </a:r>
            <a:r>
              <a:rPr lang="en-US" dirty="0" smtClean="0">
                <a:solidFill>
                  <a:srgbClr val="CC3300"/>
                </a:solidFill>
              </a:rPr>
              <a:t>(1)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Straightforward details in CLRS 11.1.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Computing Probe Sequences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ideal situation is </a:t>
            </a:r>
            <a:r>
              <a:rPr lang="en-US" sz="2800" b="1" i="1" dirty="0" smtClean="0">
                <a:solidFill>
                  <a:srgbClr val="CC3300"/>
                </a:solidFill>
              </a:rPr>
              <a:t>uniform hashing</a:t>
            </a:r>
            <a:r>
              <a:rPr lang="en-US" sz="28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Generalization of simple uniform hashing.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Each key is equally likely to have any of the </a:t>
            </a:r>
            <a:r>
              <a:rPr lang="en-US" sz="2400" i="1" dirty="0" smtClean="0"/>
              <a:t>m</a:t>
            </a:r>
            <a:r>
              <a:rPr lang="en-US" sz="2400" dirty="0" smtClean="0"/>
              <a:t>! permutations of </a:t>
            </a:r>
            <a:r>
              <a:rPr lang="en-US" sz="2400" dirty="0" smtClean="0">
                <a:sym typeface="Symbol" pitchFamily="18" charset="2"/>
              </a:rPr>
              <a:t>0, 1,…,</a:t>
            </a:r>
            <a:r>
              <a:rPr lang="en-US" sz="2400" i="1" dirty="0" smtClean="0">
                <a:sym typeface="Symbol" pitchFamily="18" charset="2"/>
              </a:rPr>
              <a:t> m</a:t>
            </a:r>
            <a:r>
              <a:rPr lang="en-US" sz="2400" dirty="0" smtClean="0">
                <a:sym typeface="Symbol" pitchFamily="18" charset="2"/>
              </a:rPr>
              <a:t>–1 as its probe sequence.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It is </a:t>
            </a:r>
            <a:r>
              <a:rPr lang="en-US" sz="2400" dirty="0" smtClean="0">
                <a:solidFill>
                  <a:srgbClr val="CC3300"/>
                </a:solidFill>
                <a:sym typeface="Symbol" pitchFamily="18" charset="2"/>
              </a:rPr>
              <a:t>hard to implement</a:t>
            </a:r>
            <a:r>
              <a:rPr lang="en-US" sz="2400" dirty="0" smtClean="0">
                <a:sym typeface="Symbol" pitchFamily="18" charset="2"/>
              </a:rPr>
              <a:t> true uniform hashing.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  <a:sym typeface="Symbol" pitchFamily="18" charset="2"/>
              </a:rPr>
              <a:t>Approximate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 with techniques that guarantee to probe a permutation of [0…</a:t>
            </a:r>
            <a:r>
              <a:rPr lang="en-US" sz="2400" i="1" dirty="0" smtClean="0">
                <a:solidFill>
                  <a:schemeClr val="tx1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–1], even if they don’t produce all </a:t>
            </a:r>
            <a:r>
              <a:rPr lang="en-US" sz="2400" i="1" dirty="0" smtClean="0">
                <a:solidFill>
                  <a:schemeClr val="tx1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sym typeface="Symbol" pitchFamily="18" charset="2"/>
              </a:rPr>
              <a:t>! probe sequences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Linear Probing.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Quadratic Probing.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Symbol" pitchFamily="18" charset="2"/>
              </a:rPr>
              <a:t>Double Hashing.</a:t>
            </a:r>
          </a:p>
        </p:txBody>
      </p:sp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Linear Probing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334000"/>
          </a:xfrm>
        </p:spPr>
        <p:txBody>
          <a:bodyPr/>
          <a:lstStyle/>
          <a:p>
            <a:r>
              <a:rPr lang="en-US" sz="2800" i="1" dirty="0" smtClean="0">
                <a:solidFill>
                  <a:srgbClr val="CC3300"/>
                </a:solidFill>
              </a:rPr>
              <a:t>h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smtClean="0">
                <a:solidFill>
                  <a:srgbClr val="CC3300"/>
                </a:solidFill>
              </a:rPr>
              <a:t>k</a:t>
            </a:r>
            <a:r>
              <a:rPr lang="en-US" sz="2800" dirty="0" smtClean="0">
                <a:solidFill>
                  <a:srgbClr val="CC3300"/>
                </a:solidFill>
              </a:rPr>
              <a:t>, </a:t>
            </a:r>
            <a:r>
              <a:rPr lang="en-US" sz="2800" i="1" dirty="0" err="1" smtClean="0">
                <a:solidFill>
                  <a:srgbClr val="CC3300"/>
                </a:solidFill>
              </a:rPr>
              <a:t>i</a:t>
            </a:r>
            <a:r>
              <a:rPr lang="en-US" sz="2800" dirty="0" smtClean="0">
                <a:solidFill>
                  <a:srgbClr val="CC3300"/>
                </a:solidFill>
              </a:rPr>
              <a:t>) = (</a:t>
            </a:r>
            <a:r>
              <a:rPr lang="en-US" sz="2800" i="1" dirty="0" smtClean="0">
                <a:solidFill>
                  <a:srgbClr val="CC3300"/>
                </a:solidFill>
              </a:rPr>
              <a:t>h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smtClean="0">
                <a:solidFill>
                  <a:srgbClr val="CC3300"/>
                </a:solidFill>
              </a:rPr>
              <a:t>k,0</a:t>
            </a:r>
            <a:r>
              <a:rPr lang="en-US" sz="2800" dirty="0" smtClean="0">
                <a:solidFill>
                  <a:srgbClr val="CC3300"/>
                </a:solidFill>
              </a:rPr>
              <a:t>)+</a:t>
            </a:r>
            <a:r>
              <a:rPr lang="en-US" sz="2800" i="1" dirty="0" err="1" smtClean="0">
                <a:solidFill>
                  <a:srgbClr val="CC3300"/>
                </a:solidFill>
              </a:rPr>
              <a:t>i</a:t>
            </a:r>
            <a:r>
              <a:rPr lang="en-US" sz="2800" dirty="0" smtClean="0">
                <a:solidFill>
                  <a:srgbClr val="CC3300"/>
                </a:solidFill>
              </a:rPr>
              <a:t>) mod </a:t>
            </a:r>
            <a:r>
              <a:rPr lang="en-US" sz="2800" i="1" dirty="0" smtClean="0">
                <a:solidFill>
                  <a:srgbClr val="CC3300"/>
                </a:solidFill>
              </a:rPr>
              <a:t>m</a:t>
            </a:r>
            <a:r>
              <a:rPr lang="en-US" sz="2800" dirty="0" smtClean="0">
                <a:solidFill>
                  <a:srgbClr val="CC3300"/>
                </a:solidFill>
              </a:rPr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The initial probe determines the entire probe sequence.</a:t>
            </a:r>
          </a:p>
          <a:p>
            <a:r>
              <a:rPr lang="en-US" sz="2800" dirty="0" smtClean="0"/>
              <a:t>Suffers from </a:t>
            </a:r>
            <a:r>
              <a:rPr lang="en-US" sz="2800" b="1" i="1" dirty="0" smtClean="0">
                <a:solidFill>
                  <a:srgbClr val="CC3300"/>
                </a:solidFill>
              </a:rPr>
              <a:t>primary clustering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Long runs of occupied sequences build up.</a:t>
            </a:r>
          </a:p>
          <a:p>
            <a:pPr lvl="1"/>
            <a:r>
              <a:rPr lang="en-US" sz="2400" dirty="0" smtClean="0"/>
              <a:t>Long runs tend to get longer, since an empty slot preceded by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full slots gets filled next with probability (</a:t>
            </a:r>
            <a:r>
              <a:rPr lang="en-US" sz="2400" i="1" dirty="0" smtClean="0"/>
              <a:t>i</a:t>
            </a:r>
            <a:r>
              <a:rPr lang="en-US" sz="2400" dirty="0" smtClean="0"/>
              <a:t>+1)/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</a:p>
          <a:p>
            <a:pPr lvl="1"/>
            <a:endParaRPr lang="en-US" sz="2400" i="1" dirty="0" smtClean="0"/>
          </a:p>
        </p:txBody>
      </p:sp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5508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>
                <a:solidFill>
                  <a:schemeClr val="hlink"/>
                </a:solidFill>
              </a:rPr>
              <a:t>key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990600" y="1600200"/>
            <a:ext cx="16144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>
                <a:solidFill>
                  <a:schemeClr val="hlink"/>
                </a:solidFill>
              </a:rPr>
              <a:t>Probe number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819400" y="1600200"/>
            <a:ext cx="27432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u="none" dirty="0" smtClean="0">
                <a:solidFill>
                  <a:schemeClr val="hlink"/>
                </a:solidFill>
              </a:rPr>
              <a:t>Original </a:t>
            </a:r>
            <a:r>
              <a:rPr lang="en-US" sz="2000" u="none" dirty="0">
                <a:solidFill>
                  <a:schemeClr val="hlink"/>
                </a:solidFill>
              </a:rPr>
              <a:t>hash function</a:t>
            </a:r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 flipV="1">
            <a:off x="533400" y="1447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 flipH="1" flipV="1">
            <a:off x="1295400" y="14478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 flipH="1" flipV="1">
            <a:off x="2209800" y="14478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3400" y="434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Quadratic Probing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28600" y="5410200"/>
            <a:ext cx="8780462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k,i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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c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+ c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  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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suffer from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secondary clustering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with linear probing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0" y="1371600"/>
            <a:ext cx="1219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096000" y="1828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96000" y="2286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6096000" y="2743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096000" y="3200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096000" y="3657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096000" y="4114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096000" y="5029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0960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315200" y="14478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315200" y="5486400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m</a:t>
            </a:r>
            <a:r>
              <a:rPr lang="en-US" sz="2000" u="none"/>
              <a:t>–1</a:t>
            </a:r>
            <a:endParaRPr lang="en-US" sz="2000" i="1" u="none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91400" y="2286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1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391400" y="28194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4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68159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r>
              <a:rPr lang="en-US" sz="2000" u="none" dirty="0" smtClean="0"/>
              <a:t>)</a:t>
            </a:r>
            <a:endParaRPr lang="en-US" sz="2000" u="none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391400" y="4572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3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096000" y="2286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096000" y="27432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096000" y="36576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6096000" y="4572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990600" y="12954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1447800" y="28956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1790700" y="18288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0267" name="Text Box 29"/>
          <p:cNvSpPr txBox="1">
            <a:spLocks noChangeArrowheads="1"/>
          </p:cNvSpPr>
          <p:nvPr/>
        </p:nvSpPr>
        <p:spPr bwMode="auto">
          <a:xfrm>
            <a:off x="1447800" y="32766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0268" name="Oval 33"/>
          <p:cNvSpPr>
            <a:spLocks noChangeArrowheads="1"/>
          </p:cNvSpPr>
          <p:nvPr/>
        </p:nvSpPr>
        <p:spPr bwMode="auto">
          <a:xfrm>
            <a:off x="25146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34"/>
          <p:cNvSpPr>
            <a:spLocks noChangeArrowheads="1"/>
          </p:cNvSpPr>
          <p:nvPr/>
        </p:nvSpPr>
        <p:spPr bwMode="auto">
          <a:xfrm>
            <a:off x="3276600" y="3429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5"/>
          <p:cNvSpPr>
            <a:spLocks noChangeArrowheads="1"/>
          </p:cNvSpPr>
          <p:nvPr/>
        </p:nvSpPr>
        <p:spPr bwMode="auto">
          <a:xfrm>
            <a:off x="2667000" y="3657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6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7"/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22860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0274" name="Text Box 40"/>
          <p:cNvSpPr txBox="1">
            <a:spLocks noChangeArrowheads="1"/>
          </p:cNvSpPr>
          <p:nvPr/>
        </p:nvSpPr>
        <p:spPr bwMode="auto">
          <a:xfrm>
            <a:off x="2362200" y="3581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0275" name="Text Box 41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200400" y="38862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2971800" y="3276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0278" name="Line 44"/>
          <p:cNvSpPr>
            <a:spLocks noChangeShapeType="1"/>
          </p:cNvSpPr>
          <p:nvPr/>
        </p:nvSpPr>
        <p:spPr bwMode="auto">
          <a:xfrm flipV="1">
            <a:off x="2590800" y="2514600"/>
            <a:ext cx="3505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3352800" y="2971800"/>
            <a:ext cx="2743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50"/>
          <p:cNvSpPr>
            <a:spLocks noChangeShapeType="1"/>
          </p:cNvSpPr>
          <p:nvPr/>
        </p:nvSpPr>
        <p:spPr bwMode="auto">
          <a:xfrm>
            <a:off x="2743200" y="41910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51"/>
          <p:cNvSpPr>
            <a:spLocks noChangeShapeType="1"/>
          </p:cNvSpPr>
          <p:nvPr/>
        </p:nvSpPr>
        <p:spPr bwMode="auto">
          <a:xfrm>
            <a:off x="2667000" y="3733800"/>
            <a:ext cx="3429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52"/>
          <p:cNvSpPr>
            <a:spLocks noChangeShapeType="1"/>
          </p:cNvSpPr>
          <p:nvPr/>
        </p:nvSpPr>
        <p:spPr bwMode="auto">
          <a:xfrm>
            <a:off x="3276600" y="3886200"/>
            <a:ext cx="2819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Text Box 53"/>
          <p:cNvSpPr txBox="1">
            <a:spLocks noChangeArrowheads="1"/>
          </p:cNvSpPr>
          <p:nvPr/>
        </p:nvSpPr>
        <p:spPr bwMode="auto">
          <a:xfrm>
            <a:off x="4724400" y="3581400"/>
            <a:ext cx="1231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none" dirty="0">
                <a:solidFill>
                  <a:srgbClr val="CC3300"/>
                </a:solidFill>
              </a:rPr>
              <a:t>collision</a:t>
            </a: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13081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2</a:t>
            </a:r>
            <a:r>
              <a:rPr lang="en-US" sz="2000" u="none" dirty="0"/>
              <a:t>)=</a:t>
            </a:r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5</a:t>
            </a:r>
            <a:r>
              <a:rPr lang="en-US" sz="2000" u="none" dirty="0"/>
              <a:t>)</a:t>
            </a:r>
          </a:p>
        </p:txBody>
      </p:sp>
      <p:grpSp>
        <p:nvGrpSpPr>
          <p:cNvPr id="2" name="Group 54"/>
          <p:cNvGrpSpPr/>
          <p:nvPr/>
        </p:nvGrpSpPr>
        <p:grpSpPr>
          <a:xfrm>
            <a:off x="6096000" y="3962400"/>
            <a:ext cx="1371600" cy="609600"/>
            <a:chOff x="6096000" y="3962400"/>
            <a:chExt cx="1371600" cy="609600"/>
          </a:xfrm>
        </p:grpSpPr>
        <p:sp>
          <p:nvSpPr>
            <p:cNvPr id="54" name="Rectangle 22"/>
            <p:cNvSpPr>
              <a:spLocks noChangeArrowheads="1"/>
            </p:cNvSpPr>
            <p:nvPr/>
          </p:nvSpPr>
          <p:spPr bwMode="auto">
            <a:xfrm>
              <a:off x="6096000" y="4114800"/>
              <a:ext cx="1219200" cy="45720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Curved Left Arrow 52"/>
            <p:cNvSpPr/>
            <p:nvPr/>
          </p:nvSpPr>
          <p:spPr bwMode="auto">
            <a:xfrm>
              <a:off x="7239000" y="3962400"/>
              <a:ext cx="228600" cy="457200"/>
            </a:xfrm>
            <a:prstGeom prst="curvedLeftArrow">
              <a:avLst>
                <a:gd name="adj1" fmla="val 873"/>
                <a:gd name="adj2" fmla="val 50000"/>
                <a:gd name="adj3" fmla="val 38889"/>
              </a:avLst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7391400" y="4114800"/>
            <a:ext cx="95410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5</a:t>
            </a:r>
            <a:r>
              <a:rPr lang="en-US" sz="2000" u="none" dirty="0" smtClean="0"/>
              <a:t>)+1</a:t>
            </a:r>
          </a:p>
        </p:txBody>
      </p:sp>
      <p:sp>
        <p:nvSpPr>
          <p:cNvPr id="49" name="页脚占位符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2" grpId="0" animBg="1"/>
      <p:bldP spid="10283" grpId="0"/>
      <p:bldP spid="44" grpId="0"/>
      <p:bldP spid="44" grpId="1"/>
      <p:bldP spid="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Double Hashing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211138" y="1066800"/>
            <a:ext cx="8932862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CC3300"/>
                </a:solidFill>
              </a:rPr>
              <a:t>h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err="1" smtClean="0">
                <a:solidFill>
                  <a:srgbClr val="CC3300"/>
                </a:solidFill>
              </a:rPr>
              <a:t>k,i</a:t>
            </a:r>
            <a:r>
              <a:rPr lang="en-US" sz="2800" dirty="0" smtClean="0">
                <a:solidFill>
                  <a:srgbClr val="CC3300"/>
                </a:solidFill>
              </a:rPr>
              <a:t>)</a:t>
            </a:r>
            <a:r>
              <a:rPr lang="en-US" sz="2800" i="1" dirty="0" smtClean="0">
                <a:solidFill>
                  <a:srgbClr val="CC3300"/>
                </a:solidFill>
              </a:rPr>
              <a:t> = 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smtClean="0">
                <a:solidFill>
                  <a:srgbClr val="CC3300"/>
                </a:solidFill>
              </a:rPr>
              <a:t>h</a:t>
            </a:r>
            <a:r>
              <a:rPr lang="en-US" sz="2800" baseline="-25000" dirty="0" smtClean="0">
                <a:solidFill>
                  <a:srgbClr val="CC3300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smtClean="0">
                <a:solidFill>
                  <a:srgbClr val="CC3300"/>
                </a:solidFill>
              </a:rPr>
              <a:t>k</a:t>
            </a:r>
            <a:r>
              <a:rPr lang="en-US" sz="2800" dirty="0" smtClean="0">
                <a:solidFill>
                  <a:srgbClr val="CC3300"/>
                </a:solidFill>
              </a:rPr>
              <a:t>)</a:t>
            </a:r>
            <a:r>
              <a:rPr lang="en-US" sz="2800" i="1" dirty="0" smtClean="0">
                <a:solidFill>
                  <a:srgbClr val="CC3300"/>
                </a:solidFill>
              </a:rPr>
              <a:t> + </a:t>
            </a:r>
            <a:r>
              <a:rPr lang="en-US" sz="2800" i="1" dirty="0" err="1" smtClean="0">
                <a:solidFill>
                  <a:srgbClr val="CC3300"/>
                </a:solidFill>
              </a:rPr>
              <a:t>i</a:t>
            </a:r>
            <a:r>
              <a:rPr lang="en-US" sz="2800" i="1" dirty="0" smtClean="0">
                <a:solidFill>
                  <a:srgbClr val="CC3300"/>
                </a:solidFill>
              </a:rPr>
              <a:t> h</a:t>
            </a:r>
            <a:r>
              <a:rPr lang="en-US" sz="2800" baseline="-25000" dirty="0" smtClean="0">
                <a:solidFill>
                  <a:srgbClr val="CC3300"/>
                </a:solidFill>
              </a:rPr>
              <a:t>2</a:t>
            </a:r>
            <a:r>
              <a:rPr lang="en-US" sz="2800" dirty="0" smtClean="0">
                <a:solidFill>
                  <a:srgbClr val="CC3300"/>
                </a:solidFill>
              </a:rPr>
              <a:t>(</a:t>
            </a:r>
            <a:r>
              <a:rPr lang="en-US" sz="2800" i="1" dirty="0" smtClean="0">
                <a:solidFill>
                  <a:srgbClr val="CC3300"/>
                </a:solidFill>
              </a:rPr>
              <a:t>k</a:t>
            </a:r>
            <a:r>
              <a:rPr lang="en-US" sz="2800" dirty="0" smtClean="0">
                <a:solidFill>
                  <a:srgbClr val="CC3300"/>
                </a:solidFill>
              </a:rPr>
              <a:t>))</a:t>
            </a:r>
            <a:r>
              <a:rPr lang="en-US" sz="2800" i="1" dirty="0" smtClean="0">
                <a:solidFill>
                  <a:srgbClr val="CC3300"/>
                </a:solidFill>
              </a:rPr>
              <a:t> </a:t>
            </a:r>
            <a:r>
              <a:rPr lang="en-US" sz="2800" dirty="0" smtClean="0">
                <a:solidFill>
                  <a:srgbClr val="CC3300"/>
                </a:solidFill>
              </a:rPr>
              <a:t>mod</a:t>
            </a:r>
            <a:r>
              <a:rPr lang="en-US" sz="2800" i="1" dirty="0" smtClean="0">
                <a:solidFill>
                  <a:srgbClr val="CC3300"/>
                </a:solidFill>
              </a:rPr>
              <a:t> m  </a:t>
            </a:r>
          </a:p>
          <a:p>
            <a:pPr>
              <a:lnSpc>
                <a:spcPct val="90000"/>
              </a:lnSpc>
              <a:buNone/>
            </a:pPr>
            <a:endParaRPr lang="en-US" sz="2800" i="1" dirty="0" smtClean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CC3300"/>
                </a:solidFill>
              </a:rPr>
              <a:t>Two auxiliary hash functions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r>
              <a:rPr lang="en-US" sz="2800" i="1" dirty="0" smtClean="0">
                <a:solidFill>
                  <a:schemeClr val="tx1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gives the initial probe.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gives the remaining probes.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Must have </a:t>
            </a:r>
            <a:r>
              <a:rPr lang="en-US" sz="2800" i="1" dirty="0" smtClean="0">
                <a:solidFill>
                  <a:schemeClr val="tx1"/>
                </a:solidFill>
              </a:rPr>
              <a:t>h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en-US" sz="2800" i="1" dirty="0" smtClean="0">
                <a:solidFill>
                  <a:schemeClr val="tx1"/>
                </a:solidFill>
              </a:rPr>
              <a:t>k</a:t>
            </a:r>
            <a:r>
              <a:rPr lang="en-US" sz="2800" dirty="0" smtClean="0">
                <a:solidFill>
                  <a:schemeClr val="tx1"/>
                </a:solidFill>
              </a:rPr>
              <a:t>) relatively prime to </a:t>
            </a:r>
            <a:r>
              <a:rPr lang="en-US" sz="2800" i="1" dirty="0" smtClean="0">
                <a:solidFill>
                  <a:schemeClr val="tx1"/>
                </a:solidFill>
              </a:rPr>
              <a:t>m</a:t>
            </a:r>
            <a:r>
              <a:rPr lang="en-US" sz="2800" dirty="0" smtClean="0">
                <a:solidFill>
                  <a:schemeClr val="tx1"/>
                </a:solidFill>
              </a:rPr>
              <a:t>, so that the probe sequence is a full permutation of 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0, 1,…,</a:t>
            </a:r>
            <a:r>
              <a:rPr lang="en-US" sz="2800" i="1" dirty="0" smtClean="0">
                <a:solidFill>
                  <a:schemeClr val="tx1"/>
                </a:solidFill>
                <a:sym typeface="Symbol" pitchFamily="18" charset="2"/>
              </a:rPr>
              <a:t> m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–1.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Choose </a:t>
            </a:r>
            <a:r>
              <a:rPr lang="en-US" sz="2400" i="1" dirty="0" smtClean="0"/>
              <a:t>m</a:t>
            </a:r>
            <a:r>
              <a:rPr lang="en-US" sz="2400" dirty="0" smtClean="0"/>
              <a:t> to be a power of 2 and have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 always return an odd number. Or,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Let </a:t>
            </a:r>
            <a:r>
              <a:rPr lang="en-US" sz="2400" i="1" dirty="0" smtClean="0"/>
              <a:t>m</a:t>
            </a:r>
            <a:r>
              <a:rPr lang="en-US" sz="2400" dirty="0" smtClean="0"/>
              <a:t> be prime, and have 1 &lt;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 &lt;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(</a:t>
            </a:r>
            <a:r>
              <a:rPr lang="en-US" sz="2800" i="1" dirty="0" smtClean="0">
                <a:solidFill>
                  <a:srgbClr val="CC3300"/>
                </a:solidFill>
                <a:sym typeface="Symbol" pitchFamily="18" charset="2"/>
              </a:rPr>
              <a:t>m</a:t>
            </a:r>
            <a:r>
              <a:rPr lang="en-US" sz="2800" baseline="30000" dirty="0" smtClean="0">
                <a:solidFill>
                  <a:srgbClr val="CC3300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) different probe sequences</a:t>
            </a:r>
            <a:r>
              <a:rPr lang="en-US" sz="2800" dirty="0" smtClean="0">
                <a:solidFill>
                  <a:schemeClr val="tx1"/>
                </a:solidFill>
                <a:sym typeface="Symbol" pitchFamily="18" charset="2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One for each possible combination of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 and </a:t>
            </a:r>
            <a:r>
              <a:rPr lang="en-US" sz="2400" i="1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Close to the ideal uniform hashing.</a:t>
            </a:r>
          </a:p>
        </p:txBody>
      </p:sp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5508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>
                <a:solidFill>
                  <a:schemeClr val="hlink"/>
                </a:solidFill>
              </a:rPr>
              <a:t>key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16144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>
                <a:solidFill>
                  <a:schemeClr val="hlink"/>
                </a:solidFill>
              </a:rPr>
              <a:t>Probe number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590800" y="1600200"/>
            <a:ext cx="27432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u="none">
                <a:solidFill>
                  <a:schemeClr val="hlink"/>
                </a:solidFill>
              </a:rPr>
              <a:t>Auxiliary hash functions</a:t>
            </a:r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 flipV="1">
            <a:off x="685800" y="14478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 flipH="1" flipV="1">
            <a:off x="1219200" y="1447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 flipH="1" flipV="1">
            <a:off x="2209800" y="1447800"/>
            <a:ext cx="1524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0"/>
          <p:cNvSpPr>
            <a:spLocks noChangeShapeType="1"/>
          </p:cNvSpPr>
          <p:nvPr/>
        </p:nvSpPr>
        <p:spPr bwMode="auto">
          <a:xfrm flipH="1" flipV="1">
            <a:off x="3581400" y="14478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with double hashing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0" y="1371600"/>
            <a:ext cx="1219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096000" y="1828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96000" y="2286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6096000" y="2743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096000" y="3200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096000" y="3657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096000" y="4114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096000" y="5029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0960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315200" y="14478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91400" y="2286000"/>
            <a:ext cx="76655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baseline="-25000" dirty="0" smtClean="0"/>
              <a:t>1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1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391400" y="2819400"/>
            <a:ext cx="76655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baseline="-25000" dirty="0" smtClean="0"/>
              <a:t>1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4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76655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baseline="-25000" dirty="0" smtClean="0"/>
              <a:t>1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r>
              <a:rPr lang="en-US" sz="2000" u="none" dirty="0" smtClean="0"/>
              <a:t>)</a:t>
            </a:r>
            <a:endParaRPr lang="en-US" sz="2000" u="none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391400" y="4572000"/>
            <a:ext cx="76655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baseline="-25000" dirty="0" smtClean="0"/>
              <a:t>1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3</a:t>
            </a:r>
            <a:r>
              <a:rPr lang="en-US" sz="2000" u="none" dirty="0"/>
              <a:t>)</a:t>
            </a:r>
            <a:endParaRPr lang="en-US" sz="2000" i="1" u="none" dirty="0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096000" y="2286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096000" y="27432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096000" y="36576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6096000" y="4572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990600" y="12954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1447800" y="28956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1790700" y="18288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0267" name="Text Box 29"/>
          <p:cNvSpPr txBox="1">
            <a:spLocks noChangeArrowheads="1"/>
          </p:cNvSpPr>
          <p:nvPr/>
        </p:nvSpPr>
        <p:spPr bwMode="auto">
          <a:xfrm>
            <a:off x="1447800" y="32766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0268" name="Oval 33"/>
          <p:cNvSpPr>
            <a:spLocks noChangeArrowheads="1"/>
          </p:cNvSpPr>
          <p:nvPr/>
        </p:nvSpPr>
        <p:spPr bwMode="auto">
          <a:xfrm>
            <a:off x="25146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34"/>
          <p:cNvSpPr>
            <a:spLocks noChangeArrowheads="1"/>
          </p:cNvSpPr>
          <p:nvPr/>
        </p:nvSpPr>
        <p:spPr bwMode="auto">
          <a:xfrm>
            <a:off x="3276600" y="3429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5"/>
          <p:cNvSpPr>
            <a:spLocks noChangeArrowheads="1"/>
          </p:cNvSpPr>
          <p:nvPr/>
        </p:nvSpPr>
        <p:spPr bwMode="auto">
          <a:xfrm>
            <a:off x="2667000" y="3657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6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7"/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22860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0274" name="Text Box 40"/>
          <p:cNvSpPr txBox="1">
            <a:spLocks noChangeArrowheads="1"/>
          </p:cNvSpPr>
          <p:nvPr/>
        </p:nvSpPr>
        <p:spPr bwMode="auto">
          <a:xfrm>
            <a:off x="2362200" y="3581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0275" name="Text Box 41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200400" y="38862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2971800" y="3276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0278" name="Line 44"/>
          <p:cNvSpPr>
            <a:spLocks noChangeShapeType="1"/>
          </p:cNvSpPr>
          <p:nvPr/>
        </p:nvSpPr>
        <p:spPr bwMode="auto">
          <a:xfrm flipV="1">
            <a:off x="2590800" y="2514600"/>
            <a:ext cx="3505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3352800" y="2971800"/>
            <a:ext cx="2743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50"/>
          <p:cNvSpPr>
            <a:spLocks noChangeShapeType="1"/>
          </p:cNvSpPr>
          <p:nvPr/>
        </p:nvSpPr>
        <p:spPr bwMode="auto">
          <a:xfrm>
            <a:off x="2743200" y="41910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51"/>
          <p:cNvSpPr>
            <a:spLocks noChangeShapeType="1"/>
          </p:cNvSpPr>
          <p:nvPr/>
        </p:nvSpPr>
        <p:spPr bwMode="auto">
          <a:xfrm>
            <a:off x="2667000" y="3733800"/>
            <a:ext cx="3429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52"/>
          <p:cNvSpPr>
            <a:spLocks noChangeShapeType="1"/>
          </p:cNvSpPr>
          <p:nvPr/>
        </p:nvSpPr>
        <p:spPr bwMode="auto">
          <a:xfrm>
            <a:off x="3276600" y="3886200"/>
            <a:ext cx="2819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Text Box 53"/>
          <p:cNvSpPr txBox="1">
            <a:spLocks noChangeArrowheads="1"/>
          </p:cNvSpPr>
          <p:nvPr/>
        </p:nvSpPr>
        <p:spPr bwMode="auto">
          <a:xfrm>
            <a:off x="4724400" y="3581400"/>
            <a:ext cx="1231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none" dirty="0">
                <a:solidFill>
                  <a:srgbClr val="CC3300"/>
                </a:solidFill>
              </a:rPr>
              <a:t>collision</a:t>
            </a:r>
          </a:p>
        </p:txBody>
      </p:sp>
      <p:grpSp>
        <p:nvGrpSpPr>
          <p:cNvPr id="2" name="Group 51"/>
          <p:cNvGrpSpPr/>
          <p:nvPr/>
        </p:nvGrpSpPr>
        <p:grpSpPr>
          <a:xfrm>
            <a:off x="6096000" y="2590800"/>
            <a:ext cx="3023758" cy="3352800"/>
            <a:chOff x="6096000" y="2590800"/>
            <a:chExt cx="3023758" cy="3352800"/>
          </a:xfrm>
        </p:grpSpPr>
        <p:sp>
          <p:nvSpPr>
            <p:cNvPr id="54" name="Rectangle 22"/>
            <p:cNvSpPr>
              <a:spLocks noChangeArrowheads="1"/>
            </p:cNvSpPr>
            <p:nvPr/>
          </p:nvSpPr>
          <p:spPr bwMode="auto">
            <a:xfrm>
              <a:off x="6096000" y="5486400"/>
              <a:ext cx="1219200" cy="45720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56" name="Text Box 19"/>
            <p:cNvSpPr txBox="1">
              <a:spLocks noChangeArrowheads="1"/>
            </p:cNvSpPr>
            <p:nvPr/>
          </p:nvSpPr>
          <p:spPr bwMode="auto">
            <a:xfrm>
              <a:off x="7391400" y="5486400"/>
              <a:ext cx="1728358" cy="40011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i="1" u="none" dirty="0" smtClean="0"/>
                <a:t>h</a:t>
              </a:r>
              <a:r>
                <a:rPr lang="en-US" sz="2000" u="none" baseline="-25000" dirty="0" smtClean="0"/>
                <a:t>1</a:t>
              </a:r>
              <a:r>
                <a:rPr lang="en-US" sz="2000" u="none" dirty="0" smtClean="0"/>
                <a:t>(</a:t>
              </a:r>
              <a:r>
                <a:rPr lang="en-US" sz="2000" i="1" u="none" dirty="0" smtClean="0"/>
                <a:t>k</a:t>
              </a:r>
              <a:r>
                <a:rPr lang="en-US" sz="2000" u="none" baseline="-25000" dirty="0" smtClean="0"/>
                <a:t>5</a:t>
              </a:r>
              <a:r>
                <a:rPr lang="en-US" sz="2000" u="none" dirty="0" smtClean="0"/>
                <a:t>)+</a:t>
              </a:r>
              <a:r>
                <a:rPr lang="en-US" sz="2000" i="1" u="none" dirty="0" smtClean="0"/>
                <a:t> 2h</a:t>
              </a:r>
              <a:r>
                <a:rPr lang="en-US" sz="2000" u="none" baseline="-25000" dirty="0" smtClean="0"/>
                <a:t>2</a:t>
              </a:r>
              <a:r>
                <a:rPr lang="en-US" sz="2000" u="none" dirty="0" smtClean="0"/>
                <a:t>(</a:t>
              </a:r>
              <a:r>
                <a:rPr lang="en-US" sz="2000" i="1" u="none" dirty="0" smtClean="0"/>
                <a:t>k</a:t>
              </a:r>
              <a:r>
                <a:rPr lang="en-US" sz="2000" u="none" baseline="-25000" dirty="0" smtClean="0"/>
                <a:t>5</a:t>
              </a:r>
              <a:r>
                <a:rPr lang="en-US" sz="2000" u="none" dirty="0" smtClean="0"/>
                <a:t>)</a:t>
              </a:r>
            </a:p>
          </p:txBody>
        </p:sp>
        <p:sp>
          <p:nvSpPr>
            <p:cNvPr id="48" name="Curved Left Arrow 47"/>
            <p:cNvSpPr/>
            <p:nvPr/>
          </p:nvSpPr>
          <p:spPr bwMode="auto">
            <a:xfrm>
              <a:off x="7315200" y="2590800"/>
              <a:ext cx="304800" cy="3124200"/>
            </a:xfrm>
            <a:prstGeom prst="curvedLeftArrow">
              <a:avLst>
                <a:gd name="adj1" fmla="val 873"/>
                <a:gd name="adj2" fmla="val 50000"/>
                <a:gd name="adj3" fmla="val 38889"/>
              </a:avLst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" name="Group 54"/>
          <p:cNvGrpSpPr/>
          <p:nvPr/>
        </p:nvGrpSpPr>
        <p:grpSpPr>
          <a:xfrm>
            <a:off x="7315200" y="2362200"/>
            <a:ext cx="2286000" cy="1600200"/>
            <a:chOff x="7315200" y="2362200"/>
            <a:chExt cx="2286000" cy="1600200"/>
          </a:xfrm>
        </p:grpSpPr>
        <p:sp>
          <p:nvSpPr>
            <p:cNvPr id="53" name="Curved Left Arrow 52"/>
            <p:cNvSpPr/>
            <p:nvPr/>
          </p:nvSpPr>
          <p:spPr bwMode="auto">
            <a:xfrm flipV="1">
              <a:off x="7315200" y="2590800"/>
              <a:ext cx="152400" cy="1371600"/>
            </a:xfrm>
            <a:prstGeom prst="curvedLeftArrow">
              <a:avLst>
                <a:gd name="adj1" fmla="val 873"/>
                <a:gd name="adj2" fmla="val 50000"/>
                <a:gd name="adj3" fmla="val 38889"/>
              </a:avLst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Text Box 19"/>
            <p:cNvSpPr txBox="1">
              <a:spLocks noChangeArrowheads="1"/>
            </p:cNvSpPr>
            <p:nvPr/>
          </p:nvSpPr>
          <p:spPr bwMode="auto">
            <a:xfrm>
              <a:off x="7924800" y="2362200"/>
              <a:ext cx="1676400" cy="3077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1400" i="1" u="none" dirty="0" smtClean="0"/>
                <a:t>=h</a:t>
              </a:r>
              <a:r>
                <a:rPr lang="en-US" sz="1400" u="none" baseline="-25000" dirty="0" smtClean="0"/>
                <a:t>1</a:t>
              </a:r>
              <a:r>
                <a:rPr lang="en-US" sz="1400" u="none" dirty="0" smtClean="0"/>
                <a:t>(</a:t>
              </a:r>
              <a:r>
                <a:rPr lang="en-US" sz="1400" i="1" u="none" dirty="0" smtClean="0"/>
                <a:t>k</a:t>
              </a:r>
              <a:r>
                <a:rPr lang="en-US" sz="1400" u="none" baseline="-25000" dirty="0" smtClean="0"/>
                <a:t>5</a:t>
              </a:r>
              <a:r>
                <a:rPr lang="en-US" sz="1400" u="none" dirty="0" smtClean="0"/>
                <a:t>)+</a:t>
              </a:r>
              <a:r>
                <a:rPr lang="en-US" sz="1400" i="1" u="none" dirty="0" smtClean="0"/>
                <a:t> h</a:t>
              </a:r>
              <a:r>
                <a:rPr lang="en-US" sz="1400" u="none" baseline="-25000" dirty="0" smtClean="0"/>
                <a:t>2</a:t>
              </a:r>
              <a:r>
                <a:rPr lang="en-US" sz="1400" u="none" dirty="0" smtClean="0"/>
                <a:t>(</a:t>
              </a:r>
              <a:r>
                <a:rPr lang="en-US" sz="1400" i="1" u="none" dirty="0" smtClean="0"/>
                <a:t>k</a:t>
              </a:r>
              <a:r>
                <a:rPr lang="en-US" sz="1400" u="none" baseline="-25000" dirty="0" smtClean="0"/>
                <a:t>5</a:t>
              </a:r>
              <a:r>
                <a:rPr lang="en-US" sz="1400" u="none" dirty="0" smtClean="0"/>
                <a:t>)</a:t>
              </a:r>
            </a:p>
          </p:txBody>
        </p:sp>
      </p:grp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153599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baseline="-25000" dirty="0" smtClean="0"/>
              <a:t>1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r>
              <a:rPr lang="en-US" sz="2000" u="none" dirty="0"/>
              <a:t>)=</a:t>
            </a:r>
            <a:r>
              <a:rPr lang="en-US" sz="2000" i="1" u="none" dirty="0" smtClean="0"/>
              <a:t>h</a:t>
            </a:r>
            <a:r>
              <a:rPr lang="en-US" sz="2000" u="none" baseline="-25000" dirty="0" smtClean="0"/>
              <a:t>1 </a:t>
            </a:r>
            <a:r>
              <a:rPr lang="en-US" sz="2000" u="none" dirty="0" smtClean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5</a:t>
            </a:r>
            <a:r>
              <a:rPr lang="en-US" sz="2000" u="none" dirty="0"/>
              <a:t>)</a:t>
            </a:r>
          </a:p>
        </p:txBody>
      </p:sp>
      <p:sp>
        <p:nvSpPr>
          <p:cNvPr id="57" name="页脚占位符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2" grpId="0" animBg="1"/>
      <p:bldP spid="10283" grpId="0"/>
      <p:bldP spid="44" grpId="0"/>
      <p:bldP spid="44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Analysis of Open-address Hashing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211138" y="1066800"/>
            <a:ext cx="8932862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Analysis is in terms of load factor 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 = </a:t>
            </a:r>
            <a:r>
              <a:rPr lang="en-US" i="1" dirty="0" smtClean="0">
                <a:solidFill>
                  <a:schemeClr val="tx1"/>
                </a:solidFill>
                <a:sym typeface="Symbol" pitchFamily="18" charset="2"/>
              </a:rPr>
              <a:t>n/m</a:t>
            </a:r>
            <a:r>
              <a:rPr lang="en-US" dirty="0" smtClean="0">
                <a:solidFill>
                  <a:schemeClr val="tx1"/>
                </a:solidFill>
                <a:sym typeface="Symbol" pitchFamily="18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CC3300"/>
                </a:solidFill>
                <a:sym typeface="Symbol" pitchFamily="18" charset="2"/>
              </a:rPr>
              <a:t>Assumptions: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The table never completely fills, so </a:t>
            </a:r>
            <a:r>
              <a:rPr lang="en-US" i="1" dirty="0" smtClean="0">
                <a:solidFill>
                  <a:schemeClr val="hlink"/>
                </a:solidFill>
                <a:sym typeface="Symbol" pitchFamily="18" charset="2"/>
              </a:rPr>
              <a:t>n 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&lt;</a:t>
            </a:r>
            <a:r>
              <a:rPr lang="en-US" i="1" dirty="0" smtClean="0">
                <a:solidFill>
                  <a:schemeClr val="hlink"/>
                </a:solidFill>
                <a:sym typeface="Symbol" pitchFamily="18" charset="2"/>
              </a:rPr>
              <a:t>m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 and  </a:t>
            </a:r>
            <a:r>
              <a:rPr lang="en-US" dirty="0" smtClean="0">
                <a:solidFill>
                  <a:schemeClr val="tx2"/>
                </a:solidFill>
                <a:sym typeface="Symbol" pitchFamily="18" charset="2"/>
              </a:rPr>
              <a:t> &lt; 1</a:t>
            </a:r>
            <a:r>
              <a:rPr lang="en-US" dirty="0" smtClean="0">
                <a:sym typeface="Symbol" pitchFamily="18" charset="2"/>
              </a:rPr>
              <a:t>. </a:t>
            </a:r>
            <a:endParaRPr lang="en-US" dirty="0" smtClean="0">
              <a:solidFill>
                <a:srgbClr val="CC33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uniform hashing</a:t>
            </a:r>
            <a:r>
              <a:rPr lang="en-US" dirty="0" smtClean="0">
                <a:sym typeface="Symbol" pitchFamily="18" charset="2"/>
              </a:rPr>
              <a:t> (all probe sequences equally likely)</a:t>
            </a:r>
          </a:p>
          <a:p>
            <a:pPr lvl="1">
              <a:lnSpc>
                <a:spcPct val="90000"/>
              </a:lnSpc>
            </a:pPr>
            <a:r>
              <a:rPr lang="en-US" u="sng" dirty="0" smtClean="0">
                <a:solidFill>
                  <a:schemeClr val="hlink"/>
                </a:solidFill>
                <a:sym typeface="Symbol" pitchFamily="18" charset="2"/>
              </a:rPr>
              <a:t>no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hlink"/>
                </a:solidFill>
                <a:sym typeface="Symbol" pitchFamily="18" charset="2"/>
              </a:rPr>
              <a:t>deletion</a:t>
            </a: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pitchFamily="18" charset="2"/>
              </a:rPr>
              <a:t>In a successful search, each key is equally likely to be searched for.</a:t>
            </a:r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smtClean="0"/>
              <a:t>    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-76200"/>
            <a:ext cx="9677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Expected cost of an </a:t>
            </a:r>
            <a:r>
              <a:rPr lang="en-US" altLang="zh-CN" dirty="0" smtClean="0"/>
              <a:t>successful </a:t>
            </a:r>
            <a:r>
              <a:rPr lang="en-US" dirty="0" smtClean="0"/>
              <a:t>search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211138" y="2286000"/>
            <a:ext cx="8932862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hlink"/>
                </a:solidFill>
              </a:rPr>
              <a:t>Proof:</a:t>
            </a:r>
          </a:p>
          <a:p>
            <a:pPr>
              <a:buNone/>
            </a:pPr>
            <a:r>
              <a:rPr lang="en-US" sz="2800" dirty="0" smtClean="0"/>
              <a:t>Let </a:t>
            </a:r>
            <a:r>
              <a:rPr lang="en-US" sz="2800" i="1" dirty="0" err="1" smtClean="0"/>
              <a:t>P</a:t>
            </a:r>
            <a:r>
              <a:rPr lang="en-US" sz="2800" i="1" baseline="-25000" dirty="0" err="1" smtClean="0"/>
              <a:t>k</a:t>
            </a:r>
            <a:r>
              <a:rPr lang="en-US" sz="2800" dirty="0" smtClean="0"/>
              <a:t>= IRV{the first </a:t>
            </a:r>
            <a:r>
              <a:rPr lang="en-US" sz="2800" i="1" dirty="0" smtClean="0">
                <a:sym typeface="Symbol" pitchFamily="18" charset="2"/>
              </a:rPr>
              <a:t>k</a:t>
            </a:r>
            <a:r>
              <a:rPr lang="en-US" sz="2800" dirty="0" smtClean="0">
                <a:sym typeface="Symbol" pitchFamily="18" charset="2"/>
              </a:rPr>
              <a:t>–</a:t>
            </a:r>
            <a:r>
              <a:rPr lang="en-US" sz="2800" dirty="0" smtClean="0"/>
              <a:t>1 probes hit occupied slots}</a:t>
            </a:r>
          </a:p>
          <a:p>
            <a:pPr>
              <a:buNone/>
            </a:pPr>
            <a:r>
              <a:rPr lang="en-US" sz="2800" dirty="0" smtClean="0"/>
              <a:t>The expected number of probes is just</a:t>
            </a:r>
          </a:p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hlink"/>
                </a:solidFill>
                <a:sym typeface="Symbol" pitchFamily="18" charset="2"/>
              </a:rPr>
              <a:t>If </a:t>
            </a:r>
            <a:r>
              <a:rPr lang="el-GR" sz="2400" dirty="0" smtClean="0">
                <a:solidFill>
                  <a:schemeClr val="hlink"/>
                </a:solidFill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chemeClr val="hlink"/>
                </a:solidFill>
                <a:sym typeface="Symbol" pitchFamily="18" charset="2"/>
              </a:rPr>
              <a:t> is a constant, search takes </a:t>
            </a:r>
            <a:r>
              <a:rPr lang="en-US" sz="2800" i="1" dirty="0" smtClean="0">
                <a:solidFill>
                  <a:schemeClr val="hlink"/>
                </a:solidFill>
                <a:sym typeface="Symbol" pitchFamily="18" charset="2"/>
              </a:rPr>
              <a:t>O</a:t>
            </a:r>
            <a:r>
              <a:rPr lang="en-US" sz="2800" dirty="0" smtClean="0">
                <a:solidFill>
                  <a:schemeClr val="hlink"/>
                </a:solidFill>
                <a:sym typeface="Symbol" pitchFamily="18" charset="2"/>
              </a:rPr>
              <a:t>(1) time.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CC3300"/>
                </a:solidFill>
                <a:sym typeface="Symbol" pitchFamily="18" charset="2"/>
              </a:rPr>
              <a:t>Corollary: </a:t>
            </a:r>
            <a:r>
              <a:rPr lang="en-US" sz="2800" dirty="0" smtClean="0">
                <a:sym typeface="Symbol" pitchFamily="18" charset="2"/>
              </a:rPr>
              <a:t>Inserting an element into an open-address table takes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≤</a:t>
            </a:r>
            <a:r>
              <a:rPr lang="en-US" sz="2800" dirty="0" smtClean="0">
                <a:sym typeface="Symbol" pitchFamily="18" charset="2"/>
              </a:rPr>
              <a:t> 1/(1–</a:t>
            </a:r>
            <a:r>
              <a:rPr lang="el-GR" sz="2800" dirty="0" smtClean="0">
                <a:cs typeface="Times New Roman" pitchFamily="18" charset="0"/>
              </a:rPr>
              <a:t>α</a:t>
            </a:r>
            <a:r>
              <a:rPr lang="en-US" sz="2800" dirty="0" smtClean="0">
                <a:cs typeface="Times New Roman" pitchFamily="18" charset="0"/>
              </a:rPr>
              <a:t>)</a:t>
            </a:r>
            <a:r>
              <a:rPr lang="en-US" sz="2800" dirty="0" smtClean="0">
                <a:sym typeface="Symbol" pitchFamily="18" charset="2"/>
              </a:rPr>
              <a:t> probes on average.</a:t>
            </a:r>
            <a:endParaRPr lang="en-US" sz="2800" dirty="0" smtClean="0"/>
          </a:p>
        </p:txBody>
      </p:sp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244747" y="1066800"/>
            <a:ext cx="8061053" cy="120032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none" dirty="0">
                <a:solidFill>
                  <a:srgbClr val="CC3300"/>
                </a:solidFill>
              </a:rPr>
              <a:t>Theorem</a:t>
            </a:r>
            <a:r>
              <a:rPr lang="en-US" b="1" u="none" dirty="0" smtClean="0">
                <a:solidFill>
                  <a:srgbClr val="CC3300"/>
                </a:solidFill>
              </a:rPr>
              <a:t>: </a:t>
            </a:r>
            <a:r>
              <a:rPr lang="en-US" u="none" dirty="0" smtClean="0"/>
              <a:t>Under the uniform hashing assumption, the expected </a:t>
            </a:r>
            <a:br>
              <a:rPr lang="en-US" u="none" dirty="0" smtClean="0"/>
            </a:br>
            <a:r>
              <a:rPr lang="en-US" u="none" dirty="0" smtClean="0"/>
              <a:t>number of probes in an unsuccessful search in an open-address </a:t>
            </a:r>
            <a:br>
              <a:rPr lang="en-US" u="none" dirty="0" smtClean="0"/>
            </a:br>
            <a:r>
              <a:rPr lang="en-US" u="none" dirty="0" smtClean="0"/>
              <a:t>hash </a:t>
            </a:r>
            <a:r>
              <a:rPr lang="en-US" u="none" dirty="0"/>
              <a:t>table is at most </a:t>
            </a:r>
            <a:r>
              <a:rPr lang="en-US" u="none" dirty="0">
                <a:cs typeface="Times New Roman" pitchFamily="18" charset="0"/>
              </a:rPr>
              <a:t>1/(1–</a:t>
            </a:r>
            <a:r>
              <a:rPr lang="el-GR" u="none" dirty="0">
                <a:cs typeface="Times New Roman" pitchFamily="18" charset="0"/>
              </a:rPr>
              <a:t>α</a:t>
            </a:r>
            <a:r>
              <a:rPr lang="en-US" u="none" dirty="0">
                <a:cs typeface="Times New Roman" pitchFamily="18" charset="0"/>
              </a:rPr>
              <a:t>).</a:t>
            </a:r>
            <a:endParaRPr lang="el-GR" u="none" dirty="0"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3657600"/>
          <a:ext cx="7024243" cy="990599"/>
        </p:xfrm>
        <a:graphic>
          <a:graphicData uri="http://schemas.openxmlformats.org/presentationml/2006/ole">
            <p:oleObj spid="_x0000_s290818" name="Equation" r:id="rId4" imgW="2971800" imgH="4191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Expected cost of a successful search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09800"/>
            <a:ext cx="8991600" cy="3733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hlink"/>
                </a:solidFill>
              </a:rPr>
              <a:t>Proof: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 successful search for a key </a:t>
            </a:r>
            <a:r>
              <a:rPr lang="en-US" sz="2400" i="1" dirty="0" smtClean="0">
                <a:solidFill>
                  <a:schemeClr val="tx1"/>
                </a:solidFill>
              </a:rPr>
              <a:t>k</a:t>
            </a:r>
            <a:r>
              <a:rPr lang="en-US" sz="2400" dirty="0" smtClean="0">
                <a:solidFill>
                  <a:schemeClr val="tx1"/>
                </a:solidFill>
              </a:rPr>
              <a:t> follows the same probe sequence as when </a:t>
            </a:r>
            <a:r>
              <a:rPr lang="en-US" sz="2400" i="1" dirty="0" smtClean="0">
                <a:solidFill>
                  <a:schemeClr val="tx1"/>
                </a:solidFill>
              </a:rPr>
              <a:t>k</a:t>
            </a:r>
            <a:r>
              <a:rPr lang="en-US" sz="2400" dirty="0" smtClean="0">
                <a:solidFill>
                  <a:schemeClr val="tx1"/>
                </a:solidFill>
              </a:rPr>
              <a:t> was inserted. Suppose that </a:t>
            </a:r>
            <a:r>
              <a:rPr lang="en-US" sz="2400" i="1" dirty="0" smtClean="0">
                <a:solidFill>
                  <a:schemeClr val="tx1"/>
                </a:solidFill>
              </a:rPr>
              <a:t>k</a:t>
            </a:r>
            <a:r>
              <a:rPr lang="en-US" sz="2400" dirty="0" smtClean="0">
                <a:solidFill>
                  <a:schemeClr val="tx1"/>
                </a:solidFill>
              </a:rPr>
              <a:t> was the (</a:t>
            </a:r>
            <a:r>
              <a:rPr lang="en-US" sz="2400" i="1" dirty="0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+1)</a:t>
            </a:r>
            <a:r>
              <a:rPr lang="en-US" sz="2400" dirty="0" err="1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key inserted.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At that time, </a:t>
            </a:r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was </a:t>
            </a:r>
            <a:r>
              <a:rPr lang="en-US" sz="2400" i="1" dirty="0" err="1" smtClean="0">
                <a:solidFill>
                  <a:schemeClr val="tx1"/>
                </a:solidFill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en-US" sz="2400" i="1" dirty="0" smtClean="0">
                <a:solidFill>
                  <a:schemeClr val="tx1"/>
                </a:solidFill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By the previous corollary, the expected number of probes inserting </a:t>
            </a:r>
            <a:r>
              <a:rPr lang="en-US" sz="2400" i="1" dirty="0" smtClean="0">
                <a:solidFill>
                  <a:schemeClr val="tx1"/>
                </a:solidFill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was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 at most 1/(1–</a:t>
            </a:r>
            <a:r>
              <a:rPr lang="en-US" sz="2400" i="1" dirty="0" smtClean="0">
                <a:solidFill>
                  <a:schemeClr val="tx1"/>
                </a:solidFill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en-US" sz="2400" i="1" dirty="0" smtClean="0">
                <a:solidFill>
                  <a:schemeClr val="tx1"/>
                </a:solidFill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) = </a:t>
            </a:r>
            <a:r>
              <a:rPr lang="en-US" sz="2400" i="1" dirty="0" smtClean="0">
                <a:solidFill>
                  <a:schemeClr val="tx1"/>
                </a:solidFill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/(</a:t>
            </a:r>
            <a:r>
              <a:rPr lang="en-US" sz="2400" i="1" dirty="0" smtClean="0">
                <a:solidFill>
                  <a:schemeClr val="tx1"/>
                </a:solidFill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en-US" sz="2400" i="1" dirty="0" err="1" smtClean="0">
                <a:solidFill>
                  <a:schemeClr val="tx1"/>
                </a:solidFill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).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We need to average over </a:t>
            </a:r>
            <a:r>
              <a:rPr lang="en-US" sz="2400" i="1" dirty="0" err="1" smtClean="0">
                <a:solidFill>
                  <a:schemeClr val="tx1"/>
                </a:solidFill>
              </a:rPr>
              <a:t>i</a:t>
            </a:r>
            <a:r>
              <a:rPr lang="en-US" sz="2400" i="1" dirty="0" smtClean="0">
                <a:solidFill>
                  <a:schemeClr val="tx1"/>
                </a:solidFill>
              </a:rPr>
              <a:t>=1..n, </a:t>
            </a:r>
            <a:r>
              <a:rPr lang="en-US" sz="2400" dirty="0" smtClean="0">
                <a:solidFill>
                  <a:schemeClr val="tx1"/>
                </a:solidFill>
              </a:rPr>
              <a:t>the positions for key </a:t>
            </a:r>
            <a:r>
              <a:rPr lang="en-US" sz="2400" i="1" dirty="0" smtClean="0">
                <a:solidFill>
                  <a:schemeClr val="tx1"/>
                </a:solidFill>
              </a:rPr>
              <a:t>k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215900" y="914400"/>
            <a:ext cx="8061053" cy="120032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u="none" dirty="0">
                <a:solidFill>
                  <a:srgbClr val="CC3300"/>
                </a:solidFill>
              </a:rPr>
              <a:t>Theorem</a:t>
            </a:r>
            <a:r>
              <a:rPr lang="en-US" b="1" u="none" dirty="0" smtClean="0">
                <a:solidFill>
                  <a:srgbClr val="CC3300"/>
                </a:solidFill>
              </a:rPr>
              <a:t>:</a:t>
            </a:r>
            <a:r>
              <a:rPr lang="en-US" u="none" dirty="0" smtClean="0"/>
              <a:t> Under the uniform hashing assumption, the </a:t>
            </a:r>
            <a:r>
              <a:rPr lang="en-US" u="none" dirty="0"/>
              <a:t>expected </a:t>
            </a:r>
            <a:r>
              <a:rPr lang="en-US" u="none" dirty="0" smtClean="0"/>
              <a:t/>
            </a:r>
            <a:br>
              <a:rPr lang="en-US" u="none" dirty="0" smtClean="0"/>
            </a:br>
            <a:r>
              <a:rPr lang="en-US" u="none" dirty="0" smtClean="0"/>
              <a:t>number </a:t>
            </a:r>
            <a:r>
              <a:rPr lang="en-US" u="none" dirty="0"/>
              <a:t>of probes in a successful search in an </a:t>
            </a:r>
            <a:r>
              <a:rPr lang="en-US" u="none" dirty="0" smtClean="0"/>
              <a:t>open-address </a:t>
            </a:r>
            <a:br>
              <a:rPr lang="en-US" u="none" dirty="0" smtClean="0"/>
            </a:br>
            <a:r>
              <a:rPr lang="en-US" u="none" dirty="0" smtClean="0"/>
              <a:t>hash </a:t>
            </a:r>
            <a:r>
              <a:rPr lang="en-US" u="none" dirty="0"/>
              <a:t>table is at most (1/</a:t>
            </a:r>
            <a:r>
              <a:rPr lang="el-GR" u="none" dirty="0">
                <a:cs typeface="Times New Roman" pitchFamily="18" charset="0"/>
              </a:rPr>
              <a:t>α</a:t>
            </a:r>
            <a:r>
              <a:rPr lang="en-US" u="none" dirty="0">
                <a:cs typeface="Times New Roman" pitchFamily="18" charset="0"/>
              </a:rPr>
              <a:t>)</a:t>
            </a:r>
            <a:r>
              <a:rPr lang="en-US" u="none" dirty="0"/>
              <a:t> </a:t>
            </a:r>
            <a:r>
              <a:rPr lang="en-US" u="none" dirty="0" err="1"/>
              <a:t>ln</a:t>
            </a:r>
            <a:r>
              <a:rPr lang="en-US" u="none" dirty="0"/>
              <a:t> (</a:t>
            </a:r>
            <a:r>
              <a:rPr lang="en-US" u="none" dirty="0">
                <a:cs typeface="Times New Roman" pitchFamily="18" charset="0"/>
              </a:rPr>
              <a:t>1/(1–</a:t>
            </a:r>
            <a:r>
              <a:rPr lang="el-GR" u="none" dirty="0">
                <a:cs typeface="Times New Roman" pitchFamily="18" charset="0"/>
              </a:rPr>
              <a:t>α</a:t>
            </a:r>
            <a:r>
              <a:rPr lang="en-US" u="none" dirty="0">
                <a:cs typeface="Times New Roman" pitchFamily="18" charset="0"/>
              </a:rPr>
              <a:t>)).</a:t>
            </a:r>
            <a:endParaRPr lang="el-GR" u="none" dirty="0">
              <a:cs typeface="Times New Roman" pitchFamily="18" charset="0"/>
            </a:endParaRPr>
          </a:p>
        </p:txBody>
      </p:sp>
      <p:graphicFrame>
        <p:nvGraphicFramePr>
          <p:cNvPr id="179201" name="Object 3"/>
          <p:cNvGraphicFramePr>
            <a:graphicFrameLocks noChangeAspect="1"/>
          </p:cNvGraphicFramePr>
          <p:nvPr/>
        </p:nvGraphicFramePr>
        <p:xfrm>
          <a:off x="609600" y="5082938"/>
          <a:ext cx="6858000" cy="1241662"/>
        </p:xfrm>
        <a:graphic>
          <a:graphicData uri="http://schemas.openxmlformats.org/presentationml/2006/ole">
            <p:oleObj spid="_x0000_s291842" name="Equation" r:id="rId4" imgW="3644900" imgH="6604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Linear Probing </a:t>
            </a:r>
            <a:r>
              <a:rPr lang="en-US" sz="3600" dirty="0" smtClean="0"/>
              <a:t>[PPR07]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Pagh</a:t>
            </a:r>
            <a:r>
              <a:rPr lang="en-US" dirty="0" smtClean="0"/>
              <a:t>, </a:t>
            </a:r>
            <a:r>
              <a:rPr lang="en-US" dirty="0" err="1" smtClean="0"/>
              <a:t>Pagh</a:t>
            </a:r>
            <a:r>
              <a:rPr lang="en-US" dirty="0" smtClean="0"/>
              <a:t>, and </a:t>
            </a:r>
            <a:r>
              <a:rPr lang="en-US" dirty="0" err="1" smtClean="0"/>
              <a:t>Ruzic</a:t>
            </a:r>
            <a:r>
              <a:rPr lang="en-US" dirty="0" smtClean="0"/>
              <a:t> showed two things:</a:t>
            </a:r>
          </a:p>
          <a:p>
            <a:pPr lvl="1"/>
            <a:r>
              <a:rPr lang="en-US" dirty="0" smtClean="0"/>
              <a:t>If pairs of keys hash to independent locations, but triples do not, then you can have expected 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(log </a:t>
            </a:r>
            <a:r>
              <a:rPr lang="en-US" i="1" dirty="0" smtClean="0"/>
              <a:t>n</a:t>
            </a:r>
            <a:r>
              <a:rPr lang="en-US" dirty="0" smtClean="0"/>
              <a:t>) search time for linear probing.</a:t>
            </a:r>
          </a:p>
          <a:p>
            <a:pPr lvl="1"/>
            <a:r>
              <a:rPr lang="en-US" dirty="0" smtClean="0"/>
              <a:t>If 5-tuples hash to independent locations, then you can guarantee expected O(1) search time for linear probing.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Sketch of analysis for </a:t>
            </a:r>
            <a:r>
              <a:rPr lang="en-US" i="1" dirty="0" smtClean="0"/>
              <a:t>m</a:t>
            </a:r>
            <a:r>
              <a:rPr lang="en-US" dirty="0" smtClean="0"/>
              <a:t>=3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sz="3600" dirty="0" smtClean="0"/>
              <a:t>[PPR07]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Imagine a binary tree over the hash table </a:t>
            </a:r>
            <a:r>
              <a:rPr lang="en-US" sz="2800" i="1" dirty="0" smtClean="0"/>
              <a:t>A</a:t>
            </a:r>
            <a:r>
              <a:rPr lang="en-US" sz="2800" dirty="0" smtClean="0"/>
              <a:t>[1..</a:t>
            </a:r>
            <a:r>
              <a:rPr lang="en-US" sz="2800" i="1" dirty="0" smtClean="0"/>
              <a:t>m</a:t>
            </a:r>
            <a:r>
              <a:rPr lang="en-US" sz="2800" dirty="0" smtClean="0"/>
              <a:t>] </a:t>
            </a:r>
          </a:p>
          <a:p>
            <a:r>
              <a:rPr lang="en-US" sz="2800" dirty="0" smtClean="0"/>
              <a:t>A node at height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</a:t>
            </a:r>
            <a:r>
              <a:rPr lang="en-US" sz="2800" dirty="0" smtClean="0"/>
              <a:t>expects (1/3)·2</a:t>
            </a:r>
            <a:r>
              <a:rPr lang="en-US" sz="2800" i="1" baseline="30000" dirty="0" smtClean="0"/>
              <a:t>i</a:t>
            </a:r>
            <a:r>
              <a:rPr lang="en-US" sz="2800" dirty="0" smtClean="0"/>
              <a:t> items;</a:t>
            </a:r>
            <a:br>
              <a:rPr lang="en-US" sz="2800" dirty="0" smtClean="0"/>
            </a:br>
            <a:r>
              <a:rPr lang="en-US" sz="2800" dirty="0" smtClean="0"/>
              <a:t>call it </a:t>
            </a:r>
            <a:r>
              <a:rPr lang="en-US" sz="2800" i="1" dirty="0" smtClean="0"/>
              <a:t>dangerous</a:t>
            </a:r>
            <a:r>
              <a:rPr lang="en-US" sz="2800" dirty="0" smtClean="0"/>
              <a:t>  if it has ≥(2/3)·2</a:t>
            </a:r>
            <a:r>
              <a:rPr lang="en-US" sz="2800" i="1" baseline="30000" dirty="0" smtClean="0"/>
              <a:t>i</a:t>
            </a:r>
            <a:r>
              <a:rPr lang="en-US" sz="2800" dirty="0" smtClean="0"/>
              <a:t> items.</a:t>
            </a:r>
          </a:p>
          <a:p>
            <a:r>
              <a:rPr lang="en-US" sz="2800" dirty="0" smtClean="0"/>
              <a:t>If key </a:t>
            </a:r>
            <a:r>
              <a:rPr lang="en-US" sz="2800" i="1" dirty="0" smtClean="0"/>
              <a:t>k</a:t>
            </a:r>
            <a:r>
              <a:rPr lang="en-US" sz="2800" dirty="0" smtClean="0"/>
              <a:t> finds a run at 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of between 2</a:t>
            </a:r>
            <a:r>
              <a:rPr lang="en-US" sz="2800" baseline="30000" dirty="0" smtClean="0"/>
              <a:t>i</a:t>
            </a:r>
            <a:r>
              <a:rPr lang="en-US" sz="2800" dirty="0" smtClean="0"/>
              <a:t> and 2</a:t>
            </a:r>
            <a:r>
              <a:rPr lang="en-US" sz="2800" baseline="30000" dirty="0" smtClean="0"/>
              <a:t>i+1</a:t>
            </a:r>
            <a:r>
              <a:rPr lang="en-US" sz="2800" dirty="0" smtClean="0"/>
              <a:t> items, then the ancestor of 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at height </a:t>
            </a:r>
            <a:r>
              <a:rPr lang="en-US" sz="2800" i="1" dirty="0" smtClean="0"/>
              <a:t>i</a:t>
            </a:r>
            <a:r>
              <a:rPr lang="en-US" sz="2800" dirty="0" smtClean="0"/>
              <a:t>–2 is dangerous </a:t>
            </a:r>
            <a:br>
              <a:rPr lang="en-US" sz="2800" dirty="0" smtClean="0"/>
            </a:br>
            <a:r>
              <a:rPr lang="en-US" sz="2800" dirty="0" smtClean="0"/>
              <a:t>or has a dangerous sibling. </a:t>
            </a:r>
            <a:endParaRPr lang="en-US" dirty="0" smtClean="0"/>
          </a:p>
          <a:p>
            <a:r>
              <a:rPr lang="en-US" sz="2800" dirty="0" smtClean="0"/>
              <a:t>Now, we want the probability that a bin, of expected size μ=2</a:t>
            </a:r>
            <a:r>
              <a:rPr lang="en-US" sz="2800" i="1" baseline="30000" dirty="0" smtClean="0"/>
              <a:t>i</a:t>
            </a:r>
            <a:r>
              <a:rPr lang="en-US" sz="2800" baseline="30000" dirty="0" smtClean="0"/>
              <a:t>–2</a:t>
            </a:r>
            <a:r>
              <a:rPr lang="en-US" sz="2800" dirty="0" smtClean="0"/>
              <a:t>/3, actually contains 2μ elements. </a:t>
            </a:r>
          </a:p>
          <a:p>
            <a:pPr lvl="1"/>
            <a:r>
              <a:rPr lang="en-US" dirty="0" smtClean="0"/>
              <a:t>Pairs give bounds of O(1/μ), which is not enough, since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k</a:t>
            </a:r>
            <a:r>
              <a:rPr lang="en-US" dirty="0" smtClean="0"/>
              <a:t> 2</a:t>
            </a:r>
            <a:r>
              <a:rPr lang="en-US" baseline="30000" dirty="0" smtClean="0"/>
              <a:t>k</a:t>
            </a:r>
            <a:r>
              <a:rPr lang="en-US" dirty="0" smtClean="0"/>
              <a:t>·O(1/2</a:t>
            </a:r>
            <a:r>
              <a:rPr lang="en-US" baseline="30000" dirty="0" smtClean="0"/>
              <a:t>k-2</a:t>
            </a:r>
            <a:r>
              <a:rPr lang="en-US" dirty="0" smtClean="0"/>
              <a:t>) = O(</a:t>
            </a:r>
            <a:r>
              <a:rPr lang="en-US" dirty="0" err="1" smtClean="0"/>
              <a:t>lg</a:t>
            </a:r>
            <a:r>
              <a:rPr lang="en-US" dirty="0" smtClean="0"/>
              <a:t> n).</a:t>
            </a:r>
          </a:p>
          <a:p>
            <a:pPr lvl="1"/>
            <a:r>
              <a:rPr lang="en-US" dirty="0" smtClean="0"/>
              <a:t>Quadruples give O(1/μ</a:t>
            </a:r>
            <a:r>
              <a:rPr lang="en-US" baseline="30000" dirty="0" smtClean="0"/>
              <a:t>2</a:t>
            </a:r>
            <a:r>
              <a:rPr lang="en-US" dirty="0" smtClean="0"/>
              <a:t>), and Σ</a:t>
            </a:r>
            <a:r>
              <a:rPr lang="en-US" baseline="-25000" dirty="0" smtClean="0"/>
              <a:t>k</a:t>
            </a:r>
            <a:r>
              <a:rPr lang="en-US" dirty="0" smtClean="0"/>
              <a:t>2</a:t>
            </a:r>
            <a:r>
              <a:rPr lang="en-US" baseline="30000" dirty="0" smtClean="0"/>
              <a:t>k</a:t>
            </a:r>
            <a:r>
              <a:rPr lang="en-US" dirty="0" smtClean="0"/>
              <a:t>·O(1/2</a:t>
            </a:r>
            <a:r>
              <a:rPr lang="en-US" baseline="30000" dirty="0" smtClean="0"/>
              <a:t>2(k-2)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= Σ O(2</a:t>
            </a:r>
            <a:r>
              <a:rPr lang="en-US" baseline="30000" dirty="0" smtClean="0"/>
              <a:t>-k</a:t>
            </a:r>
            <a:r>
              <a:rPr lang="en-US" dirty="0" smtClean="0"/>
              <a:t>) = O(1).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-609600" y="0"/>
            <a:ext cx="8229600" cy="1143000"/>
          </a:xfrm>
        </p:spPr>
        <p:txBody>
          <a:bodyPr/>
          <a:lstStyle/>
          <a:p>
            <a:r>
              <a:rPr lang="en-US" dirty="0" smtClean="0"/>
              <a:t>Hashing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0" y="1371600"/>
            <a:ext cx="1219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096000" y="1828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96000" y="2286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6096000" y="2743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096000" y="3200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096000" y="3657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096000" y="4114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096000" y="5029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0960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315200" y="14478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315200" y="5486400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m</a:t>
            </a:r>
            <a:r>
              <a:rPr lang="en-US" sz="2000" u="none"/>
              <a:t>–1</a:t>
            </a:r>
            <a:endParaRPr lang="en-US" sz="2000" i="1" u="none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91400" y="2286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1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391400" y="28194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4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68159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r>
              <a:rPr lang="en-US" sz="2000" u="none" dirty="0" smtClean="0"/>
              <a:t>)</a:t>
            </a:r>
            <a:endParaRPr lang="en-US" sz="2000" u="none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391400" y="4572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3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096000" y="2286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096000" y="27432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096000" y="36576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6096000" y="4572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990600" y="12954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1447800" y="28956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1790700" y="18288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0267" name="Text Box 29"/>
          <p:cNvSpPr txBox="1">
            <a:spLocks noChangeArrowheads="1"/>
          </p:cNvSpPr>
          <p:nvPr/>
        </p:nvSpPr>
        <p:spPr bwMode="auto">
          <a:xfrm>
            <a:off x="1447800" y="32766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0268" name="Oval 33"/>
          <p:cNvSpPr>
            <a:spLocks noChangeArrowheads="1"/>
          </p:cNvSpPr>
          <p:nvPr/>
        </p:nvSpPr>
        <p:spPr bwMode="auto">
          <a:xfrm>
            <a:off x="25146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34"/>
          <p:cNvSpPr>
            <a:spLocks noChangeArrowheads="1"/>
          </p:cNvSpPr>
          <p:nvPr/>
        </p:nvSpPr>
        <p:spPr bwMode="auto">
          <a:xfrm>
            <a:off x="3276600" y="3429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5"/>
          <p:cNvSpPr>
            <a:spLocks noChangeArrowheads="1"/>
          </p:cNvSpPr>
          <p:nvPr/>
        </p:nvSpPr>
        <p:spPr bwMode="auto">
          <a:xfrm>
            <a:off x="2667000" y="3657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6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7"/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22860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0274" name="Text Box 40"/>
          <p:cNvSpPr txBox="1">
            <a:spLocks noChangeArrowheads="1"/>
          </p:cNvSpPr>
          <p:nvPr/>
        </p:nvSpPr>
        <p:spPr bwMode="auto">
          <a:xfrm>
            <a:off x="2362200" y="3581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0275" name="Text Box 41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200400" y="38862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2971800" y="3276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0278" name="Line 44"/>
          <p:cNvSpPr>
            <a:spLocks noChangeShapeType="1"/>
          </p:cNvSpPr>
          <p:nvPr/>
        </p:nvSpPr>
        <p:spPr bwMode="auto">
          <a:xfrm flipV="1">
            <a:off x="2590800" y="2514600"/>
            <a:ext cx="3505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3352800" y="2971800"/>
            <a:ext cx="2743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50"/>
          <p:cNvSpPr>
            <a:spLocks noChangeShapeType="1"/>
          </p:cNvSpPr>
          <p:nvPr/>
        </p:nvSpPr>
        <p:spPr bwMode="auto">
          <a:xfrm>
            <a:off x="2743200" y="41910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51"/>
          <p:cNvSpPr>
            <a:spLocks noChangeShapeType="1"/>
          </p:cNvSpPr>
          <p:nvPr/>
        </p:nvSpPr>
        <p:spPr bwMode="auto">
          <a:xfrm>
            <a:off x="2667000" y="3733800"/>
            <a:ext cx="3429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68159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2</a:t>
            </a:r>
            <a:r>
              <a:rPr lang="en-US" sz="2000" u="none" dirty="0" smtClean="0"/>
              <a:t>)</a:t>
            </a:r>
            <a:endParaRPr lang="en-US" sz="2000" u="none" dirty="0"/>
          </a:p>
        </p:txBody>
      </p:sp>
      <p:sp>
        <p:nvSpPr>
          <p:cNvPr id="46" name="页脚占位符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sp>
        <p:nvSpPr>
          <p:cNvPr id="43" name="矩形 42"/>
          <p:cNvSpPr/>
          <p:nvPr/>
        </p:nvSpPr>
        <p:spPr>
          <a:xfrm>
            <a:off x="228600" y="5405735"/>
            <a:ext cx="2375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i="1" u="none" dirty="0" smtClean="0">
                <a:solidFill>
                  <a:schemeClr val="hlink"/>
                </a:solidFill>
              </a:rPr>
              <a:t>n</a:t>
            </a:r>
            <a:r>
              <a:rPr lang="en-US" altLang="zh-CN" u="none" dirty="0" smtClean="0"/>
              <a:t> = </a:t>
            </a:r>
            <a:r>
              <a:rPr lang="en-US" altLang="zh-CN" u="none" dirty="0" smtClean="0">
                <a:solidFill>
                  <a:schemeClr val="hlink"/>
                </a:solidFill>
              </a:rPr>
              <a:t>|</a:t>
            </a:r>
            <a:r>
              <a:rPr lang="en-US" altLang="zh-CN" i="1" u="none" dirty="0" smtClean="0">
                <a:solidFill>
                  <a:schemeClr val="hlink"/>
                </a:solidFill>
              </a:rPr>
              <a:t>K</a:t>
            </a:r>
            <a:r>
              <a:rPr lang="en-US" altLang="zh-CN" u="none" dirty="0" smtClean="0">
                <a:solidFill>
                  <a:schemeClr val="hlink"/>
                </a:solidFill>
              </a:rPr>
              <a:t>| </a:t>
            </a:r>
            <a:r>
              <a:rPr lang="en-US" altLang="zh-CN" u="none" dirty="0" smtClean="0"/>
              <a:t>&lt;&lt; |</a:t>
            </a:r>
            <a:r>
              <a:rPr lang="en-US" altLang="zh-CN" i="1" u="none" dirty="0" smtClean="0"/>
              <a:t>U</a:t>
            </a:r>
            <a:r>
              <a:rPr lang="en-US" altLang="zh-CN" u="none" dirty="0" smtClean="0"/>
              <a:t>|.</a:t>
            </a:r>
            <a:endParaRPr lang="en-US" altLang="zh-CN" u="none" dirty="0" smtClean="0"/>
          </a:p>
        </p:txBody>
      </p:sp>
      <p:sp>
        <p:nvSpPr>
          <p:cNvPr id="45" name="矩形 44"/>
          <p:cNvSpPr/>
          <p:nvPr/>
        </p:nvSpPr>
        <p:spPr>
          <a:xfrm>
            <a:off x="685800" y="5862935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key </a:t>
            </a:r>
            <a:r>
              <a:rPr lang="en-US" altLang="zh-CN" i="1" dirty="0" smtClean="0"/>
              <a:t>k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CC3300"/>
                </a:solidFill>
              </a:rPr>
              <a:t>“</a:t>
            </a:r>
            <a:r>
              <a:rPr lang="en-US" altLang="zh-CN" dirty="0" smtClean="0">
                <a:solidFill>
                  <a:srgbClr val="CC3300"/>
                </a:solidFill>
              </a:rPr>
              <a:t>hashes”</a:t>
            </a:r>
            <a:r>
              <a:rPr lang="en-US" altLang="zh-CN" dirty="0" smtClean="0"/>
              <a:t> to slot 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[</a:t>
            </a:r>
            <a:r>
              <a:rPr lang="en-US" altLang="zh-CN" i="1" dirty="0" smtClean="0"/>
              <a:t>h</a:t>
            </a:r>
            <a:r>
              <a:rPr lang="en-US" altLang="zh-CN" dirty="0" smtClean="0"/>
              <a:t>[</a:t>
            </a:r>
            <a:r>
              <a:rPr lang="en-US" altLang="zh-CN" i="1" dirty="0" smtClean="0"/>
              <a:t>k</a:t>
            </a:r>
            <a:r>
              <a:rPr lang="en-US" altLang="zh-CN" dirty="0" smtClean="0"/>
              <a:t>]]</a:t>
            </a:r>
            <a:endParaRPr lang="zh-CN" altLang="en-US" dirty="0"/>
          </a:p>
        </p:txBody>
      </p:sp>
      <p:sp>
        <p:nvSpPr>
          <p:cNvPr id="47" name="矩形 46"/>
          <p:cNvSpPr/>
          <p:nvPr/>
        </p:nvSpPr>
        <p:spPr>
          <a:xfrm>
            <a:off x="5410200" y="762000"/>
            <a:ext cx="2791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hash table 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[0</a:t>
            </a:r>
            <a:r>
              <a:rPr lang="en-US" altLang="zh-CN" i="1" dirty="0" smtClean="0"/>
              <a:t>..m</a:t>
            </a:r>
            <a:r>
              <a:rPr lang="en-US" altLang="zh-CN" dirty="0" smtClean="0"/>
              <a:t>–1]</a:t>
            </a:r>
            <a:r>
              <a:rPr lang="en-US" altLang="zh-CN" i="1" dirty="0" smtClean="0"/>
              <a:t>.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3275367" y="4876800"/>
            <a:ext cx="3049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i="1" dirty="0" smtClean="0">
                <a:solidFill>
                  <a:schemeClr val="hlink"/>
                </a:solidFill>
              </a:rPr>
              <a:t>h</a:t>
            </a:r>
            <a:r>
              <a:rPr lang="en-US" altLang="zh-CN" dirty="0" smtClean="0">
                <a:solidFill>
                  <a:schemeClr val="hlink"/>
                </a:solidFill>
              </a:rPr>
              <a:t> : </a:t>
            </a:r>
            <a:r>
              <a:rPr lang="en-US" altLang="zh-CN" i="1" dirty="0" smtClean="0">
                <a:solidFill>
                  <a:schemeClr val="hlink"/>
                </a:solidFill>
              </a:rPr>
              <a:t>U</a:t>
            </a:r>
            <a:r>
              <a:rPr lang="en-US" altLang="zh-CN" dirty="0" smtClean="0">
                <a:solidFill>
                  <a:schemeClr val="hlink"/>
                </a:solidFill>
              </a:rPr>
              <a:t> </a:t>
            </a:r>
            <a:r>
              <a:rPr lang="en-US" altLang="zh-CN" dirty="0" smtClean="0">
                <a:solidFill>
                  <a:schemeClr val="hlink"/>
                </a:solidFill>
                <a:sym typeface="Symbol" pitchFamily="18" charset="2"/>
              </a:rPr>
              <a:t></a:t>
            </a:r>
            <a:r>
              <a:rPr lang="en-US" altLang="zh-CN" dirty="0" smtClean="0">
                <a:solidFill>
                  <a:schemeClr val="hlink"/>
                </a:solidFill>
              </a:rPr>
              <a:t> {0</a:t>
            </a:r>
            <a:r>
              <a:rPr lang="en-US" altLang="zh-CN" i="1" dirty="0" smtClean="0">
                <a:solidFill>
                  <a:schemeClr val="hlink"/>
                </a:solidFill>
              </a:rPr>
              <a:t>,</a:t>
            </a:r>
            <a:r>
              <a:rPr lang="en-US" altLang="zh-CN" dirty="0" smtClean="0">
                <a:solidFill>
                  <a:schemeClr val="hlink"/>
                </a:solidFill>
              </a:rPr>
              <a:t>1</a:t>
            </a:r>
            <a:r>
              <a:rPr lang="en-US" altLang="zh-CN" i="1" dirty="0" smtClean="0">
                <a:solidFill>
                  <a:schemeClr val="hlink"/>
                </a:solidFill>
              </a:rPr>
              <a:t>,…, m</a:t>
            </a:r>
            <a:r>
              <a:rPr lang="en-US" altLang="zh-CN" dirty="0" smtClean="0">
                <a:solidFill>
                  <a:schemeClr val="hlink"/>
                </a:solidFill>
              </a:rPr>
              <a:t>–1} 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Universal Hashing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410200"/>
          </a:xfrm>
        </p:spPr>
        <p:txBody>
          <a:bodyPr/>
          <a:lstStyle/>
          <a:p>
            <a:r>
              <a:rPr lang="en-US" sz="2800" dirty="0" smtClean="0"/>
              <a:t>A malicious adversary who has learned the hash function can choose keys that map to the same slot, giving worst-case behavior.</a:t>
            </a:r>
          </a:p>
          <a:p>
            <a:r>
              <a:rPr lang="en-US" sz="2800" dirty="0" smtClean="0"/>
              <a:t>Defeat the adversary using </a:t>
            </a:r>
            <a:r>
              <a:rPr lang="en-US" sz="2800" dirty="0" smtClean="0">
                <a:solidFill>
                  <a:srgbClr val="CC3300"/>
                </a:solidFill>
              </a:rPr>
              <a:t>Universal Hashing</a:t>
            </a:r>
            <a:endParaRPr lang="en-US" sz="2800" dirty="0" smtClean="0"/>
          </a:p>
          <a:p>
            <a:pPr lvl="1"/>
            <a:r>
              <a:rPr lang="en-US" sz="2400" dirty="0" smtClean="0"/>
              <a:t>Use a different </a:t>
            </a:r>
            <a:r>
              <a:rPr lang="en-US" sz="2400" dirty="0" smtClean="0">
                <a:solidFill>
                  <a:schemeClr val="hlink"/>
                </a:solidFill>
              </a:rPr>
              <a:t>random hash function</a:t>
            </a:r>
            <a:r>
              <a:rPr lang="en-US" sz="2400" dirty="0" smtClean="0"/>
              <a:t> each time.</a:t>
            </a:r>
          </a:p>
          <a:p>
            <a:pPr lvl="1"/>
            <a:r>
              <a:rPr lang="en-US" sz="2400" dirty="0" smtClean="0"/>
              <a:t>Ensure that the random hash function is </a:t>
            </a:r>
            <a:r>
              <a:rPr lang="en-US" sz="2400" dirty="0" smtClean="0">
                <a:solidFill>
                  <a:schemeClr val="hlink"/>
                </a:solidFill>
              </a:rPr>
              <a:t>independent of the keys</a:t>
            </a:r>
            <a:r>
              <a:rPr lang="en-US" sz="2400" dirty="0" smtClean="0"/>
              <a:t> that are actually going to be stored.</a:t>
            </a:r>
          </a:p>
          <a:p>
            <a:pPr lvl="1"/>
            <a:r>
              <a:rPr lang="en-US" sz="2400" dirty="0" smtClean="0"/>
              <a:t>Ensure that the random hash function is </a:t>
            </a:r>
            <a:r>
              <a:rPr lang="en-US" sz="2400" dirty="0" smtClean="0">
                <a:solidFill>
                  <a:schemeClr val="hlink"/>
                </a:solidFill>
              </a:rPr>
              <a:t>“good”</a:t>
            </a:r>
            <a:r>
              <a:rPr lang="en-US" sz="2400" dirty="0" smtClean="0"/>
              <a:t> by carefully designing a </a:t>
            </a:r>
            <a:r>
              <a:rPr lang="en-US" sz="2400" dirty="0" smtClean="0">
                <a:solidFill>
                  <a:srgbClr val="CC3300"/>
                </a:solidFill>
              </a:rPr>
              <a:t>class of functions</a:t>
            </a:r>
            <a:r>
              <a:rPr lang="en-US" sz="2400" dirty="0" smtClean="0"/>
              <a:t> to choose from.</a:t>
            </a:r>
          </a:p>
          <a:p>
            <a:pPr lvl="1"/>
            <a:endParaRPr lang="en-US" sz="2400" dirty="0" smtClean="0"/>
          </a:p>
          <a:p>
            <a:pPr lvl="1"/>
            <a:endParaRPr lang="en-US" sz="900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Universal Set of Hash Functions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 finite collection of hash functions </a:t>
            </a:r>
            <a:r>
              <a:rPr lang="en-US" sz="2800" b="1" i="1" dirty="0" smtClean="0">
                <a:solidFill>
                  <a:srgbClr val="CC3300"/>
                </a:solidFill>
              </a:rPr>
              <a:t>H,</a:t>
            </a:r>
            <a:r>
              <a:rPr lang="en-US" sz="2800" i="1" dirty="0" smtClean="0"/>
              <a:t> </a:t>
            </a:r>
            <a:br>
              <a:rPr lang="en-US" sz="2800" i="1" dirty="0" smtClean="0"/>
            </a:br>
            <a:r>
              <a:rPr lang="en-US" sz="2800" i="1" dirty="0" smtClean="0"/>
              <a:t>	</a:t>
            </a:r>
            <a:r>
              <a:rPr lang="en-US" sz="2800" dirty="0" smtClean="0"/>
              <a:t>that map a universe of keys </a:t>
            </a:r>
            <a:r>
              <a:rPr lang="en-US" sz="2800" b="1" i="1" dirty="0" smtClean="0">
                <a:solidFill>
                  <a:srgbClr val="CC3300"/>
                </a:solidFill>
              </a:rPr>
              <a:t>U</a:t>
            </a:r>
            <a:r>
              <a:rPr lang="en-US" sz="2800" dirty="0" smtClean="0"/>
              <a:t> into </a:t>
            </a:r>
            <a:r>
              <a:rPr lang="en-US" sz="2800" dirty="0" smtClean="0">
                <a:solidFill>
                  <a:srgbClr val="CC3300"/>
                </a:solidFill>
              </a:rPr>
              <a:t>{0</a:t>
            </a:r>
            <a:r>
              <a:rPr lang="en-US" sz="2800" i="1" dirty="0" smtClean="0">
                <a:solidFill>
                  <a:srgbClr val="CC3300"/>
                </a:solidFill>
              </a:rPr>
              <a:t>, </a:t>
            </a:r>
            <a:r>
              <a:rPr lang="en-US" sz="2800" dirty="0" smtClean="0">
                <a:solidFill>
                  <a:srgbClr val="CC3300"/>
                </a:solidFill>
              </a:rPr>
              <a:t>1</a:t>
            </a:r>
            <a:r>
              <a:rPr lang="en-US" sz="2800" i="1" dirty="0" smtClean="0">
                <a:solidFill>
                  <a:srgbClr val="CC3300"/>
                </a:solidFill>
              </a:rPr>
              <a:t>,…, m–</a:t>
            </a:r>
            <a:r>
              <a:rPr lang="en-US" sz="2800" dirty="0" smtClean="0">
                <a:solidFill>
                  <a:srgbClr val="CC3300"/>
                </a:solidFill>
              </a:rPr>
              <a:t>1},</a:t>
            </a:r>
            <a:br>
              <a:rPr lang="en-US" sz="2800" dirty="0" smtClean="0">
                <a:solidFill>
                  <a:srgbClr val="CC3300"/>
                </a:solidFill>
              </a:rPr>
            </a:br>
            <a:r>
              <a:rPr lang="en-US" sz="2800" dirty="0" smtClean="0">
                <a:solidFill>
                  <a:srgbClr val="CC3300"/>
                </a:solidFill>
              </a:rPr>
              <a:t>   </a:t>
            </a:r>
            <a:r>
              <a:rPr lang="en-US" sz="2800" i="1" dirty="0" smtClean="0"/>
              <a:t> </a:t>
            </a:r>
            <a:r>
              <a:rPr lang="en-US" sz="2800" dirty="0" smtClean="0"/>
              <a:t>is </a:t>
            </a:r>
            <a:r>
              <a:rPr lang="en-US" sz="2800" b="1" dirty="0" smtClean="0">
                <a:solidFill>
                  <a:schemeClr val="hlink"/>
                </a:solidFill>
              </a:rPr>
              <a:t>“</a:t>
            </a:r>
            <a:r>
              <a:rPr lang="en-US" sz="2800" b="1" i="1" dirty="0" smtClean="0">
                <a:solidFill>
                  <a:schemeClr val="hlink"/>
                </a:solidFill>
              </a:rPr>
              <a:t>universal”</a:t>
            </a:r>
            <a:r>
              <a:rPr lang="en-US" sz="2800" dirty="0" smtClean="0"/>
              <a:t> if, for every pair of distinct keys </a:t>
            </a:r>
            <a:r>
              <a:rPr lang="en-US" sz="2800" i="1" dirty="0" err="1" smtClean="0"/>
              <a:t>k,l</a:t>
            </a:r>
            <a:r>
              <a:rPr lang="en-US" sz="2800" dirty="0" err="1" smtClean="0">
                <a:sym typeface="Symbol" pitchFamily="18" charset="2"/>
              </a:rPr>
              <a:t></a:t>
            </a:r>
            <a:r>
              <a:rPr lang="en-US" sz="2800" i="1" dirty="0" err="1" smtClean="0"/>
              <a:t>U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smtClean="0"/>
              <a:t>       the number of </a:t>
            </a:r>
            <a:r>
              <a:rPr lang="en-US" sz="2800" i="1" dirty="0" err="1" smtClean="0"/>
              <a:t>h</a:t>
            </a:r>
            <a:r>
              <a:rPr lang="en-US" sz="2800" dirty="0" err="1" smtClean="0">
                <a:sym typeface="Symbol" pitchFamily="18" charset="2"/>
              </a:rPr>
              <a:t></a:t>
            </a:r>
            <a:r>
              <a:rPr lang="en-US" sz="2800" i="1" dirty="0" err="1" smtClean="0">
                <a:sym typeface="Symbol" pitchFamily="18" charset="2"/>
              </a:rPr>
              <a:t>H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en-US" sz="2800" dirty="0" smtClean="0"/>
              <a:t>with 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</a:t>
            </a:r>
            <a:r>
              <a:rPr lang="en-US" sz="2800" i="1" dirty="0" smtClean="0"/>
              <a:t>=h</a:t>
            </a:r>
            <a:r>
              <a:rPr lang="en-US" sz="2800" dirty="0" smtClean="0"/>
              <a:t>(</a:t>
            </a:r>
            <a:r>
              <a:rPr lang="en-US" sz="2800" i="1" dirty="0" smtClean="0"/>
              <a:t>l</a:t>
            </a:r>
            <a:r>
              <a:rPr lang="en-US" sz="2800" dirty="0" smtClean="0"/>
              <a:t>) is ≤ |</a:t>
            </a:r>
            <a:r>
              <a:rPr lang="en-US" sz="2800" i="1" dirty="0" smtClean="0"/>
              <a:t>H</a:t>
            </a:r>
            <a:r>
              <a:rPr lang="en-US" sz="2800" dirty="0" smtClean="0"/>
              <a:t>|/</a:t>
            </a:r>
            <a:r>
              <a:rPr lang="en-US" sz="2800" i="1" dirty="0" smtClean="0"/>
              <a:t>m. </a:t>
            </a:r>
            <a:endParaRPr lang="en-US" sz="800" i="1" dirty="0" smtClean="0"/>
          </a:p>
          <a:p>
            <a:r>
              <a:rPr lang="en-US" sz="2800" dirty="0" smtClean="0"/>
              <a:t>Key idea: use number theory to pick a large set </a:t>
            </a:r>
            <a:r>
              <a:rPr lang="en-US" sz="2800" i="1" dirty="0" smtClean="0"/>
              <a:t>H</a:t>
            </a:r>
            <a:r>
              <a:rPr lang="en-US" sz="2800" dirty="0" smtClean="0"/>
              <a:t> where choosing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h</a:t>
            </a:r>
            <a:r>
              <a:rPr lang="en-US" sz="2800" dirty="0" err="1" smtClean="0">
                <a:sym typeface="Symbol" pitchFamily="18" charset="2"/>
              </a:rPr>
              <a:t></a:t>
            </a:r>
            <a:r>
              <a:rPr lang="en-US" sz="2800" i="1" dirty="0" err="1" smtClean="0">
                <a:sym typeface="Symbol" pitchFamily="18" charset="2"/>
              </a:rPr>
              <a:t>H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en-US" sz="2800" dirty="0" smtClean="0">
                <a:sym typeface="Symbol" pitchFamily="18" charset="2"/>
              </a:rPr>
              <a:t>at random makes Pr{</a:t>
            </a:r>
            <a:r>
              <a:rPr lang="en-US" sz="2800" i="1" dirty="0" smtClean="0"/>
              <a:t>h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</a:t>
            </a:r>
            <a:r>
              <a:rPr lang="en-US" sz="2800" i="1" dirty="0" smtClean="0"/>
              <a:t>=h</a:t>
            </a:r>
            <a:r>
              <a:rPr lang="en-US" sz="2800" dirty="0" smtClean="0"/>
              <a:t>(</a:t>
            </a:r>
            <a:r>
              <a:rPr lang="en-US" sz="2800" i="1" dirty="0" smtClean="0"/>
              <a:t>l</a:t>
            </a:r>
            <a:r>
              <a:rPr lang="en-US" sz="2800" dirty="0" smtClean="0"/>
              <a:t>) } = 1/</a:t>
            </a:r>
            <a:r>
              <a:rPr lang="en-US" sz="2800" i="1" dirty="0" smtClean="0"/>
              <a:t>m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r>
              <a:rPr lang="en-US" sz="2400" dirty="0" smtClean="0"/>
              <a:t>(A random </a:t>
            </a:r>
            <a:r>
              <a:rPr lang="en-US" sz="2400" i="1" dirty="0" smtClean="0"/>
              <a:t>h</a:t>
            </a:r>
            <a:r>
              <a:rPr lang="en-US" sz="2400" dirty="0" smtClean="0"/>
              <a:t> can be expected to satisfy simple uniform hashing.)</a:t>
            </a:r>
          </a:p>
          <a:p>
            <a:endParaRPr lang="en-US" sz="1800" dirty="0" smtClean="0"/>
          </a:p>
          <a:p>
            <a:pPr lvl="1">
              <a:spcBef>
                <a:spcPct val="0"/>
              </a:spcBef>
              <a:spcAft>
                <a:spcPct val="20000"/>
              </a:spcAft>
            </a:pPr>
            <a:r>
              <a:rPr lang="en-US" sz="2400" dirty="0" smtClean="0"/>
              <a:t>With table size </a:t>
            </a:r>
            <a:r>
              <a:rPr lang="en-US" sz="2400" i="1" dirty="0" smtClean="0"/>
              <a:t>m, </a:t>
            </a:r>
            <a:r>
              <a:rPr lang="en-US" sz="2400" dirty="0" smtClean="0"/>
              <a:t>pick a prime </a:t>
            </a:r>
            <a:r>
              <a:rPr lang="en-US" sz="2400" i="1" dirty="0" smtClean="0"/>
              <a:t>p</a:t>
            </a:r>
            <a:r>
              <a:rPr lang="en-US" sz="2400" dirty="0" smtClean="0"/>
              <a:t> ≥ the largest key. </a:t>
            </a:r>
          </a:p>
          <a:p>
            <a:pPr lvl="1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sz="2400" dirty="0" smtClean="0"/>
              <a:t> 	Define a set of hash functions for </a:t>
            </a:r>
            <a:r>
              <a:rPr lang="en-US" sz="2400" i="1" dirty="0" err="1" smtClean="0"/>
              <a:t>a,b</a:t>
            </a:r>
            <a:r>
              <a:rPr lang="en-US" sz="2400" dirty="0" smtClean="0">
                <a:sym typeface="Symbol"/>
              </a:rPr>
              <a:t>[0…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–1],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&gt;0,</a:t>
            </a:r>
            <a:endParaRPr lang="en-US" sz="2400" dirty="0" smtClean="0"/>
          </a:p>
          <a:p>
            <a:pPr lvl="1">
              <a:spcBef>
                <a:spcPct val="0"/>
              </a:spcBef>
              <a:spcAft>
                <a:spcPct val="20000"/>
              </a:spcAft>
              <a:buNone/>
            </a:pPr>
            <a:r>
              <a:rPr lang="en-US" sz="2400" i="1" dirty="0" smtClean="0"/>
              <a:t>		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a,b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 = ( (</a:t>
            </a:r>
            <a:r>
              <a:rPr lang="en-US" sz="2400" i="1" dirty="0" err="1" smtClean="0"/>
              <a:t>ak</a:t>
            </a:r>
            <a:r>
              <a:rPr lang="en-US" sz="2400" i="1" dirty="0" smtClean="0"/>
              <a:t> + b</a:t>
            </a:r>
            <a:r>
              <a:rPr lang="en-US" sz="2400" dirty="0" smtClean="0"/>
              <a:t>) mod </a:t>
            </a:r>
            <a:r>
              <a:rPr lang="en-US" sz="2400" i="1" dirty="0" smtClean="0"/>
              <a:t>p</a:t>
            </a:r>
            <a:r>
              <a:rPr lang="en-US" sz="2400" dirty="0" smtClean="0"/>
              <a:t>) mod </a:t>
            </a:r>
            <a:r>
              <a:rPr lang="en-US" sz="2400" i="1" dirty="0" smtClean="0"/>
              <a:t>m.</a:t>
            </a:r>
          </a:p>
          <a:p>
            <a:pPr>
              <a:spcBef>
                <a:spcPct val="0"/>
              </a:spcBef>
              <a:spcAft>
                <a:spcPct val="20000"/>
              </a:spcAft>
            </a:pPr>
            <a:r>
              <a:rPr lang="en-US" sz="2400" dirty="0" smtClean="0"/>
              <a:t>Related to linear </a:t>
            </a:r>
            <a:r>
              <a:rPr lang="en-US" sz="2400" dirty="0" err="1" smtClean="0"/>
              <a:t>conguential</a:t>
            </a:r>
            <a:r>
              <a:rPr lang="en-US" sz="2400" dirty="0" smtClean="0"/>
              <a:t> random number generators (CLRS 31)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800" dirty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Example Set of Universal Hash </a:t>
            </a:r>
            <a:r>
              <a:rPr lang="en-US" dirty="0" err="1" smtClean="0"/>
              <a:t>Fcns</a:t>
            </a:r>
            <a:endParaRPr 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82000" cy="47244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dirty="0" smtClean="0"/>
              <a:t>With table size </a:t>
            </a:r>
            <a:r>
              <a:rPr lang="en-US" sz="2800" i="1" dirty="0" smtClean="0"/>
              <a:t>m, </a:t>
            </a:r>
            <a:r>
              <a:rPr lang="en-US" sz="2800" dirty="0" smtClean="0"/>
              <a:t>pick a prime </a:t>
            </a:r>
            <a:r>
              <a:rPr lang="en-US" sz="2800" i="1" dirty="0" smtClean="0"/>
              <a:t>p</a:t>
            </a:r>
            <a:r>
              <a:rPr lang="en-US" sz="2800" dirty="0" smtClean="0"/>
              <a:t> ≥ the largest key. 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dirty="0" smtClean="0"/>
              <a:t>Define a set of hash functions for </a:t>
            </a:r>
            <a:r>
              <a:rPr lang="en-US" sz="2800" i="1" dirty="0" err="1" smtClean="0"/>
              <a:t>a,b</a:t>
            </a:r>
            <a:r>
              <a:rPr lang="en-US" sz="2800" dirty="0" smtClean="0">
                <a:sym typeface="Symbol"/>
              </a:rPr>
              <a:t>[0…</a:t>
            </a:r>
            <a:r>
              <a:rPr lang="en-US" sz="2800" i="1" dirty="0" smtClean="0">
                <a:sym typeface="Symbol"/>
              </a:rPr>
              <a:t>p</a:t>
            </a:r>
            <a:r>
              <a:rPr lang="en-US" sz="2800" dirty="0" smtClean="0">
                <a:sym typeface="Symbol"/>
              </a:rPr>
              <a:t>–1], </a:t>
            </a:r>
            <a:r>
              <a:rPr lang="en-US" sz="2800" i="1" dirty="0" smtClean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&gt;0,</a:t>
            </a:r>
            <a:endParaRPr lang="en-US" sz="2800" dirty="0" smtClean="0"/>
          </a:p>
          <a:p>
            <a:pPr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i="1" dirty="0" smtClean="0"/>
              <a:t>	</a:t>
            </a:r>
            <a:r>
              <a:rPr lang="en-US" sz="2800" i="1" dirty="0" err="1" smtClean="0"/>
              <a:t>h</a:t>
            </a:r>
            <a:r>
              <a:rPr lang="en-US" sz="2800" i="1" baseline="-25000" dirty="0" err="1" smtClean="0"/>
              <a:t>a,b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= ( (</a:t>
            </a:r>
            <a:r>
              <a:rPr lang="en-US" sz="2800" i="1" dirty="0" err="1" smtClean="0"/>
              <a:t>ak</a:t>
            </a:r>
            <a:r>
              <a:rPr lang="en-US" sz="2800" i="1" dirty="0" smtClean="0"/>
              <a:t> + b</a:t>
            </a:r>
            <a:r>
              <a:rPr lang="en-US" sz="2800" dirty="0" smtClean="0"/>
              <a:t>) mod </a:t>
            </a:r>
            <a:r>
              <a:rPr lang="en-US" sz="2800" i="1" dirty="0" smtClean="0"/>
              <a:t>p</a:t>
            </a:r>
            <a:r>
              <a:rPr lang="en-US" sz="2800" dirty="0" smtClean="0"/>
              <a:t>) mod </a:t>
            </a:r>
            <a:r>
              <a:rPr lang="en-US" sz="2800" i="1" dirty="0" smtClean="0"/>
              <a:t>m.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sz="2800" dirty="0" smtClean="0"/>
              <a:t>Claim: </a:t>
            </a:r>
            <a:r>
              <a:rPr lang="en-US" sz="2800" dirty="0" smtClean="0">
                <a:solidFill>
                  <a:srgbClr val="C00000"/>
                </a:solidFill>
              </a:rPr>
              <a:t>H is a 2-universal family</a:t>
            </a:r>
            <a:r>
              <a:rPr lang="en-US" sz="2800" dirty="0" smtClean="0"/>
              <a:t>. </a:t>
            </a:r>
          </a:p>
          <a:p>
            <a:pPr>
              <a:spcBef>
                <a:spcPct val="0"/>
              </a:spcBef>
              <a:spcAft>
                <a:spcPct val="20000"/>
              </a:spcAft>
              <a:buNone/>
            </a:pPr>
            <a:r>
              <a:rPr lang="en-US" sz="2400" dirty="0" smtClean="0"/>
              <a:t>Proof: Let's fix </a:t>
            </a:r>
            <a:r>
              <a:rPr lang="en-US" sz="2400" i="1" dirty="0" err="1" smtClean="0"/>
              <a:t>r≠s</a:t>
            </a:r>
            <a:r>
              <a:rPr lang="en-US" sz="2400" dirty="0" smtClean="0"/>
              <a:t> and calculate, for keys </a:t>
            </a:r>
            <a:r>
              <a:rPr lang="en-US" sz="2400" i="1" dirty="0" smtClean="0"/>
              <a:t>x ≠ y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smtClean="0"/>
              <a:t>Pr([(</a:t>
            </a:r>
            <a:r>
              <a:rPr lang="en-US" sz="2400" i="1" dirty="0" smtClean="0"/>
              <a:t>ax + b</a:t>
            </a:r>
            <a:r>
              <a:rPr lang="en-US" sz="2400" dirty="0" smtClean="0"/>
              <a:t>) = </a:t>
            </a:r>
            <a:r>
              <a:rPr lang="en-US" sz="2400" i="1" dirty="0" smtClean="0"/>
              <a:t>r</a:t>
            </a:r>
            <a:r>
              <a:rPr lang="en-US" sz="2400" dirty="0" smtClean="0"/>
              <a:t> (mod p)] AND [(</a:t>
            </a:r>
            <a:r>
              <a:rPr lang="en-US" sz="2400" i="1" dirty="0" err="1" smtClean="0"/>
              <a:t>ay+b</a:t>
            </a:r>
            <a:r>
              <a:rPr lang="en-US" sz="2400" dirty="0" smtClean="0"/>
              <a:t>) = </a:t>
            </a:r>
            <a:r>
              <a:rPr lang="en-US" sz="2400" i="1" dirty="0" smtClean="0"/>
              <a:t>s</a:t>
            </a:r>
            <a:r>
              <a:rPr lang="en-US" sz="2400" dirty="0" smtClean="0"/>
              <a:t> (mod </a:t>
            </a:r>
            <a:r>
              <a:rPr lang="en-US" sz="2400" i="1" dirty="0" smtClean="0"/>
              <a:t>p</a:t>
            </a:r>
            <a:r>
              <a:rPr lang="en-US" sz="2400" dirty="0" smtClean="0"/>
              <a:t>)]). We must have </a:t>
            </a:r>
            <a:r>
              <a:rPr lang="en-US" sz="2400" i="1" dirty="0" smtClean="0"/>
              <a:t>a(x</a:t>
            </a:r>
            <a:r>
              <a:rPr lang="en-US" sz="2400" dirty="0" smtClean="0">
                <a:sym typeface="Symbol"/>
              </a:rPr>
              <a:t>–</a:t>
            </a:r>
            <a:r>
              <a:rPr lang="en-US" sz="2400" i="1" dirty="0" smtClean="0"/>
              <a:t>y) = (r</a:t>
            </a:r>
            <a:r>
              <a:rPr lang="en-US" sz="2400" i="1" dirty="0" smtClean="0">
                <a:sym typeface="Symbol"/>
              </a:rPr>
              <a:t>–</a:t>
            </a:r>
            <a:r>
              <a:rPr lang="en-US" sz="2400" i="1" dirty="0" smtClean="0"/>
              <a:t>s) </a:t>
            </a:r>
            <a:r>
              <a:rPr lang="en-US" sz="2400" dirty="0" smtClean="0"/>
              <a:t>mod </a:t>
            </a:r>
            <a:r>
              <a:rPr lang="en-US" sz="2400" i="1" dirty="0" smtClean="0"/>
              <a:t>p</a:t>
            </a:r>
            <a:r>
              <a:rPr lang="en-US" sz="2400" dirty="0" smtClean="0"/>
              <a:t>, which is uniquely  determines </a:t>
            </a:r>
            <a:r>
              <a:rPr lang="en-US" sz="2400" i="1" dirty="0" smtClean="0"/>
              <a:t>a </a:t>
            </a:r>
            <a:r>
              <a:rPr lang="en-US" sz="2400" dirty="0" smtClean="0"/>
              <a:t>over the field </a:t>
            </a:r>
            <a:r>
              <a:rPr lang="en-US" sz="2400" dirty="0" err="1" smtClean="0"/>
              <a:t>Z</a:t>
            </a:r>
            <a:r>
              <a:rPr lang="en-US" sz="2400" baseline="-25000" dirty="0" err="1" smtClean="0"/>
              <a:t>p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, so </a:t>
            </a:r>
            <a:r>
              <a:rPr lang="en-US" sz="2400" i="1" dirty="0" smtClean="0"/>
              <a:t>b</a:t>
            </a:r>
            <a:r>
              <a:rPr lang="en-US" sz="2400" dirty="0" smtClean="0"/>
              <a:t> = </a:t>
            </a:r>
            <a:r>
              <a:rPr lang="en-US" sz="2400" i="1" dirty="0" smtClean="0"/>
              <a:t>r</a:t>
            </a:r>
            <a:r>
              <a:rPr lang="en-US" sz="2400" i="1" dirty="0" smtClean="0">
                <a:sym typeface="Symbol"/>
              </a:rPr>
              <a:t>–</a:t>
            </a:r>
            <a:r>
              <a:rPr lang="en-US" sz="2400" i="1" dirty="0" smtClean="0"/>
              <a:t>ax</a:t>
            </a:r>
            <a:r>
              <a:rPr lang="en-US" sz="2400" dirty="0" smtClean="0"/>
              <a:t> (mod </a:t>
            </a:r>
            <a:r>
              <a:rPr lang="en-US" sz="2400" i="1" dirty="0" smtClean="0"/>
              <a:t>p</a:t>
            </a:r>
            <a:r>
              <a:rPr lang="en-US" sz="2400" dirty="0" smtClean="0"/>
              <a:t>). </a:t>
            </a:r>
            <a:br>
              <a:rPr lang="en-US" sz="2400" dirty="0" smtClean="0"/>
            </a:br>
            <a:r>
              <a:rPr lang="en-US" sz="2400" dirty="0" smtClean="0"/>
              <a:t>Thus, this probability is 1/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dirty="0" smtClean="0">
                <a:sym typeface="Symbol"/>
              </a:rPr>
              <a:t>–</a:t>
            </a:r>
            <a:r>
              <a:rPr lang="en-US" sz="2400" dirty="0" smtClean="0"/>
              <a:t>1). </a:t>
            </a:r>
          </a:p>
          <a:p>
            <a:pPr>
              <a:spcBef>
                <a:spcPct val="0"/>
              </a:spcBef>
              <a:spcAft>
                <a:spcPct val="20000"/>
              </a:spcAft>
              <a:buNone/>
            </a:pPr>
            <a:r>
              <a:rPr lang="en-US" sz="2400" dirty="0" smtClean="0"/>
              <a:t>Now, the number of pairs </a:t>
            </a:r>
            <a:r>
              <a:rPr lang="en-US" sz="2400" i="1" dirty="0" err="1" smtClean="0"/>
              <a:t>r≠s</a:t>
            </a:r>
            <a:r>
              <a:rPr lang="en-US" sz="2400" i="1" dirty="0" smtClean="0"/>
              <a:t> </a:t>
            </a:r>
            <a:r>
              <a:rPr lang="en-US" sz="2400" dirty="0" smtClean="0"/>
              <a:t>with </a:t>
            </a:r>
            <a:r>
              <a:rPr lang="en-US" sz="2400" i="1" dirty="0" smtClean="0"/>
              <a:t>r = s </a:t>
            </a:r>
            <a:r>
              <a:rPr lang="en-US" sz="2400" dirty="0" smtClean="0"/>
              <a:t>(mod </a:t>
            </a:r>
            <a:r>
              <a:rPr lang="en-US" sz="2400" i="1" dirty="0" smtClean="0"/>
              <a:t>m</a:t>
            </a:r>
            <a:r>
              <a:rPr lang="en-US" sz="2400" dirty="0" smtClean="0"/>
              <a:t>) is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dirty="0" smtClean="0">
                <a:sym typeface="Symbol"/>
              </a:rPr>
              <a:t>–</a:t>
            </a:r>
            <a:r>
              <a:rPr lang="en-US" sz="2400" dirty="0" smtClean="0"/>
              <a:t>1)/</a:t>
            </a:r>
            <a:r>
              <a:rPr lang="en-US" sz="2400" i="1" dirty="0" smtClean="0"/>
              <a:t>m,</a:t>
            </a:r>
            <a:r>
              <a:rPr lang="en-US" sz="2400" dirty="0" smtClean="0"/>
              <a:t>       so Pr[(</a:t>
            </a:r>
            <a:r>
              <a:rPr lang="en-US" sz="2400" i="1" dirty="0" err="1" smtClean="0"/>
              <a:t>ax+b</a:t>
            </a:r>
            <a:r>
              <a:rPr lang="en-US" sz="2400" i="1" dirty="0" smtClean="0"/>
              <a:t> </a:t>
            </a:r>
            <a:r>
              <a:rPr lang="en-US" sz="2400" dirty="0" smtClean="0"/>
              <a:t>mod </a:t>
            </a:r>
            <a:r>
              <a:rPr lang="en-US" sz="2400" i="1" dirty="0" smtClean="0"/>
              <a:t>p</a:t>
            </a:r>
            <a:r>
              <a:rPr lang="en-US" sz="2400" dirty="0" smtClean="0"/>
              <a:t>) = (</a:t>
            </a:r>
            <a:r>
              <a:rPr lang="en-US" sz="2400" i="1" dirty="0" err="1" smtClean="0"/>
              <a:t>ay+b</a:t>
            </a:r>
            <a:r>
              <a:rPr lang="en-US" sz="2400" dirty="0" smtClean="0"/>
              <a:t> mod </a:t>
            </a:r>
            <a:r>
              <a:rPr lang="en-US" sz="2400" i="1" dirty="0" smtClean="0"/>
              <a:t>p</a:t>
            </a:r>
            <a:r>
              <a:rPr lang="en-US" sz="2400" dirty="0" smtClean="0"/>
              <a:t>) (mod n)] = 1/</a:t>
            </a:r>
            <a:r>
              <a:rPr lang="en-US" sz="2400" i="1" dirty="0" smtClean="0"/>
              <a:t>m</a:t>
            </a:r>
            <a:r>
              <a:rPr lang="en-US" sz="2400" dirty="0" smtClean="0"/>
              <a:t>. </a:t>
            </a:r>
          </a:p>
          <a:p>
            <a:pPr>
              <a:spcBef>
                <a:spcPct val="0"/>
              </a:spcBef>
              <a:spcAft>
                <a:spcPct val="20000"/>
              </a:spcAft>
              <a:buNone/>
            </a:pPr>
            <a:r>
              <a:rPr lang="en-US" sz="2400" dirty="0" smtClean="0"/>
              <a:t>QED</a:t>
            </a:r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Chain-Hash-Search with </a:t>
            </a:r>
            <a:r>
              <a:rPr lang="en-US" sz="4000" dirty="0" smtClean="0"/>
              <a:t>Universal Hashing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1600200"/>
          </a:xfrm>
          <a:solidFill>
            <a:srgbClr val="CCECFF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u="sng" smtClean="0"/>
              <a:t>Theorem: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Using chaining and universal hashing on key </a:t>
            </a:r>
            <a:r>
              <a:rPr lang="en-US" sz="2000" i="1" smtClean="0"/>
              <a:t>k</a:t>
            </a:r>
            <a:r>
              <a:rPr lang="en-US" sz="2000" smtClean="0"/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en-US" sz="2000" smtClean="0"/>
              <a:t>If </a:t>
            </a:r>
            <a:r>
              <a:rPr lang="en-US" sz="2000" i="1" smtClean="0"/>
              <a:t>k</a:t>
            </a:r>
            <a:r>
              <a:rPr lang="en-US" sz="2000" smtClean="0"/>
              <a:t> is </a:t>
            </a:r>
            <a:r>
              <a:rPr lang="en-US" sz="2000" u="sng" smtClean="0">
                <a:solidFill>
                  <a:srgbClr val="CC3300"/>
                </a:solidFill>
              </a:rPr>
              <a:t>not</a:t>
            </a:r>
            <a:r>
              <a:rPr lang="en-US" sz="2000" smtClean="0">
                <a:solidFill>
                  <a:srgbClr val="CC3300"/>
                </a:solidFill>
              </a:rPr>
              <a:t> in the table T</a:t>
            </a:r>
            <a:r>
              <a:rPr lang="en-US" sz="2000" smtClean="0"/>
              <a:t>, the </a:t>
            </a:r>
            <a:r>
              <a:rPr lang="en-US" sz="2000" smtClean="0">
                <a:solidFill>
                  <a:schemeClr val="hlink"/>
                </a:solidFill>
              </a:rPr>
              <a:t>expected length</a:t>
            </a:r>
            <a:r>
              <a:rPr lang="en-US" sz="2000" smtClean="0"/>
              <a:t> of the list that </a:t>
            </a:r>
            <a:r>
              <a:rPr lang="en-US" sz="2000" i="1" smtClean="0"/>
              <a:t>k</a:t>
            </a:r>
            <a:r>
              <a:rPr lang="en-US" sz="2000" smtClean="0"/>
              <a:t> hashes to is </a:t>
            </a:r>
            <a:r>
              <a:rPr lang="en-US" sz="2000" smtClean="0">
                <a:solidFill>
                  <a:srgbClr val="CC3300"/>
                </a:solidFill>
                <a:sym typeface="Symbol" pitchFamily="18" charset="2"/>
              </a:rPr>
              <a:t> </a:t>
            </a:r>
            <a:r>
              <a:rPr lang="en-US" sz="2000" smtClean="0">
                <a:sym typeface="Symbol" pitchFamily="18" charset="2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en-US" sz="2000" smtClean="0">
                <a:sym typeface="Symbol" pitchFamily="18" charset="2"/>
              </a:rPr>
              <a:t>If 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is </a:t>
            </a:r>
            <a:r>
              <a:rPr lang="en-US" sz="2000" smtClean="0">
                <a:solidFill>
                  <a:srgbClr val="CC3300"/>
                </a:solidFill>
                <a:sym typeface="Symbol" pitchFamily="18" charset="2"/>
              </a:rPr>
              <a:t>in the table T</a:t>
            </a:r>
            <a:r>
              <a:rPr lang="en-US" sz="2000" smtClean="0">
                <a:sym typeface="Symbol" pitchFamily="18" charset="2"/>
              </a:rPr>
              <a:t>, the </a:t>
            </a:r>
            <a:r>
              <a:rPr lang="en-US" sz="2000" smtClean="0">
                <a:solidFill>
                  <a:schemeClr val="hlink"/>
                </a:solidFill>
                <a:sym typeface="Symbol" pitchFamily="18" charset="2"/>
              </a:rPr>
              <a:t>expected length</a:t>
            </a:r>
            <a:r>
              <a:rPr lang="en-US" sz="2000" smtClean="0">
                <a:sym typeface="Symbol" pitchFamily="18" charset="2"/>
              </a:rPr>
              <a:t> of the list that </a:t>
            </a:r>
            <a:r>
              <a:rPr lang="en-US" sz="2000" i="1" smtClean="0">
                <a:sym typeface="Symbol" pitchFamily="18" charset="2"/>
              </a:rPr>
              <a:t>k</a:t>
            </a:r>
            <a:r>
              <a:rPr lang="en-US" sz="2000" smtClean="0">
                <a:sym typeface="Symbol" pitchFamily="18" charset="2"/>
              </a:rPr>
              <a:t> hashes to is </a:t>
            </a:r>
            <a:r>
              <a:rPr lang="en-US" sz="2000" smtClean="0">
                <a:solidFill>
                  <a:srgbClr val="CC3300"/>
                </a:solidFill>
                <a:sym typeface="Symbol" pitchFamily="18" charset="2"/>
              </a:rPr>
              <a:t> 1+</a:t>
            </a:r>
            <a:r>
              <a:rPr lang="en-US" sz="2000" smtClean="0">
                <a:sym typeface="Symbol" pitchFamily="18" charset="2"/>
              </a:rPr>
              <a:t>.</a:t>
            </a:r>
            <a:endParaRPr lang="en-US" sz="1200" smtClean="0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228600" y="2895600"/>
            <a:ext cx="8763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u="none" dirty="0">
                <a:solidFill>
                  <a:srgbClr val="010000"/>
                </a:solidFill>
              </a:rPr>
              <a:t> </a:t>
            </a:r>
            <a:r>
              <a:rPr lang="en-US" u="none" dirty="0">
                <a:solidFill>
                  <a:schemeClr val="hlink"/>
                </a:solidFill>
              </a:rPr>
              <a:t>Proof: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i="1" u="none" dirty="0">
                <a:solidFill>
                  <a:srgbClr val="010000"/>
                </a:solidFill>
              </a:rPr>
              <a:t> </a:t>
            </a:r>
            <a:r>
              <a:rPr lang="en-US" i="1" u="none" dirty="0" smtClean="0">
                <a:solidFill>
                  <a:srgbClr val="010000"/>
                </a:solidFill>
              </a:rPr>
              <a:t>	</a:t>
            </a:r>
            <a:r>
              <a:rPr lang="en-US" i="1" u="none" dirty="0" err="1" smtClean="0">
                <a:solidFill>
                  <a:srgbClr val="CC3300"/>
                </a:solidFill>
              </a:rPr>
              <a:t>X</a:t>
            </a:r>
            <a:r>
              <a:rPr lang="en-US" i="1" u="none" baseline="-25000" dirty="0" err="1" smtClean="0">
                <a:solidFill>
                  <a:srgbClr val="CC3300"/>
                </a:solidFill>
              </a:rPr>
              <a:t>kl</a:t>
            </a:r>
            <a:r>
              <a:rPr lang="en-US" u="none" dirty="0" smtClean="0">
                <a:solidFill>
                  <a:srgbClr val="CC3300"/>
                </a:solidFill>
              </a:rPr>
              <a:t> </a:t>
            </a:r>
            <a:r>
              <a:rPr lang="en-US" u="none" dirty="0">
                <a:solidFill>
                  <a:srgbClr val="CC3300"/>
                </a:solidFill>
              </a:rPr>
              <a:t>= </a:t>
            </a:r>
            <a:r>
              <a:rPr lang="en-US" u="none" dirty="0" smtClean="0">
                <a:solidFill>
                  <a:srgbClr val="CC3300"/>
                </a:solidFill>
              </a:rPr>
              <a:t>IRV{</a:t>
            </a:r>
            <a:r>
              <a:rPr lang="en-US" i="1" u="none" dirty="0" smtClean="0">
                <a:solidFill>
                  <a:srgbClr val="CC3300"/>
                </a:solidFill>
              </a:rPr>
              <a:t>h</a:t>
            </a:r>
            <a:r>
              <a:rPr lang="en-US" u="none" dirty="0" smtClean="0">
                <a:solidFill>
                  <a:srgbClr val="CC3300"/>
                </a:solidFill>
              </a:rPr>
              <a:t>(</a:t>
            </a:r>
            <a:r>
              <a:rPr lang="en-US" i="1" u="none" dirty="0" smtClean="0">
                <a:solidFill>
                  <a:srgbClr val="CC3300"/>
                </a:solidFill>
              </a:rPr>
              <a:t>k</a:t>
            </a:r>
            <a:r>
              <a:rPr lang="en-US" u="none" dirty="0">
                <a:solidFill>
                  <a:srgbClr val="CC3300"/>
                </a:solidFill>
              </a:rPr>
              <a:t>)=</a:t>
            </a:r>
            <a:r>
              <a:rPr lang="en-US" i="1" u="none" dirty="0">
                <a:solidFill>
                  <a:srgbClr val="CC3300"/>
                </a:solidFill>
              </a:rPr>
              <a:t>h</a:t>
            </a:r>
            <a:r>
              <a:rPr lang="en-US" u="none" dirty="0">
                <a:solidFill>
                  <a:srgbClr val="CC3300"/>
                </a:solidFill>
              </a:rPr>
              <a:t>(</a:t>
            </a:r>
            <a:r>
              <a:rPr lang="en-US" i="1" u="none" dirty="0">
                <a:solidFill>
                  <a:srgbClr val="CC3300"/>
                </a:solidFill>
              </a:rPr>
              <a:t>l</a:t>
            </a:r>
            <a:r>
              <a:rPr lang="en-US" u="none" dirty="0">
                <a:solidFill>
                  <a:srgbClr val="CC3300"/>
                </a:solidFill>
              </a:rPr>
              <a:t>)}</a:t>
            </a:r>
            <a:r>
              <a:rPr lang="en-US" u="none" dirty="0">
                <a:solidFill>
                  <a:srgbClr val="010000"/>
                </a:solidFill>
              </a:rPr>
              <a:t>. E[</a:t>
            </a:r>
            <a:r>
              <a:rPr lang="en-US" i="1" u="none" dirty="0" err="1">
                <a:solidFill>
                  <a:srgbClr val="010000"/>
                </a:solidFill>
              </a:rPr>
              <a:t>X</a:t>
            </a:r>
            <a:r>
              <a:rPr lang="en-US" i="1" u="none" baseline="-25000" dirty="0" err="1">
                <a:solidFill>
                  <a:srgbClr val="010000"/>
                </a:solidFill>
              </a:rPr>
              <a:t>kl</a:t>
            </a:r>
            <a:r>
              <a:rPr lang="en-US" u="none" dirty="0">
                <a:solidFill>
                  <a:srgbClr val="010000"/>
                </a:solidFill>
              </a:rPr>
              <a:t>] = Pr{</a:t>
            </a:r>
            <a:r>
              <a:rPr lang="en-US" i="1" u="none" dirty="0">
                <a:solidFill>
                  <a:srgbClr val="010000"/>
                </a:solidFill>
              </a:rPr>
              <a:t>h</a:t>
            </a:r>
            <a:r>
              <a:rPr lang="en-US" u="none" dirty="0">
                <a:solidFill>
                  <a:srgbClr val="010000"/>
                </a:solidFill>
              </a:rPr>
              <a:t>(</a:t>
            </a:r>
            <a:r>
              <a:rPr lang="en-US" i="1" u="none" dirty="0">
                <a:solidFill>
                  <a:srgbClr val="010000"/>
                </a:solidFill>
              </a:rPr>
              <a:t>k</a:t>
            </a:r>
            <a:r>
              <a:rPr lang="en-US" u="none" dirty="0">
                <a:solidFill>
                  <a:srgbClr val="010000"/>
                </a:solidFill>
              </a:rPr>
              <a:t>)=</a:t>
            </a:r>
            <a:r>
              <a:rPr lang="en-US" i="1" u="none" dirty="0">
                <a:solidFill>
                  <a:srgbClr val="010000"/>
                </a:solidFill>
              </a:rPr>
              <a:t>h</a:t>
            </a:r>
            <a:r>
              <a:rPr lang="en-US" u="none" dirty="0">
                <a:solidFill>
                  <a:srgbClr val="010000"/>
                </a:solidFill>
              </a:rPr>
              <a:t>(</a:t>
            </a:r>
            <a:r>
              <a:rPr lang="en-US" i="1" u="none" dirty="0">
                <a:solidFill>
                  <a:srgbClr val="010000"/>
                </a:solidFill>
              </a:rPr>
              <a:t>l</a:t>
            </a:r>
            <a:r>
              <a:rPr lang="en-US" u="none" dirty="0">
                <a:solidFill>
                  <a:srgbClr val="010000"/>
                </a:solidFill>
              </a:rPr>
              <a:t>)} </a:t>
            </a:r>
            <a:r>
              <a:rPr lang="en-US" u="none" dirty="0">
                <a:sym typeface="Symbol" pitchFamily="18" charset="2"/>
              </a:rPr>
              <a:t></a:t>
            </a:r>
            <a:r>
              <a:rPr lang="en-US" u="none" dirty="0">
                <a:solidFill>
                  <a:srgbClr val="010000"/>
                </a:solidFill>
              </a:rPr>
              <a:t> 1/</a:t>
            </a:r>
            <a:r>
              <a:rPr lang="en-US" i="1" u="none" dirty="0">
                <a:solidFill>
                  <a:srgbClr val="010000"/>
                </a:solidFill>
              </a:rPr>
              <a:t>m</a:t>
            </a:r>
            <a:r>
              <a:rPr lang="en-US" u="none" dirty="0" smtClean="0">
                <a:solidFill>
                  <a:srgbClr val="010000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u="none" dirty="0" smtClean="0">
                <a:solidFill>
                  <a:srgbClr val="010000"/>
                </a:solidFill>
              </a:rPr>
              <a:t>	If key         </a:t>
            </a:r>
            <a:r>
              <a:rPr lang="en-US" u="none" dirty="0" smtClean="0">
                <a:solidFill>
                  <a:srgbClr val="010000"/>
                </a:solidFill>
                <a:sym typeface="Symbol"/>
              </a:rPr>
              <a:t>, expected # of pointer refs. is </a:t>
            </a:r>
            <a:endParaRPr lang="en-US" u="none" dirty="0">
              <a:solidFill>
                <a:srgbClr val="010000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u="none" dirty="0">
                <a:solidFill>
                  <a:srgbClr val="010000"/>
                </a:solidFill>
              </a:rPr>
              <a:t> </a:t>
            </a:r>
            <a:endParaRPr lang="en-US" sz="4000" u="none" dirty="0" smtClean="0">
              <a:solidFill>
                <a:srgbClr val="010000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z="4000" u="none" dirty="0" smtClean="0">
                <a:solidFill>
                  <a:srgbClr val="010000"/>
                </a:solidFill>
              </a:rPr>
              <a:t>	</a:t>
            </a:r>
            <a:r>
              <a:rPr lang="en-US" u="none" dirty="0" smtClean="0">
                <a:solidFill>
                  <a:srgbClr val="010000"/>
                </a:solidFill>
              </a:rPr>
              <a:t>If key </a:t>
            </a:r>
            <a:r>
              <a:rPr lang="en-US" i="1" u="none" dirty="0" smtClean="0">
                <a:solidFill>
                  <a:srgbClr val="010000"/>
                </a:solidFill>
              </a:rPr>
              <a:t>k </a:t>
            </a:r>
            <a:r>
              <a:rPr lang="en-US" u="none" dirty="0" smtClean="0">
                <a:solidFill>
                  <a:srgbClr val="010000"/>
                </a:solidFill>
                <a:sym typeface="Symbol"/>
              </a:rPr>
              <a:t></a:t>
            </a:r>
            <a:r>
              <a:rPr lang="en-US" i="1" u="none" dirty="0" smtClean="0">
                <a:solidFill>
                  <a:srgbClr val="010000"/>
                </a:solidFill>
                <a:sym typeface="Symbol"/>
              </a:rPr>
              <a:t>T</a:t>
            </a:r>
            <a:r>
              <a:rPr lang="en-US" u="none" dirty="0" smtClean="0">
                <a:solidFill>
                  <a:srgbClr val="010000"/>
                </a:solidFill>
                <a:sym typeface="Symbol"/>
              </a:rPr>
              <a:t>, expected # of pointer refs. is </a:t>
            </a:r>
            <a:endParaRPr lang="en-US" u="none" dirty="0">
              <a:solidFill>
                <a:srgbClr val="010000"/>
              </a:solidFill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438400" y="5181600"/>
          <a:ext cx="6194425" cy="955969"/>
        </p:xfrm>
        <a:graphic>
          <a:graphicData uri="http://schemas.openxmlformats.org/presentationml/2006/ole">
            <p:oleObj spid="_x0000_s1037" name="Equation" r:id="rId4" imgW="2794000" imgH="431800" progId="Equation.3">
              <p:embed/>
            </p:oleObj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4419600" y="3962400"/>
          <a:ext cx="4252912" cy="913984"/>
        </p:xfrm>
        <a:graphic>
          <a:graphicData uri="http://schemas.openxmlformats.org/presentationml/2006/ole">
            <p:oleObj spid="_x0000_s1038" name="Equation" r:id="rId5" imgW="2006600" imgH="4318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373413" y="3810000"/>
          <a:ext cx="789216" cy="381000"/>
        </p:xfrm>
        <a:graphic>
          <a:graphicData uri="http://schemas.openxmlformats.org/presentationml/2006/ole">
            <p:oleObj spid="_x0000_s1039" name="Equation" r:id="rId6" imgW="368140" imgH="177723" progId="Equation.3">
              <p:embed/>
            </p:oleObj>
          </a:graphicData>
        </a:graphic>
      </p:graphicFrame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Hashing [FKS82]</a:t>
            </a:r>
          </a:p>
        </p:txBody>
      </p:sp>
      <p:sp>
        <p:nvSpPr>
          <p:cNvPr id="14356" name="Oval 21"/>
          <p:cNvSpPr>
            <a:spLocks noChangeArrowheads="1"/>
          </p:cNvSpPr>
          <p:nvPr/>
        </p:nvSpPr>
        <p:spPr bwMode="auto">
          <a:xfrm>
            <a:off x="228600" y="13716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685800" y="29718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1028700" y="19050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4359" name="Text Box 24"/>
          <p:cNvSpPr txBox="1">
            <a:spLocks noChangeArrowheads="1"/>
          </p:cNvSpPr>
          <p:nvPr/>
        </p:nvSpPr>
        <p:spPr bwMode="auto">
          <a:xfrm>
            <a:off x="685800" y="33528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4360" name="Oval 25"/>
          <p:cNvSpPr>
            <a:spLocks noChangeArrowheads="1"/>
          </p:cNvSpPr>
          <p:nvPr/>
        </p:nvSpPr>
        <p:spPr bwMode="auto">
          <a:xfrm>
            <a:off x="18288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Oval 26"/>
          <p:cNvSpPr>
            <a:spLocks noChangeArrowheads="1"/>
          </p:cNvSpPr>
          <p:nvPr/>
        </p:nvSpPr>
        <p:spPr bwMode="auto">
          <a:xfrm>
            <a:off x="2514600" y="3505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Oval 27"/>
          <p:cNvSpPr>
            <a:spLocks noChangeArrowheads="1"/>
          </p:cNvSpPr>
          <p:nvPr/>
        </p:nvSpPr>
        <p:spPr bwMode="auto">
          <a:xfrm>
            <a:off x="1905000" y="3733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Oval 28"/>
          <p:cNvSpPr>
            <a:spLocks noChangeArrowheads="1"/>
          </p:cNvSpPr>
          <p:nvPr/>
        </p:nvSpPr>
        <p:spPr bwMode="auto">
          <a:xfrm>
            <a:off x="2362200" y="3810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Text Box 30"/>
          <p:cNvSpPr txBox="1">
            <a:spLocks noChangeArrowheads="1"/>
          </p:cNvSpPr>
          <p:nvPr/>
        </p:nvSpPr>
        <p:spPr bwMode="auto">
          <a:xfrm>
            <a:off x="1676400" y="2971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4366" name="Text Box 31"/>
          <p:cNvSpPr txBox="1">
            <a:spLocks noChangeArrowheads="1"/>
          </p:cNvSpPr>
          <p:nvPr/>
        </p:nvSpPr>
        <p:spPr bwMode="auto">
          <a:xfrm>
            <a:off x="1600200" y="3657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4368" name="Text Box 33"/>
          <p:cNvSpPr txBox="1">
            <a:spLocks noChangeArrowheads="1"/>
          </p:cNvSpPr>
          <p:nvPr/>
        </p:nvSpPr>
        <p:spPr bwMode="auto">
          <a:xfrm>
            <a:off x="2286000" y="38100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4369" name="Text Box 34"/>
          <p:cNvSpPr txBox="1">
            <a:spLocks noChangeArrowheads="1"/>
          </p:cNvSpPr>
          <p:nvPr/>
        </p:nvSpPr>
        <p:spPr bwMode="auto">
          <a:xfrm>
            <a:off x="24384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4370" name="Oval 35"/>
          <p:cNvSpPr>
            <a:spLocks noChangeArrowheads="1"/>
          </p:cNvSpPr>
          <p:nvPr/>
        </p:nvSpPr>
        <p:spPr bwMode="auto">
          <a:xfrm>
            <a:off x="16002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Oval 36"/>
          <p:cNvSpPr>
            <a:spLocks noChangeArrowheads="1"/>
          </p:cNvSpPr>
          <p:nvPr/>
        </p:nvSpPr>
        <p:spPr bwMode="auto">
          <a:xfrm>
            <a:off x="2819400" y="3962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Oval 37"/>
          <p:cNvSpPr>
            <a:spLocks noChangeArrowheads="1"/>
          </p:cNvSpPr>
          <p:nvPr/>
        </p:nvSpPr>
        <p:spPr bwMode="auto">
          <a:xfrm>
            <a:off x="2590800" y="4343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Text Box 38"/>
          <p:cNvSpPr txBox="1">
            <a:spLocks noChangeArrowheads="1"/>
          </p:cNvSpPr>
          <p:nvPr/>
        </p:nvSpPr>
        <p:spPr bwMode="auto">
          <a:xfrm>
            <a:off x="2819400" y="3733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6</a:t>
            </a:r>
          </a:p>
        </p:txBody>
      </p:sp>
      <p:sp>
        <p:nvSpPr>
          <p:cNvPr id="14374" name="Text Box 39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7</a:t>
            </a:r>
          </a:p>
        </p:txBody>
      </p:sp>
      <p:sp>
        <p:nvSpPr>
          <p:cNvPr id="14375" name="Text Box 40"/>
          <p:cNvSpPr txBox="1">
            <a:spLocks noChangeArrowheads="1"/>
          </p:cNvSpPr>
          <p:nvPr/>
        </p:nvSpPr>
        <p:spPr bwMode="auto">
          <a:xfrm>
            <a:off x="1371600" y="41910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 dirty="0" smtClean="0"/>
              <a:t>k</a:t>
            </a:r>
            <a:r>
              <a:rPr lang="en-US" sz="1600" u="none" baseline="-25000" dirty="0" smtClean="0"/>
              <a:t>3</a:t>
            </a:r>
            <a:endParaRPr lang="en-US" sz="1600" u="none" baseline="-25000" dirty="0"/>
          </a:p>
        </p:txBody>
      </p:sp>
      <p:sp>
        <p:nvSpPr>
          <p:cNvPr id="14376" name="Line 41"/>
          <p:cNvSpPr>
            <a:spLocks noChangeShapeType="1"/>
          </p:cNvSpPr>
          <p:nvPr/>
        </p:nvSpPr>
        <p:spPr bwMode="auto">
          <a:xfrm flipV="1">
            <a:off x="1905000" y="2590800"/>
            <a:ext cx="3124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Line 42"/>
          <p:cNvSpPr>
            <a:spLocks noChangeShapeType="1"/>
          </p:cNvSpPr>
          <p:nvPr/>
        </p:nvSpPr>
        <p:spPr bwMode="auto">
          <a:xfrm flipV="1">
            <a:off x="2590800" y="2667000"/>
            <a:ext cx="2438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8" name="Line 43"/>
          <p:cNvSpPr>
            <a:spLocks noChangeShapeType="1"/>
          </p:cNvSpPr>
          <p:nvPr/>
        </p:nvSpPr>
        <p:spPr bwMode="auto">
          <a:xfrm>
            <a:off x="1905000" y="3733800"/>
            <a:ext cx="3124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9" name="Line 44"/>
          <p:cNvSpPr>
            <a:spLocks noChangeShapeType="1"/>
          </p:cNvSpPr>
          <p:nvPr/>
        </p:nvSpPr>
        <p:spPr bwMode="auto">
          <a:xfrm>
            <a:off x="2362200" y="38862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Line 45"/>
          <p:cNvSpPr>
            <a:spLocks noChangeShapeType="1"/>
          </p:cNvSpPr>
          <p:nvPr/>
        </p:nvSpPr>
        <p:spPr bwMode="auto">
          <a:xfrm>
            <a:off x="2895600" y="4038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Line 47"/>
          <p:cNvSpPr>
            <a:spLocks noChangeShapeType="1"/>
          </p:cNvSpPr>
          <p:nvPr/>
        </p:nvSpPr>
        <p:spPr bwMode="auto">
          <a:xfrm>
            <a:off x="2590800" y="4343400"/>
            <a:ext cx="2438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4" name="Line 49"/>
          <p:cNvSpPr>
            <a:spLocks noChangeShapeType="1"/>
          </p:cNvSpPr>
          <p:nvPr/>
        </p:nvSpPr>
        <p:spPr bwMode="auto">
          <a:xfrm>
            <a:off x="1676400" y="4495800"/>
            <a:ext cx="3352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5"/>
          <p:cNvSpPr>
            <a:spLocks noChangeArrowheads="1"/>
          </p:cNvSpPr>
          <p:nvPr/>
        </p:nvSpPr>
        <p:spPr bwMode="auto">
          <a:xfrm>
            <a:off x="5071330" y="1641231"/>
            <a:ext cx="767313" cy="414996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1" name="Line 6"/>
          <p:cNvSpPr>
            <a:spLocks noChangeShapeType="1"/>
          </p:cNvSpPr>
          <p:nvPr/>
        </p:nvSpPr>
        <p:spPr bwMode="auto">
          <a:xfrm>
            <a:off x="5071330" y="2055508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2" name="Line 7"/>
          <p:cNvSpPr>
            <a:spLocks noChangeShapeType="1"/>
          </p:cNvSpPr>
          <p:nvPr/>
        </p:nvSpPr>
        <p:spPr bwMode="auto">
          <a:xfrm>
            <a:off x="5071330" y="2469784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3" name="Line 8"/>
          <p:cNvSpPr>
            <a:spLocks noChangeShapeType="1"/>
          </p:cNvSpPr>
          <p:nvPr/>
        </p:nvSpPr>
        <p:spPr bwMode="auto">
          <a:xfrm>
            <a:off x="5071330" y="2887663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4" name="Line 9"/>
          <p:cNvSpPr>
            <a:spLocks noChangeShapeType="1"/>
          </p:cNvSpPr>
          <p:nvPr/>
        </p:nvSpPr>
        <p:spPr bwMode="auto">
          <a:xfrm>
            <a:off x="5071330" y="3301940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5" name="Line 10"/>
          <p:cNvSpPr>
            <a:spLocks noChangeShapeType="1"/>
          </p:cNvSpPr>
          <p:nvPr/>
        </p:nvSpPr>
        <p:spPr bwMode="auto">
          <a:xfrm>
            <a:off x="5071330" y="3716215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6" name="Line 11"/>
          <p:cNvSpPr>
            <a:spLocks noChangeShapeType="1"/>
          </p:cNvSpPr>
          <p:nvPr/>
        </p:nvSpPr>
        <p:spPr bwMode="auto">
          <a:xfrm>
            <a:off x="5071330" y="4130493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7" name="Line 12"/>
          <p:cNvSpPr>
            <a:spLocks noChangeShapeType="1"/>
          </p:cNvSpPr>
          <p:nvPr/>
        </p:nvSpPr>
        <p:spPr bwMode="auto">
          <a:xfrm>
            <a:off x="5071330" y="4544768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8" name="Line 13"/>
          <p:cNvSpPr>
            <a:spLocks noChangeShapeType="1"/>
          </p:cNvSpPr>
          <p:nvPr/>
        </p:nvSpPr>
        <p:spPr bwMode="auto">
          <a:xfrm>
            <a:off x="5071330" y="4962647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99" name="Line 14"/>
          <p:cNvSpPr>
            <a:spLocks noChangeShapeType="1"/>
          </p:cNvSpPr>
          <p:nvPr/>
        </p:nvSpPr>
        <p:spPr bwMode="auto">
          <a:xfrm>
            <a:off x="5071330" y="5376925"/>
            <a:ext cx="767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0" name="Rectangle 17"/>
          <p:cNvSpPr>
            <a:spLocks noChangeArrowheads="1"/>
          </p:cNvSpPr>
          <p:nvPr/>
        </p:nvSpPr>
        <p:spPr bwMode="auto">
          <a:xfrm>
            <a:off x="5071330" y="2469784"/>
            <a:ext cx="767313" cy="41787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5071330" y="3716215"/>
            <a:ext cx="767313" cy="41427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2" name="Rectangle 19"/>
          <p:cNvSpPr>
            <a:spLocks noChangeArrowheads="1"/>
          </p:cNvSpPr>
          <p:nvPr/>
        </p:nvSpPr>
        <p:spPr bwMode="auto">
          <a:xfrm>
            <a:off x="5071330" y="4544768"/>
            <a:ext cx="767313" cy="41787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3" name="Rectangle 20"/>
          <p:cNvSpPr>
            <a:spLocks noChangeArrowheads="1"/>
          </p:cNvSpPr>
          <p:nvPr/>
        </p:nvSpPr>
        <p:spPr bwMode="auto">
          <a:xfrm>
            <a:off x="5071330" y="4962647"/>
            <a:ext cx="767313" cy="41427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4" name="Rectangle 30"/>
          <p:cNvSpPr>
            <a:spLocks noChangeArrowheads="1"/>
          </p:cNvSpPr>
          <p:nvPr/>
        </p:nvSpPr>
        <p:spPr bwMode="auto">
          <a:xfrm>
            <a:off x="6047582" y="4544768"/>
            <a:ext cx="698866" cy="41787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5" name="Line 31"/>
          <p:cNvSpPr>
            <a:spLocks noChangeShapeType="1"/>
          </p:cNvSpPr>
          <p:nvPr/>
        </p:nvSpPr>
        <p:spPr bwMode="auto">
          <a:xfrm>
            <a:off x="6397014" y="4544768"/>
            <a:ext cx="0" cy="4178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6" name="Rectangle 34"/>
          <p:cNvSpPr>
            <a:spLocks noChangeArrowheads="1"/>
          </p:cNvSpPr>
          <p:nvPr/>
        </p:nvSpPr>
        <p:spPr bwMode="auto">
          <a:xfrm>
            <a:off x="6047582" y="5031094"/>
            <a:ext cx="698866" cy="345831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7" name="Line 35"/>
          <p:cNvSpPr>
            <a:spLocks noChangeShapeType="1"/>
          </p:cNvSpPr>
          <p:nvPr/>
        </p:nvSpPr>
        <p:spPr bwMode="auto">
          <a:xfrm>
            <a:off x="6397014" y="5031094"/>
            <a:ext cx="0" cy="34583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8" name="Line 36"/>
          <p:cNvSpPr>
            <a:spLocks noChangeShapeType="1"/>
          </p:cNvSpPr>
          <p:nvPr/>
        </p:nvSpPr>
        <p:spPr bwMode="auto">
          <a:xfrm>
            <a:off x="5629703" y="2678723"/>
            <a:ext cx="417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09" name="Line 38"/>
          <p:cNvSpPr>
            <a:spLocks noChangeShapeType="1"/>
          </p:cNvSpPr>
          <p:nvPr/>
        </p:nvSpPr>
        <p:spPr bwMode="auto">
          <a:xfrm>
            <a:off x="5629701" y="3925155"/>
            <a:ext cx="151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0" name="Line 41"/>
          <p:cNvSpPr>
            <a:spLocks noChangeShapeType="1"/>
          </p:cNvSpPr>
          <p:nvPr/>
        </p:nvSpPr>
        <p:spPr bwMode="auto">
          <a:xfrm>
            <a:off x="5629703" y="4753708"/>
            <a:ext cx="417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1" name="Line 43"/>
          <p:cNvSpPr>
            <a:spLocks noChangeShapeType="1"/>
          </p:cNvSpPr>
          <p:nvPr/>
        </p:nvSpPr>
        <p:spPr bwMode="auto">
          <a:xfrm>
            <a:off x="5629703" y="5167985"/>
            <a:ext cx="417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2" name="Rectangle 46"/>
          <p:cNvSpPr>
            <a:spLocks noChangeArrowheads="1"/>
          </p:cNvSpPr>
          <p:nvPr/>
        </p:nvSpPr>
        <p:spPr bwMode="auto">
          <a:xfrm>
            <a:off x="6047582" y="4544768"/>
            <a:ext cx="698866" cy="417879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800" i="1" u="none" dirty="0"/>
              <a:t>k</a:t>
            </a:r>
            <a:r>
              <a:rPr lang="en-US" sz="1800" u="none" baseline="-25000" dirty="0"/>
              <a:t>7</a:t>
            </a:r>
          </a:p>
        </p:txBody>
      </p:sp>
      <p:sp>
        <p:nvSpPr>
          <p:cNvPr id="113" name="Rectangle 50"/>
          <p:cNvSpPr>
            <a:spLocks noChangeArrowheads="1"/>
          </p:cNvSpPr>
          <p:nvPr/>
        </p:nvSpPr>
        <p:spPr bwMode="auto">
          <a:xfrm>
            <a:off x="6047582" y="5031094"/>
            <a:ext cx="698866" cy="4142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800" i="1" u="none" dirty="0" smtClean="0"/>
              <a:t>k</a:t>
            </a:r>
            <a:r>
              <a:rPr lang="en-US" sz="1800" u="none" baseline="-25000" dirty="0" smtClean="0"/>
              <a:t>3</a:t>
            </a:r>
            <a:endParaRPr lang="en-US" sz="1800" u="none" baseline="-25000" dirty="0"/>
          </a:p>
        </p:txBody>
      </p:sp>
      <p:sp>
        <p:nvSpPr>
          <p:cNvPr id="114" name="Line 52"/>
          <p:cNvSpPr>
            <a:spLocks noChangeShapeType="1"/>
          </p:cNvSpPr>
          <p:nvPr/>
        </p:nvSpPr>
        <p:spPr bwMode="auto">
          <a:xfrm flipH="1">
            <a:off x="5280269" y="1709678"/>
            <a:ext cx="417879" cy="2773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5" name="Line 53"/>
          <p:cNvSpPr>
            <a:spLocks noChangeShapeType="1"/>
          </p:cNvSpPr>
          <p:nvPr/>
        </p:nvSpPr>
        <p:spPr bwMode="auto">
          <a:xfrm flipH="1">
            <a:off x="5280269" y="2123953"/>
            <a:ext cx="417879" cy="2773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6" name="Line 54"/>
          <p:cNvSpPr>
            <a:spLocks noChangeShapeType="1"/>
          </p:cNvSpPr>
          <p:nvPr/>
        </p:nvSpPr>
        <p:spPr bwMode="auto">
          <a:xfrm flipH="1">
            <a:off x="5280269" y="2956109"/>
            <a:ext cx="417879" cy="2773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7" name="Line 55"/>
          <p:cNvSpPr>
            <a:spLocks noChangeShapeType="1"/>
          </p:cNvSpPr>
          <p:nvPr/>
        </p:nvSpPr>
        <p:spPr bwMode="auto">
          <a:xfrm flipH="1">
            <a:off x="5280269" y="3370385"/>
            <a:ext cx="417879" cy="2773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8" name="Line 56"/>
          <p:cNvSpPr>
            <a:spLocks noChangeShapeType="1"/>
          </p:cNvSpPr>
          <p:nvPr/>
        </p:nvSpPr>
        <p:spPr bwMode="auto">
          <a:xfrm flipH="1">
            <a:off x="5280269" y="4198938"/>
            <a:ext cx="417879" cy="2773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sp>
        <p:nvSpPr>
          <p:cNvPr id="119" name="Line 57"/>
          <p:cNvSpPr>
            <a:spLocks noChangeShapeType="1"/>
          </p:cNvSpPr>
          <p:nvPr/>
        </p:nvSpPr>
        <p:spPr bwMode="auto">
          <a:xfrm flipH="1">
            <a:off x="5280269" y="5445369"/>
            <a:ext cx="417879" cy="2773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4800"/>
          </a:p>
        </p:txBody>
      </p:sp>
      <p:grpSp>
        <p:nvGrpSpPr>
          <p:cNvPr id="2" name="Group 159"/>
          <p:cNvGrpSpPr/>
          <p:nvPr/>
        </p:nvGrpSpPr>
        <p:grpSpPr>
          <a:xfrm>
            <a:off x="6029301" y="1295400"/>
            <a:ext cx="771182" cy="1667059"/>
            <a:chOff x="7999295" y="1161075"/>
            <a:chExt cx="339843" cy="734636"/>
          </a:xfrm>
        </p:grpSpPr>
        <p:sp>
          <p:nvSpPr>
            <p:cNvPr id="142" name="Rectangle 5"/>
            <p:cNvSpPr>
              <a:spLocks noChangeArrowheads="1"/>
            </p:cNvSpPr>
            <p:nvPr/>
          </p:nvSpPr>
          <p:spPr bwMode="auto">
            <a:xfrm>
              <a:off x="8001000" y="1161075"/>
              <a:ext cx="304800" cy="72726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43" name="Line 13"/>
            <p:cNvSpPr>
              <a:spLocks noChangeShapeType="1"/>
            </p:cNvSpPr>
            <p:nvPr/>
          </p:nvSpPr>
          <p:spPr bwMode="auto">
            <a:xfrm>
              <a:off x="8001000" y="1894649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44" name="Line 55"/>
            <p:cNvSpPr>
              <a:spLocks noChangeShapeType="1"/>
            </p:cNvSpPr>
            <p:nvPr/>
          </p:nvSpPr>
          <p:spPr bwMode="auto">
            <a:xfrm flipH="1">
              <a:off x="8045450" y="1192974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45" name="Line 56"/>
            <p:cNvSpPr>
              <a:spLocks noChangeShapeType="1"/>
            </p:cNvSpPr>
            <p:nvPr/>
          </p:nvSpPr>
          <p:spPr bwMode="auto">
            <a:xfrm flipH="1">
              <a:off x="8045450" y="1558099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46" name="Rectangle 23"/>
            <p:cNvSpPr>
              <a:spLocks noChangeArrowheads="1"/>
            </p:cNvSpPr>
            <p:nvPr/>
          </p:nvSpPr>
          <p:spPr bwMode="auto">
            <a:xfrm>
              <a:off x="7999295" y="1711561"/>
              <a:ext cx="307975" cy="18415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800" i="1" u="none" dirty="0"/>
                <a:t>k</a:t>
              </a:r>
              <a:r>
                <a:rPr lang="en-US" sz="1800" u="none" baseline="-25000" dirty="0"/>
                <a:t>4</a:t>
              </a:r>
            </a:p>
          </p:txBody>
        </p:sp>
        <p:sp>
          <p:nvSpPr>
            <p:cNvPr id="147" name="Rectangle 21"/>
            <p:cNvSpPr>
              <a:spLocks noChangeArrowheads="1"/>
            </p:cNvSpPr>
            <p:nvPr/>
          </p:nvSpPr>
          <p:spPr bwMode="auto">
            <a:xfrm>
              <a:off x="8002366" y="1340839"/>
              <a:ext cx="307975" cy="18415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800" i="1" u="none" dirty="0"/>
                <a:t>k</a:t>
              </a:r>
              <a:r>
                <a:rPr lang="en-US" sz="1800" u="none" baseline="-25000" dirty="0"/>
                <a:t>1</a:t>
              </a:r>
              <a:endParaRPr lang="en-US" sz="1800" i="1" u="none" dirty="0"/>
            </a:p>
          </p:txBody>
        </p:sp>
      </p:grpSp>
      <p:grpSp>
        <p:nvGrpSpPr>
          <p:cNvPr id="3" name="Group 160"/>
          <p:cNvGrpSpPr/>
          <p:nvPr/>
        </p:nvGrpSpPr>
        <p:grpSpPr>
          <a:xfrm>
            <a:off x="7146314" y="1641231"/>
            <a:ext cx="728625" cy="3744623"/>
            <a:chOff x="8610260" y="1093026"/>
            <a:chExt cx="321089" cy="1650173"/>
          </a:xfrm>
        </p:grpSpPr>
        <p:sp>
          <p:nvSpPr>
            <p:cNvPr id="129" name="Rectangle 5"/>
            <p:cNvSpPr>
              <a:spLocks noChangeArrowheads="1"/>
            </p:cNvSpPr>
            <p:nvPr/>
          </p:nvSpPr>
          <p:spPr bwMode="auto">
            <a:xfrm>
              <a:off x="8610600" y="1093026"/>
              <a:ext cx="312243" cy="1650173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0" name="Line 7"/>
            <p:cNvSpPr>
              <a:spLocks noChangeShapeType="1"/>
            </p:cNvSpPr>
            <p:nvPr/>
          </p:nvSpPr>
          <p:spPr bwMode="auto">
            <a:xfrm>
              <a:off x="8610600" y="1279525"/>
              <a:ext cx="3122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1" name="Line 8"/>
            <p:cNvSpPr>
              <a:spLocks noChangeShapeType="1"/>
            </p:cNvSpPr>
            <p:nvPr/>
          </p:nvSpPr>
          <p:spPr bwMode="auto">
            <a:xfrm>
              <a:off x="8610600" y="1463675"/>
              <a:ext cx="3207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2" name="Line 9"/>
            <p:cNvSpPr>
              <a:spLocks noChangeShapeType="1"/>
            </p:cNvSpPr>
            <p:nvPr/>
          </p:nvSpPr>
          <p:spPr bwMode="auto">
            <a:xfrm>
              <a:off x="8610600" y="1646238"/>
              <a:ext cx="3207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3" name="Line 53"/>
            <p:cNvSpPr>
              <a:spLocks noChangeShapeType="1"/>
            </p:cNvSpPr>
            <p:nvPr/>
          </p:nvSpPr>
          <p:spPr bwMode="auto">
            <a:xfrm flipH="1">
              <a:off x="8662980" y="1127125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4" name="Line 54"/>
            <p:cNvSpPr>
              <a:spLocks noChangeShapeType="1"/>
            </p:cNvSpPr>
            <p:nvPr/>
          </p:nvSpPr>
          <p:spPr bwMode="auto">
            <a:xfrm flipH="1">
              <a:off x="8662980" y="1493838"/>
              <a:ext cx="184150" cy="122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5" name="Line 55"/>
            <p:cNvSpPr>
              <a:spLocks noChangeShapeType="1"/>
            </p:cNvSpPr>
            <p:nvPr/>
          </p:nvSpPr>
          <p:spPr bwMode="auto">
            <a:xfrm flipH="1">
              <a:off x="8662980" y="1676400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6" name="Line 56"/>
            <p:cNvSpPr>
              <a:spLocks noChangeShapeType="1"/>
            </p:cNvSpPr>
            <p:nvPr/>
          </p:nvSpPr>
          <p:spPr bwMode="auto">
            <a:xfrm flipH="1">
              <a:off x="8662980" y="2041525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7" name="Line 57"/>
            <p:cNvSpPr>
              <a:spLocks noChangeShapeType="1"/>
            </p:cNvSpPr>
            <p:nvPr/>
          </p:nvSpPr>
          <p:spPr bwMode="auto">
            <a:xfrm flipH="1">
              <a:off x="8662980" y="2590800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8" name="Line 56"/>
            <p:cNvSpPr>
              <a:spLocks noChangeShapeType="1"/>
            </p:cNvSpPr>
            <p:nvPr/>
          </p:nvSpPr>
          <p:spPr bwMode="auto">
            <a:xfrm flipH="1">
              <a:off x="8686800" y="1295400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4800"/>
            </a:p>
          </p:txBody>
        </p:sp>
        <p:sp>
          <p:nvSpPr>
            <p:cNvPr id="139" name="Rectangle 25"/>
            <p:cNvSpPr>
              <a:spLocks noChangeArrowheads="1"/>
            </p:cNvSpPr>
            <p:nvPr/>
          </p:nvSpPr>
          <p:spPr bwMode="auto">
            <a:xfrm>
              <a:off x="8610600" y="1828800"/>
              <a:ext cx="307975" cy="18256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800" i="1" u="none" dirty="0"/>
                <a:t>k</a:t>
              </a:r>
              <a:r>
                <a:rPr lang="en-US" sz="1800" u="none" baseline="-25000" dirty="0"/>
                <a:t>5</a:t>
              </a:r>
            </a:p>
          </p:txBody>
        </p:sp>
        <p:sp>
          <p:nvSpPr>
            <p:cNvPr id="140" name="Rectangle 4"/>
            <p:cNvSpPr>
              <a:spLocks noChangeArrowheads="1"/>
            </p:cNvSpPr>
            <p:nvPr/>
          </p:nvSpPr>
          <p:spPr bwMode="auto">
            <a:xfrm>
              <a:off x="8613435" y="2199167"/>
              <a:ext cx="307975" cy="18256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800" i="1" u="none" dirty="0"/>
                <a:t>k</a:t>
              </a:r>
              <a:r>
                <a:rPr lang="en-US" sz="1800" u="none" baseline="-25000" dirty="0"/>
                <a:t>2</a:t>
              </a:r>
            </a:p>
          </p:txBody>
        </p:sp>
        <p:sp>
          <p:nvSpPr>
            <p:cNvPr id="141" name="Rectangle 44"/>
            <p:cNvSpPr>
              <a:spLocks noChangeArrowheads="1"/>
            </p:cNvSpPr>
            <p:nvPr/>
          </p:nvSpPr>
          <p:spPr bwMode="auto">
            <a:xfrm>
              <a:off x="8610260" y="2385946"/>
              <a:ext cx="307975" cy="18256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800" i="1" u="none" dirty="0"/>
                <a:t>k</a:t>
              </a:r>
              <a:r>
                <a:rPr lang="en-US" sz="1800" u="none" baseline="-25000" dirty="0"/>
                <a:t>6</a:t>
              </a:r>
            </a:p>
          </p:txBody>
        </p:sp>
      </p:grpSp>
      <p:sp>
        <p:nvSpPr>
          <p:cNvPr id="80" name="页脚占位符 7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Two consequences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Recall our analyses for search with chaining: </a:t>
            </a:r>
            <a:br>
              <a:rPr lang="en-US" dirty="0" smtClean="0"/>
            </a:br>
            <a:r>
              <a:rPr lang="en-US" dirty="0" smtClean="0"/>
              <a:t>we let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ij</a:t>
            </a:r>
            <a:r>
              <a:rPr lang="en-US" sz="2800" i="1" dirty="0" smtClean="0"/>
              <a:t>=</a:t>
            </a:r>
            <a:r>
              <a:rPr lang="en-US" sz="2800" dirty="0" smtClean="0"/>
              <a:t>IRV{keys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</a:t>
            </a:r>
            <a:r>
              <a:rPr lang="en-US" sz="2800" dirty="0" smtClean="0"/>
              <a:t>&amp;</a:t>
            </a:r>
            <a:r>
              <a:rPr lang="en-US" sz="2800" i="1" dirty="0" smtClean="0"/>
              <a:t> j</a:t>
            </a:r>
            <a:r>
              <a:rPr lang="en-US" sz="2800" dirty="0" smtClean="0"/>
              <a:t> hash to same slot}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Consider </a:t>
            </a:r>
            <a:r>
              <a:rPr lang="en-US" i="1" dirty="0" smtClean="0">
                <a:solidFill>
                  <a:schemeClr val="tx2"/>
                </a:solidFill>
              </a:rPr>
              <a:t>m = n</a:t>
            </a:r>
            <a:r>
              <a:rPr lang="en-US" baseline="30000" dirty="0" smtClean="0">
                <a:solidFill>
                  <a:schemeClr val="tx2"/>
                </a:solidFill>
              </a:rPr>
              <a:t>2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</a:p>
          <a:p>
            <a:r>
              <a:rPr lang="en-US" dirty="0" smtClean="0"/>
              <a:t>If the average # of collisions &lt; ½, then more than half the time we have no collisions!</a:t>
            </a:r>
          </a:p>
          <a:p>
            <a:r>
              <a:rPr lang="en-US" dirty="0" smtClean="0"/>
              <a:t>Pick a random universal hash function and hash into table with </a:t>
            </a:r>
            <a:r>
              <a:rPr lang="en-US" i="1" dirty="0" smtClean="0"/>
              <a:t>m</a:t>
            </a:r>
            <a:r>
              <a:rPr lang="en-US" i="1" dirty="0" smtClean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n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. Repeat </a:t>
            </a:r>
            <a:r>
              <a:rPr lang="en-US" dirty="0" smtClean="0"/>
              <a:t>until no collision.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Note: </a:t>
            </a:r>
            <a:r>
              <a:rPr lang="en-US" sz="2400" dirty="0" err="1" smtClean="0"/>
              <a:t>Thm</a:t>
            </a:r>
            <a:r>
              <a:rPr lang="en-US" sz="2400" dirty="0" smtClean="0"/>
              <a:t>. 11.9 in CLRS; uses Markov inequality in proof.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5663798" y="317500"/>
          <a:ext cx="3099202" cy="1054100"/>
        </p:xfrm>
        <a:graphic>
          <a:graphicData uri="http://schemas.openxmlformats.org/presentationml/2006/ole">
            <p:oleObj spid="_x0000_s185352" name="Equation" r:id="rId4" imgW="1269449" imgH="431613" progId="Equation.3">
              <p:embed/>
            </p:oleObj>
          </a:graphicData>
        </a:graphic>
      </p:graphicFrame>
      <p:graphicFrame>
        <p:nvGraphicFramePr>
          <p:cNvPr id="182277" name="Object 5"/>
          <p:cNvGraphicFramePr>
            <a:graphicFrameLocks noChangeAspect="1"/>
          </p:cNvGraphicFramePr>
          <p:nvPr/>
        </p:nvGraphicFramePr>
        <p:xfrm>
          <a:off x="3429000" y="2451100"/>
          <a:ext cx="3182938" cy="901700"/>
        </p:xfrm>
        <a:graphic>
          <a:graphicData uri="http://schemas.openxmlformats.org/presentationml/2006/ole">
            <p:oleObj spid="_x0000_s185353" name="Equation" r:id="rId5" imgW="1524000" imgH="4318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Two consequences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Consider </a:t>
            </a:r>
            <a:r>
              <a:rPr lang="en-US" i="1" dirty="0" smtClean="0">
                <a:solidFill>
                  <a:schemeClr val="tx2"/>
                </a:solidFill>
              </a:rPr>
              <a:t>m=n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We can show that (list sizes)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add up to O(</a:t>
            </a:r>
            <a:r>
              <a:rPr lang="en-US" i="1" dirty="0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/>
              <a:t>Let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i,k</a:t>
            </a:r>
            <a:r>
              <a:rPr lang="en-US" i="1" dirty="0" smtClean="0"/>
              <a:t>=</a:t>
            </a:r>
            <a:r>
              <a:rPr lang="en-US" dirty="0" smtClean="0"/>
              <a:t>IRV{key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hashes to slot </a:t>
            </a:r>
            <a:r>
              <a:rPr lang="en-US" i="1" dirty="0" smtClean="0"/>
              <a:t>k</a:t>
            </a:r>
            <a:r>
              <a:rPr lang="en-US" dirty="0" smtClean="0"/>
              <a:t>} </a:t>
            </a:r>
          </a:p>
          <a:p>
            <a:pPr lvl="1"/>
            <a:r>
              <a:rPr lang="en-US" dirty="0" smtClean="0"/>
              <a:t>Let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=</a:t>
            </a:r>
            <a:r>
              <a:rPr lang="en-US" dirty="0" smtClean="0"/>
              <a:t>IRV{keys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&amp;</a:t>
            </a:r>
            <a:r>
              <a:rPr lang="en-US" i="1" dirty="0" smtClean="0"/>
              <a:t> j</a:t>
            </a:r>
            <a:r>
              <a:rPr lang="en-US" dirty="0" smtClean="0"/>
              <a:t> hash to same slot}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0">
              <a:buNone/>
            </a:pPr>
            <a:r>
              <a:rPr lang="en-US" sz="2400" dirty="0" smtClean="0"/>
              <a:t>Note: </a:t>
            </a:r>
            <a:r>
              <a:rPr lang="en-US" sz="2400" dirty="0" err="1" smtClean="0"/>
              <a:t>Thm</a:t>
            </a:r>
            <a:r>
              <a:rPr lang="en-US" sz="2400" dirty="0" smtClean="0"/>
              <a:t>. 11.10 in CLRS.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5739998" y="381000"/>
          <a:ext cx="3099202" cy="1054100"/>
        </p:xfrm>
        <a:graphic>
          <a:graphicData uri="http://schemas.openxmlformats.org/presentationml/2006/ole">
            <p:oleObj spid="_x0000_s186376" name="Equation" r:id="rId4" imgW="1269449" imgH="431613" progId="Equation.3">
              <p:embed/>
            </p:oleObj>
          </a:graphicData>
        </a:graphic>
      </p:graphicFrame>
      <p:graphicFrame>
        <p:nvGraphicFramePr>
          <p:cNvPr id="183301" name="Object 7"/>
          <p:cNvGraphicFramePr>
            <a:graphicFrameLocks noChangeAspect="1"/>
          </p:cNvGraphicFramePr>
          <p:nvPr/>
        </p:nvGraphicFramePr>
        <p:xfrm>
          <a:off x="990600" y="3602038"/>
          <a:ext cx="6343650" cy="1731962"/>
        </p:xfrm>
        <a:graphic>
          <a:graphicData uri="http://schemas.openxmlformats.org/presentationml/2006/ole">
            <p:oleObj spid="_x0000_s186377" name="Equation" r:id="rId5" imgW="2819400" imgH="7620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Two consequences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 smtClean="0"/>
              <a:t>Let </a:t>
            </a:r>
            <a:r>
              <a:rPr lang="en-US" sz="2800" i="1" dirty="0" err="1" smtClean="0"/>
              <a:t>Z</a:t>
            </a:r>
            <a:r>
              <a:rPr lang="en-US" sz="2800" i="1" baseline="-25000" dirty="0" err="1" smtClean="0"/>
              <a:t>i,k</a:t>
            </a:r>
            <a:r>
              <a:rPr lang="en-US" sz="2800" i="1" dirty="0" smtClean="0"/>
              <a:t>=</a:t>
            </a:r>
            <a:r>
              <a:rPr lang="en-US" sz="2800" dirty="0" smtClean="0"/>
              <a:t>IRV{key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</a:t>
            </a:r>
            <a:r>
              <a:rPr lang="en-US" sz="2800" dirty="0" smtClean="0"/>
              <a:t>hashes to slot </a:t>
            </a:r>
            <a:r>
              <a:rPr lang="en-US" sz="2800" i="1" dirty="0" smtClean="0"/>
              <a:t>k</a:t>
            </a:r>
            <a:r>
              <a:rPr lang="en-US" sz="2800" dirty="0" smtClean="0"/>
              <a:t>} </a:t>
            </a:r>
            <a:br>
              <a:rPr lang="en-US" sz="2800" dirty="0" smtClean="0"/>
            </a:br>
            <a:r>
              <a:rPr lang="en-US" sz="2800" dirty="0" smtClean="0"/>
              <a:t>Let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ij</a:t>
            </a:r>
            <a:r>
              <a:rPr lang="en-US" sz="2800" i="1" dirty="0" smtClean="0"/>
              <a:t>=</a:t>
            </a:r>
            <a:r>
              <a:rPr lang="en-US" sz="2800" dirty="0" smtClean="0"/>
              <a:t>IRV{keys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</a:t>
            </a:r>
            <a:r>
              <a:rPr lang="en-US" sz="2800" dirty="0" smtClean="0"/>
              <a:t>&amp;</a:t>
            </a:r>
            <a:r>
              <a:rPr lang="en-US" sz="2800" i="1" dirty="0" smtClean="0"/>
              <a:t> j</a:t>
            </a:r>
            <a:r>
              <a:rPr lang="en-US" sz="2800" dirty="0" smtClean="0"/>
              <a:t> hash to same slot}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5663798" y="381000"/>
          <a:ext cx="3099202" cy="1054100"/>
        </p:xfrm>
        <a:graphic>
          <a:graphicData uri="http://schemas.openxmlformats.org/presentationml/2006/ole">
            <p:oleObj spid="_x0000_s187400" name="Equation" r:id="rId4" imgW="1269449" imgH="431613" progId="Equation.3">
              <p:embed/>
            </p:oleObj>
          </a:graphicData>
        </a:graphic>
      </p:graphicFrame>
      <p:graphicFrame>
        <p:nvGraphicFramePr>
          <p:cNvPr id="182279" name="Object 7"/>
          <p:cNvGraphicFramePr>
            <a:graphicFrameLocks noChangeAspect="1"/>
          </p:cNvGraphicFramePr>
          <p:nvPr/>
        </p:nvGraphicFramePr>
        <p:xfrm>
          <a:off x="901928" y="2514600"/>
          <a:ext cx="6946672" cy="3846330"/>
        </p:xfrm>
        <a:graphic>
          <a:graphicData uri="http://schemas.openxmlformats.org/presentationml/2006/ole">
            <p:oleObj spid="_x0000_s187401" name="Equation" r:id="rId5" imgW="3454400" imgH="1892300" progId="Equation.3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Perfect Hashing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458200" cy="5257800"/>
          </a:xfrm>
        </p:spPr>
        <p:txBody>
          <a:bodyPr/>
          <a:lstStyle/>
          <a:p>
            <a:r>
              <a:rPr lang="en-US" dirty="0" smtClean="0"/>
              <a:t>If you know the </a:t>
            </a:r>
            <a:r>
              <a:rPr lang="en-US" i="1" dirty="0" smtClean="0"/>
              <a:t>n</a:t>
            </a:r>
            <a:r>
              <a:rPr lang="en-US" dirty="0" smtClean="0"/>
              <a:t> keys in advance, </a:t>
            </a:r>
            <a:br>
              <a:rPr lang="en-US" dirty="0" smtClean="0"/>
            </a:br>
            <a:r>
              <a:rPr lang="en-US" dirty="0" smtClean="0"/>
              <a:t>makes a hash table with O(</a:t>
            </a:r>
            <a:r>
              <a:rPr lang="en-US" i="1" dirty="0" smtClean="0"/>
              <a:t>n</a:t>
            </a:r>
            <a:r>
              <a:rPr lang="en-US" dirty="0" smtClean="0"/>
              <a:t>) size, </a:t>
            </a:r>
            <a:br>
              <a:rPr lang="en-US" dirty="0" smtClean="0"/>
            </a:br>
            <a:r>
              <a:rPr lang="en-US" dirty="0" smtClean="0"/>
              <a:t>and worst-case O(1) lookup time.</a:t>
            </a:r>
          </a:p>
          <a:p>
            <a:r>
              <a:rPr lang="en-US" dirty="0" smtClean="0"/>
              <a:t>Just use two levels of hashing: </a:t>
            </a:r>
            <a:br>
              <a:rPr lang="en-US" dirty="0" smtClean="0"/>
            </a:br>
            <a:r>
              <a:rPr lang="en-US" dirty="0" smtClean="0"/>
              <a:t>A table of size </a:t>
            </a:r>
            <a:r>
              <a:rPr lang="en-US" i="1" dirty="0" smtClean="0"/>
              <a:t>n</a:t>
            </a:r>
            <a:r>
              <a:rPr lang="en-US" dirty="0" smtClean="0"/>
              <a:t>, then tables of size </a:t>
            </a:r>
            <a:r>
              <a:rPr lang="en-US" i="1" dirty="0" smtClean="0"/>
              <a:t>n</a:t>
            </a:r>
            <a:r>
              <a:rPr lang="en-US" i="1" baseline="-25000" dirty="0" smtClean="0"/>
              <a:t>j</a:t>
            </a:r>
            <a:r>
              <a:rPr lang="en-US" i="1" baseline="30000" dirty="0" smtClean="0"/>
              <a:t>2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sz="2800" dirty="0" smtClean="0"/>
              <a:t>Dynamic versions have been created, but are usually less practical than other hash methods. </a:t>
            </a:r>
          </a:p>
          <a:p>
            <a:pPr>
              <a:buNone/>
            </a:pPr>
            <a:r>
              <a:rPr lang="en-US" sz="2800" b="1" dirty="0" smtClean="0"/>
              <a:t>Key idea:</a:t>
            </a:r>
            <a:r>
              <a:rPr lang="en-US" sz="2800" dirty="0" smtClean="0"/>
              <a:t> exploit both ends of space/#collisions tradeoff.</a:t>
            </a:r>
            <a:endParaRPr lang="en-US" b="1" dirty="0" smtClean="0"/>
          </a:p>
        </p:txBody>
      </p:sp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550</a:t>
            </a:r>
            <a:endParaRPr lang="en-US"/>
          </a:p>
        </p:txBody>
      </p:sp>
      <p:grpSp>
        <p:nvGrpSpPr>
          <p:cNvPr id="2" name="Group 47"/>
          <p:cNvGrpSpPr/>
          <p:nvPr/>
        </p:nvGrpSpPr>
        <p:grpSpPr>
          <a:xfrm>
            <a:off x="6553200" y="1143000"/>
            <a:ext cx="1321214" cy="1981200"/>
            <a:chOff x="6848475" y="1295400"/>
            <a:chExt cx="1321214" cy="1981200"/>
          </a:xfrm>
        </p:grpSpPr>
        <p:sp>
          <p:nvSpPr>
            <p:cNvPr id="49" name="Rectangle 5"/>
            <p:cNvSpPr>
              <a:spLocks noChangeArrowheads="1"/>
            </p:cNvSpPr>
            <p:nvPr/>
          </p:nvSpPr>
          <p:spPr bwMode="auto">
            <a:xfrm>
              <a:off x="6934200" y="1447800"/>
              <a:ext cx="338138" cy="182880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6"/>
            <p:cNvSpPr>
              <a:spLocks noChangeShapeType="1"/>
            </p:cNvSpPr>
            <p:nvPr/>
          </p:nvSpPr>
          <p:spPr bwMode="auto">
            <a:xfrm>
              <a:off x="6934200" y="1630363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7"/>
            <p:cNvSpPr>
              <a:spLocks noChangeShapeType="1"/>
            </p:cNvSpPr>
            <p:nvPr/>
          </p:nvSpPr>
          <p:spPr bwMode="auto">
            <a:xfrm>
              <a:off x="6934200" y="1812925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8"/>
            <p:cNvSpPr>
              <a:spLocks noChangeShapeType="1"/>
            </p:cNvSpPr>
            <p:nvPr/>
          </p:nvSpPr>
          <p:spPr bwMode="auto">
            <a:xfrm>
              <a:off x="6934200" y="1997075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9"/>
            <p:cNvSpPr>
              <a:spLocks noChangeShapeType="1"/>
            </p:cNvSpPr>
            <p:nvPr/>
          </p:nvSpPr>
          <p:spPr bwMode="auto">
            <a:xfrm>
              <a:off x="6934200" y="2179638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10"/>
            <p:cNvSpPr>
              <a:spLocks noChangeShapeType="1"/>
            </p:cNvSpPr>
            <p:nvPr/>
          </p:nvSpPr>
          <p:spPr bwMode="auto">
            <a:xfrm>
              <a:off x="6934200" y="2362200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>
              <a:off x="6934200" y="2544763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2"/>
            <p:cNvSpPr>
              <a:spLocks noChangeShapeType="1"/>
            </p:cNvSpPr>
            <p:nvPr/>
          </p:nvSpPr>
          <p:spPr bwMode="auto">
            <a:xfrm>
              <a:off x="6934200" y="2727325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3"/>
            <p:cNvSpPr>
              <a:spLocks noChangeShapeType="1"/>
            </p:cNvSpPr>
            <p:nvPr/>
          </p:nvSpPr>
          <p:spPr bwMode="auto">
            <a:xfrm>
              <a:off x="6934200" y="2911475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14"/>
            <p:cNvSpPr>
              <a:spLocks noChangeShapeType="1"/>
            </p:cNvSpPr>
            <p:nvPr/>
          </p:nvSpPr>
          <p:spPr bwMode="auto">
            <a:xfrm>
              <a:off x="6934200" y="3094038"/>
              <a:ext cx="3381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7"/>
            <p:cNvSpPr>
              <a:spLocks noChangeArrowheads="1"/>
            </p:cNvSpPr>
            <p:nvPr/>
          </p:nvSpPr>
          <p:spPr bwMode="auto">
            <a:xfrm>
              <a:off x="6934200" y="1812925"/>
              <a:ext cx="338138" cy="18415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6934200" y="2362200"/>
              <a:ext cx="338138" cy="18256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9"/>
            <p:cNvSpPr>
              <a:spLocks noChangeArrowheads="1"/>
            </p:cNvSpPr>
            <p:nvPr/>
          </p:nvSpPr>
          <p:spPr bwMode="auto">
            <a:xfrm>
              <a:off x="6934200" y="2727325"/>
              <a:ext cx="338138" cy="18415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20"/>
            <p:cNvSpPr>
              <a:spLocks noChangeArrowheads="1"/>
            </p:cNvSpPr>
            <p:nvPr/>
          </p:nvSpPr>
          <p:spPr bwMode="auto">
            <a:xfrm>
              <a:off x="6934200" y="2911475"/>
              <a:ext cx="338138" cy="18256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30"/>
            <p:cNvSpPr>
              <a:spLocks noChangeArrowheads="1"/>
            </p:cNvSpPr>
            <p:nvPr/>
          </p:nvSpPr>
          <p:spPr bwMode="auto">
            <a:xfrm>
              <a:off x="7364413" y="2727325"/>
              <a:ext cx="307975" cy="18415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31"/>
            <p:cNvSpPr>
              <a:spLocks noChangeShapeType="1"/>
            </p:cNvSpPr>
            <p:nvPr/>
          </p:nvSpPr>
          <p:spPr bwMode="auto">
            <a:xfrm>
              <a:off x="7518400" y="2727325"/>
              <a:ext cx="0" cy="184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7364413" y="2941638"/>
              <a:ext cx="307975" cy="15240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5"/>
            <p:cNvSpPr>
              <a:spLocks noChangeShapeType="1"/>
            </p:cNvSpPr>
            <p:nvPr/>
          </p:nvSpPr>
          <p:spPr bwMode="auto">
            <a:xfrm>
              <a:off x="7518400" y="2941638"/>
              <a:ext cx="0" cy="152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36"/>
            <p:cNvSpPr>
              <a:spLocks noChangeShapeType="1"/>
            </p:cNvSpPr>
            <p:nvPr/>
          </p:nvSpPr>
          <p:spPr bwMode="auto">
            <a:xfrm>
              <a:off x="7180263" y="1905000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38"/>
            <p:cNvSpPr>
              <a:spLocks noChangeShapeType="1"/>
            </p:cNvSpPr>
            <p:nvPr/>
          </p:nvSpPr>
          <p:spPr bwMode="auto">
            <a:xfrm>
              <a:off x="7180262" y="2454275"/>
              <a:ext cx="668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41"/>
            <p:cNvSpPr>
              <a:spLocks noChangeShapeType="1"/>
            </p:cNvSpPr>
            <p:nvPr/>
          </p:nvSpPr>
          <p:spPr bwMode="auto">
            <a:xfrm>
              <a:off x="7180263" y="2819400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43"/>
            <p:cNvSpPr>
              <a:spLocks noChangeShapeType="1"/>
            </p:cNvSpPr>
            <p:nvPr/>
          </p:nvSpPr>
          <p:spPr bwMode="auto">
            <a:xfrm>
              <a:off x="7180263" y="3001963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46"/>
            <p:cNvSpPr>
              <a:spLocks noChangeArrowheads="1"/>
            </p:cNvSpPr>
            <p:nvPr/>
          </p:nvSpPr>
          <p:spPr bwMode="auto">
            <a:xfrm>
              <a:off x="7364413" y="2727325"/>
              <a:ext cx="307975" cy="184150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000" i="1" u="none" dirty="0"/>
                <a:t>k</a:t>
              </a:r>
              <a:r>
                <a:rPr lang="en-US" sz="1000" u="none" baseline="-25000" dirty="0"/>
                <a:t>7</a:t>
              </a:r>
            </a:p>
          </p:txBody>
        </p:sp>
        <p:sp>
          <p:nvSpPr>
            <p:cNvPr id="72" name="Rectangle 50"/>
            <p:cNvSpPr>
              <a:spLocks noChangeArrowheads="1"/>
            </p:cNvSpPr>
            <p:nvPr/>
          </p:nvSpPr>
          <p:spPr bwMode="auto">
            <a:xfrm>
              <a:off x="7364413" y="2941638"/>
              <a:ext cx="307975" cy="182562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lang="en-US" sz="1000" i="1" u="none" dirty="0" smtClean="0"/>
                <a:t>k</a:t>
              </a:r>
              <a:r>
                <a:rPr lang="en-US" sz="1000" u="none" baseline="-25000" dirty="0" smtClean="0"/>
                <a:t>3</a:t>
              </a:r>
              <a:endParaRPr lang="en-US" sz="1000" u="none" baseline="-25000" dirty="0"/>
            </a:p>
          </p:txBody>
        </p:sp>
        <p:sp>
          <p:nvSpPr>
            <p:cNvPr id="73" name="Line 52"/>
            <p:cNvSpPr>
              <a:spLocks noChangeShapeType="1"/>
            </p:cNvSpPr>
            <p:nvPr/>
          </p:nvSpPr>
          <p:spPr bwMode="auto">
            <a:xfrm flipH="1">
              <a:off x="7026275" y="1477963"/>
              <a:ext cx="184150" cy="122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53"/>
            <p:cNvSpPr>
              <a:spLocks noChangeShapeType="1"/>
            </p:cNvSpPr>
            <p:nvPr/>
          </p:nvSpPr>
          <p:spPr bwMode="auto">
            <a:xfrm flipH="1">
              <a:off x="7026275" y="1660525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54"/>
            <p:cNvSpPr>
              <a:spLocks noChangeShapeType="1"/>
            </p:cNvSpPr>
            <p:nvPr/>
          </p:nvSpPr>
          <p:spPr bwMode="auto">
            <a:xfrm flipH="1">
              <a:off x="7026275" y="2027238"/>
              <a:ext cx="184150" cy="122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55"/>
            <p:cNvSpPr>
              <a:spLocks noChangeShapeType="1"/>
            </p:cNvSpPr>
            <p:nvPr/>
          </p:nvSpPr>
          <p:spPr bwMode="auto">
            <a:xfrm flipH="1">
              <a:off x="7026275" y="2209800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56"/>
            <p:cNvSpPr>
              <a:spLocks noChangeShapeType="1"/>
            </p:cNvSpPr>
            <p:nvPr/>
          </p:nvSpPr>
          <p:spPr bwMode="auto">
            <a:xfrm flipH="1">
              <a:off x="7026275" y="2574925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57"/>
            <p:cNvSpPr>
              <a:spLocks noChangeShapeType="1"/>
            </p:cNvSpPr>
            <p:nvPr/>
          </p:nvSpPr>
          <p:spPr bwMode="auto">
            <a:xfrm flipH="1">
              <a:off x="7026275" y="3124200"/>
              <a:ext cx="184150" cy="122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82"/>
            <p:cNvSpPr>
              <a:spLocks noChangeShapeType="1"/>
            </p:cNvSpPr>
            <p:nvPr/>
          </p:nvSpPr>
          <p:spPr bwMode="auto">
            <a:xfrm>
              <a:off x="6858000" y="2971800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95"/>
            <p:cNvSpPr>
              <a:spLocks noChangeShapeType="1"/>
            </p:cNvSpPr>
            <p:nvPr/>
          </p:nvSpPr>
          <p:spPr bwMode="auto">
            <a:xfrm>
              <a:off x="6858000" y="2819400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97"/>
            <p:cNvSpPr>
              <a:spLocks noChangeShapeType="1"/>
            </p:cNvSpPr>
            <p:nvPr/>
          </p:nvSpPr>
          <p:spPr bwMode="auto">
            <a:xfrm>
              <a:off x="6853238" y="2519363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98"/>
            <p:cNvSpPr>
              <a:spLocks noChangeShapeType="1"/>
            </p:cNvSpPr>
            <p:nvPr/>
          </p:nvSpPr>
          <p:spPr bwMode="auto">
            <a:xfrm>
              <a:off x="6848475" y="2466975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00"/>
            <p:cNvSpPr>
              <a:spLocks noChangeShapeType="1"/>
            </p:cNvSpPr>
            <p:nvPr/>
          </p:nvSpPr>
          <p:spPr bwMode="auto">
            <a:xfrm>
              <a:off x="6853238" y="2405063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01"/>
            <p:cNvSpPr>
              <a:spLocks noChangeShapeType="1"/>
            </p:cNvSpPr>
            <p:nvPr/>
          </p:nvSpPr>
          <p:spPr bwMode="auto">
            <a:xfrm>
              <a:off x="6853238" y="1924050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102"/>
            <p:cNvSpPr>
              <a:spLocks noChangeShapeType="1"/>
            </p:cNvSpPr>
            <p:nvPr/>
          </p:nvSpPr>
          <p:spPr bwMode="auto">
            <a:xfrm>
              <a:off x="6848475" y="1871663"/>
              <a:ext cx="184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59"/>
            <p:cNvGrpSpPr/>
            <p:nvPr/>
          </p:nvGrpSpPr>
          <p:grpSpPr>
            <a:xfrm>
              <a:off x="7356357" y="1295400"/>
              <a:ext cx="339843" cy="734636"/>
              <a:chOff x="7999295" y="1161075"/>
              <a:chExt cx="339843" cy="734636"/>
            </a:xfrm>
          </p:grpSpPr>
          <p:sp>
            <p:nvSpPr>
              <p:cNvPr id="101" name="Rectangle 5"/>
              <p:cNvSpPr>
                <a:spLocks noChangeArrowheads="1"/>
              </p:cNvSpPr>
              <p:nvPr/>
            </p:nvSpPr>
            <p:spPr bwMode="auto">
              <a:xfrm>
                <a:off x="8001000" y="1161075"/>
                <a:ext cx="304800" cy="727268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>
                <a:off x="8001000" y="1894649"/>
                <a:ext cx="3381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55"/>
              <p:cNvSpPr>
                <a:spLocks noChangeShapeType="1"/>
              </p:cNvSpPr>
              <p:nvPr/>
            </p:nvSpPr>
            <p:spPr bwMode="auto">
              <a:xfrm flipH="1">
                <a:off x="8045450" y="1192974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56"/>
              <p:cNvSpPr>
                <a:spLocks noChangeShapeType="1"/>
              </p:cNvSpPr>
              <p:nvPr/>
            </p:nvSpPr>
            <p:spPr bwMode="auto">
              <a:xfrm flipH="1">
                <a:off x="8045450" y="1558099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23"/>
              <p:cNvSpPr>
                <a:spLocks noChangeArrowheads="1"/>
              </p:cNvSpPr>
              <p:nvPr/>
            </p:nvSpPr>
            <p:spPr bwMode="auto">
              <a:xfrm>
                <a:off x="7999295" y="1711561"/>
                <a:ext cx="307975" cy="18415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r>
                  <a:rPr lang="en-US" sz="1000" i="1" u="none" dirty="0"/>
                  <a:t>k</a:t>
                </a:r>
                <a:r>
                  <a:rPr lang="en-US" sz="1000" u="none" baseline="-25000" dirty="0"/>
                  <a:t>4</a:t>
                </a:r>
              </a:p>
            </p:txBody>
          </p:sp>
          <p:sp>
            <p:nvSpPr>
              <p:cNvPr id="106" name="Rectangle 21"/>
              <p:cNvSpPr>
                <a:spLocks noChangeArrowheads="1"/>
              </p:cNvSpPr>
              <p:nvPr/>
            </p:nvSpPr>
            <p:spPr bwMode="auto">
              <a:xfrm>
                <a:off x="8002366" y="1340839"/>
                <a:ext cx="307975" cy="184150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r>
                  <a:rPr lang="en-US" sz="1000" i="1" u="none" dirty="0"/>
                  <a:t>k</a:t>
                </a:r>
                <a:r>
                  <a:rPr lang="en-US" sz="1000" u="none" baseline="-25000" dirty="0"/>
                  <a:t>1</a:t>
                </a:r>
                <a:endParaRPr lang="en-US" sz="1000" i="1" u="none" dirty="0"/>
              </a:p>
            </p:txBody>
          </p:sp>
        </p:grpSp>
        <p:grpSp>
          <p:nvGrpSpPr>
            <p:cNvPr id="4" name="Group 160"/>
            <p:cNvGrpSpPr/>
            <p:nvPr/>
          </p:nvGrpSpPr>
          <p:grpSpPr>
            <a:xfrm>
              <a:off x="7848600" y="1447800"/>
              <a:ext cx="321089" cy="1650173"/>
              <a:chOff x="8610260" y="1093026"/>
              <a:chExt cx="321089" cy="1650173"/>
            </a:xfrm>
          </p:grpSpPr>
          <p:sp>
            <p:nvSpPr>
              <p:cNvPr id="88" name="Rectangle 5"/>
              <p:cNvSpPr>
                <a:spLocks noChangeArrowheads="1"/>
              </p:cNvSpPr>
              <p:nvPr/>
            </p:nvSpPr>
            <p:spPr bwMode="auto">
              <a:xfrm>
                <a:off x="8610600" y="1093026"/>
                <a:ext cx="312243" cy="1650173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7"/>
              <p:cNvSpPr>
                <a:spLocks noChangeShapeType="1"/>
              </p:cNvSpPr>
              <p:nvPr/>
            </p:nvSpPr>
            <p:spPr bwMode="auto">
              <a:xfrm>
                <a:off x="8610600" y="1279525"/>
                <a:ext cx="31224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"/>
              <p:cNvSpPr>
                <a:spLocks noChangeShapeType="1"/>
              </p:cNvSpPr>
              <p:nvPr/>
            </p:nvSpPr>
            <p:spPr bwMode="auto">
              <a:xfrm>
                <a:off x="8610600" y="1463675"/>
                <a:ext cx="32074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9"/>
              <p:cNvSpPr>
                <a:spLocks noChangeShapeType="1"/>
              </p:cNvSpPr>
              <p:nvPr/>
            </p:nvSpPr>
            <p:spPr bwMode="auto">
              <a:xfrm>
                <a:off x="8610600" y="1646238"/>
                <a:ext cx="32074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53"/>
              <p:cNvSpPr>
                <a:spLocks noChangeShapeType="1"/>
              </p:cNvSpPr>
              <p:nvPr/>
            </p:nvSpPr>
            <p:spPr bwMode="auto">
              <a:xfrm flipH="1">
                <a:off x="8662980" y="1127125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54"/>
              <p:cNvSpPr>
                <a:spLocks noChangeShapeType="1"/>
              </p:cNvSpPr>
              <p:nvPr/>
            </p:nvSpPr>
            <p:spPr bwMode="auto">
              <a:xfrm flipH="1">
                <a:off x="8662980" y="1493838"/>
                <a:ext cx="184150" cy="12223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55"/>
              <p:cNvSpPr>
                <a:spLocks noChangeShapeType="1"/>
              </p:cNvSpPr>
              <p:nvPr/>
            </p:nvSpPr>
            <p:spPr bwMode="auto">
              <a:xfrm flipH="1">
                <a:off x="8662980" y="1676400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56"/>
              <p:cNvSpPr>
                <a:spLocks noChangeShapeType="1"/>
              </p:cNvSpPr>
              <p:nvPr/>
            </p:nvSpPr>
            <p:spPr bwMode="auto">
              <a:xfrm flipH="1">
                <a:off x="8662980" y="2041525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57"/>
              <p:cNvSpPr>
                <a:spLocks noChangeShapeType="1"/>
              </p:cNvSpPr>
              <p:nvPr/>
            </p:nvSpPr>
            <p:spPr bwMode="auto">
              <a:xfrm flipH="1">
                <a:off x="8662980" y="2590800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56"/>
              <p:cNvSpPr>
                <a:spLocks noChangeShapeType="1"/>
              </p:cNvSpPr>
              <p:nvPr/>
            </p:nvSpPr>
            <p:spPr bwMode="auto">
              <a:xfrm flipH="1">
                <a:off x="8686800" y="1295400"/>
                <a:ext cx="184150" cy="1222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25"/>
              <p:cNvSpPr>
                <a:spLocks noChangeArrowheads="1"/>
              </p:cNvSpPr>
              <p:nvPr/>
            </p:nvSpPr>
            <p:spPr bwMode="auto">
              <a:xfrm>
                <a:off x="8610600" y="1828800"/>
                <a:ext cx="307975" cy="182563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r>
                  <a:rPr lang="en-US" sz="1000" i="1" u="none" dirty="0"/>
                  <a:t>k</a:t>
                </a:r>
                <a:r>
                  <a:rPr lang="en-US" sz="1000" u="none" baseline="-25000" dirty="0"/>
                  <a:t>5</a:t>
                </a:r>
              </a:p>
            </p:txBody>
          </p:sp>
          <p:sp>
            <p:nvSpPr>
              <p:cNvPr id="99" name="Rectangle 4"/>
              <p:cNvSpPr>
                <a:spLocks noChangeArrowheads="1"/>
              </p:cNvSpPr>
              <p:nvPr/>
            </p:nvSpPr>
            <p:spPr bwMode="auto">
              <a:xfrm>
                <a:off x="8613435" y="2199167"/>
                <a:ext cx="307975" cy="182563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r>
                  <a:rPr lang="en-US" sz="1000" i="1" u="none" dirty="0"/>
                  <a:t>k</a:t>
                </a:r>
                <a:r>
                  <a:rPr lang="en-US" sz="1000" u="none" baseline="-25000" dirty="0"/>
                  <a:t>2</a:t>
                </a:r>
              </a:p>
            </p:txBody>
          </p:sp>
          <p:sp>
            <p:nvSpPr>
              <p:cNvPr id="100" name="Rectangle 44"/>
              <p:cNvSpPr>
                <a:spLocks noChangeArrowheads="1"/>
              </p:cNvSpPr>
              <p:nvPr/>
            </p:nvSpPr>
            <p:spPr bwMode="auto">
              <a:xfrm>
                <a:off x="8610260" y="2385946"/>
                <a:ext cx="307975" cy="182563"/>
              </a:xfrm>
              <a:prstGeom prst="rect">
                <a:avLst/>
              </a:prstGeom>
              <a:solidFill>
                <a:srgbClr val="CCEC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r>
                  <a:rPr lang="en-US" sz="1000" i="1" u="none" dirty="0"/>
                  <a:t>k</a:t>
                </a:r>
                <a:r>
                  <a:rPr lang="en-US" sz="1000" u="none" baseline="-25000" dirty="0"/>
                  <a:t>6</a:t>
                </a: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Dictionary by Hash Tables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410200"/>
          </a:xfrm>
        </p:spPr>
        <p:txBody>
          <a:bodyPr/>
          <a:lstStyle/>
          <a:p>
            <a:r>
              <a:rPr lang="en-US" sz="2800" dirty="0" smtClean="0">
                <a:solidFill>
                  <a:srgbClr val="CC3300"/>
                </a:solidFill>
              </a:rPr>
              <a:t>Notation:</a:t>
            </a:r>
          </a:p>
          <a:p>
            <a:pPr lvl="1"/>
            <a:r>
              <a:rPr lang="en-US" sz="2400" i="1" dirty="0" smtClean="0">
                <a:solidFill>
                  <a:schemeClr val="hlink"/>
                </a:solidFill>
              </a:rPr>
              <a:t>U</a:t>
            </a:r>
            <a:r>
              <a:rPr lang="en-US" sz="2400" dirty="0" smtClean="0"/>
              <a:t> – Universe of all possible keys.</a:t>
            </a:r>
          </a:p>
          <a:p>
            <a:pPr lvl="1"/>
            <a:r>
              <a:rPr lang="en-US" sz="2400" i="1" dirty="0" smtClean="0">
                <a:solidFill>
                  <a:schemeClr val="hlink"/>
                </a:solidFill>
              </a:rPr>
              <a:t>K</a:t>
            </a:r>
            <a:r>
              <a:rPr lang="en-US" sz="2400" dirty="0" smtClean="0"/>
              <a:t> – Set of keys actually stored in the dictionary.</a:t>
            </a:r>
          </a:p>
          <a:p>
            <a:pPr lvl="1"/>
            <a:r>
              <a:rPr lang="en-US" sz="2400" i="1" dirty="0" smtClean="0">
                <a:solidFill>
                  <a:schemeClr val="hlink"/>
                </a:solidFill>
              </a:rPr>
              <a:t>n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chemeClr val="hlink"/>
                </a:solidFill>
              </a:rPr>
              <a:t>|</a:t>
            </a:r>
            <a:r>
              <a:rPr lang="en-US" sz="2400" i="1" dirty="0" smtClean="0">
                <a:solidFill>
                  <a:schemeClr val="hlink"/>
                </a:solidFill>
              </a:rPr>
              <a:t>K</a:t>
            </a:r>
            <a:r>
              <a:rPr lang="en-US" sz="2400" dirty="0" smtClean="0">
                <a:solidFill>
                  <a:schemeClr val="hlink"/>
                </a:solidFill>
              </a:rPr>
              <a:t>| </a:t>
            </a:r>
            <a:r>
              <a:rPr lang="en-US" sz="2400" dirty="0" smtClean="0"/>
              <a:t>&lt;&lt; |</a:t>
            </a:r>
            <a:r>
              <a:rPr lang="en-US" sz="2400" i="1" dirty="0" smtClean="0"/>
              <a:t>U</a:t>
            </a:r>
            <a:r>
              <a:rPr lang="en-US" sz="2400" dirty="0" smtClean="0"/>
              <a:t>|.</a:t>
            </a:r>
          </a:p>
          <a:p>
            <a:r>
              <a:rPr lang="en-US" sz="2800" dirty="0" smtClean="0">
                <a:solidFill>
                  <a:srgbClr val="CC3300"/>
                </a:solidFill>
              </a:rPr>
              <a:t>Hash tables</a:t>
            </a:r>
            <a:r>
              <a:rPr lang="en-US" sz="2800" dirty="0" smtClean="0">
                <a:solidFill>
                  <a:schemeClr val="tx1"/>
                </a:solidFill>
              </a:rPr>
              <a:t> use arrays of </a:t>
            </a:r>
            <a:r>
              <a:rPr lang="en-US" sz="2800" dirty="0" smtClean="0"/>
              <a:t>size </a:t>
            </a:r>
            <a:r>
              <a:rPr lang="en-US" sz="2800" i="1" dirty="0" smtClean="0"/>
              <a:t>m</a:t>
            </a:r>
            <a:r>
              <a:rPr lang="en-US" sz="2800" dirty="0" smtClean="0"/>
              <a:t> = </a:t>
            </a:r>
            <a:r>
              <a:rPr lang="en-US" sz="2800" dirty="0" smtClean="0">
                <a:latin typeface="Symbol" pitchFamily="18" charset="2"/>
              </a:rPr>
              <a:t>Q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):</a:t>
            </a:r>
          </a:p>
          <a:p>
            <a:pPr lvl="1"/>
            <a:r>
              <a:rPr lang="en-US" sz="2400" dirty="0" smtClean="0"/>
              <a:t>Define functions that map keys to slots of the hash table.</a:t>
            </a:r>
          </a:p>
          <a:p>
            <a:pPr lvl="1"/>
            <a:r>
              <a:rPr lang="en-US" sz="2400" dirty="0" smtClean="0"/>
              <a:t>Resolve collisions, since many keys map to same slot.</a:t>
            </a:r>
          </a:p>
          <a:p>
            <a:pPr lvl="1"/>
            <a:r>
              <a:rPr lang="en-US" sz="2400" dirty="0" smtClean="0"/>
              <a:t>Support search, insert, delete, but not always O(1) worst-case.</a:t>
            </a:r>
          </a:p>
          <a:p>
            <a:pPr lvl="1"/>
            <a:endParaRPr lang="en-US" sz="800" dirty="0" smtClean="0"/>
          </a:p>
          <a:p>
            <a:r>
              <a:rPr lang="en-US" sz="2800" dirty="0" smtClean="0">
                <a:solidFill>
                  <a:srgbClr val="CC3300"/>
                </a:solidFill>
              </a:rPr>
              <a:t>Hash function </a:t>
            </a:r>
            <a:r>
              <a:rPr lang="en-US" sz="2800" i="1" dirty="0" smtClean="0">
                <a:solidFill>
                  <a:schemeClr val="hlink"/>
                </a:solidFill>
              </a:rPr>
              <a:t>h</a:t>
            </a:r>
            <a:r>
              <a:rPr lang="en-US" sz="2800" dirty="0" smtClean="0">
                <a:solidFill>
                  <a:schemeClr val="hlink"/>
                </a:solidFill>
              </a:rPr>
              <a:t> : </a:t>
            </a:r>
            <a:r>
              <a:rPr lang="en-US" sz="2800" i="1" dirty="0" smtClean="0">
                <a:solidFill>
                  <a:schemeClr val="hlink"/>
                </a:solidFill>
              </a:rPr>
              <a:t>U</a:t>
            </a:r>
            <a:r>
              <a:rPr lang="en-US" sz="2800" dirty="0" smtClean="0">
                <a:solidFill>
                  <a:schemeClr val="hlink"/>
                </a:solidFill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sym typeface="Symbol" pitchFamily="18" charset="2"/>
              </a:rPr>
              <a:t></a:t>
            </a:r>
            <a:r>
              <a:rPr lang="en-US" sz="2800" dirty="0" smtClean="0">
                <a:solidFill>
                  <a:schemeClr val="hlink"/>
                </a:solidFill>
              </a:rPr>
              <a:t> {0</a:t>
            </a:r>
            <a:r>
              <a:rPr lang="en-US" sz="2800" i="1" dirty="0" smtClean="0">
                <a:solidFill>
                  <a:schemeClr val="hlink"/>
                </a:solidFill>
              </a:rPr>
              <a:t>,</a:t>
            </a:r>
            <a:r>
              <a:rPr lang="en-US" sz="2800" dirty="0" smtClean="0">
                <a:solidFill>
                  <a:schemeClr val="hlink"/>
                </a:solidFill>
              </a:rPr>
              <a:t>1</a:t>
            </a:r>
            <a:r>
              <a:rPr lang="en-US" sz="2800" i="1" dirty="0" smtClean="0">
                <a:solidFill>
                  <a:schemeClr val="hlink"/>
                </a:solidFill>
              </a:rPr>
              <a:t>,…, m</a:t>
            </a:r>
            <a:r>
              <a:rPr lang="en-US" sz="2800" dirty="0" smtClean="0">
                <a:solidFill>
                  <a:schemeClr val="hlink"/>
                </a:solidFill>
              </a:rPr>
              <a:t>–1} </a:t>
            </a:r>
            <a:r>
              <a:rPr lang="en-US" sz="2800" dirty="0" smtClean="0">
                <a:solidFill>
                  <a:schemeClr val="tx1"/>
                </a:solidFill>
              </a:rPr>
              <a:t>maps keys </a:t>
            </a:r>
            <a:r>
              <a:rPr lang="en-US" sz="2800" dirty="0" smtClean="0"/>
              <a:t>from </a:t>
            </a:r>
            <a:r>
              <a:rPr lang="en-US" sz="2800" i="1" dirty="0" smtClean="0"/>
              <a:t>U</a:t>
            </a:r>
            <a:r>
              <a:rPr lang="en-US" sz="2800" dirty="0" smtClean="0"/>
              <a:t> to the slots of a hash table </a:t>
            </a:r>
            <a:r>
              <a:rPr lang="en-US" sz="2800" i="1" dirty="0" smtClean="0"/>
              <a:t>T</a:t>
            </a:r>
            <a:r>
              <a:rPr lang="en-US" sz="2800" dirty="0" smtClean="0"/>
              <a:t>[0</a:t>
            </a:r>
            <a:r>
              <a:rPr lang="en-US" sz="2800" i="1" dirty="0" smtClean="0"/>
              <a:t>..m</a:t>
            </a:r>
            <a:r>
              <a:rPr lang="en-US" sz="2800" dirty="0" smtClean="0"/>
              <a:t>–1]</a:t>
            </a:r>
            <a:r>
              <a:rPr lang="en-US" sz="2800" i="1" dirty="0" smtClean="0"/>
              <a:t>.</a:t>
            </a:r>
          </a:p>
          <a:p>
            <a:pPr lvl="1"/>
            <a:r>
              <a:rPr lang="en-US" sz="2400" dirty="0" smtClean="0"/>
              <a:t>key </a:t>
            </a:r>
            <a:r>
              <a:rPr lang="en-US" sz="2400" i="1" dirty="0" smtClean="0"/>
              <a:t>k</a:t>
            </a:r>
            <a:r>
              <a:rPr lang="en-US" sz="2400" dirty="0" smtClean="0"/>
              <a:t> maps or </a:t>
            </a:r>
            <a:r>
              <a:rPr lang="en-US" sz="2400" dirty="0" smtClean="0">
                <a:solidFill>
                  <a:srgbClr val="CC3300"/>
                </a:solidFill>
              </a:rPr>
              <a:t>“hashes”</a:t>
            </a:r>
            <a:r>
              <a:rPr lang="en-US" sz="2400" dirty="0" smtClean="0"/>
              <a:t> to slot </a:t>
            </a:r>
            <a:r>
              <a:rPr lang="en-US" sz="2400" i="1" dirty="0" smtClean="0"/>
              <a:t>T</a:t>
            </a:r>
            <a:r>
              <a:rPr lang="en-US" sz="2400" dirty="0" smtClean="0"/>
              <a:t>[</a:t>
            </a:r>
            <a:r>
              <a:rPr lang="en-US" sz="2400" i="1" dirty="0" smtClean="0"/>
              <a:t>h</a:t>
            </a:r>
            <a:r>
              <a:rPr lang="en-US" sz="2400" dirty="0" smtClean="0"/>
              <a:t>[</a:t>
            </a:r>
            <a:r>
              <a:rPr lang="en-US" sz="2400" i="1" dirty="0" smtClean="0"/>
              <a:t>k</a:t>
            </a:r>
            <a:r>
              <a:rPr lang="en-US" sz="2400" dirty="0" smtClean="0"/>
              <a:t>]].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0" y="1371600"/>
            <a:ext cx="1219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096000" y="1828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096000" y="2286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6096000" y="2743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096000" y="3200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096000" y="3657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096000" y="4114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6096000" y="5029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0960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315200" y="14478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315200" y="5486400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m</a:t>
            </a:r>
            <a:r>
              <a:rPr lang="en-US" sz="2000" u="none"/>
              <a:t>–1</a:t>
            </a:r>
            <a:endParaRPr lang="en-US" sz="2000" i="1" u="none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391400" y="2286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1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391400" y="28194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4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68159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 smtClean="0"/>
              <a:t>h</a:t>
            </a:r>
            <a:r>
              <a:rPr lang="en-US" sz="2000" u="none" dirty="0" smtClean="0"/>
              <a:t>(</a:t>
            </a:r>
            <a:r>
              <a:rPr lang="en-US" sz="2000" i="1" u="none" dirty="0" smtClean="0"/>
              <a:t>k</a:t>
            </a:r>
            <a:r>
              <a:rPr lang="en-US" sz="2000" u="none" baseline="-25000" dirty="0" smtClean="0"/>
              <a:t>2</a:t>
            </a:r>
            <a:r>
              <a:rPr lang="en-US" sz="2000" u="none" dirty="0" smtClean="0"/>
              <a:t>)</a:t>
            </a:r>
            <a:endParaRPr lang="en-US" sz="2000" u="none" dirty="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391400" y="45720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3</a:t>
            </a:r>
            <a:r>
              <a:rPr lang="en-US" sz="2000" u="none"/>
              <a:t>)</a:t>
            </a:r>
            <a:endParaRPr lang="en-US" sz="2000" i="1" u="none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096000" y="2286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096000" y="27432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096000" y="36576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6096000" y="4572000"/>
            <a:ext cx="1219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990600" y="12954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1447800" y="28956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1790700" y="18288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0267" name="Text Box 29"/>
          <p:cNvSpPr txBox="1">
            <a:spLocks noChangeArrowheads="1"/>
          </p:cNvSpPr>
          <p:nvPr/>
        </p:nvSpPr>
        <p:spPr bwMode="auto">
          <a:xfrm>
            <a:off x="1447800" y="32766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0268" name="Oval 33"/>
          <p:cNvSpPr>
            <a:spLocks noChangeArrowheads="1"/>
          </p:cNvSpPr>
          <p:nvPr/>
        </p:nvSpPr>
        <p:spPr bwMode="auto">
          <a:xfrm>
            <a:off x="25146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34"/>
          <p:cNvSpPr>
            <a:spLocks noChangeArrowheads="1"/>
          </p:cNvSpPr>
          <p:nvPr/>
        </p:nvSpPr>
        <p:spPr bwMode="auto">
          <a:xfrm>
            <a:off x="3276600" y="3429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5"/>
          <p:cNvSpPr>
            <a:spLocks noChangeArrowheads="1"/>
          </p:cNvSpPr>
          <p:nvPr/>
        </p:nvSpPr>
        <p:spPr bwMode="auto">
          <a:xfrm>
            <a:off x="2667000" y="3657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6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7"/>
          <p:cNvSpPr>
            <a:spLocks noChangeArrowheads="1"/>
          </p:cNvSpPr>
          <p:nvPr/>
        </p:nvSpPr>
        <p:spPr bwMode="auto">
          <a:xfrm>
            <a:off x="2667000" y="4114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22860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0274" name="Text Box 40"/>
          <p:cNvSpPr txBox="1">
            <a:spLocks noChangeArrowheads="1"/>
          </p:cNvSpPr>
          <p:nvPr/>
        </p:nvSpPr>
        <p:spPr bwMode="auto">
          <a:xfrm>
            <a:off x="2362200" y="3581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0275" name="Text Box 41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200400" y="38862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2971800" y="3276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0278" name="Line 44"/>
          <p:cNvSpPr>
            <a:spLocks noChangeShapeType="1"/>
          </p:cNvSpPr>
          <p:nvPr/>
        </p:nvSpPr>
        <p:spPr bwMode="auto">
          <a:xfrm flipV="1">
            <a:off x="2590800" y="2514600"/>
            <a:ext cx="3505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3352800" y="2971800"/>
            <a:ext cx="2743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50"/>
          <p:cNvSpPr>
            <a:spLocks noChangeShapeType="1"/>
          </p:cNvSpPr>
          <p:nvPr/>
        </p:nvSpPr>
        <p:spPr bwMode="auto">
          <a:xfrm>
            <a:off x="2743200" y="41910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51"/>
          <p:cNvSpPr>
            <a:spLocks noChangeShapeType="1"/>
          </p:cNvSpPr>
          <p:nvPr/>
        </p:nvSpPr>
        <p:spPr bwMode="auto">
          <a:xfrm>
            <a:off x="2667000" y="3733800"/>
            <a:ext cx="3429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52"/>
          <p:cNvSpPr>
            <a:spLocks noChangeShapeType="1"/>
          </p:cNvSpPr>
          <p:nvPr/>
        </p:nvSpPr>
        <p:spPr bwMode="auto">
          <a:xfrm>
            <a:off x="3276600" y="3886200"/>
            <a:ext cx="2819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Text Box 53"/>
          <p:cNvSpPr txBox="1">
            <a:spLocks noChangeArrowheads="1"/>
          </p:cNvSpPr>
          <p:nvPr/>
        </p:nvSpPr>
        <p:spPr bwMode="auto">
          <a:xfrm>
            <a:off x="4724400" y="3581400"/>
            <a:ext cx="1231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none" dirty="0">
                <a:solidFill>
                  <a:srgbClr val="CC3300"/>
                </a:solidFill>
              </a:rPr>
              <a:t>collision</a:t>
            </a: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7391400" y="3657600"/>
            <a:ext cx="13081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2</a:t>
            </a:r>
            <a:r>
              <a:rPr lang="en-US" sz="2000" u="none" dirty="0"/>
              <a:t>)=</a:t>
            </a:r>
            <a:r>
              <a:rPr lang="en-US" sz="2000" i="1" u="none" dirty="0"/>
              <a:t>h</a:t>
            </a:r>
            <a:r>
              <a:rPr lang="en-US" sz="2000" u="none" dirty="0"/>
              <a:t>(</a:t>
            </a:r>
            <a:r>
              <a:rPr lang="en-US" sz="2000" i="1" u="none" dirty="0"/>
              <a:t>k</a:t>
            </a:r>
            <a:r>
              <a:rPr lang="en-US" sz="2000" u="none" baseline="-25000" dirty="0"/>
              <a:t>5</a:t>
            </a:r>
            <a:r>
              <a:rPr lang="en-US" sz="2000" u="none" dirty="0"/>
              <a:t>)</a:t>
            </a:r>
          </a:p>
        </p:txBody>
      </p:sp>
      <p:sp>
        <p:nvSpPr>
          <p:cNvPr id="46" name="页脚占位符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/>
      <p:bldP spid="10257" grpId="0"/>
      <p:bldP spid="10258" grpId="0"/>
      <p:bldP spid="10258" grpId="1"/>
      <p:bldP spid="10259" grpId="0"/>
      <p:bldP spid="10278" grpId="0" animBg="1"/>
      <p:bldP spid="10279" grpId="0" animBg="1"/>
      <p:bldP spid="10280" grpId="0" animBg="1"/>
      <p:bldP spid="10281" grpId="0" animBg="1"/>
      <p:bldP spid="10282" grpId="0" animBg="1"/>
      <p:bldP spid="1028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buNone/>
            </a:pPr>
            <a:r>
              <a:rPr lang="en-US" altLang="zh-CN" dirty="0" smtClean="0">
                <a:ea typeface="宋体" charset="-122"/>
              </a:rPr>
              <a:t>Two questions:</a:t>
            </a:r>
          </a:p>
          <a:p>
            <a:pPr eaLnBrk="0" hangingPunct="0"/>
            <a:r>
              <a:rPr lang="en-US" altLang="zh-CN" dirty="0" smtClean="0">
                <a:ea typeface="宋体" charset="-122"/>
              </a:rPr>
              <a:t>1. How can we choose the hash function to minimize collisions?</a:t>
            </a:r>
          </a:p>
          <a:p>
            <a:pPr eaLnBrk="0" hangingPunct="0"/>
            <a:r>
              <a:rPr lang="en-US" altLang="zh-CN" dirty="0" smtClean="0">
                <a:ea typeface="宋体" charset="-122"/>
              </a:rPr>
              <a:t>2.  What do we do about collisions when they occur?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Hash table design considerations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143000"/>
            <a:ext cx="8839200" cy="5791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altLang="zh-CN" dirty="0" smtClean="0"/>
              <a:t>Collision resolution</a:t>
            </a:r>
          </a:p>
          <a:p>
            <a:pPr lvl="1">
              <a:spcBef>
                <a:spcPts val="400"/>
              </a:spcBef>
            </a:pPr>
            <a:r>
              <a:rPr lang="en-US" altLang="zh-CN" dirty="0" smtClean="0"/>
              <a:t>separate chaining CLRS 11.2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Hash function design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Minimize collisions by spreading keys evenly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Collisions must occur because we map many-to-one</a:t>
            </a:r>
          </a:p>
          <a:p>
            <a:pPr>
              <a:spcBef>
                <a:spcPts val="400"/>
              </a:spcBef>
            </a:pPr>
            <a:r>
              <a:rPr lang="en-US" dirty="0" smtClean="0"/>
              <a:t>Collision resolution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open address CLRS 11.4</a:t>
            </a:r>
          </a:p>
          <a:p>
            <a:pPr lvl="1">
              <a:spcBef>
                <a:spcPts val="400"/>
              </a:spcBef>
            </a:pPr>
            <a:r>
              <a:rPr lang="en-US" altLang="zh-CN" dirty="0" smtClean="0"/>
              <a:t>perfect hashing CLRS 11.5</a:t>
            </a:r>
            <a:endParaRPr lang="en-US" dirty="0" smtClean="0"/>
          </a:p>
          <a:p>
            <a:pPr>
              <a:spcBef>
                <a:spcPts val="400"/>
              </a:spcBef>
            </a:pPr>
            <a:r>
              <a:rPr lang="en-US" dirty="0" smtClean="0"/>
              <a:t>Worst- and average-case times of operations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Collision Resolution by Chaining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029200" y="1447800"/>
            <a:ext cx="838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5029200" y="1905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50292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5029200" y="2819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5029200" y="3276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5029200" y="3733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5029200" y="4191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>
            <a:off x="5029200" y="4648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1"/>
          <p:cNvSpPr>
            <a:spLocks noChangeShapeType="1"/>
          </p:cNvSpPr>
          <p:nvPr/>
        </p:nvSpPr>
        <p:spPr bwMode="auto">
          <a:xfrm>
            <a:off x="5029200" y="5105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>
            <a:off x="5029200" y="5562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5867400" y="1524000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u="none"/>
              <a:t>0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5867400" y="5562600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m</a:t>
            </a:r>
            <a:r>
              <a:rPr lang="en-US" sz="2000" u="none"/>
              <a:t>–1</a:t>
            </a:r>
            <a:endParaRPr lang="en-US" sz="2000" i="1" u="none"/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5867400" y="2362200"/>
            <a:ext cx="13081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1</a:t>
            </a:r>
            <a:r>
              <a:rPr lang="en-US" sz="2000" u="none"/>
              <a:t>)=</a:t>
            </a:r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4</a:t>
            </a:r>
            <a:r>
              <a:rPr lang="en-US" sz="2000" u="none"/>
              <a:t>)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867400" y="3733800"/>
            <a:ext cx="19415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2</a:t>
            </a:r>
            <a:r>
              <a:rPr lang="en-US" sz="2000" u="none"/>
              <a:t>)=</a:t>
            </a:r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5</a:t>
            </a:r>
            <a:r>
              <a:rPr lang="en-US" sz="2000" u="none"/>
              <a:t>)=</a:t>
            </a:r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6</a:t>
            </a:r>
            <a:r>
              <a:rPr lang="en-US" sz="2000" u="none"/>
              <a:t>)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867400" y="4648200"/>
            <a:ext cx="13081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3</a:t>
            </a:r>
            <a:r>
              <a:rPr lang="en-US" sz="2000" u="none"/>
              <a:t>)=</a:t>
            </a:r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7</a:t>
            </a:r>
            <a:r>
              <a:rPr lang="en-US" sz="2000" u="none"/>
              <a:t>)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5029200" y="23622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21"/>
          <p:cNvSpPr>
            <a:spLocks noChangeArrowheads="1"/>
          </p:cNvSpPr>
          <p:nvPr/>
        </p:nvSpPr>
        <p:spPr bwMode="auto">
          <a:xfrm>
            <a:off x="5029200" y="37338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Rectangle 22"/>
          <p:cNvSpPr>
            <a:spLocks noChangeArrowheads="1"/>
          </p:cNvSpPr>
          <p:nvPr/>
        </p:nvSpPr>
        <p:spPr bwMode="auto">
          <a:xfrm>
            <a:off x="5029200" y="46482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23"/>
          <p:cNvSpPr>
            <a:spLocks noChangeArrowheads="1"/>
          </p:cNvSpPr>
          <p:nvPr/>
        </p:nvSpPr>
        <p:spPr bwMode="auto">
          <a:xfrm>
            <a:off x="228600" y="1371600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13335" name="Oval 24"/>
          <p:cNvSpPr>
            <a:spLocks noChangeArrowheads="1"/>
          </p:cNvSpPr>
          <p:nvPr/>
        </p:nvSpPr>
        <p:spPr bwMode="auto">
          <a:xfrm>
            <a:off x="685800" y="2971800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u="none"/>
          </a:p>
        </p:txBody>
      </p:sp>
      <p:sp>
        <p:nvSpPr>
          <p:cNvPr id="13336" name="Text Box 25"/>
          <p:cNvSpPr txBox="1">
            <a:spLocks noChangeArrowheads="1"/>
          </p:cNvSpPr>
          <p:nvPr/>
        </p:nvSpPr>
        <p:spPr bwMode="auto">
          <a:xfrm>
            <a:off x="1028700" y="1905000"/>
            <a:ext cx="20145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b="1" i="1" u="none"/>
              <a:t>U</a:t>
            </a:r>
          </a:p>
          <a:p>
            <a:pPr algn="ctr"/>
            <a:r>
              <a:rPr lang="en-US" sz="2000" b="1" u="none"/>
              <a:t>(</a:t>
            </a:r>
            <a:r>
              <a:rPr lang="en-US" sz="2000" u="none"/>
              <a:t>universe of keys)</a:t>
            </a:r>
            <a:endParaRPr lang="en-US" sz="2000" b="1" u="none"/>
          </a:p>
        </p:txBody>
      </p:sp>
      <p:sp>
        <p:nvSpPr>
          <p:cNvPr id="13337" name="Text Box 26"/>
          <p:cNvSpPr txBox="1">
            <a:spLocks noChangeArrowheads="1"/>
          </p:cNvSpPr>
          <p:nvPr/>
        </p:nvSpPr>
        <p:spPr bwMode="auto">
          <a:xfrm>
            <a:off x="685800" y="3352800"/>
            <a:ext cx="80645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i="1" u="none"/>
              <a:t>K</a:t>
            </a:r>
          </a:p>
          <a:p>
            <a:pPr algn="ctr"/>
            <a:r>
              <a:rPr lang="en-US" sz="1800" u="none"/>
              <a:t>(actual</a:t>
            </a:r>
          </a:p>
          <a:p>
            <a:pPr algn="ctr"/>
            <a:r>
              <a:rPr lang="en-US" sz="1800" u="none"/>
              <a:t>keys)</a:t>
            </a:r>
          </a:p>
        </p:txBody>
      </p:sp>
      <p:sp>
        <p:nvSpPr>
          <p:cNvPr id="13338" name="Oval 27"/>
          <p:cNvSpPr>
            <a:spLocks noChangeArrowheads="1"/>
          </p:cNvSpPr>
          <p:nvPr/>
        </p:nvSpPr>
        <p:spPr bwMode="auto">
          <a:xfrm>
            <a:off x="1828800" y="3276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Oval 28"/>
          <p:cNvSpPr>
            <a:spLocks noChangeArrowheads="1"/>
          </p:cNvSpPr>
          <p:nvPr/>
        </p:nvSpPr>
        <p:spPr bwMode="auto">
          <a:xfrm>
            <a:off x="2514600" y="3505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Oval 29"/>
          <p:cNvSpPr>
            <a:spLocks noChangeArrowheads="1"/>
          </p:cNvSpPr>
          <p:nvPr/>
        </p:nvSpPr>
        <p:spPr bwMode="auto">
          <a:xfrm>
            <a:off x="1905000" y="3733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Oval 30"/>
          <p:cNvSpPr>
            <a:spLocks noChangeArrowheads="1"/>
          </p:cNvSpPr>
          <p:nvPr/>
        </p:nvSpPr>
        <p:spPr bwMode="auto">
          <a:xfrm>
            <a:off x="2362200" y="3810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Oval 31"/>
          <p:cNvSpPr>
            <a:spLocks noChangeArrowheads="1"/>
          </p:cNvSpPr>
          <p:nvPr/>
        </p:nvSpPr>
        <p:spPr bwMode="auto">
          <a:xfrm>
            <a:off x="2057400" y="4419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Text Box 32"/>
          <p:cNvSpPr txBox="1">
            <a:spLocks noChangeArrowheads="1"/>
          </p:cNvSpPr>
          <p:nvPr/>
        </p:nvSpPr>
        <p:spPr bwMode="auto">
          <a:xfrm>
            <a:off x="1676400" y="2971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1</a:t>
            </a:r>
          </a:p>
        </p:txBody>
      </p:sp>
      <p:sp>
        <p:nvSpPr>
          <p:cNvPr id="13344" name="Text Box 33"/>
          <p:cNvSpPr txBox="1">
            <a:spLocks noChangeArrowheads="1"/>
          </p:cNvSpPr>
          <p:nvPr/>
        </p:nvSpPr>
        <p:spPr bwMode="auto">
          <a:xfrm>
            <a:off x="1600200" y="3657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2</a:t>
            </a:r>
          </a:p>
        </p:txBody>
      </p:sp>
      <p:sp>
        <p:nvSpPr>
          <p:cNvPr id="13345" name="Text Box 34"/>
          <p:cNvSpPr txBox="1">
            <a:spLocks noChangeArrowheads="1"/>
          </p:cNvSpPr>
          <p:nvPr/>
        </p:nvSpPr>
        <p:spPr bwMode="auto">
          <a:xfrm>
            <a:off x="1981200" y="44196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3</a:t>
            </a:r>
          </a:p>
        </p:txBody>
      </p:sp>
      <p:sp>
        <p:nvSpPr>
          <p:cNvPr id="13346" name="Text Box 35"/>
          <p:cNvSpPr txBox="1">
            <a:spLocks noChangeArrowheads="1"/>
          </p:cNvSpPr>
          <p:nvPr/>
        </p:nvSpPr>
        <p:spPr bwMode="auto">
          <a:xfrm>
            <a:off x="2286000" y="38100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5</a:t>
            </a:r>
          </a:p>
        </p:txBody>
      </p:sp>
      <p:sp>
        <p:nvSpPr>
          <p:cNvPr id="13347" name="Text Box 36"/>
          <p:cNvSpPr txBox="1">
            <a:spLocks noChangeArrowheads="1"/>
          </p:cNvSpPr>
          <p:nvPr/>
        </p:nvSpPr>
        <p:spPr bwMode="auto">
          <a:xfrm>
            <a:off x="2438400" y="32004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4</a:t>
            </a:r>
          </a:p>
        </p:txBody>
      </p:sp>
      <p:sp>
        <p:nvSpPr>
          <p:cNvPr id="13348" name="Oval 45"/>
          <p:cNvSpPr>
            <a:spLocks noChangeArrowheads="1"/>
          </p:cNvSpPr>
          <p:nvPr/>
        </p:nvSpPr>
        <p:spPr bwMode="auto">
          <a:xfrm>
            <a:off x="16002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Oval 46"/>
          <p:cNvSpPr>
            <a:spLocks noChangeArrowheads="1"/>
          </p:cNvSpPr>
          <p:nvPr/>
        </p:nvSpPr>
        <p:spPr bwMode="auto">
          <a:xfrm>
            <a:off x="2819400" y="3962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Oval 47"/>
          <p:cNvSpPr>
            <a:spLocks noChangeArrowheads="1"/>
          </p:cNvSpPr>
          <p:nvPr/>
        </p:nvSpPr>
        <p:spPr bwMode="auto">
          <a:xfrm>
            <a:off x="2590800" y="4343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Text Box 48"/>
          <p:cNvSpPr txBox="1">
            <a:spLocks noChangeArrowheads="1"/>
          </p:cNvSpPr>
          <p:nvPr/>
        </p:nvSpPr>
        <p:spPr bwMode="auto">
          <a:xfrm>
            <a:off x="2819400" y="3733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6</a:t>
            </a:r>
          </a:p>
        </p:txBody>
      </p:sp>
      <p:sp>
        <p:nvSpPr>
          <p:cNvPr id="13352" name="Text Box 49"/>
          <p:cNvSpPr txBox="1">
            <a:spLocks noChangeArrowheads="1"/>
          </p:cNvSpPr>
          <p:nvPr/>
        </p:nvSpPr>
        <p:spPr bwMode="auto">
          <a:xfrm>
            <a:off x="2590800" y="41148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7</a:t>
            </a:r>
          </a:p>
        </p:txBody>
      </p:sp>
      <p:sp>
        <p:nvSpPr>
          <p:cNvPr id="13353" name="Text Box 50"/>
          <p:cNvSpPr txBox="1">
            <a:spLocks noChangeArrowheads="1"/>
          </p:cNvSpPr>
          <p:nvPr/>
        </p:nvSpPr>
        <p:spPr bwMode="auto">
          <a:xfrm>
            <a:off x="1371600" y="4191000"/>
            <a:ext cx="34448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 i="1" u="none"/>
              <a:t>k</a:t>
            </a:r>
            <a:r>
              <a:rPr lang="en-US" sz="1600" u="none" baseline="-25000"/>
              <a:t>8</a:t>
            </a:r>
          </a:p>
        </p:txBody>
      </p:sp>
      <p:sp>
        <p:nvSpPr>
          <p:cNvPr id="13354" name="Line 51"/>
          <p:cNvSpPr>
            <a:spLocks noChangeShapeType="1"/>
          </p:cNvSpPr>
          <p:nvPr/>
        </p:nvSpPr>
        <p:spPr bwMode="auto">
          <a:xfrm flipV="1">
            <a:off x="1905000" y="2590800"/>
            <a:ext cx="3124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5" name="Line 52"/>
          <p:cNvSpPr>
            <a:spLocks noChangeShapeType="1"/>
          </p:cNvSpPr>
          <p:nvPr/>
        </p:nvSpPr>
        <p:spPr bwMode="auto">
          <a:xfrm flipV="1">
            <a:off x="2590800" y="2667000"/>
            <a:ext cx="2438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6" name="Line 53"/>
          <p:cNvSpPr>
            <a:spLocks noChangeShapeType="1"/>
          </p:cNvSpPr>
          <p:nvPr/>
        </p:nvSpPr>
        <p:spPr bwMode="auto">
          <a:xfrm>
            <a:off x="1905000" y="3733800"/>
            <a:ext cx="3124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Line 54"/>
          <p:cNvSpPr>
            <a:spLocks noChangeShapeType="1"/>
          </p:cNvSpPr>
          <p:nvPr/>
        </p:nvSpPr>
        <p:spPr bwMode="auto">
          <a:xfrm>
            <a:off x="2362200" y="38862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8" name="Line 56"/>
          <p:cNvSpPr>
            <a:spLocks noChangeShapeType="1"/>
          </p:cNvSpPr>
          <p:nvPr/>
        </p:nvSpPr>
        <p:spPr bwMode="auto">
          <a:xfrm>
            <a:off x="2895600" y="4038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Rectangle 57"/>
          <p:cNvSpPr>
            <a:spLocks noChangeArrowheads="1"/>
          </p:cNvSpPr>
          <p:nvPr/>
        </p:nvSpPr>
        <p:spPr bwMode="auto">
          <a:xfrm>
            <a:off x="5029200" y="5105400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0" name="Line 58"/>
          <p:cNvSpPr>
            <a:spLocks noChangeShapeType="1"/>
          </p:cNvSpPr>
          <p:nvPr/>
        </p:nvSpPr>
        <p:spPr bwMode="auto">
          <a:xfrm>
            <a:off x="2590800" y="4343400"/>
            <a:ext cx="2438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1" name="Line 59"/>
          <p:cNvSpPr>
            <a:spLocks noChangeShapeType="1"/>
          </p:cNvSpPr>
          <p:nvPr/>
        </p:nvSpPr>
        <p:spPr bwMode="auto">
          <a:xfrm>
            <a:off x="2133600" y="4495800"/>
            <a:ext cx="2895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2" name="Line 60"/>
          <p:cNvSpPr>
            <a:spLocks noChangeShapeType="1"/>
          </p:cNvSpPr>
          <p:nvPr/>
        </p:nvSpPr>
        <p:spPr bwMode="auto">
          <a:xfrm>
            <a:off x="1676400" y="4495800"/>
            <a:ext cx="3352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3" name="Text Box 61"/>
          <p:cNvSpPr txBox="1">
            <a:spLocks noChangeArrowheads="1"/>
          </p:cNvSpPr>
          <p:nvPr/>
        </p:nvSpPr>
        <p:spPr bwMode="auto">
          <a:xfrm>
            <a:off x="5867400" y="5105400"/>
            <a:ext cx="6746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u="none"/>
              <a:t>h</a:t>
            </a:r>
            <a:r>
              <a:rPr lang="en-US" sz="2000" u="none"/>
              <a:t>(</a:t>
            </a:r>
            <a:r>
              <a:rPr lang="en-US" sz="2000" i="1" u="none"/>
              <a:t>k</a:t>
            </a:r>
            <a:r>
              <a:rPr lang="en-US" sz="2000" u="none" baseline="-25000"/>
              <a:t>8</a:t>
            </a:r>
            <a:r>
              <a:rPr lang="en-US" sz="2000" u="none"/>
              <a:t>)</a:t>
            </a:r>
          </a:p>
        </p:txBody>
      </p:sp>
      <p:sp>
        <p:nvSpPr>
          <p:cNvPr id="13364" name="Text Box 62"/>
          <p:cNvSpPr txBox="1">
            <a:spLocks noChangeArrowheads="1"/>
          </p:cNvSpPr>
          <p:nvPr/>
        </p:nvSpPr>
        <p:spPr bwMode="auto">
          <a:xfrm>
            <a:off x="4343400" y="25146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3365" name="Text Box 63"/>
          <p:cNvSpPr txBox="1">
            <a:spLocks noChangeArrowheads="1"/>
          </p:cNvSpPr>
          <p:nvPr/>
        </p:nvSpPr>
        <p:spPr bwMode="auto">
          <a:xfrm>
            <a:off x="4343400" y="36576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13366" name="Text Box 64"/>
          <p:cNvSpPr txBox="1">
            <a:spLocks noChangeArrowheads="1"/>
          </p:cNvSpPr>
          <p:nvPr/>
        </p:nvSpPr>
        <p:spPr bwMode="auto">
          <a:xfrm>
            <a:off x="4267200" y="44958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1" u="none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55" name="页脚占位符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550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10099</TotalTime>
  <Words>3300</Words>
  <Application>Microsoft Office PowerPoint</Application>
  <PresentationFormat>全屏显示(4:3)</PresentationFormat>
  <Paragraphs>633</Paragraphs>
  <Slides>48</Slides>
  <Notes>46</Notes>
  <HiddenSlides>9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50" baseType="lpstr">
      <vt:lpstr>Office 主题</vt:lpstr>
      <vt:lpstr>Equation</vt:lpstr>
      <vt:lpstr>Hash Tables</vt:lpstr>
      <vt:lpstr>Dictionary </vt:lpstr>
      <vt:lpstr>Dictionary by Direct-address Tables </vt:lpstr>
      <vt:lpstr>Hashing</vt:lpstr>
      <vt:lpstr>Dictionary by Hash Tables</vt:lpstr>
      <vt:lpstr>Hashing</vt:lpstr>
      <vt:lpstr>幻灯片 7</vt:lpstr>
      <vt:lpstr>Hash table design considerations</vt:lpstr>
      <vt:lpstr>Collision Resolution by Chaining</vt:lpstr>
      <vt:lpstr>Collision Resolution by Chaining</vt:lpstr>
      <vt:lpstr>Hashing with Chaining</vt:lpstr>
      <vt:lpstr>Analysis of Chained-Hash-Search</vt:lpstr>
      <vt:lpstr>Some results</vt:lpstr>
      <vt:lpstr>Expected Cost of an Unsuccessful Search</vt:lpstr>
      <vt:lpstr>Expected Cost of a Successful Search</vt:lpstr>
      <vt:lpstr>Bounding the Size of Longest List</vt:lpstr>
      <vt:lpstr>Size of Longest List with 2 Choices</vt:lpstr>
      <vt:lpstr>Implications for separate chaining</vt:lpstr>
      <vt:lpstr>Good hash functions CLRS 11.2</vt:lpstr>
      <vt:lpstr>Good Hash Functions</vt:lpstr>
      <vt:lpstr>Keys as Natural Numbers</vt:lpstr>
      <vt:lpstr>“Division Method” (mod p)</vt:lpstr>
      <vt:lpstr>Multiplication Method</vt:lpstr>
      <vt:lpstr>Multiplication Mthd. – Implementation</vt:lpstr>
      <vt:lpstr>Open Addressing</vt:lpstr>
      <vt:lpstr>Open addressing</vt:lpstr>
      <vt:lpstr>Probe Sequence</vt:lpstr>
      <vt:lpstr>Operations: Search &amp; Insert</vt:lpstr>
      <vt:lpstr>Deletion</vt:lpstr>
      <vt:lpstr>Computing Probe Sequences</vt:lpstr>
      <vt:lpstr>Linear Probing</vt:lpstr>
      <vt:lpstr>Open addressing with linear probing</vt:lpstr>
      <vt:lpstr>Double Hashing</vt:lpstr>
      <vt:lpstr>Open addressing with double hashing</vt:lpstr>
      <vt:lpstr>Analysis of Open-address Hashing</vt:lpstr>
      <vt:lpstr>Expected cost of an successful search</vt:lpstr>
      <vt:lpstr>Expected cost of a successful search</vt:lpstr>
      <vt:lpstr>Analysis of Linear Probing [PPR07]</vt:lpstr>
      <vt:lpstr>Sketch of analysis for m=3n [PPR07]</vt:lpstr>
      <vt:lpstr>Universal Hashing</vt:lpstr>
      <vt:lpstr>Universal Set of Hash Functions</vt:lpstr>
      <vt:lpstr>Example Set of Universal Hash Fcns</vt:lpstr>
      <vt:lpstr>Chain-Hash-Search with Universal Hashing</vt:lpstr>
      <vt:lpstr>Perfect Hashing [FKS82]</vt:lpstr>
      <vt:lpstr>Two consequences of</vt:lpstr>
      <vt:lpstr>Two consequences of</vt:lpstr>
      <vt:lpstr>Two consequences of</vt:lpstr>
      <vt:lpstr>Perfect Hashing</vt:lpstr>
    </vt:vector>
  </TitlesOfParts>
  <Company>University of North Carolina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 Tables</dc:title>
  <dc:creator>Administrator</dc:creator>
  <cp:lastModifiedBy>sony</cp:lastModifiedBy>
  <cp:revision>618</cp:revision>
  <dcterms:created xsi:type="dcterms:W3CDTF">2003-10-08T14:03:56Z</dcterms:created>
  <dcterms:modified xsi:type="dcterms:W3CDTF">2015-02-18T03:03:07Z</dcterms:modified>
</cp:coreProperties>
</file>