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3"/>
  </p:notesMasterIdLst>
  <p:handoutMasterIdLst>
    <p:handoutMasterId r:id="rId24"/>
  </p:handoutMasterIdLst>
  <p:sldIdLst>
    <p:sldId id="256" r:id="rId2"/>
    <p:sldId id="305" r:id="rId3"/>
    <p:sldId id="259" r:id="rId4"/>
    <p:sldId id="258" r:id="rId5"/>
    <p:sldId id="298" r:id="rId6"/>
    <p:sldId id="260" r:id="rId7"/>
    <p:sldId id="279" r:id="rId8"/>
    <p:sldId id="262" r:id="rId9"/>
    <p:sldId id="264" r:id="rId10"/>
    <p:sldId id="265" r:id="rId11"/>
    <p:sldId id="266" r:id="rId12"/>
    <p:sldId id="300" r:id="rId13"/>
    <p:sldId id="267" r:id="rId14"/>
    <p:sldId id="302" r:id="rId15"/>
    <p:sldId id="271" r:id="rId16"/>
    <p:sldId id="293" r:id="rId17"/>
    <p:sldId id="274" r:id="rId18"/>
    <p:sldId id="303" r:id="rId19"/>
    <p:sldId id="304" r:id="rId20"/>
    <p:sldId id="275" r:id="rId21"/>
    <p:sldId id="306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7" autoAdjust="0"/>
    <p:restoredTop sz="94654" autoAdjust="0"/>
  </p:normalViewPr>
  <p:slideViewPr>
    <p:cSldViewPr>
      <p:cViewPr varScale="1">
        <p:scale>
          <a:sx n="63" d="100"/>
          <a:sy n="63" d="100"/>
        </p:scale>
        <p:origin x="-1354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 smtClean="0"/>
            </a:lvl1pPr>
          </a:lstStyle>
          <a:p>
            <a:pPr>
              <a:defRPr/>
            </a:pPr>
            <a:fld id="{30F94D76-065E-4A65-BC73-686CB7EBB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0FE9004-5608-4F56-9653-155401B7805B}" type="datetimeFigureOut">
              <a:rPr lang="en-US"/>
              <a:pPr>
                <a:defRPr/>
              </a:pPr>
              <a:t>2/24/2015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55BB8FE1-2278-4A29-BC71-AE7151D23B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BF20169-FF8B-4EE2-8D38-85548ABA1E10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8EA9336-D448-4C62-910A-D0C9B92FC047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FE27072-3761-485D-A076-75DFBC1E65F3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CA6229B-A0E2-457C-8905-4D2F9BAA55B7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A7D073-77B3-49BD-8A10-3466EB9D933C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51DB8A-0666-432F-8083-95722ECBC77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F4DFC4-FC0A-4B0F-9B5D-DA14C50FEF5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D8D071C-9EFE-4614-A8BE-B006E85C400C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C45912B-CE05-49A8-A6D3-C60AA769A271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106DB6-4A03-4412-8290-CB46766D41B8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0150EA-7C9C-4101-8CE1-BB403EA146A4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78303FA-9344-4317-9719-53221D142AA4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A74A32-9C02-4AFA-BFB8-D67499B1897F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819C0-45D6-4B76-B824-6B9BCD91C1B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5F1B0F-5DA4-41A1-8D87-BE9F0E115903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14B9B7D-1DF5-4108-BB6B-DD0F1F20B47D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CFDCAF-EA56-4988-81F6-02077B24708A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C6F30F7-4481-4E4C-835F-33FE1799AB88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B66B5B-6901-4AF3-9E9E-D392CC01B748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FE9C403-5560-45ED-B21D-81A1B6F60079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1FDFA9C-E0C9-4D2B-9088-D50CA8BFE318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1A0E0-D9C8-4BCE-A0B8-205F851BBEEF}" type="datetime1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 </a:t>
            </a:r>
            <a:fld id="{981C496C-70BF-44E2-AE99-9B99A82F1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84EC-87DA-4585-9BAC-35BC48C665A4}" type="datetime1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 </a:t>
            </a:r>
            <a:fld id="{981C496C-70BF-44E2-AE99-9B99A82F1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34A8-5355-4CC6-8A2D-EE50BB30B99F}" type="datetime1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 </a:t>
            </a:r>
            <a:fld id="{981C496C-70BF-44E2-AE99-9B99A82F1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C32D8-AA55-4D8A-AC15-07D3DEFCF9CF}" type="datetime1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 </a:t>
            </a:r>
            <a:fld id="{981C496C-70BF-44E2-AE99-9B99A82F1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73B2-04F2-4715-BE31-0BF8CD558868}" type="datetime1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 </a:t>
            </a:r>
            <a:fld id="{981C496C-70BF-44E2-AE99-9B99A82F1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6D4A-2322-44A2-B538-225ACA4BD849}" type="datetime1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 </a:t>
            </a:r>
            <a:fld id="{981C496C-70BF-44E2-AE99-9B99A82F1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D571B-85E4-4243-9807-8527FB36F169}" type="datetime1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 </a:t>
            </a:r>
            <a:fld id="{981C496C-70BF-44E2-AE99-9B99A82F1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2159-1FBE-448D-A6B5-10F3FEA68CA5}" type="datetime1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 </a:t>
            </a:r>
            <a:fld id="{981C496C-70BF-44E2-AE99-9B99A82F1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597C7-BE7D-45BD-B49D-A8138833B0EE}" type="datetime1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 </a:t>
            </a:r>
            <a:fld id="{981C496C-70BF-44E2-AE99-9B99A82F1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8C9A-6F78-46BD-9EF6-F2DC900A1413}" type="datetime1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 </a:t>
            </a:r>
            <a:fld id="{981C496C-70BF-44E2-AE99-9B99A82F1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43EB-A6C7-4702-B604-F940D38431A9}" type="datetime1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 </a:t>
            </a:r>
            <a:fld id="{981C496C-70BF-44E2-AE99-9B99A82F1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92581-C51D-4C96-8A1B-5BBE76985F4D}" type="datetime1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Comp 550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Intro </a:t>
            </a:r>
            <a:fld id="{981C496C-70BF-44E2-AE99-9B99A82F1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Binary Search Trees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074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Iterative Tree Search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4800600" cy="3124200"/>
          </a:xfrm>
          <a:solidFill>
            <a:srgbClr val="CCECFF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2800" u="sng" smtClean="0">
                <a:solidFill>
                  <a:srgbClr val="CC3300"/>
                </a:solidFill>
              </a:rPr>
              <a:t>Iterative-Tree-Search(</a:t>
            </a:r>
            <a:r>
              <a:rPr lang="en-US" sz="2800" i="1" u="sng" smtClean="0">
                <a:solidFill>
                  <a:srgbClr val="CC3300"/>
                </a:solidFill>
              </a:rPr>
              <a:t>x</a:t>
            </a:r>
            <a:r>
              <a:rPr lang="en-US" sz="2800" u="sng" smtClean="0">
                <a:solidFill>
                  <a:srgbClr val="CC3300"/>
                </a:solidFill>
              </a:rPr>
              <a:t>, </a:t>
            </a:r>
            <a:r>
              <a:rPr lang="en-US" sz="2800" i="1" u="sng" smtClean="0">
                <a:solidFill>
                  <a:srgbClr val="CC3300"/>
                </a:solidFill>
              </a:rPr>
              <a:t>k</a:t>
            </a:r>
            <a:r>
              <a:rPr lang="en-US" sz="2800" u="sng" smtClean="0">
                <a:solidFill>
                  <a:srgbClr val="CC3300"/>
                </a:solidFill>
              </a:rPr>
              <a:t>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800" smtClean="0"/>
              <a:t>1.  </a:t>
            </a:r>
            <a:r>
              <a:rPr lang="en-US" sz="2800" b="1" smtClean="0"/>
              <a:t>while</a:t>
            </a:r>
            <a:r>
              <a:rPr lang="en-US" sz="2800" smtClean="0"/>
              <a:t> </a:t>
            </a:r>
            <a:r>
              <a:rPr lang="en-US" sz="2800" i="1" smtClean="0"/>
              <a:t>x </a:t>
            </a:r>
            <a:r>
              <a:rPr lang="en-US" sz="2800" smtClean="0">
                <a:sym typeface="Symbol" pitchFamily="18" charset="2"/>
              </a:rPr>
              <a:t></a:t>
            </a:r>
            <a:r>
              <a:rPr lang="en-US" sz="2800" i="1" smtClean="0"/>
              <a:t> NIL</a:t>
            </a:r>
            <a:r>
              <a:rPr lang="en-US" sz="2800" smtClean="0"/>
              <a:t> </a:t>
            </a:r>
            <a:r>
              <a:rPr lang="en-US" sz="2800" b="1" smtClean="0"/>
              <a:t>and</a:t>
            </a:r>
            <a:r>
              <a:rPr lang="en-US" sz="2800" smtClean="0"/>
              <a:t> </a:t>
            </a:r>
            <a:r>
              <a:rPr lang="en-US" sz="2800" i="1" smtClean="0"/>
              <a:t>k </a:t>
            </a:r>
            <a:r>
              <a:rPr lang="en-US" sz="2800" smtClean="0">
                <a:sym typeface="Symbol" pitchFamily="18" charset="2"/>
              </a:rPr>
              <a:t></a:t>
            </a:r>
            <a:r>
              <a:rPr lang="en-US" sz="2800" i="1" smtClean="0"/>
              <a:t> key</a:t>
            </a:r>
            <a:r>
              <a:rPr lang="en-US" sz="2800" smtClean="0"/>
              <a:t>[</a:t>
            </a:r>
            <a:r>
              <a:rPr lang="en-US" sz="2800" i="1" smtClean="0"/>
              <a:t>x</a:t>
            </a:r>
            <a:r>
              <a:rPr lang="en-US" sz="2800" smtClean="0"/>
              <a:t>]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800" smtClean="0"/>
              <a:t>2.     </a:t>
            </a:r>
            <a:r>
              <a:rPr lang="en-US" sz="2800" b="1" smtClean="0"/>
              <a:t>do</a:t>
            </a:r>
            <a:r>
              <a:rPr lang="en-US" sz="2800" smtClean="0"/>
              <a:t> </a:t>
            </a:r>
            <a:r>
              <a:rPr lang="en-US" sz="2800" b="1" smtClean="0"/>
              <a:t>if</a:t>
            </a:r>
            <a:r>
              <a:rPr lang="en-US" sz="2800" smtClean="0"/>
              <a:t> </a:t>
            </a:r>
            <a:r>
              <a:rPr lang="en-US" sz="2800" i="1" smtClean="0"/>
              <a:t>k &lt;</a:t>
            </a:r>
            <a:r>
              <a:rPr lang="en-US" sz="2800" smtClean="0"/>
              <a:t> </a:t>
            </a:r>
            <a:r>
              <a:rPr lang="en-US" sz="2800" i="1" smtClean="0"/>
              <a:t>key</a:t>
            </a:r>
            <a:r>
              <a:rPr lang="en-US" sz="2800" smtClean="0"/>
              <a:t>[</a:t>
            </a:r>
            <a:r>
              <a:rPr lang="en-US" sz="2800" i="1" smtClean="0"/>
              <a:t>x</a:t>
            </a:r>
            <a:r>
              <a:rPr lang="en-US" sz="2800" smtClean="0"/>
              <a:t>]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800" smtClean="0"/>
              <a:t>3.          </a:t>
            </a:r>
            <a:r>
              <a:rPr lang="en-US" sz="2800" b="1" smtClean="0"/>
              <a:t>then</a:t>
            </a:r>
            <a:r>
              <a:rPr lang="en-US" sz="2800" smtClean="0"/>
              <a:t> </a:t>
            </a:r>
            <a:r>
              <a:rPr lang="en-US" sz="2800" i="1" smtClean="0"/>
              <a:t>x </a:t>
            </a:r>
            <a:r>
              <a:rPr lang="en-US" sz="2800" i="1" smtClean="0">
                <a:sym typeface="Symbol" pitchFamily="18" charset="2"/>
              </a:rPr>
              <a:t></a:t>
            </a:r>
            <a:r>
              <a:rPr lang="en-US" sz="2800" smtClean="0"/>
              <a:t> </a:t>
            </a:r>
            <a:r>
              <a:rPr lang="en-US" sz="2800" i="1" smtClean="0"/>
              <a:t>left</a:t>
            </a:r>
            <a:r>
              <a:rPr lang="en-US" sz="2800" smtClean="0"/>
              <a:t>[</a:t>
            </a:r>
            <a:r>
              <a:rPr lang="en-US" sz="2800" i="1" smtClean="0"/>
              <a:t>x</a:t>
            </a:r>
            <a:r>
              <a:rPr lang="en-US" sz="2800" smtClean="0"/>
              <a:t>]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800" smtClean="0"/>
              <a:t>4.          </a:t>
            </a:r>
            <a:r>
              <a:rPr lang="en-US" sz="2800" b="1" smtClean="0"/>
              <a:t>else</a:t>
            </a:r>
            <a:r>
              <a:rPr lang="en-US" sz="2800" smtClean="0"/>
              <a:t> </a:t>
            </a:r>
            <a:r>
              <a:rPr lang="en-US" sz="2800" i="1" smtClean="0"/>
              <a:t>x </a:t>
            </a:r>
            <a:r>
              <a:rPr lang="en-US" sz="2800" i="1" smtClean="0">
                <a:sym typeface="Symbol" pitchFamily="18" charset="2"/>
              </a:rPr>
              <a:t></a:t>
            </a:r>
            <a:r>
              <a:rPr lang="en-US" sz="2800" smtClean="0"/>
              <a:t> </a:t>
            </a:r>
            <a:r>
              <a:rPr lang="en-US" sz="2800" i="1" smtClean="0"/>
              <a:t>right</a:t>
            </a:r>
            <a:r>
              <a:rPr lang="en-US" sz="2800" smtClean="0"/>
              <a:t>[</a:t>
            </a:r>
            <a:r>
              <a:rPr lang="en-US" sz="2800" i="1" smtClean="0"/>
              <a:t>x</a:t>
            </a:r>
            <a:r>
              <a:rPr lang="en-US" sz="2800" smtClean="0"/>
              <a:t>]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800" smtClean="0"/>
              <a:t>5.  </a:t>
            </a:r>
            <a:r>
              <a:rPr lang="en-US" sz="2800" b="1" smtClean="0"/>
              <a:t>return</a:t>
            </a:r>
            <a:r>
              <a:rPr lang="en-US" sz="2800" smtClean="0"/>
              <a:t> </a:t>
            </a:r>
            <a:r>
              <a:rPr lang="en-US" sz="2800" i="1" smtClean="0"/>
              <a:t>x</a:t>
            </a:r>
            <a:r>
              <a:rPr lang="en-US" sz="280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endParaRPr lang="en-US" sz="2800" smtClean="0"/>
          </a:p>
        </p:txBody>
      </p:sp>
      <p:sp>
        <p:nvSpPr>
          <p:cNvPr id="1229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 dirty="0"/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304800" y="4994275"/>
            <a:ext cx="83820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u="none"/>
              <a:t>The iterative tree search is more efficient on most computers.</a:t>
            </a:r>
          </a:p>
          <a:p>
            <a:r>
              <a:rPr lang="en-US" u="none"/>
              <a:t>The recursive tree search is more straightforward.</a:t>
            </a:r>
          </a:p>
        </p:txBody>
      </p:sp>
      <p:grpSp>
        <p:nvGrpSpPr>
          <p:cNvPr id="12294" name="Group 5"/>
          <p:cNvGrpSpPr>
            <a:grpSpLocks/>
          </p:cNvGrpSpPr>
          <p:nvPr/>
        </p:nvGrpSpPr>
        <p:grpSpPr bwMode="auto">
          <a:xfrm>
            <a:off x="5715000" y="1676400"/>
            <a:ext cx="3124200" cy="2667000"/>
            <a:chOff x="4016" y="2738"/>
            <a:chExt cx="1504" cy="1150"/>
          </a:xfrm>
        </p:grpSpPr>
        <p:sp>
          <p:nvSpPr>
            <p:cNvPr id="12295" name="Oval 6"/>
            <p:cNvSpPr>
              <a:spLocks noChangeArrowheads="1"/>
            </p:cNvSpPr>
            <p:nvPr/>
          </p:nvSpPr>
          <p:spPr bwMode="auto">
            <a:xfrm>
              <a:off x="4811" y="2738"/>
              <a:ext cx="166" cy="172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 u="none"/>
                <a:t>56</a:t>
              </a:r>
            </a:p>
          </p:txBody>
        </p:sp>
        <p:grpSp>
          <p:nvGrpSpPr>
            <p:cNvPr id="12296" name="Group 7"/>
            <p:cNvGrpSpPr>
              <a:grpSpLocks/>
            </p:cNvGrpSpPr>
            <p:nvPr/>
          </p:nvGrpSpPr>
          <p:grpSpPr bwMode="auto">
            <a:xfrm>
              <a:off x="4451" y="2884"/>
              <a:ext cx="862" cy="281"/>
              <a:chOff x="1620" y="1679"/>
              <a:chExt cx="1683" cy="547"/>
            </a:xfrm>
          </p:grpSpPr>
          <p:sp>
            <p:nvSpPr>
              <p:cNvPr id="12315" name="Oval 8"/>
              <p:cNvSpPr>
                <a:spLocks noChangeArrowheads="1"/>
              </p:cNvSpPr>
              <p:nvPr/>
            </p:nvSpPr>
            <p:spPr bwMode="auto">
              <a:xfrm>
                <a:off x="1620" y="1891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26</a:t>
                </a:r>
              </a:p>
            </p:txBody>
          </p:sp>
          <p:sp>
            <p:nvSpPr>
              <p:cNvPr id="12316" name="Oval 9"/>
              <p:cNvSpPr>
                <a:spLocks noChangeArrowheads="1"/>
              </p:cNvSpPr>
              <p:nvPr/>
            </p:nvSpPr>
            <p:spPr bwMode="auto">
              <a:xfrm>
                <a:off x="2978" y="1891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200</a:t>
                </a:r>
              </a:p>
            </p:txBody>
          </p:sp>
          <p:cxnSp>
            <p:nvCxnSpPr>
              <p:cNvPr id="12317" name="AutoShape 10"/>
              <p:cNvCxnSpPr>
                <a:cxnSpLocks noChangeShapeType="1"/>
                <a:stCxn id="12295" idx="5"/>
                <a:endCxn id="12316" idx="0"/>
              </p:cNvCxnSpPr>
              <p:nvPr/>
            </p:nvCxnSpPr>
            <p:spPr bwMode="auto">
              <a:xfrm>
                <a:off x="2600" y="1679"/>
                <a:ext cx="541" cy="21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2318" name="AutoShape 11"/>
              <p:cNvCxnSpPr>
                <a:cxnSpLocks noChangeShapeType="1"/>
                <a:stCxn id="12295" idx="3"/>
                <a:endCxn id="12315" idx="0"/>
              </p:cNvCxnSpPr>
              <p:nvPr/>
            </p:nvCxnSpPr>
            <p:spPr bwMode="auto">
              <a:xfrm flipH="1">
                <a:off x="1783" y="1679"/>
                <a:ext cx="588" cy="21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2297" name="Group 12"/>
            <p:cNvGrpSpPr>
              <a:grpSpLocks/>
            </p:cNvGrpSpPr>
            <p:nvPr/>
          </p:nvGrpSpPr>
          <p:grpSpPr bwMode="auto">
            <a:xfrm>
              <a:off x="4186" y="3139"/>
              <a:ext cx="642" cy="379"/>
              <a:chOff x="1103" y="2177"/>
              <a:chExt cx="1254" cy="740"/>
            </a:xfrm>
          </p:grpSpPr>
          <p:sp>
            <p:nvSpPr>
              <p:cNvPr id="12311" name="Oval 13"/>
              <p:cNvSpPr>
                <a:spLocks noChangeArrowheads="1"/>
              </p:cNvSpPr>
              <p:nvPr/>
            </p:nvSpPr>
            <p:spPr bwMode="auto">
              <a:xfrm>
                <a:off x="1103" y="2582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18</a:t>
                </a:r>
              </a:p>
            </p:txBody>
          </p:sp>
          <p:sp>
            <p:nvSpPr>
              <p:cNvPr id="12312" name="Oval 14"/>
              <p:cNvSpPr>
                <a:spLocks noChangeArrowheads="1"/>
              </p:cNvSpPr>
              <p:nvPr/>
            </p:nvSpPr>
            <p:spPr bwMode="auto">
              <a:xfrm>
                <a:off x="2032" y="2564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28</a:t>
                </a:r>
              </a:p>
            </p:txBody>
          </p:sp>
          <p:cxnSp>
            <p:nvCxnSpPr>
              <p:cNvPr id="12313" name="AutoShape 15"/>
              <p:cNvCxnSpPr>
                <a:cxnSpLocks noChangeShapeType="1"/>
                <a:stCxn id="12315" idx="3"/>
                <a:endCxn id="12311" idx="0"/>
              </p:cNvCxnSpPr>
              <p:nvPr/>
            </p:nvCxnSpPr>
            <p:spPr bwMode="auto">
              <a:xfrm flipH="1">
                <a:off x="1266" y="2177"/>
                <a:ext cx="402" cy="40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2314" name="AutoShape 16"/>
              <p:cNvCxnSpPr>
                <a:cxnSpLocks noChangeShapeType="1"/>
                <a:stCxn id="12315" idx="5"/>
                <a:endCxn id="12312" idx="0"/>
              </p:cNvCxnSpPr>
              <p:nvPr/>
            </p:nvCxnSpPr>
            <p:spPr bwMode="auto">
              <a:xfrm>
                <a:off x="1897" y="2177"/>
                <a:ext cx="298" cy="38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2298" name="Group 17"/>
            <p:cNvGrpSpPr>
              <a:grpSpLocks/>
            </p:cNvGrpSpPr>
            <p:nvPr/>
          </p:nvGrpSpPr>
          <p:grpSpPr bwMode="auto">
            <a:xfrm>
              <a:off x="4959" y="3139"/>
              <a:ext cx="561" cy="376"/>
              <a:chOff x="2612" y="2177"/>
              <a:chExt cx="1096" cy="733"/>
            </a:xfrm>
          </p:grpSpPr>
          <p:sp>
            <p:nvSpPr>
              <p:cNvPr id="12307" name="Oval 18"/>
              <p:cNvSpPr>
                <a:spLocks noChangeArrowheads="1"/>
              </p:cNvSpPr>
              <p:nvPr/>
            </p:nvSpPr>
            <p:spPr bwMode="auto">
              <a:xfrm>
                <a:off x="2612" y="2566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190</a:t>
                </a:r>
              </a:p>
            </p:txBody>
          </p:sp>
          <p:sp>
            <p:nvSpPr>
              <p:cNvPr id="12308" name="Oval 19"/>
              <p:cNvSpPr>
                <a:spLocks noChangeArrowheads="1"/>
              </p:cNvSpPr>
              <p:nvPr/>
            </p:nvSpPr>
            <p:spPr bwMode="auto">
              <a:xfrm>
                <a:off x="3383" y="2575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213</a:t>
                </a:r>
              </a:p>
            </p:txBody>
          </p:sp>
          <p:cxnSp>
            <p:nvCxnSpPr>
              <p:cNvPr id="12309" name="AutoShape 20"/>
              <p:cNvCxnSpPr>
                <a:cxnSpLocks noChangeShapeType="1"/>
                <a:stCxn id="12316" idx="3"/>
                <a:endCxn id="12307" idx="0"/>
              </p:cNvCxnSpPr>
              <p:nvPr/>
            </p:nvCxnSpPr>
            <p:spPr bwMode="auto">
              <a:xfrm flipH="1">
                <a:off x="2775" y="2177"/>
                <a:ext cx="251" cy="38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2310" name="AutoShape 21"/>
              <p:cNvCxnSpPr>
                <a:cxnSpLocks noChangeShapeType="1"/>
                <a:stCxn id="12316" idx="5"/>
                <a:endCxn id="12308" idx="0"/>
              </p:cNvCxnSpPr>
              <p:nvPr/>
            </p:nvCxnSpPr>
            <p:spPr bwMode="auto">
              <a:xfrm>
                <a:off x="3255" y="2177"/>
                <a:ext cx="291" cy="398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2299" name="Group 22"/>
            <p:cNvGrpSpPr>
              <a:grpSpLocks/>
            </p:cNvGrpSpPr>
            <p:nvPr/>
          </p:nvGrpSpPr>
          <p:grpSpPr bwMode="auto">
            <a:xfrm>
              <a:off x="4016" y="3493"/>
              <a:ext cx="473" cy="395"/>
              <a:chOff x="771" y="2868"/>
              <a:chExt cx="923" cy="771"/>
            </a:xfrm>
          </p:grpSpPr>
          <p:sp>
            <p:nvSpPr>
              <p:cNvPr id="12303" name="Oval 23"/>
              <p:cNvSpPr>
                <a:spLocks noChangeArrowheads="1"/>
              </p:cNvSpPr>
              <p:nvPr/>
            </p:nvSpPr>
            <p:spPr bwMode="auto">
              <a:xfrm>
                <a:off x="771" y="3285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12</a:t>
                </a:r>
              </a:p>
            </p:txBody>
          </p:sp>
          <p:sp>
            <p:nvSpPr>
              <p:cNvPr id="12304" name="Oval 24"/>
              <p:cNvSpPr>
                <a:spLocks noChangeArrowheads="1"/>
              </p:cNvSpPr>
              <p:nvPr/>
            </p:nvSpPr>
            <p:spPr bwMode="auto">
              <a:xfrm>
                <a:off x="1369" y="3304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24</a:t>
                </a:r>
              </a:p>
            </p:txBody>
          </p:sp>
          <p:cxnSp>
            <p:nvCxnSpPr>
              <p:cNvPr id="12305" name="AutoShape 25"/>
              <p:cNvCxnSpPr>
                <a:cxnSpLocks noChangeShapeType="1"/>
                <a:stCxn id="12311" idx="3"/>
                <a:endCxn id="12303" idx="0"/>
              </p:cNvCxnSpPr>
              <p:nvPr/>
            </p:nvCxnSpPr>
            <p:spPr bwMode="auto">
              <a:xfrm flipH="1">
                <a:off x="934" y="2868"/>
                <a:ext cx="217" cy="41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2306" name="AutoShape 26"/>
              <p:cNvCxnSpPr>
                <a:cxnSpLocks noChangeShapeType="1"/>
                <a:stCxn id="12311" idx="5"/>
                <a:endCxn id="12304" idx="0"/>
              </p:cNvCxnSpPr>
              <p:nvPr/>
            </p:nvCxnSpPr>
            <p:spPr bwMode="auto">
              <a:xfrm>
                <a:off x="1380" y="2868"/>
                <a:ext cx="152" cy="436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2300" name="Group 27"/>
            <p:cNvGrpSpPr>
              <a:grpSpLocks/>
            </p:cNvGrpSpPr>
            <p:nvPr/>
          </p:nvGrpSpPr>
          <p:grpSpPr bwMode="auto">
            <a:xfrm>
              <a:off x="4538" y="3509"/>
              <a:ext cx="207" cy="379"/>
              <a:chOff x="1790" y="2899"/>
              <a:chExt cx="405" cy="740"/>
            </a:xfrm>
          </p:grpSpPr>
          <p:sp>
            <p:nvSpPr>
              <p:cNvPr id="12301" name="Oval 28"/>
              <p:cNvSpPr>
                <a:spLocks noChangeArrowheads="1"/>
              </p:cNvSpPr>
              <p:nvPr/>
            </p:nvSpPr>
            <p:spPr bwMode="auto">
              <a:xfrm>
                <a:off x="1790" y="3304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27</a:t>
                </a:r>
              </a:p>
            </p:txBody>
          </p:sp>
          <p:cxnSp>
            <p:nvCxnSpPr>
              <p:cNvPr id="12302" name="AutoShape 29"/>
              <p:cNvCxnSpPr>
                <a:cxnSpLocks noChangeShapeType="1"/>
                <a:stCxn id="12312" idx="4"/>
                <a:endCxn id="12301" idx="0"/>
              </p:cNvCxnSpPr>
              <p:nvPr/>
            </p:nvCxnSpPr>
            <p:spPr bwMode="auto">
              <a:xfrm flipH="1">
                <a:off x="1953" y="2899"/>
                <a:ext cx="242" cy="40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Finding Min &amp; Max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819400"/>
            <a:ext cx="8162925" cy="2057400"/>
          </a:xfrm>
          <a:solidFill>
            <a:srgbClr val="CCECFF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u="sng" smtClean="0">
                <a:solidFill>
                  <a:srgbClr val="CC3300"/>
                </a:solidFill>
              </a:rPr>
              <a:t>Tree-Minimum(</a:t>
            </a:r>
            <a:r>
              <a:rPr lang="en-US" sz="2800" i="1" u="sng" smtClean="0">
                <a:solidFill>
                  <a:srgbClr val="CC3300"/>
                </a:solidFill>
              </a:rPr>
              <a:t>x</a:t>
            </a:r>
            <a:r>
              <a:rPr lang="en-US" sz="2800" u="sng" smtClean="0">
                <a:solidFill>
                  <a:srgbClr val="CC3300"/>
                </a:solidFill>
              </a:rPr>
              <a:t>)</a:t>
            </a:r>
            <a:r>
              <a:rPr lang="en-US" sz="2800" smtClean="0"/>
              <a:t> 		        </a:t>
            </a:r>
            <a:r>
              <a:rPr lang="en-US" sz="2800" u="sng" smtClean="0">
                <a:solidFill>
                  <a:srgbClr val="CC3300"/>
                </a:solidFill>
              </a:rPr>
              <a:t>Tree-Maximum(</a:t>
            </a:r>
            <a:r>
              <a:rPr lang="en-US" sz="2800" i="1" u="sng" smtClean="0">
                <a:solidFill>
                  <a:srgbClr val="CC3300"/>
                </a:solidFill>
              </a:rPr>
              <a:t>x</a:t>
            </a:r>
            <a:r>
              <a:rPr lang="en-US" sz="2800" u="sng" smtClean="0">
                <a:solidFill>
                  <a:srgbClr val="CC3300"/>
                </a:solidFill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/>
              <a:t>1.  </a:t>
            </a:r>
            <a:r>
              <a:rPr lang="en-US" sz="2800" b="1" smtClean="0"/>
              <a:t>while</a:t>
            </a:r>
            <a:r>
              <a:rPr lang="en-US" sz="2800" smtClean="0"/>
              <a:t> </a:t>
            </a:r>
            <a:r>
              <a:rPr lang="en-US" sz="2800" i="1" smtClean="0"/>
              <a:t>left</a:t>
            </a:r>
            <a:r>
              <a:rPr lang="en-US" sz="2800" smtClean="0"/>
              <a:t>[</a:t>
            </a:r>
            <a:r>
              <a:rPr lang="en-US" sz="2800" i="1" smtClean="0"/>
              <a:t>x</a:t>
            </a:r>
            <a:r>
              <a:rPr lang="en-US" sz="2800" smtClean="0"/>
              <a:t>]</a:t>
            </a:r>
            <a:r>
              <a:rPr lang="en-US" sz="2800" i="1" smtClean="0"/>
              <a:t> </a:t>
            </a:r>
            <a:r>
              <a:rPr lang="en-US" sz="2800" smtClean="0">
                <a:sym typeface="Symbol" pitchFamily="18" charset="2"/>
              </a:rPr>
              <a:t></a:t>
            </a:r>
            <a:r>
              <a:rPr lang="en-US" sz="2800" i="1" smtClean="0"/>
              <a:t> NIL	        </a:t>
            </a:r>
            <a:r>
              <a:rPr lang="en-US" sz="2800" smtClean="0"/>
              <a:t>1.  </a:t>
            </a:r>
            <a:r>
              <a:rPr lang="en-US" sz="2800" b="1" smtClean="0"/>
              <a:t>while</a:t>
            </a:r>
            <a:r>
              <a:rPr lang="en-US" sz="2800" smtClean="0"/>
              <a:t> </a:t>
            </a:r>
            <a:r>
              <a:rPr lang="en-US" sz="2800" i="1" smtClean="0"/>
              <a:t>right</a:t>
            </a:r>
            <a:r>
              <a:rPr lang="en-US" sz="2800" smtClean="0"/>
              <a:t>[</a:t>
            </a:r>
            <a:r>
              <a:rPr lang="en-US" sz="2800" i="1" smtClean="0"/>
              <a:t>x</a:t>
            </a:r>
            <a:r>
              <a:rPr lang="en-US" sz="2800" smtClean="0"/>
              <a:t>]</a:t>
            </a:r>
            <a:r>
              <a:rPr lang="en-US" sz="2800" i="1" smtClean="0"/>
              <a:t> </a:t>
            </a:r>
            <a:r>
              <a:rPr lang="en-US" sz="2800" smtClean="0">
                <a:sym typeface="Symbol" pitchFamily="18" charset="2"/>
              </a:rPr>
              <a:t></a:t>
            </a:r>
            <a:r>
              <a:rPr lang="en-US" sz="2800" i="1" smtClean="0"/>
              <a:t> NIL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/>
              <a:t>2.     </a:t>
            </a:r>
            <a:r>
              <a:rPr lang="en-US" sz="2800" b="1" smtClean="0"/>
              <a:t>do</a:t>
            </a:r>
            <a:r>
              <a:rPr lang="en-US" sz="2800" smtClean="0"/>
              <a:t> </a:t>
            </a:r>
            <a:r>
              <a:rPr lang="en-US" sz="2800" i="1" smtClean="0"/>
              <a:t>x </a:t>
            </a:r>
            <a:r>
              <a:rPr lang="en-US" sz="2800" i="1" smtClean="0">
                <a:sym typeface="Symbol" pitchFamily="18" charset="2"/>
              </a:rPr>
              <a:t></a:t>
            </a:r>
            <a:r>
              <a:rPr lang="en-US" sz="2800" smtClean="0"/>
              <a:t> </a:t>
            </a:r>
            <a:r>
              <a:rPr lang="en-US" sz="2800" i="1" smtClean="0"/>
              <a:t>left</a:t>
            </a:r>
            <a:r>
              <a:rPr lang="en-US" sz="2800" smtClean="0"/>
              <a:t>[</a:t>
            </a:r>
            <a:r>
              <a:rPr lang="en-US" sz="2800" i="1" smtClean="0"/>
              <a:t>x</a:t>
            </a:r>
            <a:r>
              <a:rPr lang="en-US" sz="2800" smtClean="0"/>
              <a:t>]		        2.         </a:t>
            </a:r>
            <a:r>
              <a:rPr lang="en-US" sz="2800" b="1" smtClean="0"/>
              <a:t>do</a:t>
            </a:r>
            <a:r>
              <a:rPr lang="en-US" sz="2800" smtClean="0"/>
              <a:t> </a:t>
            </a:r>
            <a:r>
              <a:rPr lang="en-US" sz="2800" i="1" smtClean="0"/>
              <a:t>x </a:t>
            </a:r>
            <a:r>
              <a:rPr lang="en-US" sz="2800" i="1" smtClean="0">
                <a:sym typeface="Symbol" pitchFamily="18" charset="2"/>
              </a:rPr>
              <a:t></a:t>
            </a:r>
            <a:r>
              <a:rPr lang="en-US" sz="2800" smtClean="0"/>
              <a:t> </a:t>
            </a:r>
            <a:r>
              <a:rPr lang="en-US" sz="2800" i="1" smtClean="0"/>
              <a:t>right</a:t>
            </a:r>
            <a:r>
              <a:rPr lang="en-US" sz="2800" smtClean="0"/>
              <a:t>[</a:t>
            </a:r>
            <a:r>
              <a:rPr lang="en-US" sz="2800" i="1" smtClean="0"/>
              <a:t>x</a:t>
            </a:r>
            <a:r>
              <a:rPr lang="en-US" sz="2800" smtClean="0"/>
              <a:t>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/>
              <a:t>3.  </a:t>
            </a:r>
            <a:r>
              <a:rPr lang="en-US" sz="2800" b="1" smtClean="0"/>
              <a:t>return</a:t>
            </a:r>
            <a:r>
              <a:rPr lang="en-US" sz="2800" smtClean="0"/>
              <a:t> </a:t>
            </a:r>
            <a:r>
              <a:rPr lang="en-US" sz="2800" i="1" smtClean="0"/>
              <a:t>x</a:t>
            </a:r>
            <a:r>
              <a:rPr lang="en-US" sz="2800" smtClean="0"/>
              <a:t> 			        3.  </a:t>
            </a:r>
            <a:r>
              <a:rPr lang="en-US" sz="2800" b="1" smtClean="0"/>
              <a:t>return</a:t>
            </a:r>
            <a:r>
              <a:rPr lang="en-US" sz="2800" smtClean="0"/>
              <a:t> </a:t>
            </a:r>
            <a:r>
              <a:rPr lang="en-US" sz="2800" i="1" smtClean="0"/>
              <a:t>x</a:t>
            </a:r>
          </a:p>
        </p:txBody>
      </p:sp>
      <p:sp>
        <p:nvSpPr>
          <p:cNvPr id="1331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 dirty="0"/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381000" y="5257800"/>
            <a:ext cx="4111625" cy="476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800" u="none">
                <a:solidFill>
                  <a:srgbClr val="CC3300"/>
                </a:solidFill>
              </a:rPr>
              <a:t>Q:  How long do they take?</a:t>
            </a:r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304800" y="1143000"/>
            <a:ext cx="8382000" cy="20272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w"/>
            </a:pPr>
            <a:r>
              <a:rPr lang="en-US" u="none"/>
              <a:t>The binary-search-tree property guarantees that: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»"/>
            </a:pPr>
            <a:r>
              <a:rPr lang="en-US" u="none"/>
              <a:t> The </a:t>
            </a:r>
            <a:r>
              <a:rPr lang="en-US" u="none">
                <a:solidFill>
                  <a:schemeClr val="hlink"/>
                </a:solidFill>
              </a:rPr>
              <a:t>minimum</a:t>
            </a:r>
            <a:r>
              <a:rPr lang="en-US" u="none"/>
              <a:t> is located at the </a:t>
            </a:r>
            <a:r>
              <a:rPr lang="en-US" u="none">
                <a:solidFill>
                  <a:schemeClr val="hlink"/>
                </a:solidFill>
              </a:rPr>
              <a:t>left-most</a:t>
            </a:r>
            <a:r>
              <a:rPr lang="en-US" u="none"/>
              <a:t> node.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»"/>
            </a:pPr>
            <a:r>
              <a:rPr lang="en-US" u="none"/>
              <a:t> The </a:t>
            </a:r>
            <a:r>
              <a:rPr lang="en-US" u="none">
                <a:solidFill>
                  <a:schemeClr val="hlink"/>
                </a:solidFill>
              </a:rPr>
              <a:t>maximum</a:t>
            </a:r>
            <a:r>
              <a:rPr lang="en-US" u="none"/>
              <a:t> is located at the </a:t>
            </a:r>
            <a:r>
              <a:rPr lang="en-US" u="none">
                <a:solidFill>
                  <a:schemeClr val="hlink"/>
                </a:solidFill>
              </a:rPr>
              <a:t>right-most</a:t>
            </a:r>
            <a:r>
              <a:rPr lang="en-US" u="none"/>
              <a:t> node.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»"/>
            </a:pPr>
            <a:endParaRPr lang="en-US" u="none"/>
          </a:p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u="non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Predecessor and Successor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763000" cy="5334000"/>
          </a:xfrm>
        </p:spPr>
        <p:txBody>
          <a:bodyPr/>
          <a:lstStyle/>
          <a:p>
            <a:r>
              <a:rPr lang="en-US" sz="2800" smtClean="0"/>
              <a:t>Successor of node </a:t>
            </a:r>
            <a:r>
              <a:rPr lang="en-US" sz="2800" i="1" smtClean="0"/>
              <a:t>x</a:t>
            </a:r>
            <a:r>
              <a:rPr lang="en-US" sz="2800" smtClean="0"/>
              <a:t> is the </a:t>
            </a:r>
            <a:r>
              <a:rPr lang="en-US" sz="2800" smtClean="0">
                <a:solidFill>
                  <a:srgbClr val="CC3300"/>
                </a:solidFill>
              </a:rPr>
              <a:t>node </a:t>
            </a:r>
            <a:r>
              <a:rPr lang="en-US" sz="2800" i="1" smtClean="0">
                <a:solidFill>
                  <a:srgbClr val="CC3300"/>
                </a:solidFill>
              </a:rPr>
              <a:t>y</a:t>
            </a:r>
            <a:r>
              <a:rPr lang="en-US" sz="2800" smtClean="0">
                <a:solidFill>
                  <a:srgbClr val="CC3300"/>
                </a:solidFill>
              </a:rPr>
              <a:t> such that </a:t>
            </a:r>
            <a:r>
              <a:rPr lang="en-US" sz="2800" i="1" smtClean="0">
                <a:solidFill>
                  <a:srgbClr val="CC3300"/>
                </a:solidFill>
              </a:rPr>
              <a:t>key</a:t>
            </a:r>
            <a:r>
              <a:rPr lang="en-US" sz="2800" smtClean="0">
                <a:solidFill>
                  <a:srgbClr val="CC3300"/>
                </a:solidFill>
              </a:rPr>
              <a:t>[</a:t>
            </a:r>
            <a:r>
              <a:rPr lang="en-US" sz="2800" i="1" smtClean="0">
                <a:solidFill>
                  <a:srgbClr val="CC3300"/>
                </a:solidFill>
              </a:rPr>
              <a:t>y</a:t>
            </a:r>
            <a:r>
              <a:rPr lang="en-US" sz="2800" smtClean="0">
                <a:solidFill>
                  <a:srgbClr val="CC3300"/>
                </a:solidFill>
              </a:rPr>
              <a:t>] is the smallest key greater than </a:t>
            </a:r>
            <a:r>
              <a:rPr lang="en-US" sz="2800" i="1" smtClean="0">
                <a:solidFill>
                  <a:srgbClr val="CC3300"/>
                </a:solidFill>
              </a:rPr>
              <a:t>key</a:t>
            </a:r>
            <a:r>
              <a:rPr lang="en-US" sz="2800" smtClean="0">
                <a:solidFill>
                  <a:srgbClr val="CC3300"/>
                </a:solidFill>
              </a:rPr>
              <a:t>[</a:t>
            </a:r>
            <a:r>
              <a:rPr lang="en-US" sz="2800" i="1" smtClean="0">
                <a:solidFill>
                  <a:srgbClr val="CC3300"/>
                </a:solidFill>
              </a:rPr>
              <a:t>x</a:t>
            </a:r>
            <a:r>
              <a:rPr lang="en-US" sz="2800" smtClean="0">
                <a:solidFill>
                  <a:srgbClr val="CC3300"/>
                </a:solidFill>
              </a:rPr>
              <a:t>]</a:t>
            </a:r>
            <a:r>
              <a:rPr lang="en-US" sz="2800" smtClean="0"/>
              <a:t>.</a:t>
            </a:r>
          </a:p>
          <a:p>
            <a:r>
              <a:rPr lang="en-US" sz="2800" smtClean="0"/>
              <a:t>The successor of the largest key is NIL.</a:t>
            </a:r>
          </a:p>
          <a:p>
            <a:r>
              <a:rPr lang="en-US" sz="2800" smtClean="0"/>
              <a:t>Search consists of two cases.</a:t>
            </a:r>
          </a:p>
          <a:p>
            <a:pPr lvl="1"/>
            <a:r>
              <a:rPr lang="en-US" sz="2400" smtClean="0">
                <a:solidFill>
                  <a:srgbClr val="CC3300"/>
                </a:solidFill>
              </a:rPr>
              <a:t>If node </a:t>
            </a:r>
            <a:r>
              <a:rPr lang="en-US" sz="2400" i="1" smtClean="0">
                <a:solidFill>
                  <a:srgbClr val="CC3300"/>
                </a:solidFill>
              </a:rPr>
              <a:t>x</a:t>
            </a:r>
            <a:r>
              <a:rPr lang="en-US" sz="2400" smtClean="0">
                <a:solidFill>
                  <a:srgbClr val="CC3300"/>
                </a:solidFill>
              </a:rPr>
              <a:t> has a non-empty right subtree</a:t>
            </a:r>
            <a:r>
              <a:rPr lang="en-US" sz="2400" smtClean="0"/>
              <a:t>, then </a:t>
            </a:r>
            <a:r>
              <a:rPr lang="en-US" sz="2400" i="1" smtClean="0"/>
              <a:t>x</a:t>
            </a:r>
            <a:r>
              <a:rPr lang="en-US" sz="2400" smtClean="0"/>
              <a:t>’s successor is the minimum in the right subtree of </a:t>
            </a:r>
            <a:r>
              <a:rPr lang="en-US" sz="2400" i="1" smtClean="0"/>
              <a:t>x</a:t>
            </a:r>
            <a:r>
              <a:rPr lang="en-US" sz="2400" smtClean="0"/>
              <a:t>.</a:t>
            </a:r>
          </a:p>
          <a:p>
            <a:pPr lvl="1"/>
            <a:r>
              <a:rPr lang="en-US" sz="2400" smtClean="0">
                <a:solidFill>
                  <a:srgbClr val="CC3300"/>
                </a:solidFill>
              </a:rPr>
              <a:t>If node </a:t>
            </a:r>
            <a:r>
              <a:rPr lang="en-US" sz="2400" i="1" smtClean="0">
                <a:solidFill>
                  <a:srgbClr val="CC3300"/>
                </a:solidFill>
              </a:rPr>
              <a:t>x</a:t>
            </a:r>
            <a:r>
              <a:rPr lang="en-US" sz="2400" smtClean="0">
                <a:solidFill>
                  <a:srgbClr val="CC3300"/>
                </a:solidFill>
              </a:rPr>
              <a:t> has an empty right subtree</a:t>
            </a:r>
            <a:r>
              <a:rPr lang="en-US" sz="2400" smtClean="0"/>
              <a:t>, then:</a:t>
            </a:r>
          </a:p>
          <a:p>
            <a:pPr lvl="2"/>
            <a:r>
              <a:rPr lang="en-US" sz="2000" smtClean="0"/>
              <a:t>As long as we move to the left up the tree (move up through right children), we are visiting smaller keys.</a:t>
            </a:r>
          </a:p>
          <a:p>
            <a:pPr lvl="2"/>
            <a:r>
              <a:rPr lang="en-US" sz="2000" i="1" smtClean="0"/>
              <a:t>x</a:t>
            </a:r>
            <a:r>
              <a:rPr lang="en-US" sz="2000" smtClean="0"/>
              <a:t>’s successor </a:t>
            </a:r>
            <a:r>
              <a:rPr lang="en-US" sz="2000" i="1" smtClean="0"/>
              <a:t>y</a:t>
            </a:r>
            <a:r>
              <a:rPr lang="en-US" sz="2000" smtClean="0"/>
              <a:t> is the node that </a:t>
            </a:r>
            <a:r>
              <a:rPr lang="en-US" sz="2000" i="1" smtClean="0"/>
              <a:t>x</a:t>
            </a:r>
            <a:r>
              <a:rPr lang="en-US" sz="2000" smtClean="0"/>
              <a:t> is the predecessor of (</a:t>
            </a:r>
            <a:r>
              <a:rPr lang="en-US" sz="2000" i="1" smtClean="0"/>
              <a:t>x</a:t>
            </a:r>
            <a:r>
              <a:rPr lang="en-US" sz="2000" smtClean="0"/>
              <a:t> is the maximum in </a:t>
            </a:r>
            <a:r>
              <a:rPr lang="en-US" sz="2000" i="1" smtClean="0"/>
              <a:t>y</a:t>
            </a:r>
            <a:r>
              <a:rPr lang="en-US" sz="2000" smtClean="0"/>
              <a:t>’s left subtree).</a:t>
            </a:r>
          </a:p>
          <a:p>
            <a:pPr lvl="2"/>
            <a:r>
              <a:rPr lang="en-US" sz="2000" smtClean="0"/>
              <a:t>In other words, </a:t>
            </a:r>
            <a:r>
              <a:rPr lang="en-US" sz="2000" i="1" smtClean="0"/>
              <a:t>x</a:t>
            </a:r>
            <a:r>
              <a:rPr lang="en-US" sz="2000" smtClean="0"/>
              <a:t>’s successor </a:t>
            </a:r>
            <a:r>
              <a:rPr lang="en-US" sz="2000" i="1" smtClean="0"/>
              <a:t>y</a:t>
            </a:r>
            <a:r>
              <a:rPr lang="en-US" sz="2000" smtClean="0"/>
              <a:t>, is the lowest ancestor of </a:t>
            </a:r>
            <a:r>
              <a:rPr lang="en-US" sz="2000" i="1" smtClean="0"/>
              <a:t>x</a:t>
            </a:r>
            <a:r>
              <a:rPr lang="en-US" sz="2000" smtClean="0"/>
              <a:t> whose left child is also an ancestor of </a:t>
            </a:r>
            <a:r>
              <a:rPr lang="en-US" sz="2000" i="1" smtClean="0"/>
              <a:t>x</a:t>
            </a:r>
            <a:r>
              <a:rPr lang="en-US" sz="2000" smtClean="0"/>
              <a:t>.</a:t>
            </a:r>
          </a:p>
          <a:p>
            <a:pPr lvl="2"/>
            <a:endParaRPr lang="en-US" sz="2000" i="1" smtClean="0"/>
          </a:p>
        </p:txBody>
      </p:sp>
      <p:sp>
        <p:nvSpPr>
          <p:cNvPr id="1433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Pseudo-code for Successor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66800"/>
            <a:ext cx="5715000" cy="3657600"/>
          </a:xfrm>
          <a:solidFill>
            <a:srgbClr val="CCECFF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marL="609600" indent="-609600">
              <a:buFont typeface="Wingdings" pitchFamily="2" charset="2"/>
              <a:buNone/>
              <a:defRPr/>
            </a:pPr>
            <a:r>
              <a:rPr lang="en-US" sz="2400" u="sng" smtClean="0">
                <a:solidFill>
                  <a:srgbClr val="CC3300"/>
                </a:solidFill>
              </a:rPr>
              <a:t>Tree-Successor(</a:t>
            </a:r>
            <a:r>
              <a:rPr lang="en-US" sz="2400" i="1" u="sng" smtClean="0">
                <a:solidFill>
                  <a:srgbClr val="CC3300"/>
                </a:solidFill>
              </a:rPr>
              <a:t>x</a:t>
            </a:r>
            <a:r>
              <a:rPr lang="en-US" sz="2400" u="sng" smtClean="0">
                <a:solidFill>
                  <a:srgbClr val="CC3300"/>
                </a:solidFill>
              </a:rPr>
              <a:t>)</a:t>
            </a:r>
          </a:p>
          <a:p>
            <a:pPr marL="609600" indent="-609600">
              <a:defRPr/>
            </a:pPr>
            <a:r>
              <a:rPr lang="en-US" sz="2400" b="1" smtClean="0"/>
              <a:t> if </a:t>
            </a:r>
            <a:r>
              <a:rPr lang="en-US" sz="2400" i="1" smtClean="0"/>
              <a:t>right</a:t>
            </a:r>
            <a:r>
              <a:rPr lang="en-US" sz="2400" smtClean="0"/>
              <a:t>[</a:t>
            </a:r>
            <a:r>
              <a:rPr lang="en-US" sz="2400" i="1" smtClean="0"/>
              <a:t>x</a:t>
            </a:r>
            <a:r>
              <a:rPr lang="en-US" sz="2400" smtClean="0"/>
              <a:t>]</a:t>
            </a:r>
            <a:r>
              <a:rPr lang="en-US" sz="2400" i="1" smtClean="0"/>
              <a:t> </a:t>
            </a:r>
            <a:r>
              <a:rPr lang="en-US" sz="2400" smtClean="0">
                <a:sym typeface="Symbol" pitchFamily="18" charset="2"/>
              </a:rPr>
              <a:t></a:t>
            </a:r>
            <a:r>
              <a:rPr lang="en-US" sz="2400" i="1" smtClean="0"/>
              <a:t> NIL </a:t>
            </a:r>
            <a:endParaRPr lang="en-US" sz="2400" smtClean="0"/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US" sz="2400" smtClean="0"/>
              <a:t>2.          </a:t>
            </a:r>
            <a:r>
              <a:rPr lang="en-US" sz="2400" b="1" smtClean="0"/>
              <a:t>then</a:t>
            </a:r>
            <a:r>
              <a:rPr lang="en-US" sz="2400" smtClean="0"/>
              <a:t> return Tree-Minimum(</a:t>
            </a:r>
            <a:r>
              <a:rPr lang="en-US" sz="2400" i="1" smtClean="0"/>
              <a:t>right</a:t>
            </a:r>
            <a:r>
              <a:rPr lang="en-US" sz="2400" smtClean="0"/>
              <a:t>[</a:t>
            </a:r>
            <a:r>
              <a:rPr lang="en-US" sz="2400" i="1" smtClean="0"/>
              <a:t>x</a:t>
            </a:r>
            <a:r>
              <a:rPr lang="en-US" sz="2400" smtClean="0"/>
              <a:t>]) </a:t>
            </a:r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US" sz="2400" smtClean="0"/>
              <a:t>3.     y</a:t>
            </a:r>
            <a:r>
              <a:rPr lang="en-US" sz="2400" i="1" smtClean="0"/>
              <a:t> </a:t>
            </a:r>
            <a:r>
              <a:rPr lang="en-US" sz="2400" smtClean="0">
                <a:sym typeface="Symbol" pitchFamily="18" charset="2"/>
              </a:rPr>
              <a:t></a:t>
            </a:r>
            <a:r>
              <a:rPr lang="en-US" sz="2400" smtClean="0"/>
              <a:t> </a:t>
            </a:r>
            <a:r>
              <a:rPr lang="en-US" sz="2400" i="1" smtClean="0"/>
              <a:t>p</a:t>
            </a:r>
            <a:r>
              <a:rPr lang="en-US" sz="2400" smtClean="0"/>
              <a:t>[</a:t>
            </a:r>
            <a:r>
              <a:rPr lang="en-US" sz="2400" i="1" smtClean="0"/>
              <a:t>x</a:t>
            </a:r>
            <a:r>
              <a:rPr lang="en-US" sz="2400" smtClean="0"/>
              <a:t>]</a:t>
            </a:r>
            <a:r>
              <a:rPr lang="en-US" sz="2400" i="1" smtClean="0"/>
              <a:t> </a:t>
            </a:r>
            <a:endParaRPr lang="en-US" sz="2400" smtClean="0"/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US" sz="2400" smtClean="0"/>
              <a:t>4.     </a:t>
            </a:r>
            <a:r>
              <a:rPr lang="en-US" sz="2400" b="1" smtClean="0"/>
              <a:t>while</a:t>
            </a:r>
            <a:r>
              <a:rPr lang="en-US" sz="2400" smtClean="0"/>
              <a:t> </a:t>
            </a:r>
            <a:r>
              <a:rPr lang="en-US" sz="2400" i="1" smtClean="0"/>
              <a:t>y </a:t>
            </a:r>
            <a:r>
              <a:rPr lang="en-US" sz="2400" smtClean="0">
                <a:sym typeface="Symbol" pitchFamily="18" charset="2"/>
              </a:rPr>
              <a:t></a:t>
            </a:r>
            <a:r>
              <a:rPr lang="en-US" sz="2400" i="1" smtClean="0"/>
              <a:t> NIL </a:t>
            </a:r>
            <a:r>
              <a:rPr lang="en-US" sz="2400" b="1" smtClean="0"/>
              <a:t>and</a:t>
            </a:r>
            <a:r>
              <a:rPr lang="en-US" sz="2400" i="1" smtClean="0"/>
              <a:t> x = right</a:t>
            </a:r>
            <a:r>
              <a:rPr lang="en-US" sz="2400" smtClean="0"/>
              <a:t>[</a:t>
            </a:r>
            <a:r>
              <a:rPr lang="en-US" sz="2400" i="1" smtClean="0"/>
              <a:t>y</a:t>
            </a:r>
            <a:r>
              <a:rPr lang="en-US" sz="2400" smtClean="0"/>
              <a:t>]</a:t>
            </a:r>
            <a:endParaRPr lang="en-US" sz="2400" i="1" smtClean="0"/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US" sz="2400" smtClean="0"/>
              <a:t>5.     </a:t>
            </a:r>
            <a:r>
              <a:rPr lang="en-US" sz="2400" b="1" smtClean="0"/>
              <a:t>do</a:t>
            </a:r>
            <a:r>
              <a:rPr lang="en-US" sz="2400" smtClean="0"/>
              <a:t> </a:t>
            </a:r>
            <a:r>
              <a:rPr lang="en-US" sz="2400" i="1" smtClean="0"/>
              <a:t>x </a:t>
            </a:r>
            <a:r>
              <a:rPr lang="en-US" sz="2400" i="1" smtClean="0">
                <a:sym typeface="Symbol" pitchFamily="18" charset="2"/>
              </a:rPr>
              <a:t></a:t>
            </a:r>
            <a:r>
              <a:rPr lang="en-US" sz="2400" smtClean="0"/>
              <a:t> </a:t>
            </a:r>
            <a:r>
              <a:rPr lang="en-US" sz="2400" i="1" smtClean="0"/>
              <a:t>y</a:t>
            </a:r>
            <a:endParaRPr lang="en-US" sz="2400" smtClean="0"/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US" sz="2400" smtClean="0"/>
              <a:t>6.          </a:t>
            </a:r>
            <a:r>
              <a:rPr lang="en-US" sz="2400" i="1" smtClean="0"/>
              <a:t>y</a:t>
            </a:r>
            <a:r>
              <a:rPr lang="en-US" sz="2400" smtClean="0"/>
              <a:t> </a:t>
            </a:r>
            <a:r>
              <a:rPr lang="en-US" sz="2400" i="1" smtClean="0">
                <a:sym typeface="Symbol" pitchFamily="18" charset="2"/>
              </a:rPr>
              <a:t></a:t>
            </a:r>
            <a:r>
              <a:rPr lang="en-US" sz="2400" smtClean="0"/>
              <a:t> </a:t>
            </a:r>
            <a:r>
              <a:rPr lang="en-US" sz="2400" i="1" smtClean="0"/>
              <a:t>p</a:t>
            </a:r>
            <a:r>
              <a:rPr lang="en-US" sz="2400" smtClean="0"/>
              <a:t>[</a:t>
            </a:r>
            <a:r>
              <a:rPr lang="en-US" sz="2400" i="1" smtClean="0"/>
              <a:t>y</a:t>
            </a:r>
            <a:r>
              <a:rPr lang="en-US" sz="2400" smtClean="0"/>
              <a:t>]</a:t>
            </a:r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US" sz="2400" smtClean="0"/>
              <a:t>7.     </a:t>
            </a:r>
            <a:r>
              <a:rPr lang="en-US" sz="2400" b="1" smtClean="0"/>
              <a:t>return</a:t>
            </a:r>
            <a:r>
              <a:rPr lang="en-US" sz="2400" smtClean="0"/>
              <a:t> </a:t>
            </a:r>
            <a:r>
              <a:rPr lang="en-US" sz="2400" i="1" smtClean="0"/>
              <a:t>y</a:t>
            </a:r>
          </a:p>
          <a:p>
            <a:pPr marL="609600" indent="-609600">
              <a:buFont typeface="Wingdings" pitchFamily="2" charset="2"/>
              <a:buNone/>
              <a:defRPr/>
            </a:pPr>
            <a:endParaRPr lang="en-US" sz="2400" smtClean="0"/>
          </a:p>
        </p:txBody>
      </p:sp>
      <p:sp>
        <p:nvSpPr>
          <p:cNvPr id="1536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 dirty="0"/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609600" y="4953000"/>
            <a:ext cx="4524375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u="none"/>
              <a:t>Code for </a:t>
            </a:r>
            <a:r>
              <a:rPr lang="en-US" b="1" i="1" u="none">
                <a:solidFill>
                  <a:srgbClr val="CC3300"/>
                </a:solidFill>
              </a:rPr>
              <a:t>predecessor </a:t>
            </a:r>
            <a:r>
              <a:rPr lang="en-US" u="none"/>
              <a:t>is symmetric.</a:t>
            </a:r>
          </a:p>
          <a:p>
            <a:endParaRPr lang="en-US" u="none">
              <a:solidFill>
                <a:srgbClr val="CC3300"/>
              </a:solidFill>
            </a:endParaRPr>
          </a:p>
          <a:p>
            <a:r>
              <a:rPr lang="en-US" u="none">
                <a:solidFill>
                  <a:srgbClr val="CC3300"/>
                </a:solidFill>
              </a:rPr>
              <a:t>Running time:</a:t>
            </a:r>
            <a:r>
              <a:rPr lang="en-US" u="none"/>
              <a:t> </a:t>
            </a:r>
            <a:r>
              <a:rPr lang="en-US" i="1" u="none"/>
              <a:t>O</a:t>
            </a:r>
            <a:r>
              <a:rPr lang="en-US" u="none"/>
              <a:t>(</a:t>
            </a:r>
            <a:r>
              <a:rPr lang="en-US" i="1" u="none"/>
              <a:t>h</a:t>
            </a:r>
            <a:r>
              <a:rPr lang="en-US" u="none"/>
              <a:t>)</a:t>
            </a:r>
          </a:p>
        </p:txBody>
      </p:sp>
      <p:grpSp>
        <p:nvGrpSpPr>
          <p:cNvPr id="15366" name="Group 5"/>
          <p:cNvGrpSpPr>
            <a:grpSpLocks/>
          </p:cNvGrpSpPr>
          <p:nvPr/>
        </p:nvGrpSpPr>
        <p:grpSpPr bwMode="auto">
          <a:xfrm>
            <a:off x="5715000" y="3505200"/>
            <a:ext cx="3124200" cy="2667000"/>
            <a:chOff x="4016" y="2738"/>
            <a:chExt cx="1504" cy="1150"/>
          </a:xfrm>
        </p:grpSpPr>
        <p:sp>
          <p:nvSpPr>
            <p:cNvPr id="15367" name="Oval 6"/>
            <p:cNvSpPr>
              <a:spLocks noChangeArrowheads="1"/>
            </p:cNvSpPr>
            <p:nvPr/>
          </p:nvSpPr>
          <p:spPr bwMode="auto">
            <a:xfrm>
              <a:off x="4811" y="2738"/>
              <a:ext cx="166" cy="172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 u="none"/>
                <a:t>56</a:t>
              </a:r>
            </a:p>
          </p:txBody>
        </p:sp>
        <p:grpSp>
          <p:nvGrpSpPr>
            <p:cNvPr id="15368" name="Group 7"/>
            <p:cNvGrpSpPr>
              <a:grpSpLocks/>
            </p:cNvGrpSpPr>
            <p:nvPr/>
          </p:nvGrpSpPr>
          <p:grpSpPr bwMode="auto">
            <a:xfrm>
              <a:off x="4451" y="2884"/>
              <a:ext cx="862" cy="281"/>
              <a:chOff x="1620" y="1679"/>
              <a:chExt cx="1683" cy="547"/>
            </a:xfrm>
          </p:grpSpPr>
          <p:sp>
            <p:nvSpPr>
              <p:cNvPr id="15387" name="Oval 8"/>
              <p:cNvSpPr>
                <a:spLocks noChangeArrowheads="1"/>
              </p:cNvSpPr>
              <p:nvPr/>
            </p:nvSpPr>
            <p:spPr bwMode="auto">
              <a:xfrm>
                <a:off x="1620" y="1891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26</a:t>
                </a:r>
              </a:p>
            </p:txBody>
          </p:sp>
          <p:sp>
            <p:nvSpPr>
              <p:cNvPr id="15388" name="Oval 9"/>
              <p:cNvSpPr>
                <a:spLocks noChangeArrowheads="1"/>
              </p:cNvSpPr>
              <p:nvPr/>
            </p:nvSpPr>
            <p:spPr bwMode="auto">
              <a:xfrm>
                <a:off x="2978" y="1891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200</a:t>
                </a:r>
              </a:p>
            </p:txBody>
          </p:sp>
          <p:cxnSp>
            <p:nvCxnSpPr>
              <p:cNvPr id="15389" name="AutoShape 10"/>
              <p:cNvCxnSpPr>
                <a:cxnSpLocks noChangeShapeType="1"/>
                <a:stCxn id="15367" idx="5"/>
                <a:endCxn id="15388" idx="0"/>
              </p:cNvCxnSpPr>
              <p:nvPr/>
            </p:nvCxnSpPr>
            <p:spPr bwMode="auto">
              <a:xfrm>
                <a:off x="2600" y="1679"/>
                <a:ext cx="541" cy="21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5390" name="AutoShape 11"/>
              <p:cNvCxnSpPr>
                <a:cxnSpLocks noChangeShapeType="1"/>
                <a:stCxn id="15367" idx="3"/>
                <a:endCxn id="15387" idx="0"/>
              </p:cNvCxnSpPr>
              <p:nvPr/>
            </p:nvCxnSpPr>
            <p:spPr bwMode="auto">
              <a:xfrm flipH="1">
                <a:off x="1783" y="1679"/>
                <a:ext cx="588" cy="21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5369" name="Group 12"/>
            <p:cNvGrpSpPr>
              <a:grpSpLocks/>
            </p:cNvGrpSpPr>
            <p:nvPr/>
          </p:nvGrpSpPr>
          <p:grpSpPr bwMode="auto">
            <a:xfrm>
              <a:off x="4186" y="3139"/>
              <a:ext cx="642" cy="379"/>
              <a:chOff x="1103" y="2177"/>
              <a:chExt cx="1254" cy="740"/>
            </a:xfrm>
          </p:grpSpPr>
          <p:sp>
            <p:nvSpPr>
              <p:cNvPr id="15383" name="Oval 13"/>
              <p:cNvSpPr>
                <a:spLocks noChangeArrowheads="1"/>
              </p:cNvSpPr>
              <p:nvPr/>
            </p:nvSpPr>
            <p:spPr bwMode="auto">
              <a:xfrm>
                <a:off x="1103" y="2582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18</a:t>
                </a:r>
              </a:p>
            </p:txBody>
          </p:sp>
          <p:sp>
            <p:nvSpPr>
              <p:cNvPr id="15384" name="Oval 14"/>
              <p:cNvSpPr>
                <a:spLocks noChangeArrowheads="1"/>
              </p:cNvSpPr>
              <p:nvPr/>
            </p:nvSpPr>
            <p:spPr bwMode="auto">
              <a:xfrm>
                <a:off x="2032" y="2564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28</a:t>
                </a:r>
              </a:p>
            </p:txBody>
          </p:sp>
          <p:cxnSp>
            <p:nvCxnSpPr>
              <p:cNvPr id="15385" name="AutoShape 15"/>
              <p:cNvCxnSpPr>
                <a:cxnSpLocks noChangeShapeType="1"/>
                <a:stCxn id="15387" idx="3"/>
                <a:endCxn id="15383" idx="0"/>
              </p:cNvCxnSpPr>
              <p:nvPr/>
            </p:nvCxnSpPr>
            <p:spPr bwMode="auto">
              <a:xfrm flipH="1">
                <a:off x="1266" y="2177"/>
                <a:ext cx="402" cy="40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5386" name="AutoShape 16"/>
              <p:cNvCxnSpPr>
                <a:cxnSpLocks noChangeShapeType="1"/>
                <a:stCxn id="15387" idx="5"/>
                <a:endCxn id="15384" idx="0"/>
              </p:cNvCxnSpPr>
              <p:nvPr/>
            </p:nvCxnSpPr>
            <p:spPr bwMode="auto">
              <a:xfrm>
                <a:off x="1897" y="2177"/>
                <a:ext cx="298" cy="38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5370" name="Group 17"/>
            <p:cNvGrpSpPr>
              <a:grpSpLocks/>
            </p:cNvGrpSpPr>
            <p:nvPr/>
          </p:nvGrpSpPr>
          <p:grpSpPr bwMode="auto">
            <a:xfrm>
              <a:off x="4959" y="3139"/>
              <a:ext cx="561" cy="376"/>
              <a:chOff x="2612" y="2177"/>
              <a:chExt cx="1096" cy="733"/>
            </a:xfrm>
          </p:grpSpPr>
          <p:sp>
            <p:nvSpPr>
              <p:cNvPr id="15379" name="Oval 18"/>
              <p:cNvSpPr>
                <a:spLocks noChangeArrowheads="1"/>
              </p:cNvSpPr>
              <p:nvPr/>
            </p:nvSpPr>
            <p:spPr bwMode="auto">
              <a:xfrm>
                <a:off x="2612" y="2566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190</a:t>
                </a:r>
              </a:p>
            </p:txBody>
          </p:sp>
          <p:sp>
            <p:nvSpPr>
              <p:cNvPr id="15380" name="Oval 19"/>
              <p:cNvSpPr>
                <a:spLocks noChangeArrowheads="1"/>
              </p:cNvSpPr>
              <p:nvPr/>
            </p:nvSpPr>
            <p:spPr bwMode="auto">
              <a:xfrm>
                <a:off x="3383" y="2575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213</a:t>
                </a:r>
              </a:p>
            </p:txBody>
          </p:sp>
          <p:cxnSp>
            <p:nvCxnSpPr>
              <p:cNvPr id="15381" name="AutoShape 20"/>
              <p:cNvCxnSpPr>
                <a:cxnSpLocks noChangeShapeType="1"/>
                <a:stCxn id="15388" idx="3"/>
                <a:endCxn id="15379" idx="0"/>
              </p:cNvCxnSpPr>
              <p:nvPr/>
            </p:nvCxnSpPr>
            <p:spPr bwMode="auto">
              <a:xfrm flipH="1">
                <a:off x="2775" y="2177"/>
                <a:ext cx="251" cy="38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5382" name="AutoShape 21"/>
              <p:cNvCxnSpPr>
                <a:cxnSpLocks noChangeShapeType="1"/>
                <a:stCxn id="15388" idx="5"/>
                <a:endCxn id="15380" idx="0"/>
              </p:cNvCxnSpPr>
              <p:nvPr/>
            </p:nvCxnSpPr>
            <p:spPr bwMode="auto">
              <a:xfrm>
                <a:off x="3255" y="2177"/>
                <a:ext cx="291" cy="398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5371" name="Group 22"/>
            <p:cNvGrpSpPr>
              <a:grpSpLocks/>
            </p:cNvGrpSpPr>
            <p:nvPr/>
          </p:nvGrpSpPr>
          <p:grpSpPr bwMode="auto">
            <a:xfrm>
              <a:off x="4016" y="3493"/>
              <a:ext cx="473" cy="395"/>
              <a:chOff x="771" y="2868"/>
              <a:chExt cx="923" cy="771"/>
            </a:xfrm>
          </p:grpSpPr>
          <p:sp>
            <p:nvSpPr>
              <p:cNvPr id="15375" name="Oval 23"/>
              <p:cNvSpPr>
                <a:spLocks noChangeArrowheads="1"/>
              </p:cNvSpPr>
              <p:nvPr/>
            </p:nvSpPr>
            <p:spPr bwMode="auto">
              <a:xfrm>
                <a:off x="771" y="3285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12</a:t>
                </a:r>
              </a:p>
            </p:txBody>
          </p:sp>
          <p:sp>
            <p:nvSpPr>
              <p:cNvPr id="15376" name="Oval 24"/>
              <p:cNvSpPr>
                <a:spLocks noChangeArrowheads="1"/>
              </p:cNvSpPr>
              <p:nvPr/>
            </p:nvSpPr>
            <p:spPr bwMode="auto">
              <a:xfrm>
                <a:off x="1369" y="3304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24</a:t>
                </a:r>
              </a:p>
            </p:txBody>
          </p:sp>
          <p:cxnSp>
            <p:nvCxnSpPr>
              <p:cNvPr id="15377" name="AutoShape 25"/>
              <p:cNvCxnSpPr>
                <a:cxnSpLocks noChangeShapeType="1"/>
                <a:stCxn id="15383" idx="3"/>
                <a:endCxn id="15375" idx="0"/>
              </p:cNvCxnSpPr>
              <p:nvPr/>
            </p:nvCxnSpPr>
            <p:spPr bwMode="auto">
              <a:xfrm flipH="1">
                <a:off x="934" y="2868"/>
                <a:ext cx="217" cy="41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5378" name="AutoShape 26"/>
              <p:cNvCxnSpPr>
                <a:cxnSpLocks noChangeShapeType="1"/>
                <a:stCxn id="15383" idx="5"/>
                <a:endCxn id="15376" idx="0"/>
              </p:cNvCxnSpPr>
              <p:nvPr/>
            </p:nvCxnSpPr>
            <p:spPr bwMode="auto">
              <a:xfrm>
                <a:off x="1380" y="2868"/>
                <a:ext cx="152" cy="436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5372" name="Group 27"/>
            <p:cNvGrpSpPr>
              <a:grpSpLocks/>
            </p:cNvGrpSpPr>
            <p:nvPr/>
          </p:nvGrpSpPr>
          <p:grpSpPr bwMode="auto">
            <a:xfrm>
              <a:off x="4538" y="3509"/>
              <a:ext cx="207" cy="379"/>
              <a:chOff x="1790" y="2899"/>
              <a:chExt cx="405" cy="740"/>
            </a:xfrm>
          </p:grpSpPr>
          <p:sp>
            <p:nvSpPr>
              <p:cNvPr id="15373" name="Oval 28"/>
              <p:cNvSpPr>
                <a:spLocks noChangeArrowheads="1"/>
              </p:cNvSpPr>
              <p:nvPr/>
            </p:nvSpPr>
            <p:spPr bwMode="auto">
              <a:xfrm>
                <a:off x="1790" y="3304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27</a:t>
                </a:r>
              </a:p>
            </p:txBody>
          </p:sp>
          <p:cxnSp>
            <p:nvCxnSpPr>
              <p:cNvPr id="15374" name="AutoShape 29"/>
              <p:cNvCxnSpPr>
                <a:cxnSpLocks noChangeShapeType="1"/>
                <a:stCxn id="15384" idx="4"/>
                <a:endCxn id="15373" idx="0"/>
              </p:cNvCxnSpPr>
              <p:nvPr/>
            </p:nvCxnSpPr>
            <p:spPr bwMode="auto">
              <a:xfrm flipH="1">
                <a:off x="1953" y="2899"/>
                <a:ext cx="242" cy="40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BST Insertion – </a:t>
            </a:r>
            <a:r>
              <a:rPr lang="en-US" dirty="0" err="1" smtClean="0"/>
              <a:t>Pseudocode</a:t>
            </a:r>
            <a:r>
              <a:rPr lang="en-US" dirty="0" smtClean="0"/>
              <a:t> 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648200" y="1143000"/>
            <a:ext cx="4191000" cy="5334000"/>
          </a:xfrm>
          <a:solidFill>
            <a:srgbClr val="CCECFF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u="sng" smtClean="0">
                <a:solidFill>
                  <a:srgbClr val="CC3300"/>
                </a:solidFill>
              </a:rPr>
              <a:t>Tree-Insert(</a:t>
            </a:r>
            <a:r>
              <a:rPr lang="en-US" sz="2400" i="1" u="sng" smtClean="0">
                <a:solidFill>
                  <a:srgbClr val="CC3300"/>
                </a:solidFill>
              </a:rPr>
              <a:t>T</a:t>
            </a:r>
            <a:r>
              <a:rPr lang="en-US" sz="2400" u="sng" smtClean="0">
                <a:solidFill>
                  <a:srgbClr val="CC3300"/>
                </a:solidFill>
              </a:rPr>
              <a:t>, </a:t>
            </a:r>
            <a:r>
              <a:rPr lang="en-US" sz="2400" i="1" u="sng" smtClean="0">
                <a:solidFill>
                  <a:srgbClr val="CC3300"/>
                </a:solidFill>
              </a:rPr>
              <a:t>z</a:t>
            </a:r>
            <a:r>
              <a:rPr lang="en-US" sz="2400" u="sng" smtClean="0">
                <a:solidFill>
                  <a:srgbClr val="CC3300"/>
                </a:solidFill>
              </a:rPr>
              <a:t>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400" i="1" smtClean="0"/>
              <a:t>y</a:t>
            </a:r>
            <a:r>
              <a:rPr lang="en-US" sz="2400" smtClean="0"/>
              <a:t> </a:t>
            </a:r>
            <a:r>
              <a:rPr lang="en-US" sz="2400" smtClean="0">
                <a:sym typeface="Symbol" pitchFamily="18" charset="2"/>
              </a:rPr>
              <a:t> NIL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400" i="1" smtClean="0">
                <a:sym typeface="Symbol" pitchFamily="18" charset="2"/>
              </a:rPr>
              <a:t>x </a:t>
            </a:r>
            <a:r>
              <a:rPr lang="en-US" sz="2400" smtClean="0">
                <a:sym typeface="Symbol" pitchFamily="18" charset="2"/>
              </a:rPr>
              <a:t> </a:t>
            </a:r>
            <a:r>
              <a:rPr lang="en-US" sz="2400" i="1" smtClean="0">
                <a:sym typeface="Symbol" pitchFamily="18" charset="2"/>
              </a:rPr>
              <a:t>root</a:t>
            </a:r>
            <a:r>
              <a:rPr lang="en-US" sz="2400" smtClean="0">
                <a:sym typeface="Symbol" pitchFamily="18" charset="2"/>
              </a:rPr>
              <a:t>[</a:t>
            </a:r>
            <a:r>
              <a:rPr lang="en-US" sz="2400" i="1" smtClean="0">
                <a:sym typeface="Symbol" pitchFamily="18" charset="2"/>
              </a:rPr>
              <a:t>T</a:t>
            </a:r>
            <a:r>
              <a:rPr lang="en-US" sz="2400" smtClean="0">
                <a:sym typeface="Symbol" pitchFamily="18" charset="2"/>
              </a:rPr>
              <a:t>]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400" b="1" smtClean="0">
                <a:sym typeface="Symbol" pitchFamily="18" charset="2"/>
              </a:rPr>
              <a:t>while</a:t>
            </a:r>
            <a:r>
              <a:rPr lang="en-US" sz="2400" b="1" i="1" smtClean="0">
                <a:sym typeface="Symbol" pitchFamily="18" charset="2"/>
              </a:rPr>
              <a:t> </a:t>
            </a:r>
            <a:r>
              <a:rPr lang="en-US" sz="2400" i="1" smtClean="0">
                <a:sym typeface="Symbol" pitchFamily="18" charset="2"/>
              </a:rPr>
              <a:t>x</a:t>
            </a:r>
            <a:r>
              <a:rPr lang="en-US" sz="2400" smtClean="0">
                <a:sym typeface="Symbol" pitchFamily="18" charset="2"/>
              </a:rPr>
              <a:t>  NIL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400" smtClean="0">
                <a:sym typeface="Symbol" pitchFamily="18" charset="2"/>
              </a:rPr>
              <a:t>    </a:t>
            </a:r>
            <a:r>
              <a:rPr lang="en-US" sz="2400" b="1" smtClean="0">
                <a:sym typeface="Symbol" pitchFamily="18" charset="2"/>
              </a:rPr>
              <a:t>do</a:t>
            </a:r>
            <a:r>
              <a:rPr lang="en-US" sz="2400" b="1" i="1" smtClean="0">
                <a:sym typeface="Symbol" pitchFamily="18" charset="2"/>
              </a:rPr>
              <a:t> </a:t>
            </a:r>
            <a:r>
              <a:rPr lang="en-US" sz="2400" i="1" smtClean="0">
                <a:sym typeface="Symbol" pitchFamily="18" charset="2"/>
              </a:rPr>
              <a:t>y </a:t>
            </a:r>
            <a:r>
              <a:rPr lang="en-US" sz="2400" smtClean="0">
                <a:sym typeface="Symbol" pitchFamily="18" charset="2"/>
              </a:rPr>
              <a:t> </a:t>
            </a:r>
            <a:r>
              <a:rPr lang="en-US" sz="2400" i="1" smtClean="0">
                <a:sym typeface="Symbol" pitchFamily="18" charset="2"/>
              </a:rPr>
              <a:t>x</a:t>
            </a:r>
            <a:endParaRPr lang="en-US" sz="2400" smtClean="0">
              <a:sym typeface="Symbol" pitchFamily="18" charset="2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400" smtClean="0">
                <a:sym typeface="Symbol" pitchFamily="18" charset="2"/>
              </a:rPr>
              <a:t>         </a:t>
            </a:r>
            <a:r>
              <a:rPr lang="en-US" sz="2400" b="1" smtClean="0">
                <a:sym typeface="Symbol" pitchFamily="18" charset="2"/>
              </a:rPr>
              <a:t>if</a:t>
            </a:r>
            <a:r>
              <a:rPr lang="en-US" sz="2400" b="1" i="1" smtClean="0">
                <a:sym typeface="Symbol" pitchFamily="18" charset="2"/>
              </a:rPr>
              <a:t> </a:t>
            </a:r>
            <a:r>
              <a:rPr lang="en-US" sz="2400" i="1" smtClean="0">
                <a:sym typeface="Symbol" pitchFamily="18" charset="2"/>
              </a:rPr>
              <a:t>key</a:t>
            </a:r>
            <a:r>
              <a:rPr lang="en-US" sz="2400" smtClean="0">
                <a:sym typeface="Symbol" pitchFamily="18" charset="2"/>
              </a:rPr>
              <a:t>[</a:t>
            </a:r>
            <a:r>
              <a:rPr lang="en-US" sz="2400" i="1" smtClean="0">
                <a:sym typeface="Symbol" pitchFamily="18" charset="2"/>
              </a:rPr>
              <a:t>z</a:t>
            </a:r>
            <a:r>
              <a:rPr lang="en-US" sz="2400" smtClean="0">
                <a:sym typeface="Symbol" pitchFamily="18" charset="2"/>
              </a:rPr>
              <a:t>] &lt; </a:t>
            </a:r>
            <a:r>
              <a:rPr lang="en-US" sz="2400" i="1" smtClean="0">
                <a:sym typeface="Symbol" pitchFamily="18" charset="2"/>
              </a:rPr>
              <a:t>key</a:t>
            </a:r>
            <a:r>
              <a:rPr lang="en-US" sz="2400" smtClean="0">
                <a:sym typeface="Symbol" pitchFamily="18" charset="2"/>
              </a:rPr>
              <a:t>[</a:t>
            </a:r>
            <a:r>
              <a:rPr lang="en-US" sz="2400" i="1" smtClean="0">
                <a:sym typeface="Symbol" pitchFamily="18" charset="2"/>
              </a:rPr>
              <a:t>x</a:t>
            </a:r>
            <a:r>
              <a:rPr lang="en-US" sz="2400" smtClean="0">
                <a:sym typeface="Symbol" pitchFamily="18" charset="2"/>
              </a:rPr>
              <a:t>]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400" smtClean="0">
                <a:sym typeface="Symbol" pitchFamily="18" charset="2"/>
              </a:rPr>
              <a:t>              </a:t>
            </a:r>
            <a:r>
              <a:rPr lang="en-US" sz="2400" b="1" smtClean="0">
                <a:sym typeface="Symbol" pitchFamily="18" charset="2"/>
              </a:rPr>
              <a:t>then</a:t>
            </a:r>
            <a:r>
              <a:rPr lang="en-US" sz="2400" smtClean="0">
                <a:sym typeface="Symbol" pitchFamily="18" charset="2"/>
              </a:rPr>
              <a:t> </a:t>
            </a:r>
            <a:r>
              <a:rPr lang="en-US" sz="2400" i="1" smtClean="0">
                <a:sym typeface="Symbol" pitchFamily="18" charset="2"/>
              </a:rPr>
              <a:t>x </a:t>
            </a:r>
            <a:r>
              <a:rPr lang="en-US" sz="2400" smtClean="0">
                <a:sym typeface="Symbol" pitchFamily="18" charset="2"/>
              </a:rPr>
              <a:t> </a:t>
            </a:r>
            <a:r>
              <a:rPr lang="en-US" sz="2400" i="1" smtClean="0">
                <a:sym typeface="Symbol" pitchFamily="18" charset="2"/>
              </a:rPr>
              <a:t>left</a:t>
            </a:r>
            <a:r>
              <a:rPr lang="en-US" sz="2400" smtClean="0">
                <a:sym typeface="Symbol" pitchFamily="18" charset="2"/>
              </a:rPr>
              <a:t>[</a:t>
            </a:r>
            <a:r>
              <a:rPr lang="en-US" sz="2400" i="1" smtClean="0">
                <a:sym typeface="Symbol" pitchFamily="18" charset="2"/>
              </a:rPr>
              <a:t>x</a:t>
            </a:r>
            <a:r>
              <a:rPr lang="en-US" sz="2400" smtClean="0">
                <a:sym typeface="Symbol" pitchFamily="18" charset="2"/>
              </a:rPr>
              <a:t>]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400" smtClean="0">
                <a:sym typeface="Symbol" pitchFamily="18" charset="2"/>
              </a:rPr>
              <a:t>              </a:t>
            </a:r>
            <a:r>
              <a:rPr lang="en-US" sz="2400" b="1" smtClean="0">
                <a:sym typeface="Symbol" pitchFamily="18" charset="2"/>
              </a:rPr>
              <a:t>else</a:t>
            </a:r>
            <a:r>
              <a:rPr lang="en-US" sz="2400" smtClean="0">
                <a:sym typeface="Symbol" pitchFamily="18" charset="2"/>
              </a:rPr>
              <a:t> </a:t>
            </a:r>
            <a:r>
              <a:rPr lang="en-US" sz="2400" i="1" smtClean="0">
                <a:sym typeface="Symbol" pitchFamily="18" charset="2"/>
              </a:rPr>
              <a:t>x </a:t>
            </a:r>
            <a:r>
              <a:rPr lang="en-US" sz="2400" smtClean="0">
                <a:sym typeface="Symbol" pitchFamily="18" charset="2"/>
              </a:rPr>
              <a:t> </a:t>
            </a:r>
            <a:r>
              <a:rPr lang="en-US" sz="2400" i="1" smtClean="0">
                <a:sym typeface="Symbol" pitchFamily="18" charset="2"/>
              </a:rPr>
              <a:t>right</a:t>
            </a:r>
            <a:r>
              <a:rPr lang="en-US" sz="2400" smtClean="0">
                <a:sym typeface="Symbol" pitchFamily="18" charset="2"/>
              </a:rPr>
              <a:t>[</a:t>
            </a:r>
            <a:r>
              <a:rPr lang="en-US" sz="2400" i="1" smtClean="0">
                <a:sym typeface="Symbol" pitchFamily="18" charset="2"/>
              </a:rPr>
              <a:t>x</a:t>
            </a:r>
            <a:r>
              <a:rPr lang="en-US" sz="2400" smtClean="0">
                <a:sym typeface="Symbol" pitchFamily="18" charset="2"/>
              </a:rPr>
              <a:t>]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400" i="1" smtClean="0">
                <a:sym typeface="Symbol" pitchFamily="18" charset="2"/>
              </a:rPr>
              <a:t>p</a:t>
            </a:r>
            <a:r>
              <a:rPr lang="en-US" sz="2400" smtClean="0">
                <a:sym typeface="Symbol" pitchFamily="18" charset="2"/>
              </a:rPr>
              <a:t>[</a:t>
            </a:r>
            <a:r>
              <a:rPr lang="en-US" sz="2400" i="1" smtClean="0">
                <a:sym typeface="Symbol" pitchFamily="18" charset="2"/>
              </a:rPr>
              <a:t>z</a:t>
            </a:r>
            <a:r>
              <a:rPr lang="en-US" sz="2400" smtClean="0">
                <a:sym typeface="Symbol" pitchFamily="18" charset="2"/>
              </a:rPr>
              <a:t>]  </a:t>
            </a:r>
            <a:r>
              <a:rPr lang="en-US" sz="2400" i="1" smtClean="0">
                <a:sym typeface="Symbol" pitchFamily="18" charset="2"/>
              </a:rPr>
              <a:t>y</a:t>
            </a:r>
            <a:endParaRPr lang="en-US" sz="2400" smtClean="0">
              <a:sym typeface="Symbol" pitchFamily="18" charset="2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400" b="1" smtClean="0">
                <a:sym typeface="Symbol" pitchFamily="18" charset="2"/>
              </a:rPr>
              <a:t>if </a:t>
            </a:r>
            <a:r>
              <a:rPr lang="en-US" sz="2400" i="1" smtClean="0">
                <a:sym typeface="Symbol" pitchFamily="18" charset="2"/>
              </a:rPr>
              <a:t>y </a:t>
            </a:r>
            <a:r>
              <a:rPr lang="en-US" sz="2400" smtClean="0">
                <a:sym typeface="Symbol" pitchFamily="18" charset="2"/>
              </a:rPr>
              <a:t>= NIL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400" smtClean="0">
                <a:sym typeface="Symbol" pitchFamily="18" charset="2"/>
              </a:rPr>
              <a:t>    </a:t>
            </a:r>
            <a:r>
              <a:rPr lang="en-US" sz="2400" b="1" smtClean="0">
                <a:sym typeface="Symbol" pitchFamily="18" charset="2"/>
              </a:rPr>
              <a:t>then</a:t>
            </a:r>
            <a:r>
              <a:rPr lang="en-US" sz="2400" smtClean="0">
                <a:sym typeface="Symbol" pitchFamily="18" charset="2"/>
              </a:rPr>
              <a:t> </a:t>
            </a:r>
            <a:r>
              <a:rPr lang="en-US" sz="2400" i="1" smtClean="0">
                <a:sym typeface="Symbol" pitchFamily="18" charset="2"/>
              </a:rPr>
              <a:t>root</a:t>
            </a:r>
            <a:r>
              <a:rPr lang="en-US" sz="2400" smtClean="0">
                <a:sym typeface="Symbol" pitchFamily="18" charset="2"/>
              </a:rPr>
              <a:t>[</a:t>
            </a:r>
            <a:r>
              <a:rPr lang="en-US" sz="2400" i="1" smtClean="0">
                <a:sym typeface="Symbol" pitchFamily="18" charset="2"/>
              </a:rPr>
              <a:t>t</a:t>
            </a:r>
            <a:r>
              <a:rPr lang="en-US" sz="2400" smtClean="0">
                <a:sym typeface="Symbol" pitchFamily="18" charset="2"/>
              </a:rPr>
              <a:t>]  </a:t>
            </a:r>
            <a:r>
              <a:rPr lang="en-US" sz="2400" i="1" smtClean="0">
                <a:sym typeface="Symbol" pitchFamily="18" charset="2"/>
              </a:rPr>
              <a:t>z</a:t>
            </a:r>
            <a:endParaRPr lang="en-US" sz="2400" smtClean="0">
              <a:sym typeface="Symbol" pitchFamily="18" charset="2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400" smtClean="0">
                <a:sym typeface="Symbol" pitchFamily="18" charset="2"/>
              </a:rPr>
              <a:t>    </a:t>
            </a:r>
            <a:r>
              <a:rPr lang="en-US" sz="2400" b="1" smtClean="0">
                <a:sym typeface="Symbol" pitchFamily="18" charset="2"/>
              </a:rPr>
              <a:t>else</a:t>
            </a:r>
            <a:r>
              <a:rPr lang="en-US" sz="2400" smtClean="0">
                <a:sym typeface="Symbol" pitchFamily="18" charset="2"/>
              </a:rPr>
              <a:t> </a:t>
            </a:r>
            <a:r>
              <a:rPr lang="en-US" sz="2400" b="1" smtClean="0">
                <a:sym typeface="Symbol" pitchFamily="18" charset="2"/>
              </a:rPr>
              <a:t>if</a:t>
            </a:r>
            <a:r>
              <a:rPr lang="en-US" sz="2400" smtClean="0">
                <a:sym typeface="Symbol" pitchFamily="18" charset="2"/>
              </a:rPr>
              <a:t> </a:t>
            </a:r>
            <a:r>
              <a:rPr lang="en-US" sz="2400" i="1" smtClean="0">
                <a:sym typeface="Symbol" pitchFamily="18" charset="2"/>
              </a:rPr>
              <a:t>key</a:t>
            </a:r>
            <a:r>
              <a:rPr lang="en-US" sz="2400" smtClean="0">
                <a:sym typeface="Symbol" pitchFamily="18" charset="2"/>
              </a:rPr>
              <a:t>[</a:t>
            </a:r>
            <a:r>
              <a:rPr lang="en-US" sz="2400" i="1" smtClean="0">
                <a:sym typeface="Symbol" pitchFamily="18" charset="2"/>
              </a:rPr>
              <a:t>z</a:t>
            </a:r>
            <a:r>
              <a:rPr lang="en-US" sz="2400" smtClean="0">
                <a:sym typeface="Symbol" pitchFamily="18" charset="2"/>
              </a:rPr>
              <a:t>] &lt; </a:t>
            </a:r>
            <a:r>
              <a:rPr lang="en-US" sz="2400" i="1" smtClean="0">
                <a:sym typeface="Symbol" pitchFamily="18" charset="2"/>
              </a:rPr>
              <a:t>key</a:t>
            </a:r>
            <a:r>
              <a:rPr lang="en-US" sz="2400" smtClean="0">
                <a:sym typeface="Symbol" pitchFamily="18" charset="2"/>
              </a:rPr>
              <a:t>[</a:t>
            </a:r>
            <a:r>
              <a:rPr lang="en-US" sz="2400" i="1" smtClean="0">
                <a:sym typeface="Symbol" pitchFamily="18" charset="2"/>
              </a:rPr>
              <a:t>y</a:t>
            </a:r>
            <a:r>
              <a:rPr lang="en-US" sz="2400" smtClean="0">
                <a:sym typeface="Symbol" pitchFamily="18" charset="2"/>
              </a:rPr>
              <a:t>]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400" smtClean="0">
                <a:sym typeface="Symbol" pitchFamily="18" charset="2"/>
              </a:rPr>
              <a:t>          </a:t>
            </a:r>
            <a:r>
              <a:rPr lang="en-US" sz="2400" b="1" smtClean="0">
                <a:sym typeface="Symbol" pitchFamily="18" charset="2"/>
              </a:rPr>
              <a:t>then  </a:t>
            </a:r>
            <a:r>
              <a:rPr lang="en-US" sz="2400" i="1" smtClean="0">
                <a:sym typeface="Symbol" pitchFamily="18" charset="2"/>
              </a:rPr>
              <a:t>left</a:t>
            </a:r>
            <a:r>
              <a:rPr lang="en-US" sz="2400" smtClean="0">
                <a:sym typeface="Symbol" pitchFamily="18" charset="2"/>
              </a:rPr>
              <a:t>[</a:t>
            </a:r>
            <a:r>
              <a:rPr lang="en-US" sz="2400" i="1" smtClean="0">
                <a:sym typeface="Symbol" pitchFamily="18" charset="2"/>
              </a:rPr>
              <a:t>y</a:t>
            </a:r>
            <a:r>
              <a:rPr lang="en-US" sz="2400" smtClean="0">
                <a:sym typeface="Symbol" pitchFamily="18" charset="2"/>
              </a:rPr>
              <a:t>]  </a:t>
            </a:r>
            <a:r>
              <a:rPr lang="en-US" sz="2400" i="1" smtClean="0">
                <a:sym typeface="Symbol" pitchFamily="18" charset="2"/>
              </a:rPr>
              <a:t>z</a:t>
            </a:r>
            <a:endParaRPr lang="en-US" sz="2400" smtClean="0">
              <a:sym typeface="Symbol" pitchFamily="18" charset="2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400" smtClean="0">
                <a:sym typeface="Symbol" pitchFamily="18" charset="2"/>
              </a:rPr>
              <a:t>          </a:t>
            </a:r>
            <a:r>
              <a:rPr lang="en-US" sz="2400" b="1" smtClean="0">
                <a:sym typeface="Symbol" pitchFamily="18" charset="2"/>
              </a:rPr>
              <a:t>else</a:t>
            </a:r>
            <a:r>
              <a:rPr lang="en-US" sz="2400" smtClean="0">
                <a:sym typeface="Symbol" pitchFamily="18" charset="2"/>
              </a:rPr>
              <a:t> </a:t>
            </a:r>
            <a:r>
              <a:rPr lang="en-US" sz="2400" i="1" smtClean="0">
                <a:sym typeface="Symbol" pitchFamily="18" charset="2"/>
              </a:rPr>
              <a:t>right</a:t>
            </a:r>
            <a:r>
              <a:rPr lang="en-US" sz="2400" smtClean="0">
                <a:sym typeface="Symbol" pitchFamily="18" charset="2"/>
              </a:rPr>
              <a:t>[</a:t>
            </a:r>
            <a:r>
              <a:rPr lang="en-US" sz="2400" i="1" smtClean="0">
                <a:sym typeface="Symbol" pitchFamily="18" charset="2"/>
              </a:rPr>
              <a:t>y</a:t>
            </a:r>
            <a:r>
              <a:rPr lang="en-US" sz="2400" smtClean="0">
                <a:sym typeface="Symbol" pitchFamily="18" charset="2"/>
              </a:rPr>
              <a:t>]  </a:t>
            </a:r>
            <a:r>
              <a:rPr lang="en-US" sz="2400" i="1" smtClean="0">
                <a:sym typeface="Symbol" pitchFamily="18" charset="2"/>
              </a:rPr>
              <a:t>z</a:t>
            </a:r>
            <a:endParaRPr lang="en-US" sz="2400" smtClean="0">
              <a:sym typeface="Symbol" pitchFamily="18" charset="2"/>
            </a:endParaRPr>
          </a:p>
        </p:txBody>
      </p:sp>
      <p:sp>
        <p:nvSpPr>
          <p:cNvPr id="16389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304800" y="1219200"/>
            <a:ext cx="41529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Change the dynamic set represented by a BST.</a:t>
            </a:r>
          </a:p>
          <a:p>
            <a:pPr>
              <a:lnSpc>
                <a:spcPct val="80000"/>
              </a:lnSpc>
            </a:pPr>
            <a:r>
              <a:rPr lang="en-US" smtClean="0"/>
              <a:t>Ensure the binary-search-tree property holds after change.</a:t>
            </a:r>
          </a:p>
          <a:p>
            <a:pPr>
              <a:lnSpc>
                <a:spcPct val="80000"/>
              </a:lnSpc>
            </a:pPr>
            <a:r>
              <a:rPr lang="en-US" smtClean="0"/>
              <a:t>Insertion is easier than deletion.</a:t>
            </a:r>
          </a:p>
          <a:p>
            <a:pPr>
              <a:lnSpc>
                <a:spcPct val="80000"/>
              </a:lnSpc>
            </a:pPr>
            <a:endParaRPr lang="en-US" smtClean="0"/>
          </a:p>
        </p:txBody>
      </p:sp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914400" y="3657600"/>
            <a:ext cx="3124200" cy="2667000"/>
            <a:chOff x="4016" y="2738"/>
            <a:chExt cx="1504" cy="1150"/>
          </a:xfrm>
        </p:grpSpPr>
        <p:sp>
          <p:nvSpPr>
            <p:cNvPr id="16391" name="Oval 10"/>
            <p:cNvSpPr>
              <a:spLocks noChangeArrowheads="1"/>
            </p:cNvSpPr>
            <p:nvPr/>
          </p:nvSpPr>
          <p:spPr bwMode="auto">
            <a:xfrm>
              <a:off x="4811" y="2738"/>
              <a:ext cx="166" cy="172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 u="none"/>
                <a:t>56</a:t>
              </a:r>
            </a:p>
          </p:txBody>
        </p:sp>
        <p:grpSp>
          <p:nvGrpSpPr>
            <p:cNvPr id="16392" name="Group 11"/>
            <p:cNvGrpSpPr>
              <a:grpSpLocks/>
            </p:cNvGrpSpPr>
            <p:nvPr/>
          </p:nvGrpSpPr>
          <p:grpSpPr bwMode="auto">
            <a:xfrm>
              <a:off x="4451" y="2884"/>
              <a:ext cx="862" cy="281"/>
              <a:chOff x="1620" y="1679"/>
              <a:chExt cx="1683" cy="547"/>
            </a:xfrm>
          </p:grpSpPr>
          <p:sp>
            <p:nvSpPr>
              <p:cNvPr id="16411" name="Oval 12"/>
              <p:cNvSpPr>
                <a:spLocks noChangeArrowheads="1"/>
              </p:cNvSpPr>
              <p:nvPr/>
            </p:nvSpPr>
            <p:spPr bwMode="auto">
              <a:xfrm>
                <a:off x="1620" y="1891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26</a:t>
                </a:r>
              </a:p>
            </p:txBody>
          </p:sp>
          <p:sp>
            <p:nvSpPr>
              <p:cNvPr id="16412" name="Oval 13"/>
              <p:cNvSpPr>
                <a:spLocks noChangeArrowheads="1"/>
              </p:cNvSpPr>
              <p:nvPr/>
            </p:nvSpPr>
            <p:spPr bwMode="auto">
              <a:xfrm>
                <a:off x="2978" y="1891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200</a:t>
                </a:r>
              </a:p>
            </p:txBody>
          </p:sp>
          <p:cxnSp>
            <p:nvCxnSpPr>
              <p:cNvPr id="16413" name="AutoShape 14"/>
              <p:cNvCxnSpPr>
                <a:cxnSpLocks noChangeShapeType="1"/>
                <a:stCxn id="16391" idx="5"/>
                <a:endCxn id="16412" idx="0"/>
              </p:cNvCxnSpPr>
              <p:nvPr/>
            </p:nvCxnSpPr>
            <p:spPr bwMode="auto">
              <a:xfrm>
                <a:off x="2600" y="1679"/>
                <a:ext cx="541" cy="21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6414" name="AutoShape 15"/>
              <p:cNvCxnSpPr>
                <a:cxnSpLocks noChangeShapeType="1"/>
                <a:stCxn id="16391" idx="3"/>
                <a:endCxn id="16411" idx="0"/>
              </p:cNvCxnSpPr>
              <p:nvPr/>
            </p:nvCxnSpPr>
            <p:spPr bwMode="auto">
              <a:xfrm flipH="1">
                <a:off x="1783" y="1679"/>
                <a:ext cx="588" cy="21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6393" name="Group 16"/>
            <p:cNvGrpSpPr>
              <a:grpSpLocks/>
            </p:cNvGrpSpPr>
            <p:nvPr/>
          </p:nvGrpSpPr>
          <p:grpSpPr bwMode="auto">
            <a:xfrm>
              <a:off x="4186" y="3139"/>
              <a:ext cx="642" cy="379"/>
              <a:chOff x="1103" y="2177"/>
              <a:chExt cx="1254" cy="740"/>
            </a:xfrm>
          </p:grpSpPr>
          <p:sp>
            <p:nvSpPr>
              <p:cNvPr id="16407" name="Oval 17"/>
              <p:cNvSpPr>
                <a:spLocks noChangeArrowheads="1"/>
              </p:cNvSpPr>
              <p:nvPr/>
            </p:nvSpPr>
            <p:spPr bwMode="auto">
              <a:xfrm>
                <a:off x="1103" y="2582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18</a:t>
                </a:r>
              </a:p>
            </p:txBody>
          </p:sp>
          <p:sp>
            <p:nvSpPr>
              <p:cNvPr id="16408" name="Oval 18"/>
              <p:cNvSpPr>
                <a:spLocks noChangeArrowheads="1"/>
              </p:cNvSpPr>
              <p:nvPr/>
            </p:nvSpPr>
            <p:spPr bwMode="auto">
              <a:xfrm>
                <a:off x="2032" y="2564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28</a:t>
                </a:r>
              </a:p>
            </p:txBody>
          </p:sp>
          <p:cxnSp>
            <p:nvCxnSpPr>
              <p:cNvPr id="16409" name="AutoShape 19"/>
              <p:cNvCxnSpPr>
                <a:cxnSpLocks noChangeShapeType="1"/>
                <a:stCxn id="16411" idx="3"/>
                <a:endCxn id="16407" idx="0"/>
              </p:cNvCxnSpPr>
              <p:nvPr/>
            </p:nvCxnSpPr>
            <p:spPr bwMode="auto">
              <a:xfrm flipH="1">
                <a:off x="1266" y="2177"/>
                <a:ext cx="402" cy="40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6410" name="AutoShape 20"/>
              <p:cNvCxnSpPr>
                <a:cxnSpLocks noChangeShapeType="1"/>
                <a:stCxn id="16411" idx="5"/>
                <a:endCxn id="16408" idx="0"/>
              </p:cNvCxnSpPr>
              <p:nvPr/>
            </p:nvCxnSpPr>
            <p:spPr bwMode="auto">
              <a:xfrm>
                <a:off x="1897" y="2177"/>
                <a:ext cx="298" cy="38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6394" name="Group 21"/>
            <p:cNvGrpSpPr>
              <a:grpSpLocks/>
            </p:cNvGrpSpPr>
            <p:nvPr/>
          </p:nvGrpSpPr>
          <p:grpSpPr bwMode="auto">
            <a:xfrm>
              <a:off x="4959" y="3139"/>
              <a:ext cx="561" cy="376"/>
              <a:chOff x="2612" y="2177"/>
              <a:chExt cx="1096" cy="733"/>
            </a:xfrm>
          </p:grpSpPr>
          <p:sp>
            <p:nvSpPr>
              <p:cNvPr id="16403" name="Oval 22"/>
              <p:cNvSpPr>
                <a:spLocks noChangeArrowheads="1"/>
              </p:cNvSpPr>
              <p:nvPr/>
            </p:nvSpPr>
            <p:spPr bwMode="auto">
              <a:xfrm>
                <a:off x="2612" y="2566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190</a:t>
                </a:r>
              </a:p>
            </p:txBody>
          </p:sp>
          <p:sp>
            <p:nvSpPr>
              <p:cNvPr id="16404" name="Oval 23"/>
              <p:cNvSpPr>
                <a:spLocks noChangeArrowheads="1"/>
              </p:cNvSpPr>
              <p:nvPr/>
            </p:nvSpPr>
            <p:spPr bwMode="auto">
              <a:xfrm>
                <a:off x="3383" y="2575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213</a:t>
                </a:r>
              </a:p>
            </p:txBody>
          </p:sp>
          <p:cxnSp>
            <p:nvCxnSpPr>
              <p:cNvPr id="16405" name="AutoShape 24"/>
              <p:cNvCxnSpPr>
                <a:cxnSpLocks noChangeShapeType="1"/>
                <a:stCxn id="16412" idx="3"/>
                <a:endCxn id="16403" idx="0"/>
              </p:cNvCxnSpPr>
              <p:nvPr/>
            </p:nvCxnSpPr>
            <p:spPr bwMode="auto">
              <a:xfrm flipH="1">
                <a:off x="2775" y="2177"/>
                <a:ext cx="251" cy="38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6406" name="AutoShape 25"/>
              <p:cNvCxnSpPr>
                <a:cxnSpLocks noChangeShapeType="1"/>
                <a:stCxn id="16412" idx="5"/>
                <a:endCxn id="16404" idx="0"/>
              </p:cNvCxnSpPr>
              <p:nvPr/>
            </p:nvCxnSpPr>
            <p:spPr bwMode="auto">
              <a:xfrm>
                <a:off x="3255" y="2177"/>
                <a:ext cx="291" cy="398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6395" name="Group 26"/>
            <p:cNvGrpSpPr>
              <a:grpSpLocks/>
            </p:cNvGrpSpPr>
            <p:nvPr/>
          </p:nvGrpSpPr>
          <p:grpSpPr bwMode="auto">
            <a:xfrm>
              <a:off x="4016" y="3493"/>
              <a:ext cx="473" cy="395"/>
              <a:chOff x="771" y="2868"/>
              <a:chExt cx="923" cy="771"/>
            </a:xfrm>
          </p:grpSpPr>
          <p:sp>
            <p:nvSpPr>
              <p:cNvPr id="16399" name="Oval 27"/>
              <p:cNvSpPr>
                <a:spLocks noChangeArrowheads="1"/>
              </p:cNvSpPr>
              <p:nvPr/>
            </p:nvSpPr>
            <p:spPr bwMode="auto">
              <a:xfrm>
                <a:off x="771" y="3285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12</a:t>
                </a:r>
              </a:p>
            </p:txBody>
          </p:sp>
          <p:sp>
            <p:nvSpPr>
              <p:cNvPr id="16400" name="Oval 28"/>
              <p:cNvSpPr>
                <a:spLocks noChangeArrowheads="1"/>
              </p:cNvSpPr>
              <p:nvPr/>
            </p:nvSpPr>
            <p:spPr bwMode="auto">
              <a:xfrm>
                <a:off x="1369" y="3304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24</a:t>
                </a:r>
              </a:p>
            </p:txBody>
          </p:sp>
          <p:cxnSp>
            <p:nvCxnSpPr>
              <p:cNvPr id="16401" name="AutoShape 29"/>
              <p:cNvCxnSpPr>
                <a:cxnSpLocks noChangeShapeType="1"/>
                <a:stCxn id="16407" idx="3"/>
                <a:endCxn id="16399" idx="0"/>
              </p:cNvCxnSpPr>
              <p:nvPr/>
            </p:nvCxnSpPr>
            <p:spPr bwMode="auto">
              <a:xfrm flipH="1">
                <a:off x="934" y="2868"/>
                <a:ext cx="217" cy="41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6402" name="AutoShape 30"/>
              <p:cNvCxnSpPr>
                <a:cxnSpLocks noChangeShapeType="1"/>
                <a:stCxn id="16407" idx="5"/>
                <a:endCxn id="16400" idx="0"/>
              </p:cNvCxnSpPr>
              <p:nvPr/>
            </p:nvCxnSpPr>
            <p:spPr bwMode="auto">
              <a:xfrm>
                <a:off x="1380" y="2868"/>
                <a:ext cx="152" cy="436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6396" name="Group 31"/>
            <p:cNvGrpSpPr>
              <a:grpSpLocks/>
            </p:cNvGrpSpPr>
            <p:nvPr/>
          </p:nvGrpSpPr>
          <p:grpSpPr bwMode="auto">
            <a:xfrm>
              <a:off x="4538" y="3509"/>
              <a:ext cx="207" cy="379"/>
              <a:chOff x="1790" y="2899"/>
              <a:chExt cx="405" cy="740"/>
            </a:xfrm>
          </p:grpSpPr>
          <p:sp>
            <p:nvSpPr>
              <p:cNvPr id="16397" name="Oval 32"/>
              <p:cNvSpPr>
                <a:spLocks noChangeArrowheads="1"/>
              </p:cNvSpPr>
              <p:nvPr/>
            </p:nvSpPr>
            <p:spPr bwMode="auto">
              <a:xfrm>
                <a:off x="1790" y="3304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27</a:t>
                </a:r>
              </a:p>
            </p:txBody>
          </p:sp>
          <p:cxnSp>
            <p:nvCxnSpPr>
              <p:cNvPr id="16398" name="AutoShape 33"/>
              <p:cNvCxnSpPr>
                <a:cxnSpLocks noChangeShapeType="1"/>
                <a:stCxn id="16408" idx="4"/>
                <a:endCxn id="16397" idx="0"/>
              </p:cNvCxnSpPr>
              <p:nvPr/>
            </p:nvCxnSpPr>
            <p:spPr bwMode="auto">
              <a:xfrm flipH="1">
                <a:off x="1953" y="2899"/>
                <a:ext cx="242" cy="40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Analysis of Insertion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mtClean="0">
                <a:solidFill>
                  <a:srgbClr val="CC3300"/>
                </a:solidFill>
              </a:rPr>
              <a:t>Initialization:</a:t>
            </a:r>
            <a:r>
              <a:rPr lang="en-US" smtClean="0"/>
              <a:t> </a:t>
            </a:r>
            <a:r>
              <a:rPr lang="en-US" i="1" smtClean="0"/>
              <a:t>O</a:t>
            </a:r>
            <a:r>
              <a:rPr lang="en-US" smtClean="0"/>
              <a:t>(1)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000" smtClean="0"/>
          </a:p>
          <a:p>
            <a:pPr>
              <a:lnSpc>
                <a:spcPct val="90000"/>
              </a:lnSpc>
            </a:pPr>
            <a:r>
              <a:rPr lang="en-US" smtClean="0">
                <a:solidFill>
                  <a:srgbClr val="CC3300"/>
                </a:solidFill>
              </a:rPr>
              <a:t>While loop in lines 3-7 </a:t>
            </a:r>
            <a:r>
              <a:rPr lang="en-US" smtClean="0"/>
              <a:t>searches for place to insert </a:t>
            </a:r>
            <a:r>
              <a:rPr lang="en-US" i="1" smtClean="0"/>
              <a:t>z</a:t>
            </a:r>
            <a:r>
              <a:rPr lang="en-US" smtClean="0"/>
              <a:t>, maintaining parent </a:t>
            </a:r>
            <a:r>
              <a:rPr lang="en-US" i="1" smtClean="0"/>
              <a:t>y</a:t>
            </a:r>
            <a:r>
              <a:rPr lang="en-US" smtClean="0"/>
              <a:t>.</a:t>
            </a:r>
            <a:br>
              <a:rPr lang="en-US" smtClean="0"/>
            </a:br>
            <a:r>
              <a:rPr lang="en-US" smtClean="0"/>
              <a:t>This takes </a:t>
            </a:r>
            <a:r>
              <a:rPr lang="en-US" i="1" smtClean="0">
                <a:solidFill>
                  <a:srgbClr val="CC3300"/>
                </a:solidFill>
              </a:rPr>
              <a:t>O</a:t>
            </a:r>
            <a:r>
              <a:rPr lang="en-US" smtClean="0">
                <a:solidFill>
                  <a:srgbClr val="CC3300"/>
                </a:solidFill>
              </a:rPr>
              <a:t>(</a:t>
            </a:r>
            <a:r>
              <a:rPr lang="en-US" i="1" smtClean="0">
                <a:solidFill>
                  <a:srgbClr val="CC3300"/>
                </a:solidFill>
              </a:rPr>
              <a:t>h</a:t>
            </a:r>
            <a:r>
              <a:rPr lang="en-US" smtClean="0">
                <a:solidFill>
                  <a:srgbClr val="CC3300"/>
                </a:solidFill>
              </a:rPr>
              <a:t>) time</a:t>
            </a:r>
            <a:r>
              <a:rPr lang="en-US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000" smtClean="0"/>
          </a:p>
          <a:p>
            <a:pPr>
              <a:lnSpc>
                <a:spcPct val="90000"/>
              </a:lnSpc>
            </a:pPr>
            <a:r>
              <a:rPr lang="en-US" smtClean="0">
                <a:solidFill>
                  <a:srgbClr val="CC3300"/>
                </a:solidFill>
              </a:rPr>
              <a:t>Lines 8-13 </a:t>
            </a:r>
            <a:r>
              <a:rPr lang="en-US" smtClean="0"/>
              <a:t>insert the value: </a:t>
            </a:r>
            <a:r>
              <a:rPr lang="en-US" i="1" smtClean="0">
                <a:solidFill>
                  <a:srgbClr val="CC3300"/>
                </a:solidFill>
              </a:rPr>
              <a:t>O</a:t>
            </a:r>
            <a:r>
              <a:rPr lang="en-US" smtClean="0">
                <a:solidFill>
                  <a:srgbClr val="CC3300"/>
                </a:solidFill>
              </a:rPr>
              <a:t>(1)</a:t>
            </a:r>
            <a:r>
              <a:rPr lang="en-US" smtClean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chemeClr val="hlink"/>
                </a:solidFill>
                <a:sym typeface="Symbol" pitchFamily="18" charset="2"/>
              </a:rPr>
              <a:t> </a:t>
            </a:r>
            <a:r>
              <a:rPr lang="en-US" smtClean="0">
                <a:solidFill>
                  <a:schemeClr val="hlink"/>
                </a:solidFill>
              </a:rPr>
              <a:t>TOTAL: </a:t>
            </a:r>
            <a:r>
              <a:rPr lang="en-US" i="1" smtClean="0">
                <a:solidFill>
                  <a:schemeClr val="hlink"/>
                </a:solidFill>
              </a:rPr>
              <a:t>O</a:t>
            </a:r>
            <a:r>
              <a:rPr lang="en-US" smtClean="0">
                <a:solidFill>
                  <a:schemeClr val="hlink"/>
                </a:solidFill>
              </a:rPr>
              <a:t>(</a:t>
            </a:r>
            <a:r>
              <a:rPr lang="en-US" i="1" smtClean="0">
                <a:solidFill>
                  <a:schemeClr val="hlink"/>
                </a:solidFill>
              </a:rPr>
              <a:t>h</a:t>
            </a:r>
            <a:r>
              <a:rPr lang="en-US" smtClean="0">
                <a:solidFill>
                  <a:schemeClr val="hlink"/>
                </a:solidFill>
              </a:rPr>
              <a:t>) time to insert a node.</a:t>
            </a:r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 dirty="0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4648200" y="1143000"/>
            <a:ext cx="4191000" cy="5334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>
                <a:solidFill>
                  <a:srgbClr val="CC3300"/>
                </a:solidFill>
              </a:rPr>
              <a:t>Tree-Insert(</a:t>
            </a:r>
            <a:r>
              <a:rPr lang="en-US" i="1">
                <a:solidFill>
                  <a:srgbClr val="CC3300"/>
                </a:solidFill>
              </a:rPr>
              <a:t>T</a:t>
            </a:r>
            <a:r>
              <a:rPr lang="en-US">
                <a:solidFill>
                  <a:srgbClr val="CC3300"/>
                </a:solidFill>
              </a:rPr>
              <a:t>, </a:t>
            </a:r>
            <a:r>
              <a:rPr lang="en-US" i="1">
                <a:solidFill>
                  <a:srgbClr val="CC3300"/>
                </a:solidFill>
              </a:rPr>
              <a:t>z</a:t>
            </a:r>
            <a:r>
              <a:rPr lang="en-US">
                <a:solidFill>
                  <a:srgbClr val="CC3300"/>
                </a:solidFill>
              </a:rPr>
              <a:t>)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Font typeface="Wingdings" pitchFamily="2" charset="2"/>
              <a:buAutoNum type="arabicPeriod"/>
              <a:defRPr/>
            </a:pPr>
            <a:r>
              <a:rPr lang="en-US" i="1" u="none">
                <a:solidFill>
                  <a:srgbClr val="010000"/>
                </a:solidFill>
              </a:rPr>
              <a:t>y</a:t>
            </a:r>
            <a:r>
              <a:rPr lang="en-US" u="none">
                <a:solidFill>
                  <a:srgbClr val="010000"/>
                </a:solidFill>
              </a:rPr>
              <a:t> 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 NIL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Font typeface="Wingdings" pitchFamily="2" charset="2"/>
              <a:buAutoNum type="arabicPeriod"/>
              <a:defRPr/>
            </a:pP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x 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 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root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[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T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]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Font typeface="Wingdings" pitchFamily="2" charset="2"/>
              <a:buAutoNum type="arabicPeriod"/>
              <a:defRPr/>
            </a:pPr>
            <a:r>
              <a:rPr lang="en-US" b="1" u="none">
                <a:solidFill>
                  <a:srgbClr val="010000"/>
                </a:solidFill>
                <a:sym typeface="Symbol" pitchFamily="18" charset="2"/>
              </a:rPr>
              <a:t>while</a:t>
            </a:r>
            <a:r>
              <a:rPr lang="en-US" b="1" i="1" u="none">
                <a:solidFill>
                  <a:srgbClr val="010000"/>
                </a:solidFill>
                <a:sym typeface="Symbol" pitchFamily="18" charset="2"/>
              </a:rPr>
              <a:t> 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x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  NIL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Font typeface="Wingdings" pitchFamily="2" charset="2"/>
              <a:buAutoNum type="arabicPeriod"/>
              <a:defRPr/>
            </a:pP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    </a:t>
            </a:r>
            <a:r>
              <a:rPr lang="en-US" b="1" u="none">
                <a:solidFill>
                  <a:srgbClr val="010000"/>
                </a:solidFill>
                <a:sym typeface="Symbol" pitchFamily="18" charset="2"/>
              </a:rPr>
              <a:t>do</a:t>
            </a:r>
            <a:r>
              <a:rPr lang="en-US" b="1" i="1" u="none">
                <a:solidFill>
                  <a:srgbClr val="010000"/>
                </a:solidFill>
                <a:sym typeface="Symbol" pitchFamily="18" charset="2"/>
              </a:rPr>
              <a:t> 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y 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 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x</a:t>
            </a:r>
            <a:endParaRPr lang="en-US" u="none">
              <a:solidFill>
                <a:srgbClr val="010000"/>
              </a:solidFill>
              <a:sym typeface="Symbol" pitchFamily="18" charset="2"/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Font typeface="Wingdings" pitchFamily="2" charset="2"/>
              <a:buAutoNum type="arabicPeriod"/>
              <a:defRPr/>
            </a:pP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         </a:t>
            </a:r>
            <a:r>
              <a:rPr lang="en-US" b="1" u="none">
                <a:solidFill>
                  <a:srgbClr val="010000"/>
                </a:solidFill>
                <a:sym typeface="Symbol" pitchFamily="18" charset="2"/>
              </a:rPr>
              <a:t>if</a:t>
            </a:r>
            <a:r>
              <a:rPr lang="en-US" b="1" i="1" u="none">
                <a:solidFill>
                  <a:srgbClr val="010000"/>
                </a:solidFill>
                <a:sym typeface="Symbol" pitchFamily="18" charset="2"/>
              </a:rPr>
              <a:t> 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key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[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z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] &lt; 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key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[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x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]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Font typeface="Wingdings" pitchFamily="2" charset="2"/>
              <a:buAutoNum type="arabicPeriod"/>
              <a:defRPr/>
            </a:pP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              </a:t>
            </a:r>
            <a:r>
              <a:rPr lang="en-US" b="1" u="none">
                <a:solidFill>
                  <a:srgbClr val="010000"/>
                </a:solidFill>
                <a:sym typeface="Symbol" pitchFamily="18" charset="2"/>
              </a:rPr>
              <a:t>then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 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x 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 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left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[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x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]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Font typeface="Wingdings" pitchFamily="2" charset="2"/>
              <a:buAutoNum type="arabicPeriod"/>
              <a:defRPr/>
            </a:pP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              </a:t>
            </a:r>
            <a:r>
              <a:rPr lang="en-US" b="1" u="none">
                <a:solidFill>
                  <a:srgbClr val="010000"/>
                </a:solidFill>
                <a:sym typeface="Symbol" pitchFamily="18" charset="2"/>
              </a:rPr>
              <a:t>else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 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x 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 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right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[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x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]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Font typeface="Wingdings" pitchFamily="2" charset="2"/>
              <a:buAutoNum type="arabicPeriod"/>
              <a:defRPr/>
            </a:pP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p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[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z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]  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y</a:t>
            </a:r>
            <a:endParaRPr lang="en-US" u="none">
              <a:solidFill>
                <a:srgbClr val="010000"/>
              </a:solidFill>
              <a:sym typeface="Symbol" pitchFamily="18" charset="2"/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Font typeface="Wingdings" pitchFamily="2" charset="2"/>
              <a:buAutoNum type="arabicPeriod"/>
              <a:defRPr/>
            </a:pPr>
            <a:r>
              <a:rPr lang="en-US" b="1" u="none">
                <a:solidFill>
                  <a:srgbClr val="010000"/>
                </a:solidFill>
                <a:sym typeface="Symbol" pitchFamily="18" charset="2"/>
              </a:rPr>
              <a:t>if 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y 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= NIL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Font typeface="Wingdings" pitchFamily="2" charset="2"/>
              <a:buAutoNum type="arabicPeriod"/>
              <a:defRPr/>
            </a:pP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    </a:t>
            </a:r>
            <a:r>
              <a:rPr lang="en-US" b="1" u="none">
                <a:solidFill>
                  <a:srgbClr val="010000"/>
                </a:solidFill>
                <a:sym typeface="Symbol" pitchFamily="18" charset="2"/>
              </a:rPr>
              <a:t>then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 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root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[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t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]  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z</a:t>
            </a:r>
            <a:endParaRPr lang="en-US" u="none">
              <a:solidFill>
                <a:srgbClr val="010000"/>
              </a:solidFill>
              <a:sym typeface="Symbol" pitchFamily="18" charset="2"/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Font typeface="Wingdings" pitchFamily="2" charset="2"/>
              <a:buAutoNum type="arabicPeriod"/>
              <a:defRPr/>
            </a:pP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    </a:t>
            </a:r>
            <a:r>
              <a:rPr lang="en-US" b="1" u="none">
                <a:solidFill>
                  <a:srgbClr val="010000"/>
                </a:solidFill>
                <a:sym typeface="Symbol" pitchFamily="18" charset="2"/>
              </a:rPr>
              <a:t>else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 </a:t>
            </a:r>
            <a:r>
              <a:rPr lang="en-US" b="1" u="none">
                <a:solidFill>
                  <a:srgbClr val="010000"/>
                </a:solidFill>
                <a:sym typeface="Symbol" pitchFamily="18" charset="2"/>
              </a:rPr>
              <a:t>if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 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key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[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z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] &lt; 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key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[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y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]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Font typeface="Wingdings" pitchFamily="2" charset="2"/>
              <a:buAutoNum type="arabicPeriod"/>
              <a:defRPr/>
            </a:pP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          </a:t>
            </a:r>
            <a:r>
              <a:rPr lang="en-US" b="1" u="none">
                <a:solidFill>
                  <a:srgbClr val="010000"/>
                </a:solidFill>
                <a:sym typeface="Symbol" pitchFamily="18" charset="2"/>
              </a:rPr>
              <a:t>then  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left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[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y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]  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z</a:t>
            </a:r>
            <a:endParaRPr lang="en-US" u="none">
              <a:solidFill>
                <a:srgbClr val="010000"/>
              </a:solidFill>
              <a:sym typeface="Symbol" pitchFamily="18" charset="2"/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Font typeface="Wingdings" pitchFamily="2" charset="2"/>
              <a:buAutoNum type="arabicPeriod"/>
              <a:defRPr/>
            </a:pP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          </a:t>
            </a:r>
            <a:r>
              <a:rPr lang="en-US" b="1" u="none">
                <a:solidFill>
                  <a:srgbClr val="010000"/>
                </a:solidFill>
                <a:sym typeface="Symbol" pitchFamily="18" charset="2"/>
              </a:rPr>
              <a:t>else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 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right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[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y</a:t>
            </a:r>
            <a:r>
              <a:rPr lang="en-US" u="none">
                <a:solidFill>
                  <a:srgbClr val="010000"/>
                </a:solidFill>
                <a:sym typeface="Symbol" pitchFamily="18" charset="2"/>
              </a:rPr>
              <a:t>]  </a:t>
            </a:r>
            <a:r>
              <a:rPr lang="en-US" i="1" u="none">
                <a:solidFill>
                  <a:srgbClr val="010000"/>
                </a:solidFill>
                <a:sym typeface="Symbol" pitchFamily="18" charset="2"/>
              </a:rPr>
              <a:t>z</a:t>
            </a:r>
            <a:endParaRPr lang="en-US" u="none">
              <a:solidFill>
                <a:srgbClr val="010000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Exercise: Sorting Using BSTs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7772400" cy="4751388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Sort (</a:t>
            </a:r>
            <a:r>
              <a:rPr lang="en-US" i="1" smtClean="0"/>
              <a:t>A</a:t>
            </a:r>
            <a:r>
              <a:rPr lang="en-US" smtClean="0"/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	for </a:t>
            </a:r>
            <a:r>
              <a:rPr lang="en-US" i="1" smtClean="0"/>
              <a:t>i</a:t>
            </a:r>
            <a:r>
              <a:rPr lang="en-US" smtClean="0"/>
              <a:t> </a:t>
            </a:r>
            <a:r>
              <a:rPr lang="en-US" sz="2400" smtClean="0">
                <a:sym typeface="Symbol" pitchFamily="18" charset="2"/>
              </a:rPr>
              <a:t></a:t>
            </a:r>
            <a:r>
              <a:rPr lang="en-US" smtClean="0"/>
              <a:t> 1 to </a:t>
            </a:r>
            <a:r>
              <a:rPr lang="en-US" i="1" smtClean="0"/>
              <a:t>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        do tree-insert(</a:t>
            </a:r>
            <a:r>
              <a:rPr lang="en-US" i="1" smtClean="0"/>
              <a:t>A</a:t>
            </a:r>
            <a:r>
              <a:rPr lang="en-US" smtClean="0"/>
              <a:t>[</a:t>
            </a:r>
            <a:r>
              <a:rPr lang="en-US" i="1" smtClean="0"/>
              <a:t>i</a:t>
            </a:r>
            <a:r>
              <a:rPr lang="en-US" smtClean="0"/>
              <a:t>])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   inorder-tree-walk(</a:t>
            </a:r>
            <a:r>
              <a:rPr lang="en-US" i="1" smtClean="0"/>
              <a:t>root</a:t>
            </a:r>
            <a:r>
              <a:rPr lang="en-US" smtClean="0"/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rgbClr val="CC3300"/>
                </a:solidFill>
              </a:rPr>
              <a:t>What are the worst case and best case running times?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rgbClr val="CC3300"/>
                </a:solidFill>
              </a:rPr>
              <a:t>In practice, how would this compare to other sorting algorithms?</a:t>
            </a:r>
          </a:p>
        </p:txBody>
      </p:sp>
      <p:sp>
        <p:nvSpPr>
          <p:cNvPr id="1843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Tree-Delete (</a:t>
            </a:r>
            <a:r>
              <a:rPr lang="en-US" i="1" dirty="0" smtClean="0"/>
              <a:t>T, x</a:t>
            </a:r>
            <a:r>
              <a:rPr lang="en-US" dirty="0" smtClean="0"/>
              <a:t>)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66800"/>
            <a:ext cx="8096250" cy="5181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if </a:t>
            </a:r>
            <a:r>
              <a:rPr lang="en-US" i="1" smtClean="0"/>
              <a:t>x</a:t>
            </a:r>
            <a:r>
              <a:rPr lang="en-US" smtClean="0"/>
              <a:t> has no children                  	</a:t>
            </a:r>
            <a:r>
              <a:rPr lang="en-US" smtClean="0">
                <a:solidFill>
                  <a:srgbClr val="CC3300"/>
                </a:solidFill>
                <a:sym typeface="Symbol" pitchFamily="18" charset="2"/>
              </a:rPr>
              <a:t> case 0</a:t>
            </a:r>
            <a:endParaRPr lang="en-US" smtClean="0">
              <a:solidFill>
                <a:srgbClr val="CC33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mtClean="0"/>
              <a:t>  	then remove </a:t>
            </a:r>
            <a:r>
              <a:rPr lang="en-US" i="1" smtClean="0"/>
              <a:t>x</a:t>
            </a:r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smtClean="0"/>
              <a:t>if </a:t>
            </a:r>
            <a:r>
              <a:rPr lang="en-US" i="1" smtClean="0"/>
              <a:t>x</a:t>
            </a:r>
            <a:r>
              <a:rPr lang="en-US" smtClean="0"/>
              <a:t> has one child			</a:t>
            </a:r>
            <a:r>
              <a:rPr lang="en-US" smtClean="0">
                <a:solidFill>
                  <a:srgbClr val="CC3300"/>
                </a:solidFill>
                <a:sym typeface="Symbol" pitchFamily="18" charset="2"/>
              </a:rPr>
              <a:t> case 1</a:t>
            </a:r>
            <a:endParaRPr lang="en-US" smtClean="0">
              <a:solidFill>
                <a:srgbClr val="CC33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mtClean="0"/>
              <a:t>	then make </a:t>
            </a:r>
            <a:r>
              <a:rPr lang="en-US" i="1" smtClean="0"/>
              <a:t>p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 point to child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if </a:t>
            </a:r>
            <a:r>
              <a:rPr lang="en-US" i="1" smtClean="0"/>
              <a:t>x</a:t>
            </a:r>
            <a:r>
              <a:rPr lang="en-US" smtClean="0"/>
              <a:t> has two children (subtrees) 	</a:t>
            </a:r>
            <a:r>
              <a:rPr lang="en-US" smtClean="0">
                <a:solidFill>
                  <a:srgbClr val="CC3300"/>
                </a:solidFill>
                <a:sym typeface="Symbol" pitchFamily="18" charset="2"/>
              </a:rPr>
              <a:t> case 2</a:t>
            </a:r>
            <a:endParaRPr lang="en-US" smtClean="0">
              <a:solidFill>
                <a:srgbClr val="CC33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mtClean="0"/>
              <a:t>   then swap </a:t>
            </a:r>
            <a:r>
              <a:rPr lang="en-US" i="1" smtClean="0"/>
              <a:t>x</a:t>
            </a:r>
            <a:r>
              <a:rPr lang="en-US" smtClean="0"/>
              <a:t> with its successor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            perform case 0 or case 1 to delete it</a:t>
            </a:r>
          </a:p>
          <a:p>
            <a:pPr>
              <a:buFont typeface="Wingdings" pitchFamily="2" charset="2"/>
              <a:buNone/>
            </a:pPr>
            <a:endParaRPr lang="en-US" sz="2400" smtClean="0"/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CC3300"/>
                </a:solidFill>
                <a:sym typeface="Symbol" pitchFamily="18" charset="2"/>
              </a:rPr>
              <a:t> </a:t>
            </a:r>
            <a:r>
              <a:rPr lang="en-US" smtClean="0">
                <a:solidFill>
                  <a:srgbClr val="CC3300"/>
                </a:solidFill>
              </a:rPr>
              <a:t>TOTAL: </a:t>
            </a:r>
            <a:r>
              <a:rPr lang="en-US" i="1" smtClean="0">
                <a:solidFill>
                  <a:srgbClr val="CC3300"/>
                </a:solidFill>
              </a:rPr>
              <a:t>O</a:t>
            </a:r>
            <a:r>
              <a:rPr lang="en-US" smtClean="0">
                <a:solidFill>
                  <a:srgbClr val="CC3300"/>
                </a:solidFill>
              </a:rPr>
              <a:t>(</a:t>
            </a:r>
            <a:r>
              <a:rPr lang="en-US" i="1" smtClean="0">
                <a:solidFill>
                  <a:srgbClr val="CC3300"/>
                </a:solidFill>
              </a:rPr>
              <a:t>h</a:t>
            </a:r>
            <a:r>
              <a:rPr lang="en-US" smtClean="0">
                <a:solidFill>
                  <a:srgbClr val="CC3300"/>
                </a:solidFill>
              </a:rPr>
              <a:t>) time to delete a node</a:t>
            </a:r>
          </a:p>
        </p:txBody>
      </p:sp>
      <p:sp>
        <p:nvSpPr>
          <p:cNvPr id="1945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2413" cy="685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Deletion – Pseudocode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685800"/>
            <a:ext cx="8305800" cy="5791200"/>
          </a:xfrm>
          <a:solidFill>
            <a:srgbClr val="CCECFF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u="sng" smtClean="0">
                <a:solidFill>
                  <a:srgbClr val="CC3300"/>
                </a:solidFill>
              </a:rPr>
              <a:t>Tree-Delete(</a:t>
            </a:r>
            <a:r>
              <a:rPr lang="en-US" sz="2400" i="1" u="sng" smtClean="0">
                <a:solidFill>
                  <a:srgbClr val="CC3300"/>
                </a:solidFill>
              </a:rPr>
              <a:t>T</a:t>
            </a:r>
            <a:r>
              <a:rPr lang="en-US" sz="2400" u="sng" smtClean="0">
                <a:solidFill>
                  <a:srgbClr val="CC3300"/>
                </a:solidFill>
              </a:rPr>
              <a:t>, </a:t>
            </a:r>
            <a:r>
              <a:rPr lang="en-US" sz="2400" i="1" u="sng" smtClean="0">
                <a:solidFill>
                  <a:srgbClr val="CC3300"/>
                </a:solidFill>
              </a:rPr>
              <a:t>z</a:t>
            </a:r>
            <a:r>
              <a:rPr lang="en-US" sz="2400" u="sng" smtClean="0">
                <a:solidFill>
                  <a:srgbClr val="CC3300"/>
                </a:solidFill>
              </a:rPr>
              <a:t>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b="1" smtClean="0"/>
              <a:t>/* </a:t>
            </a:r>
            <a:r>
              <a:rPr lang="en-US" sz="2400" smtClean="0"/>
              <a:t>Determine which node to splice out: either </a:t>
            </a:r>
            <a:r>
              <a:rPr lang="en-US" sz="2400" i="1" smtClean="0"/>
              <a:t>z</a:t>
            </a:r>
            <a:r>
              <a:rPr lang="en-US" sz="2400" smtClean="0"/>
              <a:t> or </a:t>
            </a:r>
            <a:r>
              <a:rPr lang="en-US" sz="2400" i="1" smtClean="0"/>
              <a:t>z</a:t>
            </a:r>
            <a:r>
              <a:rPr lang="en-US" sz="2400" smtClean="0"/>
              <a:t>’s successor. */</a:t>
            </a:r>
            <a:endParaRPr lang="en-US" sz="2400" smtClean="0">
              <a:sym typeface="Symbol" pitchFamily="18" charset="2"/>
            </a:endParaRPr>
          </a:p>
          <a:p>
            <a:pPr marL="609600" indent="-609600">
              <a:lnSpc>
                <a:spcPct val="90000"/>
              </a:lnSpc>
              <a:defRPr/>
            </a:pPr>
            <a:r>
              <a:rPr lang="en-US" sz="2400" smtClean="0">
                <a:sym typeface="Symbol" pitchFamily="18" charset="2"/>
              </a:rPr>
              <a:t> </a:t>
            </a:r>
            <a:r>
              <a:rPr lang="en-US" sz="2400" b="1" smtClean="0">
                <a:sym typeface="Symbol" pitchFamily="18" charset="2"/>
              </a:rPr>
              <a:t>if </a:t>
            </a:r>
            <a:r>
              <a:rPr lang="en-US" sz="2400" i="1" smtClean="0">
                <a:sym typeface="Symbol" pitchFamily="18" charset="2"/>
              </a:rPr>
              <a:t>left</a:t>
            </a:r>
            <a:r>
              <a:rPr lang="en-US" sz="2400" smtClean="0">
                <a:sym typeface="Symbol" pitchFamily="18" charset="2"/>
              </a:rPr>
              <a:t>[</a:t>
            </a:r>
            <a:r>
              <a:rPr lang="en-US" sz="2400" i="1" smtClean="0">
                <a:sym typeface="Symbol" pitchFamily="18" charset="2"/>
              </a:rPr>
              <a:t>z</a:t>
            </a:r>
            <a:r>
              <a:rPr lang="en-US" sz="2400" smtClean="0">
                <a:sym typeface="Symbol" pitchFamily="18" charset="2"/>
              </a:rPr>
              <a:t>] = NIL </a:t>
            </a:r>
            <a:r>
              <a:rPr lang="en-US" sz="2400" b="1" smtClean="0">
                <a:sym typeface="Symbol" pitchFamily="18" charset="2"/>
              </a:rPr>
              <a:t>or </a:t>
            </a:r>
            <a:r>
              <a:rPr lang="en-US" sz="2400" i="1" smtClean="0">
                <a:sym typeface="Symbol" pitchFamily="18" charset="2"/>
              </a:rPr>
              <a:t>right</a:t>
            </a:r>
            <a:r>
              <a:rPr lang="en-US" sz="2400" smtClean="0">
                <a:sym typeface="Symbol" pitchFamily="18" charset="2"/>
              </a:rPr>
              <a:t>[</a:t>
            </a:r>
            <a:r>
              <a:rPr lang="en-US" sz="2400" i="1" smtClean="0">
                <a:sym typeface="Symbol" pitchFamily="18" charset="2"/>
              </a:rPr>
              <a:t>z</a:t>
            </a:r>
            <a:r>
              <a:rPr lang="en-US" sz="2400" smtClean="0">
                <a:sym typeface="Symbol" pitchFamily="18" charset="2"/>
              </a:rPr>
              <a:t>] 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en-US" sz="2400" b="1" smtClean="0">
                <a:sym typeface="Symbol" pitchFamily="18" charset="2"/>
              </a:rPr>
              <a:t>     then</a:t>
            </a:r>
            <a:r>
              <a:rPr lang="en-US" sz="2400" smtClean="0">
                <a:sym typeface="Symbol" pitchFamily="18" charset="2"/>
              </a:rPr>
              <a:t> </a:t>
            </a:r>
            <a:r>
              <a:rPr lang="en-US" sz="2400" i="1" smtClean="0">
                <a:sym typeface="Symbol" pitchFamily="18" charset="2"/>
              </a:rPr>
              <a:t>y</a:t>
            </a:r>
            <a:r>
              <a:rPr lang="en-US" sz="2400" smtClean="0">
                <a:sym typeface="Symbol" pitchFamily="18" charset="2"/>
              </a:rPr>
              <a:t>  </a:t>
            </a:r>
            <a:r>
              <a:rPr lang="en-US" sz="2400" i="1" smtClean="0">
                <a:sym typeface="Symbol" pitchFamily="18" charset="2"/>
              </a:rPr>
              <a:t>z</a:t>
            </a:r>
            <a:endParaRPr lang="en-US" sz="2400" smtClean="0">
              <a:sym typeface="Symbol" pitchFamily="18" charset="2"/>
            </a:endParaRPr>
          </a:p>
          <a:p>
            <a:pPr marL="609600" indent="-609600">
              <a:lnSpc>
                <a:spcPct val="90000"/>
              </a:lnSpc>
              <a:defRPr/>
            </a:pPr>
            <a:r>
              <a:rPr lang="en-US" sz="2400" smtClean="0">
                <a:sym typeface="Symbol" pitchFamily="18" charset="2"/>
              </a:rPr>
              <a:t>     </a:t>
            </a:r>
            <a:r>
              <a:rPr lang="en-US" sz="2400" b="1" smtClean="0">
                <a:sym typeface="Symbol" pitchFamily="18" charset="2"/>
              </a:rPr>
              <a:t>else</a:t>
            </a:r>
            <a:r>
              <a:rPr lang="en-US" sz="2400" b="1" i="1" smtClean="0">
                <a:sym typeface="Symbol" pitchFamily="18" charset="2"/>
              </a:rPr>
              <a:t> </a:t>
            </a:r>
            <a:r>
              <a:rPr lang="en-US" sz="2400" i="1" smtClean="0">
                <a:sym typeface="Symbol" pitchFamily="18" charset="2"/>
              </a:rPr>
              <a:t>y </a:t>
            </a:r>
            <a:r>
              <a:rPr lang="en-US" sz="2400" smtClean="0">
                <a:sym typeface="Symbol" pitchFamily="18" charset="2"/>
              </a:rPr>
              <a:t> Tree-Successor[z]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b="1" smtClean="0"/>
              <a:t>/* </a:t>
            </a:r>
            <a:r>
              <a:rPr lang="en-US" sz="2400" smtClean="0"/>
              <a:t>Set </a:t>
            </a:r>
            <a:r>
              <a:rPr lang="en-US" sz="2400" i="1" smtClean="0"/>
              <a:t>x</a:t>
            </a:r>
            <a:r>
              <a:rPr lang="en-US" sz="2400" smtClean="0"/>
              <a:t> to a non-NIL child of </a:t>
            </a:r>
            <a:r>
              <a:rPr lang="en-US" sz="2400" i="1" smtClean="0"/>
              <a:t>x</a:t>
            </a:r>
            <a:r>
              <a:rPr lang="en-US" sz="2400" smtClean="0"/>
              <a:t>, or to NIL if </a:t>
            </a:r>
            <a:r>
              <a:rPr lang="en-US" sz="2400" i="1" smtClean="0"/>
              <a:t>y</a:t>
            </a:r>
            <a:r>
              <a:rPr lang="en-US" sz="2400" smtClean="0"/>
              <a:t> has no children. */</a:t>
            </a:r>
            <a:endParaRPr lang="en-US" sz="2400" smtClean="0">
              <a:sym typeface="Symbol" pitchFamily="18" charset="2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 startAt="4"/>
              <a:defRPr/>
            </a:pPr>
            <a:r>
              <a:rPr lang="en-US" sz="2400" b="1" smtClean="0">
                <a:sym typeface="Symbol" pitchFamily="18" charset="2"/>
              </a:rPr>
              <a:t>if</a:t>
            </a:r>
            <a:r>
              <a:rPr lang="en-US" sz="2400" smtClean="0">
                <a:sym typeface="Symbol" pitchFamily="18" charset="2"/>
              </a:rPr>
              <a:t>  </a:t>
            </a:r>
            <a:r>
              <a:rPr lang="en-US" sz="2400" i="1" smtClean="0">
                <a:sym typeface="Symbol" pitchFamily="18" charset="2"/>
              </a:rPr>
              <a:t>left</a:t>
            </a:r>
            <a:r>
              <a:rPr lang="en-US" sz="2400" smtClean="0">
                <a:sym typeface="Symbol" pitchFamily="18" charset="2"/>
              </a:rPr>
              <a:t>[</a:t>
            </a:r>
            <a:r>
              <a:rPr lang="en-US" sz="2400" i="1" smtClean="0">
                <a:sym typeface="Symbol" pitchFamily="18" charset="2"/>
              </a:rPr>
              <a:t>y</a:t>
            </a:r>
            <a:r>
              <a:rPr lang="en-US" sz="2400" smtClean="0">
                <a:sym typeface="Symbol" pitchFamily="18" charset="2"/>
              </a:rPr>
              <a:t>]  NIL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 startAt="4"/>
              <a:defRPr/>
            </a:pPr>
            <a:r>
              <a:rPr lang="en-US" sz="2400" smtClean="0">
                <a:sym typeface="Symbol" pitchFamily="18" charset="2"/>
              </a:rPr>
              <a:t>      </a:t>
            </a:r>
            <a:r>
              <a:rPr lang="en-US" sz="2400" b="1" smtClean="0">
                <a:sym typeface="Symbol" pitchFamily="18" charset="2"/>
              </a:rPr>
              <a:t>then </a:t>
            </a:r>
            <a:r>
              <a:rPr lang="en-US" sz="2400" i="1" smtClean="0">
                <a:sym typeface="Symbol" pitchFamily="18" charset="2"/>
              </a:rPr>
              <a:t>x </a:t>
            </a:r>
            <a:r>
              <a:rPr lang="en-US" sz="2400" smtClean="0">
                <a:sym typeface="Symbol" pitchFamily="18" charset="2"/>
              </a:rPr>
              <a:t> </a:t>
            </a:r>
            <a:r>
              <a:rPr lang="en-US" sz="2400" i="1" smtClean="0">
                <a:sym typeface="Symbol" pitchFamily="18" charset="2"/>
              </a:rPr>
              <a:t>left</a:t>
            </a:r>
            <a:r>
              <a:rPr lang="en-US" sz="2400" smtClean="0">
                <a:sym typeface="Symbol" pitchFamily="18" charset="2"/>
              </a:rPr>
              <a:t>[</a:t>
            </a:r>
            <a:r>
              <a:rPr lang="en-US" sz="2400" i="1" smtClean="0">
                <a:sym typeface="Symbol" pitchFamily="18" charset="2"/>
              </a:rPr>
              <a:t>y</a:t>
            </a:r>
            <a:r>
              <a:rPr lang="en-US" sz="2400" smtClean="0">
                <a:sym typeface="Symbol" pitchFamily="18" charset="2"/>
              </a:rPr>
              <a:t>]</a:t>
            </a:r>
            <a:r>
              <a:rPr lang="en-US" sz="2400" b="1" smtClean="0">
                <a:sym typeface="Symbol" pitchFamily="18" charset="2"/>
              </a:rPr>
              <a:t> </a:t>
            </a:r>
            <a:endParaRPr lang="en-US" sz="2400" smtClean="0">
              <a:sym typeface="Symbol" pitchFamily="18" charset="2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 startAt="4"/>
              <a:defRPr/>
            </a:pPr>
            <a:r>
              <a:rPr lang="en-US" sz="2400" smtClean="0">
                <a:sym typeface="Symbol" pitchFamily="18" charset="2"/>
              </a:rPr>
              <a:t>      </a:t>
            </a:r>
            <a:r>
              <a:rPr lang="en-US" sz="2400" b="1" smtClean="0">
                <a:sym typeface="Symbol" pitchFamily="18" charset="2"/>
              </a:rPr>
              <a:t>else</a:t>
            </a:r>
            <a:r>
              <a:rPr lang="en-US" sz="2400" smtClean="0">
                <a:sym typeface="Symbol" pitchFamily="18" charset="2"/>
              </a:rPr>
              <a:t> </a:t>
            </a:r>
            <a:r>
              <a:rPr lang="en-US" sz="2400" i="1" smtClean="0">
                <a:sym typeface="Symbol" pitchFamily="18" charset="2"/>
              </a:rPr>
              <a:t>x </a:t>
            </a:r>
            <a:r>
              <a:rPr lang="en-US" sz="2400" smtClean="0">
                <a:sym typeface="Symbol" pitchFamily="18" charset="2"/>
              </a:rPr>
              <a:t> </a:t>
            </a:r>
            <a:r>
              <a:rPr lang="en-US" sz="2400" i="1" smtClean="0">
                <a:sym typeface="Symbol" pitchFamily="18" charset="2"/>
              </a:rPr>
              <a:t>right</a:t>
            </a:r>
            <a:r>
              <a:rPr lang="en-US" sz="2400" smtClean="0">
                <a:sym typeface="Symbol" pitchFamily="18" charset="2"/>
              </a:rPr>
              <a:t>[</a:t>
            </a:r>
            <a:r>
              <a:rPr lang="en-US" sz="2400" i="1" smtClean="0">
                <a:sym typeface="Symbol" pitchFamily="18" charset="2"/>
              </a:rPr>
              <a:t>y</a:t>
            </a:r>
            <a:r>
              <a:rPr lang="en-US" sz="2400" smtClean="0">
                <a:sym typeface="Symbol" pitchFamily="18" charset="2"/>
              </a:rPr>
              <a:t>]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b="1" smtClean="0"/>
              <a:t>/* </a:t>
            </a:r>
            <a:r>
              <a:rPr lang="en-US" sz="2400" i="1" smtClean="0"/>
              <a:t>y</a:t>
            </a:r>
            <a:r>
              <a:rPr lang="en-US" sz="2400" smtClean="0"/>
              <a:t> is removed from the tree by manipulating pointers of  </a:t>
            </a:r>
            <a:r>
              <a:rPr lang="en-US" sz="2400" i="1" smtClean="0"/>
              <a:t>p</a:t>
            </a:r>
            <a:r>
              <a:rPr lang="en-US" sz="2400" smtClean="0"/>
              <a:t>[</a:t>
            </a:r>
            <a:r>
              <a:rPr lang="en-US" sz="2400" i="1" smtClean="0"/>
              <a:t>y</a:t>
            </a:r>
            <a:r>
              <a:rPr lang="en-US" sz="2400" smtClean="0"/>
              <a:t>] and </a:t>
            </a:r>
            <a:r>
              <a:rPr lang="en-US" sz="2400" i="1" smtClean="0"/>
              <a:t>x */</a:t>
            </a:r>
            <a:endParaRPr lang="en-US" sz="2400" i="1" smtClean="0">
              <a:sym typeface="Symbol" pitchFamily="18" charset="2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 startAt="7"/>
              <a:defRPr/>
            </a:pPr>
            <a:r>
              <a:rPr lang="en-US" sz="2400" b="1" smtClean="0">
                <a:sym typeface="Symbol" pitchFamily="18" charset="2"/>
              </a:rPr>
              <a:t>if </a:t>
            </a:r>
            <a:r>
              <a:rPr lang="en-US" sz="2400" i="1" smtClean="0">
                <a:sym typeface="Symbol" pitchFamily="18" charset="2"/>
              </a:rPr>
              <a:t>x </a:t>
            </a:r>
            <a:r>
              <a:rPr lang="en-US" sz="2400" smtClean="0">
                <a:sym typeface="Symbol" pitchFamily="18" charset="2"/>
              </a:rPr>
              <a:t> NIL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 startAt="7"/>
              <a:defRPr/>
            </a:pPr>
            <a:r>
              <a:rPr lang="en-US" sz="2400" smtClean="0">
                <a:sym typeface="Symbol" pitchFamily="18" charset="2"/>
              </a:rPr>
              <a:t>    </a:t>
            </a:r>
            <a:r>
              <a:rPr lang="en-US" sz="2400" b="1" smtClean="0">
                <a:sym typeface="Symbol" pitchFamily="18" charset="2"/>
              </a:rPr>
              <a:t>then</a:t>
            </a:r>
            <a:r>
              <a:rPr lang="en-US" sz="2400" smtClean="0">
                <a:sym typeface="Symbol" pitchFamily="18" charset="2"/>
              </a:rPr>
              <a:t> </a:t>
            </a:r>
            <a:r>
              <a:rPr lang="en-US" sz="2400" i="1" smtClean="0">
                <a:sym typeface="Symbol" pitchFamily="18" charset="2"/>
              </a:rPr>
              <a:t>p</a:t>
            </a:r>
            <a:r>
              <a:rPr lang="en-US" sz="2400" smtClean="0">
                <a:sym typeface="Symbol" pitchFamily="18" charset="2"/>
              </a:rPr>
              <a:t>[</a:t>
            </a:r>
            <a:r>
              <a:rPr lang="en-US" sz="2400" i="1" smtClean="0">
                <a:sym typeface="Symbol" pitchFamily="18" charset="2"/>
              </a:rPr>
              <a:t>x</a:t>
            </a:r>
            <a:r>
              <a:rPr lang="en-US" sz="2400" smtClean="0">
                <a:sym typeface="Symbol" pitchFamily="18" charset="2"/>
              </a:rPr>
              <a:t>]  </a:t>
            </a:r>
            <a:r>
              <a:rPr lang="en-US" sz="2400" i="1" smtClean="0">
                <a:sym typeface="Symbol" pitchFamily="18" charset="2"/>
              </a:rPr>
              <a:t>p</a:t>
            </a:r>
            <a:r>
              <a:rPr lang="en-US" sz="2400" smtClean="0">
                <a:sym typeface="Symbol" pitchFamily="18" charset="2"/>
              </a:rPr>
              <a:t>[</a:t>
            </a:r>
            <a:r>
              <a:rPr lang="en-US" sz="2400" i="1" smtClean="0">
                <a:sym typeface="Symbol" pitchFamily="18" charset="2"/>
              </a:rPr>
              <a:t>y</a:t>
            </a:r>
            <a:r>
              <a:rPr lang="en-US" sz="2400" smtClean="0">
                <a:sym typeface="Symbol" pitchFamily="18" charset="2"/>
              </a:rPr>
              <a:t>]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smtClean="0">
                <a:sym typeface="Symbol" pitchFamily="18" charset="2"/>
              </a:rPr>
              <a:t>/* Continued on next slide */</a:t>
            </a:r>
          </a:p>
        </p:txBody>
      </p:sp>
      <p:sp>
        <p:nvSpPr>
          <p:cNvPr id="2048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2413" cy="685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Deletion – Pseudocode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8305800" cy="5257800"/>
          </a:xfrm>
          <a:solidFill>
            <a:srgbClr val="CCECFF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marL="609600" indent="-609600">
              <a:buFont typeface="Wingdings" pitchFamily="2" charset="2"/>
              <a:buNone/>
              <a:defRPr/>
            </a:pPr>
            <a:r>
              <a:rPr lang="en-US" sz="2400" u="sng" smtClean="0">
                <a:solidFill>
                  <a:srgbClr val="CC3300"/>
                </a:solidFill>
              </a:rPr>
              <a:t>Tree-Delete(</a:t>
            </a:r>
            <a:r>
              <a:rPr lang="en-US" sz="2400" i="1" u="sng" smtClean="0">
                <a:solidFill>
                  <a:srgbClr val="CC3300"/>
                </a:solidFill>
              </a:rPr>
              <a:t>T</a:t>
            </a:r>
            <a:r>
              <a:rPr lang="en-US" sz="2400" u="sng" smtClean="0">
                <a:solidFill>
                  <a:srgbClr val="CC3300"/>
                </a:solidFill>
              </a:rPr>
              <a:t>, </a:t>
            </a:r>
            <a:r>
              <a:rPr lang="en-US" sz="2400" i="1" u="sng" smtClean="0">
                <a:solidFill>
                  <a:srgbClr val="CC3300"/>
                </a:solidFill>
              </a:rPr>
              <a:t>z</a:t>
            </a:r>
            <a:r>
              <a:rPr lang="en-US" sz="2400" u="sng" smtClean="0">
                <a:solidFill>
                  <a:srgbClr val="CC3300"/>
                </a:solidFill>
              </a:rPr>
              <a:t>) (Contd. from previous slide)</a:t>
            </a:r>
            <a:endParaRPr lang="en-US" sz="2400" smtClean="0">
              <a:sym typeface="Symbol" pitchFamily="18" charset="2"/>
            </a:endParaRPr>
          </a:p>
          <a:p>
            <a:pPr marL="609600" indent="-609600">
              <a:buFont typeface="Wingdings" pitchFamily="2" charset="2"/>
              <a:buAutoNum type="arabicPeriod" startAt="9"/>
              <a:defRPr/>
            </a:pPr>
            <a:r>
              <a:rPr lang="en-US" sz="2400" smtClean="0">
                <a:sym typeface="Symbol" pitchFamily="18" charset="2"/>
              </a:rPr>
              <a:t> </a:t>
            </a:r>
            <a:r>
              <a:rPr lang="en-US" sz="2400" b="1" smtClean="0">
                <a:sym typeface="Symbol" pitchFamily="18" charset="2"/>
              </a:rPr>
              <a:t>if </a:t>
            </a:r>
            <a:r>
              <a:rPr lang="en-US" sz="2400" i="1" smtClean="0">
                <a:sym typeface="Symbol" pitchFamily="18" charset="2"/>
              </a:rPr>
              <a:t>p</a:t>
            </a:r>
            <a:r>
              <a:rPr lang="en-US" sz="2400" smtClean="0">
                <a:sym typeface="Symbol" pitchFamily="18" charset="2"/>
              </a:rPr>
              <a:t>[</a:t>
            </a:r>
            <a:r>
              <a:rPr lang="en-US" sz="2400" i="1" smtClean="0">
                <a:sym typeface="Symbol" pitchFamily="18" charset="2"/>
              </a:rPr>
              <a:t>y</a:t>
            </a:r>
            <a:r>
              <a:rPr lang="en-US" sz="2400" smtClean="0">
                <a:sym typeface="Symbol" pitchFamily="18" charset="2"/>
              </a:rPr>
              <a:t>] = NIL</a:t>
            </a:r>
          </a:p>
          <a:p>
            <a:pPr marL="609600" indent="-609600">
              <a:buFont typeface="Wingdings" pitchFamily="2" charset="2"/>
              <a:buAutoNum type="arabicPeriod" startAt="9"/>
              <a:defRPr/>
            </a:pPr>
            <a:r>
              <a:rPr lang="en-US" sz="2400" b="1" smtClean="0">
                <a:sym typeface="Symbol" pitchFamily="18" charset="2"/>
              </a:rPr>
              <a:t>     then</a:t>
            </a:r>
            <a:r>
              <a:rPr lang="en-US" sz="2400" smtClean="0">
                <a:sym typeface="Symbol" pitchFamily="18" charset="2"/>
              </a:rPr>
              <a:t> </a:t>
            </a:r>
            <a:r>
              <a:rPr lang="en-US" sz="2400" i="1" smtClean="0">
                <a:sym typeface="Symbol" pitchFamily="18" charset="2"/>
              </a:rPr>
              <a:t>root</a:t>
            </a:r>
            <a:r>
              <a:rPr lang="en-US" sz="2400" smtClean="0">
                <a:sym typeface="Symbol" pitchFamily="18" charset="2"/>
              </a:rPr>
              <a:t>[</a:t>
            </a:r>
            <a:r>
              <a:rPr lang="en-US" sz="2400" i="1" smtClean="0">
                <a:sym typeface="Symbol" pitchFamily="18" charset="2"/>
              </a:rPr>
              <a:t>T</a:t>
            </a:r>
            <a:r>
              <a:rPr lang="en-US" sz="2400" smtClean="0">
                <a:sym typeface="Symbol" pitchFamily="18" charset="2"/>
              </a:rPr>
              <a:t>]  </a:t>
            </a:r>
            <a:r>
              <a:rPr lang="en-US" sz="2400" i="1" smtClean="0">
                <a:sym typeface="Symbol" pitchFamily="18" charset="2"/>
              </a:rPr>
              <a:t>x</a:t>
            </a:r>
            <a:endParaRPr lang="en-US" sz="2400" smtClean="0">
              <a:sym typeface="Symbol" pitchFamily="18" charset="2"/>
            </a:endParaRPr>
          </a:p>
          <a:p>
            <a:pPr marL="609600" indent="-609600">
              <a:buFont typeface="Wingdings" pitchFamily="2" charset="2"/>
              <a:buAutoNum type="arabicPeriod" startAt="9"/>
              <a:defRPr/>
            </a:pPr>
            <a:r>
              <a:rPr lang="en-US" sz="2400" smtClean="0">
                <a:sym typeface="Symbol" pitchFamily="18" charset="2"/>
              </a:rPr>
              <a:t>     </a:t>
            </a:r>
            <a:r>
              <a:rPr lang="en-US" sz="2400" b="1" smtClean="0">
                <a:sym typeface="Symbol" pitchFamily="18" charset="2"/>
              </a:rPr>
              <a:t>else if </a:t>
            </a:r>
            <a:r>
              <a:rPr lang="en-US" sz="2400" b="1" i="1" smtClean="0">
                <a:sym typeface="Symbol" pitchFamily="18" charset="2"/>
              </a:rPr>
              <a:t> </a:t>
            </a:r>
            <a:r>
              <a:rPr lang="en-US" sz="2400" i="1" smtClean="0">
                <a:sym typeface="Symbol" pitchFamily="18" charset="2"/>
              </a:rPr>
              <a:t>y </a:t>
            </a:r>
            <a:r>
              <a:rPr lang="en-US" sz="2400" smtClean="0">
                <a:sym typeface="Symbol" pitchFamily="18" charset="2"/>
              </a:rPr>
              <a:t> </a:t>
            </a:r>
            <a:r>
              <a:rPr lang="en-US" sz="2400" i="1" smtClean="0">
                <a:sym typeface="Symbol" pitchFamily="18" charset="2"/>
              </a:rPr>
              <a:t>left</a:t>
            </a:r>
            <a:r>
              <a:rPr lang="en-US" sz="2400" smtClean="0">
                <a:sym typeface="Symbol" pitchFamily="18" charset="2"/>
              </a:rPr>
              <a:t>[</a:t>
            </a:r>
            <a:r>
              <a:rPr lang="en-US" sz="2400" i="1" smtClean="0">
                <a:sym typeface="Symbol" pitchFamily="18" charset="2"/>
              </a:rPr>
              <a:t>p</a:t>
            </a:r>
            <a:r>
              <a:rPr lang="en-US" sz="2400" smtClean="0">
                <a:sym typeface="Symbol" pitchFamily="18" charset="2"/>
              </a:rPr>
              <a:t>[</a:t>
            </a:r>
            <a:r>
              <a:rPr lang="en-US" sz="2400" i="1" smtClean="0">
                <a:sym typeface="Symbol" pitchFamily="18" charset="2"/>
              </a:rPr>
              <a:t>i</a:t>
            </a:r>
            <a:r>
              <a:rPr lang="en-US" sz="2400" smtClean="0">
                <a:sym typeface="Symbol" pitchFamily="18" charset="2"/>
              </a:rPr>
              <a:t>]]</a:t>
            </a:r>
          </a:p>
          <a:p>
            <a:pPr marL="609600" indent="-609600">
              <a:buFont typeface="Wingdings" pitchFamily="2" charset="2"/>
              <a:buAutoNum type="arabicPeriod" startAt="9"/>
              <a:defRPr/>
            </a:pPr>
            <a:r>
              <a:rPr lang="en-US" sz="2400" smtClean="0"/>
              <a:t>            </a:t>
            </a:r>
            <a:r>
              <a:rPr lang="en-US" sz="2400" b="1" smtClean="0"/>
              <a:t>then </a:t>
            </a:r>
            <a:r>
              <a:rPr lang="en-US" sz="2400" i="1" smtClean="0"/>
              <a:t>left</a:t>
            </a:r>
            <a:r>
              <a:rPr lang="en-US" sz="2400" smtClean="0"/>
              <a:t>[</a:t>
            </a:r>
            <a:r>
              <a:rPr lang="en-US" sz="2400" i="1" smtClean="0"/>
              <a:t>p</a:t>
            </a:r>
            <a:r>
              <a:rPr lang="en-US" sz="2400" smtClean="0"/>
              <a:t>[</a:t>
            </a:r>
            <a:r>
              <a:rPr lang="en-US" sz="2400" i="1" smtClean="0"/>
              <a:t>y</a:t>
            </a:r>
            <a:r>
              <a:rPr lang="en-US" sz="2400" smtClean="0"/>
              <a:t>]] </a:t>
            </a:r>
            <a:r>
              <a:rPr lang="en-US" sz="2400" smtClean="0">
                <a:sym typeface="Symbol" pitchFamily="18" charset="2"/>
              </a:rPr>
              <a:t> </a:t>
            </a:r>
            <a:r>
              <a:rPr lang="en-US" sz="2400" i="1" smtClean="0">
                <a:sym typeface="Symbol" pitchFamily="18" charset="2"/>
              </a:rPr>
              <a:t>x</a:t>
            </a:r>
            <a:endParaRPr lang="en-US" sz="2400" b="1" smtClean="0">
              <a:sym typeface="Symbol" pitchFamily="18" charset="2"/>
            </a:endParaRPr>
          </a:p>
          <a:p>
            <a:pPr marL="609600" indent="-609600">
              <a:buFont typeface="Wingdings" pitchFamily="2" charset="2"/>
              <a:buAutoNum type="arabicPeriod" startAt="9"/>
              <a:defRPr/>
            </a:pPr>
            <a:r>
              <a:rPr lang="en-US" sz="2400" b="1" smtClean="0">
                <a:sym typeface="Symbol" pitchFamily="18" charset="2"/>
              </a:rPr>
              <a:t>            else </a:t>
            </a:r>
            <a:r>
              <a:rPr lang="en-US" sz="2400" i="1" smtClean="0"/>
              <a:t>right</a:t>
            </a:r>
            <a:r>
              <a:rPr lang="en-US" sz="2400" smtClean="0"/>
              <a:t>[</a:t>
            </a:r>
            <a:r>
              <a:rPr lang="en-US" sz="2400" i="1" smtClean="0"/>
              <a:t>p</a:t>
            </a:r>
            <a:r>
              <a:rPr lang="en-US" sz="2400" smtClean="0"/>
              <a:t>[</a:t>
            </a:r>
            <a:r>
              <a:rPr lang="en-US" sz="2400" i="1" smtClean="0"/>
              <a:t>y</a:t>
            </a:r>
            <a:r>
              <a:rPr lang="en-US" sz="2400" smtClean="0"/>
              <a:t>]] </a:t>
            </a:r>
            <a:r>
              <a:rPr lang="en-US" sz="2400" smtClean="0">
                <a:sym typeface="Symbol" pitchFamily="18" charset="2"/>
              </a:rPr>
              <a:t> </a:t>
            </a:r>
            <a:r>
              <a:rPr lang="en-US" sz="2400" i="1" smtClean="0">
                <a:sym typeface="Symbol" pitchFamily="18" charset="2"/>
              </a:rPr>
              <a:t>x</a:t>
            </a:r>
            <a:endParaRPr lang="en-US" sz="2400" smtClean="0">
              <a:sym typeface="Symbol" pitchFamily="18" charset="2"/>
            </a:endParaRPr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US" sz="2400" smtClean="0">
                <a:sym typeface="Symbol" pitchFamily="18" charset="2"/>
              </a:rPr>
              <a:t>/* If </a:t>
            </a:r>
            <a:r>
              <a:rPr lang="en-US" sz="2400" i="1" smtClean="0">
                <a:sym typeface="Symbol" pitchFamily="18" charset="2"/>
              </a:rPr>
              <a:t>z</a:t>
            </a:r>
            <a:r>
              <a:rPr lang="en-US" sz="2400" smtClean="0">
                <a:sym typeface="Symbol" pitchFamily="18" charset="2"/>
              </a:rPr>
              <a:t>’s successor was spliced out, copy its data into </a:t>
            </a:r>
            <a:r>
              <a:rPr lang="en-US" sz="2400" i="1" smtClean="0">
                <a:sym typeface="Symbol" pitchFamily="18" charset="2"/>
              </a:rPr>
              <a:t>z </a:t>
            </a:r>
            <a:r>
              <a:rPr lang="en-US" sz="2400" smtClean="0">
                <a:sym typeface="Symbol" pitchFamily="18" charset="2"/>
              </a:rPr>
              <a:t>*/</a:t>
            </a:r>
          </a:p>
          <a:p>
            <a:pPr marL="609600" indent="-609600">
              <a:buFont typeface="Wingdings" pitchFamily="2" charset="2"/>
              <a:buAutoNum type="arabicPeriod" startAt="14"/>
              <a:defRPr/>
            </a:pPr>
            <a:r>
              <a:rPr lang="en-US" sz="2400" b="1" smtClean="0">
                <a:sym typeface="Symbol" pitchFamily="18" charset="2"/>
              </a:rPr>
              <a:t>if</a:t>
            </a:r>
            <a:r>
              <a:rPr lang="en-US" sz="2400" smtClean="0">
                <a:sym typeface="Symbol" pitchFamily="18" charset="2"/>
              </a:rPr>
              <a:t> </a:t>
            </a:r>
            <a:r>
              <a:rPr lang="en-US" sz="2400" i="1" smtClean="0">
                <a:sym typeface="Symbol" pitchFamily="18" charset="2"/>
              </a:rPr>
              <a:t>y</a:t>
            </a:r>
            <a:r>
              <a:rPr lang="en-US" sz="2400" smtClean="0">
                <a:sym typeface="Symbol" pitchFamily="18" charset="2"/>
              </a:rPr>
              <a:t>  </a:t>
            </a:r>
            <a:r>
              <a:rPr lang="en-US" sz="2400" i="1" smtClean="0">
                <a:sym typeface="Symbol" pitchFamily="18" charset="2"/>
              </a:rPr>
              <a:t>z</a:t>
            </a:r>
            <a:r>
              <a:rPr lang="en-US" sz="2400" smtClean="0">
                <a:sym typeface="Symbol" pitchFamily="18" charset="2"/>
              </a:rPr>
              <a:t> </a:t>
            </a:r>
          </a:p>
          <a:p>
            <a:pPr marL="609600" indent="-609600">
              <a:buFont typeface="Wingdings" pitchFamily="2" charset="2"/>
              <a:buAutoNum type="arabicPeriod" startAt="14"/>
              <a:defRPr/>
            </a:pPr>
            <a:r>
              <a:rPr lang="en-US" sz="2400" b="1" smtClean="0"/>
              <a:t>     then </a:t>
            </a:r>
            <a:r>
              <a:rPr lang="en-US" sz="2400" smtClean="0"/>
              <a:t> </a:t>
            </a:r>
            <a:r>
              <a:rPr lang="en-US" sz="2400" i="1" smtClean="0"/>
              <a:t>key</a:t>
            </a:r>
            <a:r>
              <a:rPr lang="en-US" sz="2400" smtClean="0"/>
              <a:t>[</a:t>
            </a:r>
            <a:r>
              <a:rPr lang="en-US" sz="2400" i="1" smtClean="0"/>
              <a:t>z</a:t>
            </a:r>
            <a:r>
              <a:rPr lang="en-US" sz="2400" smtClean="0"/>
              <a:t>] </a:t>
            </a:r>
            <a:r>
              <a:rPr lang="en-US" sz="2400" smtClean="0">
                <a:sym typeface="Symbol" pitchFamily="18" charset="2"/>
              </a:rPr>
              <a:t> </a:t>
            </a:r>
            <a:r>
              <a:rPr lang="en-US" sz="2400" i="1" smtClean="0">
                <a:sym typeface="Symbol" pitchFamily="18" charset="2"/>
              </a:rPr>
              <a:t>key</a:t>
            </a:r>
            <a:r>
              <a:rPr lang="en-US" sz="2400" smtClean="0">
                <a:sym typeface="Symbol" pitchFamily="18" charset="2"/>
              </a:rPr>
              <a:t>[</a:t>
            </a:r>
            <a:r>
              <a:rPr lang="en-US" sz="2400" i="1" smtClean="0">
                <a:sym typeface="Symbol" pitchFamily="18" charset="2"/>
              </a:rPr>
              <a:t>y</a:t>
            </a:r>
            <a:r>
              <a:rPr lang="en-US" sz="2400" smtClean="0">
                <a:sym typeface="Symbol" pitchFamily="18" charset="2"/>
              </a:rPr>
              <a:t>]</a:t>
            </a:r>
            <a:endParaRPr lang="en-US" sz="2400" i="1" smtClean="0">
              <a:sym typeface="Symbol" pitchFamily="18" charset="2"/>
            </a:endParaRPr>
          </a:p>
          <a:p>
            <a:pPr marL="609600" indent="-609600">
              <a:buFont typeface="Wingdings" pitchFamily="2" charset="2"/>
              <a:buAutoNum type="arabicPeriod" startAt="14"/>
              <a:defRPr/>
            </a:pPr>
            <a:r>
              <a:rPr lang="en-US" sz="2400" smtClean="0">
                <a:sym typeface="Symbol" pitchFamily="18" charset="2"/>
              </a:rPr>
              <a:t>               copy </a:t>
            </a:r>
            <a:r>
              <a:rPr lang="en-US" sz="2400" i="1" smtClean="0">
                <a:sym typeface="Symbol" pitchFamily="18" charset="2"/>
              </a:rPr>
              <a:t>y</a:t>
            </a:r>
            <a:r>
              <a:rPr lang="en-US" sz="2400" smtClean="0">
                <a:sym typeface="Symbol" pitchFamily="18" charset="2"/>
              </a:rPr>
              <a:t>’s satellite data into </a:t>
            </a:r>
            <a:r>
              <a:rPr lang="en-US" sz="2400" i="1" smtClean="0">
                <a:sym typeface="Symbol" pitchFamily="18" charset="2"/>
              </a:rPr>
              <a:t>z</a:t>
            </a:r>
            <a:r>
              <a:rPr lang="en-US" sz="2400" smtClean="0">
                <a:sym typeface="Symbol" pitchFamily="18" charset="2"/>
              </a:rPr>
              <a:t>.</a:t>
            </a:r>
          </a:p>
          <a:p>
            <a:pPr marL="609600" indent="-609600">
              <a:buFont typeface="Wingdings" pitchFamily="2" charset="2"/>
              <a:buAutoNum type="arabicPeriod" startAt="14"/>
              <a:defRPr/>
            </a:pPr>
            <a:r>
              <a:rPr lang="en-US" sz="2400" b="1" smtClean="0">
                <a:sym typeface="Symbol" pitchFamily="18" charset="2"/>
              </a:rPr>
              <a:t>return</a:t>
            </a:r>
            <a:r>
              <a:rPr lang="en-US" sz="2400" smtClean="0">
                <a:sym typeface="Symbol" pitchFamily="18" charset="2"/>
              </a:rPr>
              <a:t> </a:t>
            </a:r>
            <a:r>
              <a:rPr lang="en-US" sz="2400" i="1" smtClean="0">
                <a:sym typeface="Symbol" pitchFamily="18" charset="2"/>
              </a:rPr>
              <a:t>y</a:t>
            </a:r>
            <a:endParaRPr lang="en-US" sz="2400" smtClean="0">
              <a:sym typeface="Symbol" pitchFamily="18" charset="2"/>
            </a:endParaRPr>
          </a:p>
        </p:txBody>
      </p:sp>
      <p:sp>
        <p:nvSpPr>
          <p:cNvPr id="2150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Trees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smtClean="0"/>
              <a:t>Recursive definition</a:t>
            </a:r>
          </a:p>
          <a:p>
            <a:pPr marL="990600" lvl="1" indent="-533400">
              <a:buFontTx/>
              <a:buAutoNum type="arabicPeriod"/>
            </a:pPr>
            <a:r>
              <a:rPr lang="en-US" smtClean="0"/>
              <a:t>An empty tree is a binary tree</a:t>
            </a:r>
          </a:p>
          <a:p>
            <a:pPr marL="990600" lvl="1" indent="-533400">
              <a:buFontTx/>
              <a:buAutoNum type="arabicPeriod"/>
            </a:pPr>
            <a:r>
              <a:rPr lang="en-US" smtClean="0"/>
              <a:t>A node with two child subtrees is a binary tree</a:t>
            </a:r>
          </a:p>
          <a:p>
            <a:pPr marL="990600" lvl="1" indent="-533400">
              <a:buFontTx/>
              <a:buAutoNum type="arabicPeriod"/>
            </a:pPr>
            <a:r>
              <a:rPr lang="en-US" smtClean="0"/>
              <a:t>Only what you get from 1 by a finite number of applications of 2 is a binary tree.</a:t>
            </a:r>
          </a:p>
          <a:p>
            <a:pPr marL="990600" lvl="1" indent="-533400">
              <a:buFontTx/>
              <a:buAutoNum type="arabicPeriod"/>
            </a:pPr>
            <a:endParaRPr lang="en-US" smtClean="0"/>
          </a:p>
          <a:p>
            <a:pPr marL="609600" indent="-609600">
              <a:buFontTx/>
              <a:buNone/>
            </a:pPr>
            <a:r>
              <a:rPr lang="en-US" smtClean="0">
                <a:solidFill>
                  <a:srgbClr val="CC3300"/>
                </a:solidFill>
              </a:rPr>
              <a:t>Is this a binary tree?</a:t>
            </a:r>
          </a:p>
          <a:p>
            <a:pPr marL="990600" lvl="1" indent="-533400">
              <a:buFontTx/>
              <a:buAutoNum type="arabicPeriod"/>
            </a:pPr>
            <a:endParaRPr lang="en-US" smtClean="0"/>
          </a:p>
        </p:txBody>
      </p:sp>
      <p:sp>
        <p:nvSpPr>
          <p:cNvPr id="409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 dirty="0"/>
          </a:p>
        </p:txBody>
      </p:sp>
      <p:sp>
        <p:nvSpPr>
          <p:cNvPr id="4101" name="Oval 4"/>
          <p:cNvSpPr>
            <a:spLocks noChangeArrowheads="1"/>
          </p:cNvSpPr>
          <p:nvPr/>
        </p:nvSpPr>
        <p:spPr bwMode="auto">
          <a:xfrm>
            <a:off x="6291263" y="3810000"/>
            <a:ext cx="263525" cy="273050"/>
          </a:xfrm>
          <a:prstGeom prst="ellipse">
            <a:avLst/>
          </a:prstGeom>
          <a:solidFill>
            <a:srgbClr val="CCE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900" u="none"/>
              <a:t>56</a:t>
            </a:r>
          </a:p>
        </p:txBody>
      </p:sp>
      <p:grpSp>
        <p:nvGrpSpPr>
          <p:cNvPr id="4102" name="Group 5"/>
          <p:cNvGrpSpPr>
            <a:grpSpLocks/>
          </p:cNvGrpSpPr>
          <p:nvPr/>
        </p:nvGrpSpPr>
        <p:grpSpPr bwMode="auto">
          <a:xfrm>
            <a:off x="5719763" y="4041775"/>
            <a:ext cx="1368425" cy="446088"/>
            <a:chOff x="1620" y="1679"/>
            <a:chExt cx="1683" cy="547"/>
          </a:xfrm>
        </p:grpSpPr>
        <p:sp>
          <p:nvSpPr>
            <p:cNvPr id="4121" name="Oval 6"/>
            <p:cNvSpPr>
              <a:spLocks noChangeArrowheads="1"/>
            </p:cNvSpPr>
            <p:nvPr/>
          </p:nvSpPr>
          <p:spPr bwMode="auto">
            <a:xfrm>
              <a:off x="1620" y="1891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900" u="none"/>
                <a:t>26</a:t>
              </a:r>
            </a:p>
          </p:txBody>
        </p:sp>
        <p:sp>
          <p:nvSpPr>
            <p:cNvPr id="4122" name="Oval 7"/>
            <p:cNvSpPr>
              <a:spLocks noChangeArrowheads="1"/>
            </p:cNvSpPr>
            <p:nvPr/>
          </p:nvSpPr>
          <p:spPr bwMode="auto">
            <a:xfrm>
              <a:off x="2978" y="1891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900" u="none"/>
                <a:t>200</a:t>
              </a:r>
            </a:p>
          </p:txBody>
        </p:sp>
        <p:cxnSp>
          <p:nvCxnSpPr>
            <p:cNvPr id="4123" name="AutoShape 8"/>
            <p:cNvCxnSpPr>
              <a:cxnSpLocks noChangeShapeType="1"/>
              <a:stCxn id="4101" idx="5"/>
              <a:endCxn id="4122" idx="0"/>
            </p:cNvCxnSpPr>
            <p:nvPr/>
          </p:nvCxnSpPr>
          <p:spPr bwMode="auto">
            <a:xfrm>
              <a:off x="2600" y="1679"/>
              <a:ext cx="541" cy="2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124" name="AutoShape 9"/>
            <p:cNvCxnSpPr>
              <a:cxnSpLocks noChangeShapeType="1"/>
              <a:stCxn id="4101" idx="3"/>
              <a:endCxn id="4121" idx="0"/>
            </p:cNvCxnSpPr>
            <p:nvPr/>
          </p:nvCxnSpPr>
          <p:spPr bwMode="auto">
            <a:xfrm flipH="1">
              <a:off x="1783" y="1679"/>
              <a:ext cx="588" cy="2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</p:grpSp>
      <p:grpSp>
        <p:nvGrpSpPr>
          <p:cNvPr id="4103" name="Group 10"/>
          <p:cNvGrpSpPr>
            <a:grpSpLocks/>
          </p:cNvGrpSpPr>
          <p:nvPr/>
        </p:nvGrpSpPr>
        <p:grpSpPr bwMode="auto">
          <a:xfrm>
            <a:off x="5299075" y="4446588"/>
            <a:ext cx="1019175" cy="601662"/>
            <a:chOff x="1103" y="2177"/>
            <a:chExt cx="1254" cy="740"/>
          </a:xfrm>
        </p:grpSpPr>
        <p:sp>
          <p:nvSpPr>
            <p:cNvPr id="4117" name="Oval 11"/>
            <p:cNvSpPr>
              <a:spLocks noChangeArrowheads="1"/>
            </p:cNvSpPr>
            <p:nvPr/>
          </p:nvSpPr>
          <p:spPr bwMode="auto">
            <a:xfrm>
              <a:off x="1103" y="2582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900" u="none"/>
                <a:t>18</a:t>
              </a:r>
            </a:p>
          </p:txBody>
        </p:sp>
        <p:sp>
          <p:nvSpPr>
            <p:cNvPr id="4118" name="Oval 12"/>
            <p:cNvSpPr>
              <a:spLocks noChangeArrowheads="1"/>
            </p:cNvSpPr>
            <p:nvPr/>
          </p:nvSpPr>
          <p:spPr bwMode="auto">
            <a:xfrm>
              <a:off x="2032" y="2564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900" u="none"/>
                <a:t>28</a:t>
              </a:r>
            </a:p>
          </p:txBody>
        </p:sp>
        <p:cxnSp>
          <p:nvCxnSpPr>
            <p:cNvPr id="4119" name="AutoShape 13"/>
            <p:cNvCxnSpPr>
              <a:cxnSpLocks noChangeShapeType="1"/>
              <a:stCxn id="4121" idx="3"/>
              <a:endCxn id="4117" idx="0"/>
            </p:cNvCxnSpPr>
            <p:nvPr/>
          </p:nvCxnSpPr>
          <p:spPr bwMode="auto">
            <a:xfrm flipH="1">
              <a:off x="1266" y="2177"/>
              <a:ext cx="402" cy="40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120" name="AutoShape 14"/>
            <p:cNvCxnSpPr>
              <a:cxnSpLocks noChangeShapeType="1"/>
              <a:stCxn id="4121" idx="5"/>
              <a:endCxn id="4118" idx="0"/>
            </p:cNvCxnSpPr>
            <p:nvPr/>
          </p:nvCxnSpPr>
          <p:spPr bwMode="auto">
            <a:xfrm>
              <a:off x="1897" y="2177"/>
              <a:ext cx="298" cy="3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</p:grpSp>
      <p:grpSp>
        <p:nvGrpSpPr>
          <p:cNvPr id="4104" name="Group 15"/>
          <p:cNvGrpSpPr>
            <a:grpSpLocks/>
          </p:cNvGrpSpPr>
          <p:nvPr/>
        </p:nvGrpSpPr>
        <p:grpSpPr bwMode="auto">
          <a:xfrm>
            <a:off x="6526213" y="4446588"/>
            <a:ext cx="890587" cy="596900"/>
            <a:chOff x="2612" y="2177"/>
            <a:chExt cx="1096" cy="733"/>
          </a:xfrm>
        </p:grpSpPr>
        <p:sp>
          <p:nvSpPr>
            <p:cNvPr id="4113" name="Oval 16"/>
            <p:cNvSpPr>
              <a:spLocks noChangeArrowheads="1"/>
            </p:cNvSpPr>
            <p:nvPr/>
          </p:nvSpPr>
          <p:spPr bwMode="auto">
            <a:xfrm>
              <a:off x="2612" y="2566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900" u="none"/>
                <a:t>190</a:t>
              </a:r>
            </a:p>
          </p:txBody>
        </p:sp>
        <p:sp>
          <p:nvSpPr>
            <p:cNvPr id="4114" name="Oval 17"/>
            <p:cNvSpPr>
              <a:spLocks noChangeArrowheads="1"/>
            </p:cNvSpPr>
            <p:nvPr/>
          </p:nvSpPr>
          <p:spPr bwMode="auto">
            <a:xfrm>
              <a:off x="3383" y="2575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900" u="none"/>
                <a:t>213</a:t>
              </a:r>
            </a:p>
          </p:txBody>
        </p:sp>
        <p:cxnSp>
          <p:nvCxnSpPr>
            <p:cNvPr id="4115" name="AutoShape 18"/>
            <p:cNvCxnSpPr>
              <a:cxnSpLocks noChangeShapeType="1"/>
              <a:stCxn id="4122" idx="3"/>
              <a:endCxn id="4113" idx="0"/>
            </p:cNvCxnSpPr>
            <p:nvPr/>
          </p:nvCxnSpPr>
          <p:spPr bwMode="auto">
            <a:xfrm flipH="1">
              <a:off x="2775" y="2177"/>
              <a:ext cx="251" cy="38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116" name="AutoShape 19"/>
            <p:cNvCxnSpPr>
              <a:cxnSpLocks noChangeShapeType="1"/>
              <a:stCxn id="4122" idx="5"/>
              <a:endCxn id="4114" idx="0"/>
            </p:cNvCxnSpPr>
            <p:nvPr/>
          </p:nvCxnSpPr>
          <p:spPr bwMode="auto">
            <a:xfrm>
              <a:off x="3255" y="2177"/>
              <a:ext cx="291" cy="39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</p:grpSp>
      <p:grpSp>
        <p:nvGrpSpPr>
          <p:cNvPr id="4105" name="Group 20"/>
          <p:cNvGrpSpPr>
            <a:grpSpLocks/>
          </p:cNvGrpSpPr>
          <p:nvPr/>
        </p:nvGrpSpPr>
        <p:grpSpPr bwMode="auto">
          <a:xfrm>
            <a:off x="5029200" y="5008563"/>
            <a:ext cx="750888" cy="627062"/>
            <a:chOff x="771" y="2868"/>
            <a:chExt cx="923" cy="771"/>
          </a:xfrm>
        </p:grpSpPr>
        <p:sp>
          <p:nvSpPr>
            <p:cNvPr id="4109" name="Oval 21"/>
            <p:cNvSpPr>
              <a:spLocks noChangeArrowheads="1"/>
            </p:cNvSpPr>
            <p:nvPr/>
          </p:nvSpPr>
          <p:spPr bwMode="auto">
            <a:xfrm>
              <a:off x="771" y="3285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900" u="none"/>
                <a:t>12</a:t>
              </a:r>
            </a:p>
          </p:txBody>
        </p:sp>
        <p:sp>
          <p:nvSpPr>
            <p:cNvPr id="4110" name="Oval 22"/>
            <p:cNvSpPr>
              <a:spLocks noChangeArrowheads="1"/>
            </p:cNvSpPr>
            <p:nvPr/>
          </p:nvSpPr>
          <p:spPr bwMode="auto">
            <a:xfrm>
              <a:off x="1369" y="3304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900" u="none"/>
                <a:t>24</a:t>
              </a:r>
            </a:p>
          </p:txBody>
        </p:sp>
        <p:cxnSp>
          <p:nvCxnSpPr>
            <p:cNvPr id="4111" name="AutoShape 23"/>
            <p:cNvCxnSpPr>
              <a:cxnSpLocks noChangeShapeType="1"/>
              <a:stCxn id="4117" idx="3"/>
              <a:endCxn id="4109" idx="0"/>
            </p:cNvCxnSpPr>
            <p:nvPr/>
          </p:nvCxnSpPr>
          <p:spPr bwMode="auto">
            <a:xfrm flipH="1">
              <a:off x="934" y="2868"/>
              <a:ext cx="217" cy="41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112" name="AutoShape 24"/>
            <p:cNvCxnSpPr>
              <a:cxnSpLocks noChangeShapeType="1"/>
              <a:stCxn id="4117" idx="5"/>
              <a:endCxn id="4110" idx="0"/>
            </p:cNvCxnSpPr>
            <p:nvPr/>
          </p:nvCxnSpPr>
          <p:spPr bwMode="auto">
            <a:xfrm>
              <a:off x="1380" y="2868"/>
              <a:ext cx="152" cy="43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</p:grpSp>
      <p:grpSp>
        <p:nvGrpSpPr>
          <p:cNvPr id="4106" name="Group 25"/>
          <p:cNvGrpSpPr>
            <a:grpSpLocks/>
          </p:cNvGrpSpPr>
          <p:nvPr/>
        </p:nvGrpSpPr>
        <p:grpSpPr bwMode="auto">
          <a:xfrm>
            <a:off x="5857875" y="5033963"/>
            <a:ext cx="328613" cy="601662"/>
            <a:chOff x="1790" y="2899"/>
            <a:chExt cx="405" cy="740"/>
          </a:xfrm>
        </p:grpSpPr>
        <p:sp>
          <p:nvSpPr>
            <p:cNvPr id="4107" name="Oval 26"/>
            <p:cNvSpPr>
              <a:spLocks noChangeArrowheads="1"/>
            </p:cNvSpPr>
            <p:nvPr/>
          </p:nvSpPr>
          <p:spPr bwMode="auto">
            <a:xfrm>
              <a:off x="1790" y="3304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900" u="none"/>
                <a:t>27</a:t>
              </a:r>
            </a:p>
          </p:txBody>
        </p:sp>
        <p:cxnSp>
          <p:nvCxnSpPr>
            <p:cNvPr id="4108" name="AutoShape 27"/>
            <p:cNvCxnSpPr>
              <a:cxnSpLocks noChangeShapeType="1"/>
              <a:stCxn id="4118" idx="4"/>
              <a:endCxn id="4107" idx="0"/>
            </p:cNvCxnSpPr>
            <p:nvPr/>
          </p:nvCxnSpPr>
          <p:spPr bwMode="auto">
            <a:xfrm flipH="1">
              <a:off x="1953" y="2899"/>
              <a:ext cx="242" cy="40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Correctness of Tree-Delete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66800"/>
            <a:ext cx="8170863" cy="4114800"/>
          </a:xfrm>
        </p:spPr>
        <p:txBody>
          <a:bodyPr/>
          <a:lstStyle/>
          <a:p>
            <a:r>
              <a:rPr lang="en-US" sz="2800" smtClean="0"/>
              <a:t>How do we know case 2 should go to case 0 or case 1 instead of back to case 2? </a:t>
            </a:r>
          </a:p>
          <a:p>
            <a:pPr lvl="1"/>
            <a:r>
              <a:rPr lang="en-US" smtClean="0"/>
              <a:t>Because when </a:t>
            </a:r>
            <a:r>
              <a:rPr lang="en-US" i="1" smtClean="0"/>
              <a:t>x</a:t>
            </a:r>
            <a:r>
              <a:rPr lang="en-US" smtClean="0"/>
              <a:t> has 2 children, its successor is the minimum in its right subtree, and that successor has no left child (hence 0 or 1 child).</a:t>
            </a:r>
          </a:p>
          <a:p>
            <a:pPr lvl="1"/>
            <a:endParaRPr lang="en-US" sz="1000" smtClean="0"/>
          </a:p>
          <a:p>
            <a:r>
              <a:rPr lang="en-US" sz="2800" smtClean="0"/>
              <a:t>Equivalently, we could swap with predecessor instead of successor.  It might be good to alternate to avoid creating lopsided tree.</a:t>
            </a:r>
            <a:endParaRPr lang="en-US" smtClean="0"/>
          </a:p>
        </p:txBody>
      </p:sp>
      <p:sp>
        <p:nvSpPr>
          <p:cNvPr id="2253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Binary Search Trees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8610600" cy="5334000"/>
          </a:xfrm>
        </p:spPr>
        <p:txBody>
          <a:bodyPr/>
          <a:lstStyle/>
          <a:p>
            <a:r>
              <a:rPr lang="en-US" smtClean="0"/>
              <a:t>View today as data structures that can support </a:t>
            </a:r>
            <a:br>
              <a:rPr lang="en-US" smtClean="0"/>
            </a:br>
            <a:r>
              <a:rPr lang="en-US" smtClean="0">
                <a:solidFill>
                  <a:srgbClr val="CC3300"/>
                </a:solidFill>
              </a:rPr>
              <a:t>dynamic set operations</a:t>
            </a:r>
            <a:r>
              <a:rPr lang="en-US" smtClean="0"/>
              <a:t>.</a:t>
            </a:r>
          </a:p>
          <a:p>
            <a:pPr lvl="1"/>
            <a:r>
              <a:rPr lang="en-US" smtClean="0"/>
              <a:t>Search, Minimum, Maximum, Predecessor, Successor, Insert, and Delete.</a:t>
            </a:r>
          </a:p>
          <a:p>
            <a:r>
              <a:rPr lang="en-US" smtClean="0"/>
              <a:t>Can be used to build</a:t>
            </a:r>
          </a:p>
          <a:p>
            <a:pPr lvl="1"/>
            <a:r>
              <a:rPr lang="en-US" smtClean="0">
                <a:solidFill>
                  <a:srgbClr val="CC3300"/>
                </a:solidFill>
              </a:rPr>
              <a:t>Dictionaries</a:t>
            </a:r>
            <a:r>
              <a:rPr lang="en-US" smtClean="0"/>
              <a:t>.</a:t>
            </a:r>
          </a:p>
          <a:p>
            <a:pPr lvl="1"/>
            <a:r>
              <a:rPr lang="en-US" smtClean="0">
                <a:solidFill>
                  <a:srgbClr val="CC3300"/>
                </a:solidFill>
              </a:rPr>
              <a:t>Priority Queues</a:t>
            </a:r>
            <a:r>
              <a:rPr lang="en-US" smtClean="0"/>
              <a:t>.</a:t>
            </a:r>
          </a:p>
          <a:p>
            <a:r>
              <a:rPr lang="en-US" smtClean="0"/>
              <a:t>Basic operations take time proportional to the height of the tree – </a:t>
            </a:r>
            <a:r>
              <a:rPr lang="en-US" i="1" smtClean="0">
                <a:solidFill>
                  <a:srgbClr val="CC3300"/>
                </a:solidFill>
              </a:rPr>
              <a:t>O</a:t>
            </a:r>
            <a:r>
              <a:rPr lang="en-US" smtClean="0">
                <a:solidFill>
                  <a:srgbClr val="CC3300"/>
                </a:solidFill>
              </a:rPr>
              <a:t>(</a:t>
            </a:r>
            <a:r>
              <a:rPr lang="en-US" i="1" smtClean="0">
                <a:solidFill>
                  <a:srgbClr val="CC3300"/>
                </a:solidFill>
              </a:rPr>
              <a:t>h</a:t>
            </a:r>
            <a:r>
              <a:rPr lang="en-US" smtClean="0">
                <a:solidFill>
                  <a:srgbClr val="CC3300"/>
                </a:solidFill>
              </a:rPr>
              <a:t>)</a:t>
            </a:r>
            <a:r>
              <a:rPr lang="en-US" smtClean="0"/>
              <a:t>.</a:t>
            </a:r>
          </a:p>
          <a:p>
            <a:pPr lvl="1">
              <a:buFontTx/>
              <a:buNone/>
            </a:pPr>
            <a:endParaRPr lang="en-US" smtClean="0"/>
          </a:p>
        </p:txBody>
      </p:sp>
      <p:sp>
        <p:nvSpPr>
          <p:cNvPr id="2355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Binary Search Trees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8610600" cy="5334000"/>
          </a:xfrm>
        </p:spPr>
        <p:txBody>
          <a:bodyPr/>
          <a:lstStyle/>
          <a:p>
            <a:r>
              <a:rPr lang="en-US" smtClean="0"/>
              <a:t>View today as data structures that can support </a:t>
            </a:r>
            <a:br>
              <a:rPr lang="en-US" smtClean="0"/>
            </a:br>
            <a:r>
              <a:rPr lang="en-US" smtClean="0">
                <a:solidFill>
                  <a:srgbClr val="CC3300"/>
                </a:solidFill>
              </a:rPr>
              <a:t>dynamic set operations</a:t>
            </a:r>
            <a:r>
              <a:rPr lang="en-US" smtClean="0"/>
              <a:t>.</a:t>
            </a:r>
          </a:p>
          <a:p>
            <a:pPr lvl="1"/>
            <a:r>
              <a:rPr lang="en-US" smtClean="0"/>
              <a:t>Search, Minimum, Maximum, Predecessor, Successor, Insert, and Delete.</a:t>
            </a:r>
          </a:p>
          <a:p>
            <a:r>
              <a:rPr lang="en-US" smtClean="0"/>
              <a:t>Can be used to build</a:t>
            </a:r>
          </a:p>
          <a:p>
            <a:pPr lvl="1"/>
            <a:r>
              <a:rPr lang="en-US" smtClean="0">
                <a:solidFill>
                  <a:srgbClr val="CC3300"/>
                </a:solidFill>
              </a:rPr>
              <a:t>Dictionaries</a:t>
            </a:r>
            <a:r>
              <a:rPr lang="en-US" smtClean="0"/>
              <a:t>.</a:t>
            </a:r>
          </a:p>
          <a:p>
            <a:pPr lvl="1"/>
            <a:r>
              <a:rPr lang="en-US" smtClean="0">
                <a:solidFill>
                  <a:srgbClr val="CC3300"/>
                </a:solidFill>
              </a:rPr>
              <a:t>Priority Queues</a:t>
            </a:r>
            <a:r>
              <a:rPr lang="en-US" smtClean="0"/>
              <a:t>.</a:t>
            </a:r>
          </a:p>
          <a:p>
            <a:r>
              <a:rPr lang="en-US" smtClean="0"/>
              <a:t>Basic operations take time proportional to the height of the tree – </a:t>
            </a:r>
            <a:r>
              <a:rPr lang="en-US" i="1" smtClean="0">
                <a:solidFill>
                  <a:srgbClr val="CC3300"/>
                </a:solidFill>
              </a:rPr>
              <a:t>O</a:t>
            </a:r>
            <a:r>
              <a:rPr lang="en-US" smtClean="0">
                <a:solidFill>
                  <a:srgbClr val="CC3300"/>
                </a:solidFill>
              </a:rPr>
              <a:t>(</a:t>
            </a:r>
            <a:r>
              <a:rPr lang="en-US" i="1" smtClean="0">
                <a:solidFill>
                  <a:srgbClr val="CC3300"/>
                </a:solidFill>
              </a:rPr>
              <a:t>h</a:t>
            </a:r>
            <a:r>
              <a:rPr lang="en-US" smtClean="0">
                <a:solidFill>
                  <a:srgbClr val="CC3300"/>
                </a:solidFill>
              </a:rPr>
              <a:t>)</a:t>
            </a:r>
            <a:r>
              <a:rPr lang="en-US" smtClean="0"/>
              <a:t>.</a:t>
            </a:r>
          </a:p>
          <a:p>
            <a:pPr lvl="1">
              <a:buFontTx/>
              <a:buNone/>
            </a:pPr>
            <a:endParaRPr lang="en-US" smtClean="0"/>
          </a:p>
        </p:txBody>
      </p:sp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BST – Representation 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314325" y="914400"/>
            <a:ext cx="8453438" cy="5229225"/>
          </a:xfrm>
        </p:spPr>
        <p:txBody>
          <a:bodyPr/>
          <a:lstStyle/>
          <a:p>
            <a:r>
              <a:rPr lang="en-US" dirty="0" smtClean="0"/>
              <a:t>Represented by a linked data structure of nodes.</a:t>
            </a:r>
          </a:p>
          <a:p>
            <a:r>
              <a:rPr lang="en-US" i="1" dirty="0" smtClean="0">
                <a:solidFill>
                  <a:srgbClr val="CC3300"/>
                </a:solidFill>
              </a:rPr>
              <a:t>root</a:t>
            </a:r>
            <a:r>
              <a:rPr lang="en-US" dirty="0" smtClean="0">
                <a:solidFill>
                  <a:srgbClr val="CC3300"/>
                </a:solidFill>
              </a:rPr>
              <a:t>(</a:t>
            </a:r>
            <a:r>
              <a:rPr lang="en-US" i="1" dirty="0" smtClean="0">
                <a:solidFill>
                  <a:srgbClr val="CC3300"/>
                </a:solidFill>
              </a:rPr>
              <a:t>T</a:t>
            </a:r>
            <a:r>
              <a:rPr lang="en-US" dirty="0" smtClean="0">
                <a:solidFill>
                  <a:srgbClr val="CC3300"/>
                </a:solidFill>
              </a:rPr>
              <a:t>)</a:t>
            </a:r>
            <a:r>
              <a:rPr lang="en-US" dirty="0" smtClean="0"/>
              <a:t> points to the root of tree </a:t>
            </a:r>
            <a:r>
              <a:rPr lang="en-US" i="1" dirty="0" smtClean="0"/>
              <a:t>T</a:t>
            </a:r>
            <a:r>
              <a:rPr lang="en-US" dirty="0" smtClean="0"/>
              <a:t>.</a:t>
            </a:r>
          </a:p>
          <a:p>
            <a:r>
              <a:rPr lang="en-US" dirty="0" smtClean="0"/>
              <a:t>Each node contains fields:  </a:t>
            </a:r>
          </a:p>
          <a:p>
            <a:pPr lvl="1"/>
            <a:r>
              <a:rPr lang="en-US" i="1" dirty="0" smtClean="0">
                <a:solidFill>
                  <a:srgbClr val="CC3300"/>
                </a:solidFill>
              </a:rPr>
              <a:t>key</a:t>
            </a:r>
          </a:p>
          <a:p>
            <a:pPr lvl="1"/>
            <a:r>
              <a:rPr lang="en-US" i="1" dirty="0" smtClean="0">
                <a:solidFill>
                  <a:srgbClr val="CC3300"/>
                </a:solidFill>
              </a:rPr>
              <a:t>left</a:t>
            </a:r>
            <a:r>
              <a:rPr lang="en-US" dirty="0" smtClean="0"/>
              <a:t> – pointer to left child: root of left </a:t>
            </a:r>
            <a:r>
              <a:rPr lang="en-US" dirty="0" err="1" smtClean="0"/>
              <a:t>subtree</a:t>
            </a:r>
            <a:r>
              <a:rPr lang="en-US" dirty="0" smtClean="0"/>
              <a:t>.</a:t>
            </a:r>
            <a:endParaRPr lang="en-US" i="1" dirty="0" smtClean="0"/>
          </a:p>
          <a:p>
            <a:pPr lvl="1"/>
            <a:r>
              <a:rPr lang="en-US" i="1" dirty="0" smtClean="0">
                <a:solidFill>
                  <a:srgbClr val="CC3300"/>
                </a:solidFill>
              </a:rPr>
              <a:t>right</a:t>
            </a:r>
            <a:r>
              <a:rPr lang="en-US" i="1" dirty="0" smtClean="0"/>
              <a:t> – </a:t>
            </a:r>
            <a:r>
              <a:rPr lang="en-US" dirty="0" smtClean="0"/>
              <a:t>pointer to right child : root of right </a:t>
            </a:r>
            <a:r>
              <a:rPr lang="en-US" dirty="0" err="1" smtClean="0"/>
              <a:t>subtree</a:t>
            </a:r>
            <a:r>
              <a:rPr lang="en-US" dirty="0" smtClean="0"/>
              <a:t>.</a:t>
            </a:r>
            <a:endParaRPr lang="en-US" i="1" dirty="0" smtClean="0"/>
          </a:p>
          <a:p>
            <a:pPr lvl="1"/>
            <a:r>
              <a:rPr lang="en-US" i="1" dirty="0" smtClean="0">
                <a:solidFill>
                  <a:srgbClr val="CC3300"/>
                </a:solidFill>
              </a:rPr>
              <a:t>p</a:t>
            </a:r>
            <a:r>
              <a:rPr lang="en-US" i="1" dirty="0" smtClean="0"/>
              <a:t> – </a:t>
            </a:r>
            <a:r>
              <a:rPr lang="en-US" dirty="0" smtClean="0"/>
              <a:t>pointer to parent. </a:t>
            </a:r>
            <a:br>
              <a:rPr lang="en-US" dirty="0" smtClean="0"/>
            </a:br>
            <a:r>
              <a:rPr lang="en-US" i="1" dirty="0" smtClean="0"/>
              <a:t>p</a:t>
            </a:r>
            <a:r>
              <a:rPr lang="en-US" dirty="0" smtClean="0"/>
              <a:t>[</a:t>
            </a:r>
            <a:r>
              <a:rPr lang="en-US" i="1" dirty="0" smtClean="0"/>
              <a:t>root</a:t>
            </a:r>
            <a:r>
              <a:rPr lang="en-US" dirty="0" smtClean="0"/>
              <a:t>[T]] = NIL (optional).</a:t>
            </a:r>
          </a:p>
        </p:txBody>
      </p:sp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 dirty="0"/>
          </a:p>
        </p:txBody>
      </p:sp>
      <p:sp>
        <p:nvSpPr>
          <p:cNvPr id="6149" name="Oval 4"/>
          <p:cNvSpPr>
            <a:spLocks noChangeArrowheads="1"/>
          </p:cNvSpPr>
          <p:nvPr/>
        </p:nvSpPr>
        <p:spPr bwMode="auto">
          <a:xfrm>
            <a:off x="6553200" y="5029200"/>
            <a:ext cx="1066800" cy="1066800"/>
          </a:xfrm>
          <a:prstGeom prst="ellipse">
            <a:avLst/>
          </a:prstGeom>
          <a:solidFill>
            <a:srgbClr val="CCE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Line 5"/>
          <p:cNvSpPr>
            <a:spLocks noChangeShapeType="1"/>
          </p:cNvSpPr>
          <p:nvPr/>
        </p:nvSpPr>
        <p:spPr bwMode="auto">
          <a:xfrm flipH="1">
            <a:off x="6400800" y="59436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>
            <a:off x="7467600" y="59436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7086600" y="4648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 Tree Property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Stored keys must satisfy the </a:t>
            </a:r>
            <a:r>
              <a:rPr lang="en-US" i="1" smtClean="0">
                <a:solidFill>
                  <a:srgbClr val="CC3300"/>
                </a:solidFill>
              </a:rPr>
              <a:t>binary search tree</a:t>
            </a:r>
            <a:r>
              <a:rPr lang="en-US" smtClean="0"/>
              <a:t> property.</a:t>
            </a:r>
          </a:p>
          <a:p>
            <a:pPr lvl="1"/>
            <a:r>
              <a:rPr lang="en-US" smtClean="0">
                <a:sym typeface="Symbol" pitchFamily="18" charset="2"/>
              </a:rPr>
              <a:t></a:t>
            </a:r>
            <a:r>
              <a:rPr lang="en-US" smtClean="0"/>
              <a:t> </a:t>
            </a:r>
            <a:r>
              <a:rPr lang="en-US" i="1" smtClean="0"/>
              <a:t>y</a:t>
            </a:r>
            <a:r>
              <a:rPr lang="en-US" smtClean="0"/>
              <a:t> in left subtree of </a:t>
            </a:r>
            <a:r>
              <a:rPr lang="en-US" i="1" smtClean="0"/>
              <a:t>x</a:t>
            </a:r>
            <a:r>
              <a:rPr lang="en-US" smtClean="0"/>
              <a:t>, then </a:t>
            </a:r>
            <a:r>
              <a:rPr lang="en-US" i="1" smtClean="0"/>
              <a:t>key</a:t>
            </a:r>
            <a:r>
              <a:rPr lang="en-US" smtClean="0"/>
              <a:t>[</a:t>
            </a:r>
            <a:r>
              <a:rPr lang="en-US" i="1" smtClean="0"/>
              <a:t>y</a:t>
            </a:r>
            <a:r>
              <a:rPr lang="en-US" smtClean="0"/>
              <a:t>] </a:t>
            </a:r>
            <a:r>
              <a:rPr lang="en-US" smtClean="0">
                <a:sym typeface="Symbol" pitchFamily="18" charset="2"/>
              </a:rPr>
              <a:t> </a:t>
            </a:r>
            <a:r>
              <a:rPr lang="en-US" i="1" smtClean="0">
                <a:sym typeface="Symbol" pitchFamily="18" charset="2"/>
              </a:rPr>
              <a:t>key</a:t>
            </a:r>
            <a:r>
              <a:rPr lang="en-US" smtClean="0">
                <a:sym typeface="Symbol" pitchFamily="18" charset="2"/>
              </a:rPr>
              <a:t>[</a:t>
            </a:r>
            <a:r>
              <a:rPr lang="en-US" i="1" smtClean="0">
                <a:sym typeface="Symbol" pitchFamily="18" charset="2"/>
              </a:rPr>
              <a:t>x</a:t>
            </a:r>
            <a:r>
              <a:rPr lang="en-US" smtClean="0">
                <a:sym typeface="Symbol" pitchFamily="18" charset="2"/>
              </a:rPr>
              <a:t>].</a:t>
            </a:r>
          </a:p>
          <a:p>
            <a:pPr lvl="1"/>
            <a:r>
              <a:rPr lang="en-US" smtClean="0">
                <a:sym typeface="Symbol" pitchFamily="18" charset="2"/>
              </a:rPr>
              <a:t></a:t>
            </a:r>
            <a:r>
              <a:rPr lang="en-US" smtClean="0"/>
              <a:t> </a:t>
            </a:r>
            <a:r>
              <a:rPr lang="en-US" i="1" smtClean="0"/>
              <a:t>y</a:t>
            </a:r>
            <a:r>
              <a:rPr lang="en-US" smtClean="0"/>
              <a:t> in right subtree of </a:t>
            </a:r>
            <a:r>
              <a:rPr lang="en-US" i="1" smtClean="0"/>
              <a:t>x</a:t>
            </a:r>
            <a:r>
              <a:rPr lang="en-US" smtClean="0"/>
              <a:t>, then </a:t>
            </a:r>
            <a:r>
              <a:rPr lang="en-US" i="1" smtClean="0"/>
              <a:t>key</a:t>
            </a:r>
            <a:r>
              <a:rPr lang="en-US" smtClean="0"/>
              <a:t>[</a:t>
            </a:r>
            <a:r>
              <a:rPr lang="en-US" i="1" smtClean="0"/>
              <a:t>y</a:t>
            </a:r>
            <a:r>
              <a:rPr lang="en-US" smtClean="0"/>
              <a:t>] </a:t>
            </a:r>
            <a:r>
              <a:rPr lang="en-US" smtClean="0">
                <a:sym typeface="Symbol" pitchFamily="18" charset="2"/>
              </a:rPr>
              <a:t> </a:t>
            </a:r>
            <a:r>
              <a:rPr lang="en-US" i="1" smtClean="0">
                <a:sym typeface="Symbol" pitchFamily="18" charset="2"/>
              </a:rPr>
              <a:t>key</a:t>
            </a:r>
            <a:r>
              <a:rPr lang="en-US" smtClean="0">
                <a:sym typeface="Symbol" pitchFamily="18" charset="2"/>
              </a:rPr>
              <a:t>[</a:t>
            </a:r>
            <a:r>
              <a:rPr lang="en-US" i="1" smtClean="0">
                <a:sym typeface="Symbol" pitchFamily="18" charset="2"/>
              </a:rPr>
              <a:t>x</a:t>
            </a:r>
            <a:r>
              <a:rPr lang="en-US" smtClean="0">
                <a:sym typeface="Symbol" pitchFamily="18" charset="2"/>
              </a:rPr>
              <a:t>].</a:t>
            </a:r>
          </a:p>
          <a:p>
            <a:pPr lvl="1"/>
            <a:endParaRPr lang="en-US" smtClean="0"/>
          </a:p>
        </p:txBody>
      </p:sp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 dirty="0"/>
          </a:p>
        </p:txBody>
      </p:sp>
      <p:sp>
        <p:nvSpPr>
          <p:cNvPr id="1029" name="Oval 5"/>
          <p:cNvSpPr>
            <a:spLocks noChangeArrowheads="1"/>
          </p:cNvSpPr>
          <p:nvPr/>
        </p:nvSpPr>
        <p:spPr bwMode="auto">
          <a:xfrm>
            <a:off x="6502400" y="2073275"/>
            <a:ext cx="515938" cy="531813"/>
          </a:xfrm>
          <a:prstGeom prst="ellipse">
            <a:avLst/>
          </a:prstGeom>
          <a:solidFill>
            <a:srgbClr val="CCE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u="none"/>
              <a:t>56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386388" y="2527300"/>
            <a:ext cx="2671762" cy="868363"/>
            <a:chOff x="1620" y="1679"/>
            <a:chExt cx="1683" cy="547"/>
          </a:xfrm>
        </p:grpSpPr>
        <p:sp>
          <p:nvSpPr>
            <p:cNvPr id="7193" name="Oval 7"/>
            <p:cNvSpPr>
              <a:spLocks noChangeArrowheads="1"/>
            </p:cNvSpPr>
            <p:nvPr/>
          </p:nvSpPr>
          <p:spPr bwMode="auto">
            <a:xfrm>
              <a:off x="1620" y="1891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u="none"/>
                <a:t>26</a:t>
              </a:r>
            </a:p>
          </p:txBody>
        </p:sp>
        <p:sp>
          <p:nvSpPr>
            <p:cNvPr id="7194" name="Oval 8"/>
            <p:cNvSpPr>
              <a:spLocks noChangeArrowheads="1"/>
            </p:cNvSpPr>
            <p:nvPr/>
          </p:nvSpPr>
          <p:spPr bwMode="auto">
            <a:xfrm>
              <a:off x="2978" y="1891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u="none"/>
                <a:t>200</a:t>
              </a:r>
            </a:p>
          </p:txBody>
        </p:sp>
        <p:cxnSp>
          <p:nvCxnSpPr>
            <p:cNvPr id="7195" name="AutoShape 9"/>
            <p:cNvCxnSpPr>
              <a:cxnSpLocks noChangeShapeType="1"/>
              <a:stCxn id="1029" idx="5"/>
              <a:endCxn id="7194" idx="0"/>
            </p:cNvCxnSpPr>
            <p:nvPr/>
          </p:nvCxnSpPr>
          <p:spPr bwMode="auto">
            <a:xfrm>
              <a:off x="2600" y="1679"/>
              <a:ext cx="541" cy="2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7196" name="AutoShape 10"/>
            <p:cNvCxnSpPr>
              <a:cxnSpLocks noChangeShapeType="1"/>
              <a:stCxn id="1029" idx="3"/>
              <a:endCxn id="7193" idx="0"/>
            </p:cNvCxnSpPr>
            <p:nvPr/>
          </p:nvCxnSpPr>
          <p:spPr bwMode="auto">
            <a:xfrm flipH="1">
              <a:off x="1783" y="1679"/>
              <a:ext cx="588" cy="2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565650" y="3317875"/>
            <a:ext cx="1990725" cy="1174750"/>
            <a:chOff x="1103" y="2177"/>
            <a:chExt cx="1254" cy="740"/>
          </a:xfrm>
        </p:grpSpPr>
        <p:sp>
          <p:nvSpPr>
            <p:cNvPr id="7189" name="Oval 12"/>
            <p:cNvSpPr>
              <a:spLocks noChangeArrowheads="1"/>
            </p:cNvSpPr>
            <p:nvPr/>
          </p:nvSpPr>
          <p:spPr bwMode="auto">
            <a:xfrm>
              <a:off x="1103" y="2582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u="none"/>
                <a:t>18</a:t>
              </a:r>
            </a:p>
          </p:txBody>
        </p:sp>
        <p:sp>
          <p:nvSpPr>
            <p:cNvPr id="7190" name="Oval 13"/>
            <p:cNvSpPr>
              <a:spLocks noChangeArrowheads="1"/>
            </p:cNvSpPr>
            <p:nvPr/>
          </p:nvSpPr>
          <p:spPr bwMode="auto">
            <a:xfrm>
              <a:off x="2032" y="2564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u="none"/>
                <a:t>28</a:t>
              </a:r>
            </a:p>
          </p:txBody>
        </p:sp>
        <p:cxnSp>
          <p:nvCxnSpPr>
            <p:cNvPr id="7191" name="AutoShape 14"/>
            <p:cNvCxnSpPr>
              <a:cxnSpLocks noChangeShapeType="1"/>
              <a:stCxn id="7193" idx="3"/>
              <a:endCxn id="7189" idx="0"/>
            </p:cNvCxnSpPr>
            <p:nvPr/>
          </p:nvCxnSpPr>
          <p:spPr bwMode="auto">
            <a:xfrm flipH="1">
              <a:off x="1266" y="2177"/>
              <a:ext cx="402" cy="40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7192" name="AutoShape 15"/>
            <p:cNvCxnSpPr>
              <a:cxnSpLocks noChangeShapeType="1"/>
              <a:stCxn id="7193" idx="5"/>
              <a:endCxn id="7190" idx="0"/>
            </p:cNvCxnSpPr>
            <p:nvPr/>
          </p:nvCxnSpPr>
          <p:spPr bwMode="auto">
            <a:xfrm>
              <a:off x="1897" y="2177"/>
              <a:ext cx="298" cy="3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6961188" y="3317875"/>
            <a:ext cx="1739900" cy="1163638"/>
            <a:chOff x="2612" y="2177"/>
            <a:chExt cx="1096" cy="733"/>
          </a:xfrm>
        </p:grpSpPr>
        <p:sp>
          <p:nvSpPr>
            <p:cNvPr id="7185" name="Oval 17"/>
            <p:cNvSpPr>
              <a:spLocks noChangeArrowheads="1"/>
            </p:cNvSpPr>
            <p:nvPr/>
          </p:nvSpPr>
          <p:spPr bwMode="auto">
            <a:xfrm>
              <a:off x="2612" y="2566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u="none"/>
                <a:t>190</a:t>
              </a:r>
            </a:p>
          </p:txBody>
        </p:sp>
        <p:sp>
          <p:nvSpPr>
            <p:cNvPr id="7186" name="Oval 18"/>
            <p:cNvSpPr>
              <a:spLocks noChangeArrowheads="1"/>
            </p:cNvSpPr>
            <p:nvPr/>
          </p:nvSpPr>
          <p:spPr bwMode="auto">
            <a:xfrm>
              <a:off x="3383" y="2575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u="none"/>
                <a:t>213</a:t>
              </a:r>
            </a:p>
          </p:txBody>
        </p:sp>
        <p:cxnSp>
          <p:nvCxnSpPr>
            <p:cNvPr id="7187" name="AutoShape 19"/>
            <p:cNvCxnSpPr>
              <a:cxnSpLocks noChangeShapeType="1"/>
              <a:stCxn id="7194" idx="3"/>
              <a:endCxn id="7185" idx="0"/>
            </p:cNvCxnSpPr>
            <p:nvPr/>
          </p:nvCxnSpPr>
          <p:spPr bwMode="auto">
            <a:xfrm flipH="1">
              <a:off x="2775" y="2177"/>
              <a:ext cx="251" cy="38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7188" name="AutoShape 20"/>
            <p:cNvCxnSpPr>
              <a:cxnSpLocks noChangeShapeType="1"/>
              <a:stCxn id="7194" idx="5"/>
              <a:endCxn id="7186" idx="0"/>
            </p:cNvCxnSpPr>
            <p:nvPr/>
          </p:nvCxnSpPr>
          <p:spPr bwMode="auto">
            <a:xfrm>
              <a:off x="3255" y="2177"/>
              <a:ext cx="291" cy="39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4038600" y="4414838"/>
            <a:ext cx="1465263" cy="1223962"/>
            <a:chOff x="771" y="2868"/>
            <a:chExt cx="923" cy="771"/>
          </a:xfrm>
        </p:grpSpPr>
        <p:sp>
          <p:nvSpPr>
            <p:cNvPr id="7181" name="Oval 22"/>
            <p:cNvSpPr>
              <a:spLocks noChangeArrowheads="1"/>
            </p:cNvSpPr>
            <p:nvPr/>
          </p:nvSpPr>
          <p:spPr bwMode="auto">
            <a:xfrm>
              <a:off x="771" y="3285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u="none"/>
                <a:t>12</a:t>
              </a:r>
            </a:p>
          </p:txBody>
        </p:sp>
        <p:sp>
          <p:nvSpPr>
            <p:cNvPr id="7182" name="Oval 23"/>
            <p:cNvSpPr>
              <a:spLocks noChangeArrowheads="1"/>
            </p:cNvSpPr>
            <p:nvPr/>
          </p:nvSpPr>
          <p:spPr bwMode="auto">
            <a:xfrm>
              <a:off x="1369" y="3304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u="none"/>
                <a:t>24</a:t>
              </a:r>
            </a:p>
          </p:txBody>
        </p:sp>
        <p:cxnSp>
          <p:nvCxnSpPr>
            <p:cNvPr id="7183" name="AutoShape 24"/>
            <p:cNvCxnSpPr>
              <a:cxnSpLocks noChangeShapeType="1"/>
              <a:stCxn id="7189" idx="3"/>
              <a:endCxn id="7181" idx="0"/>
            </p:cNvCxnSpPr>
            <p:nvPr/>
          </p:nvCxnSpPr>
          <p:spPr bwMode="auto">
            <a:xfrm flipH="1">
              <a:off x="934" y="2868"/>
              <a:ext cx="217" cy="41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7184" name="AutoShape 25"/>
            <p:cNvCxnSpPr>
              <a:cxnSpLocks noChangeShapeType="1"/>
              <a:stCxn id="7189" idx="5"/>
              <a:endCxn id="7182" idx="0"/>
            </p:cNvCxnSpPr>
            <p:nvPr/>
          </p:nvCxnSpPr>
          <p:spPr bwMode="auto">
            <a:xfrm>
              <a:off x="1380" y="2868"/>
              <a:ext cx="152" cy="43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5656263" y="4464050"/>
            <a:ext cx="642937" cy="1174750"/>
            <a:chOff x="1790" y="2899"/>
            <a:chExt cx="405" cy="740"/>
          </a:xfrm>
        </p:grpSpPr>
        <p:sp>
          <p:nvSpPr>
            <p:cNvPr id="7179" name="Oval 27"/>
            <p:cNvSpPr>
              <a:spLocks noChangeArrowheads="1"/>
            </p:cNvSpPr>
            <p:nvPr/>
          </p:nvSpPr>
          <p:spPr bwMode="auto">
            <a:xfrm>
              <a:off x="1790" y="3304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u="none"/>
                <a:t>27</a:t>
              </a:r>
            </a:p>
          </p:txBody>
        </p:sp>
        <p:cxnSp>
          <p:nvCxnSpPr>
            <p:cNvPr id="7180" name="AutoShape 28"/>
            <p:cNvCxnSpPr>
              <a:cxnSpLocks noChangeShapeType="1"/>
              <a:stCxn id="7190" idx="4"/>
              <a:endCxn id="7179" idx="0"/>
            </p:cNvCxnSpPr>
            <p:nvPr/>
          </p:nvCxnSpPr>
          <p:spPr bwMode="auto">
            <a:xfrm flipH="1">
              <a:off x="1953" y="2899"/>
              <a:ext cx="242" cy="40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 smtClean="0"/>
              <a:t>Inorder</a:t>
            </a:r>
            <a:r>
              <a:rPr lang="en-US" dirty="0" smtClean="0"/>
              <a:t> Traversal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209800"/>
            <a:ext cx="5867400" cy="2590800"/>
          </a:xfrm>
          <a:solidFill>
            <a:srgbClr val="CCECFF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marL="609600" indent="-609600">
              <a:buFont typeface="Wingdings" pitchFamily="2" charset="2"/>
              <a:buNone/>
              <a:defRPr/>
            </a:pPr>
            <a:r>
              <a:rPr lang="en-US" sz="2800" u="sng" smtClean="0">
                <a:solidFill>
                  <a:srgbClr val="CC3300"/>
                </a:solidFill>
              </a:rPr>
              <a:t>Inorder-Tree-Walk (</a:t>
            </a:r>
            <a:r>
              <a:rPr lang="en-US" sz="2800" i="1" u="sng" smtClean="0">
                <a:solidFill>
                  <a:srgbClr val="CC3300"/>
                </a:solidFill>
              </a:rPr>
              <a:t>x</a:t>
            </a:r>
            <a:r>
              <a:rPr lang="en-US" sz="2800" u="sng" smtClean="0">
                <a:solidFill>
                  <a:srgbClr val="CC3300"/>
                </a:solidFill>
              </a:rPr>
              <a:t>)</a:t>
            </a:r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US" sz="2800" smtClean="0"/>
              <a:t>1.  </a:t>
            </a:r>
            <a:r>
              <a:rPr lang="en-US" sz="2800" b="1" smtClean="0"/>
              <a:t>if</a:t>
            </a:r>
            <a:r>
              <a:rPr lang="en-US" sz="2800" smtClean="0"/>
              <a:t> </a:t>
            </a:r>
            <a:r>
              <a:rPr lang="en-US" sz="2800" i="1" smtClean="0"/>
              <a:t>x </a:t>
            </a:r>
            <a:r>
              <a:rPr lang="en-US" sz="2800" i="1" smtClean="0">
                <a:sym typeface="Symbol" pitchFamily="18" charset="2"/>
              </a:rPr>
              <a:t></a:t>
            </a:r>
            <a:r>
              <a:rPr lang="en-US" sz="2800" i="1" smtClean="0"/>
              <a:t> </a:t>
            </a:r>
            <a:r>
              <a:rPr lang="en-US" sz="2800" smtClean="0"/>
              <a:t>NIL</a:t>
            </a:r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US" sz="2800" smtClean="0"/>
              <a:t>2.     </a:t>
            </a:r>
            <a:r>
              <a:rPr lang="en-US" sz="2800" b="1" smtClean="0"/>
              <a:t>then</a:t>
            </a:r>
            <a:r>
              <a:rPr lang="en-US" sz="2800" smtClean="0"/>
              <a:t> Inorder-Tree-Walk(</a:t>
            </a:r>
            <a:r>
              <a:rPr lang="en-US" sz="2800" i="1" smtClean="0"/>
              <a:t>left</a:t>
            </a:r>
            <a:r>
              <a:rPr lang="en-US" sz="2800" smtClean="0"/>
              <a:t>[</a:t>
            </a:r>
            <a:r>
              <a:rPr lang="en-US" sz="2800" i="1" smtClean="0"/>
              <a:t>p</a:t>
            </a:r>
            <a:r>
              <a:rPr lang="en-US" sz="2800" smtClean="0"/>
              <a:t>])</a:t>
            </a:r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US" sz="2800" smtClean="0"/>
              <a:t>3.              print </a:t>
            </a:r>
            <a:r>
              <a:rPr lang="en-US" sz="2800" i="1" smtClean="0"/>
              <a:t>key</a:t>
            </a:r>
            <a:r>
              <a:rPr lang="en-US" sz="2800" smtClean="0"/>
              <a:t>[</a:t>
            </a:r>
            <a:r>
              <a:rPr lang="en-US" sz="2800" i="1" smtClean="0"/>
              <a:t>x</a:t>
            </a:r>
            <a:r>
              <a:rPr lang="en-US" sz="2800" smtClean="0"/>
              <a:t>]</a:t>
            </a:r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US" sz="2800" smtClean="0"/>
              <a:t>4.              Inorder-Tree-Walk(</a:t>
            </a:r>
            <a:r>
              <a:rPr lang="en-US" sz="2800" i="1" smtClean="0"/>
              <a:t>right</a:t>
            </a:r>
            <a:r>
              <a:rPr lang="en-US" sz="2800" smtClean="0"/>
              <a:t>[</a:t>
            </a:r>
            <a:r>
              <a:rPr lang="en-US" sz="2800" i="1" smtClean="0"/>
              <a:t>p</a:t>
            </a:r>
            <a:r>
              <a:rPr lang="en-US" sz="2800" smtClean="0"/>
              <a:t>])</a:t>
            </a:r>
          </a:p>
        </p:txBody>
      </p:sp>
      <p:sp>
        <p:nvSpPr>
          <p:cNvPr id="819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 dirty="0"/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228600" y="4953000"/>
            <a:ext cx="830103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09600" indent="-609600">
              <a:spcBef>
                <a:spcPct val="20000"/>
              </a:spcBef>
              <a:buFont typeface="Wingdings" pitchFamily="2" charset="2"/>
              <a:buChar char="w"/>
            </a:pPr>
            <a:r>
              <a:rPr lang="en-US" sz="3200" u="none">
                <a:solidFill>
                  <a:srgbClr val="CC3300"/>
                </a:solidFill>
              </a:rPr>
              <a:t>How long does the walk take?</a:t>
            </a:r>
          </a:p>
          <a:p>
            <a:pPr marL="609600" indent="-609600">
              <a:spcBef>
                <a:spcPct val="20000"/>
              </a:spcBef>
              <a:buFont typeface="Wingdings" pitchFamily="2" charset="2"/>
              <a:buChar char="w"/>
            </a:pPr>
            <a:r>
              <a:rPr lang="en-US" sz="3200" u="none">
                <a:solidFill>
                  <a:srgbClr val="CC3300"/>
                </a:solidFill>
              </a:rPr>
              <a:t>Can you prove its correctness?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81000" y="1143000"/>
            <a:ext cx="8397875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u="none">
                <a:solidFill>
                  <a:srgbClr val="CC3300"/>
                </a:solidFill>
              </a:rPr>
              <a:t>The binary-search-tree property allows the keys of a binary search tree to be printed, </a:t>
            </a:r>
            <a:r>
              <a:rPr lang="en-US" u="none">
                <a:solidFill>
                  <a:schemeClr val="hlink"/>
                </a:solidFill>
              </a:rPr>
              <a:t>in (monotonically increasing) order</a:t>
            </a:r>
            <a:r>
              <a:rPr lang="en-US" u="none">
                <a:solidFill>
                  <a:srgbClr val="CC3300"/>
                </a:solidFill>
              </a:rPr>
              <a:t>,  recursively.</a:t>
            </a: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7637463" y="2895600"/>
            <a:ext cx="263525" cy="273050"/>
          </a:xfrm>
          <a:prstGeom prst="ellipse">
            <a:avLst/>
          </a:prstGeom>
          <a:solidFill>
            <a:srgbClr val="CCE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200" u="none"/>
              <a:t>56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065963" y="3127375"/>
            <a:ext cx="1368425" cy="446088"/>
            <a:chOff x="1620" y="1679"/>
            <a:chExt cx="1683" cy="547"/>
          </a:xfrm>
        </p:grpSpPr>
        <p:sp>
          <p:nvSpPr>
            <p:cNvPr id="8219" name="Oval 9"/>
            <p:cNvSpPr>
              <a:spLocks noChangeArrowheads="1"/>
            </p:cNvSpPr>
            <p:nvPr/>
          </p:nvSpPr>
          <p:spPr bwMode="auto">
            <a:xfrm>
              <a:off x="1620" y="1891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200" u="none"/>
                <a:t>26</a:t>
              </a:r>
            </a:p>
          </p:txBody>
        </p:sp>
        <p:sp>
          <p:nvSpPr>
            <p:cNvPr id="8220" name="Oval 10"/>
            <p:cNvSpPr>
              <a:spLocks noChangeArrowheads="1"/>
            </p:cNvSpPr>
            <p:nvPr/>
          </p:nvSpPr>
          <p:spPr bwMode="auto">
            <a:xfrm>
              <a:off x="2978" y="1891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200" u="none"/>
                <a:t>200</a:t>
              </a:r>
            </a:p>
          </p:txBody>
        </p:sp>
        <p:cxnSp>
          <p:nvCxnSpPr>
            <p:cNvPr id="8221" name="AutoShape 11"/>
            <p:cNvCxnSpPr>
              <a:cxnSpLocks noChangeShapeType="1"/>
              <a:stCxn id="7175" idx="5"/>
              <a:endCxn id="8220" idx="0"/>
            </p:cNvCxnSpPr>
            <p:nvPr/>
          </p:nvCxnSpPr>
          <p:spPr bwMode="auto">
            <a:xfrm>
              <a:off x="2600" y="1679"/>
              <a:ext cx="541" cy="2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8222" name="AutoShape 12"/>
            <p:cNvCxnSpPr>
              <a:cxnSpLocks noChangeShapeType="1"/>
              <a:stCxn id="7175" idx="3"/>
              <a:endCxn id="8219" idx="0"/>
            </p:cNvCxnSpPr>
            <p:nvPr/>
          </p:nvCxnSpPr>
          <p:spPr bwMode="auto">
            <a:xfrm flipH="1">
              <a:off x="1783" y="1679"/>
              <a:ext cx="588" cy="2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6645275" y="3532188"/>
            <a:ext cx="1019175" cy="601662"/>
            <a:chOff x="1103" y="2177"/>
            <a:chExt cx="1254" cy="740"/>
          </a:xfrm>
        </p:grpSpPr>
        <p:sp>
          <p:nvSpPr>
            <p:cNvPr id="8215" name="Oval 14"/>
            <p:cNvSpPr>
              <a:spLocks noChangeArrowheads="1"/>
            </p:cNvSpPr>
            <p:nvPr/>
          </p:nvSpPr>
          <p:spPr bwMode="auto">
            <a:xfrm>
              <a:off x="1103" y="2582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200" u="none"/>
                <a:t>18</a:t>
              </a:r>
            </a:p>
          </p:txBody>
        </p:sp>
        <p:sp>
          <p:nvSpPr>
            <p:cNvPr id="8216" name="Oval 15"/>
            <p:cNvSpPr>
              <a:spLocks noChangeArrowheads="1"/>
            </p:cNvSpPr>
            <p:nvPr/>
          </p:nvSpPr>
          <p:spPr bwMode="auto">
            <a:xfrm>
              <a:off x="2032" y="2564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200" u="none"/>
                <a:t>28</a:t>
              </a:r>
            </a:p>
          </p:txBody>
        </p:sp>
        <p:cxnSp>
          <p:nvCxnSpPr>
            <p:cNvPr id="8217" name="AutoShape 16"/>
            <p:cNvCxnSpPr>
              <a:cxnSpLocks noChangeShapeType="1"/>
              <a:stCxn id="8219" idx="3"/>
              <a:endCxn id="8215" idx="0"/>
            </p:cNvCxnSpPr>
            <p:nvPr/>
          </p:nvCxnSpPr>
          <p:spPr bwMode="auto">
            <a:xfrm flipH="1">
              <a:off x="1266" y="2177"/>
              <a:ext cx="402" cy="40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8218" name="AutoShape 17"/>
            <p:cNvCxnSpPr>
              <a:cxnSpLocks noChangeShapeType="1"/>
              <a:stCxn id="8219" idx="5"/>
              <a:endCxn id="8216" idx="0"/>
            </p:cNvCxnSpPr>
            <p:nvPr/>
          </p:nvCxnSpPr>
          <p:spPr bwMode="auto">
            <a:xfrm>
              <a:off x="1897" y="2177"/>
              <a:ext cx="298" cy="3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7872413" y="3532188"/>
            <a:ext cx="890587" cy="596900"/>
            <a:chOff x="2612" y="2177"/>
            <a:chExt cx="1096" cy="733"/>
          </a:xfrm>
        </p:grpSpPr>
        <p:sp>
          <p:nvSpPr>
            <p:cNvPr id="8211" name="Oval 19"/>
            <p:cNvSpPr>
              <a:spLocks noChangeArrowheads="1"/>
            </p:cNvSpPr>
            <p:nvPr/>
          </p:nvSpPr>
          <p:spPr bwMode="auto">
            <a:xfrm>
              <a:off x="2612" y="2566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200" u="none"/>
                <a:t>190</a:t>
              </a:r>
            </a:p>
          </p:txBody>
        </p:sp>
        <p:sp>
          <p:nvSpPr>
            <p:cNvPr id="8212" name="Oval 20"/>
            <p:cNvSpPr>
              <a:spLocks noChangeArrowheads="1"/>
            </p:cNvSpPr>
            <p:nvPr/>
          </p:nvSpPr>
          <p:spPr bwMode="auto">
            <a:xfrm>
              <a:off x="3383" y="2575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200" u="none"/>
                <a:t>213</a:t>
              </a:r>
            </a:p>
          </p:txBody>
        </p:sp>
        <p:cxnSp>
          <p:nvCxnSpPr>
            <p:cNvPr id="8213" name="AutoShape 21"/>
            <p:cNvCxnSpPr>
              <a:cxnSpLocks noChangeShapeType="1"/>
              <a:stCxn id="8220" idx="3"/>
              <a:endCxn id="8211" idx="0"/>
            </p:cNvCxnSpPr>
            <p:nvPr/>
          </p:nvCxnSpPr>
          <p:spPr bwMode="auto">
            <a:xfrm flipH="1">
              <a:off x="2775" y="2177"/>
              <a:ext cx="251" cy="38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8214" name="AutoShape 22"/>
            <p:cNvCxnSpPr>
              <a:cxnSpLocks noChangeShapeType="1"/>
              <a:stCxn id="8220" idx="5"/>
              <a:endCxn id="8212" idx="0"/>
            </p:cNvCxnSpPr>
            <p:nvPr/>
          </p:nvCxnSpPr>
          <p:spPr bwMode="auto">
            <a:xfrm>
              <a:off x="3255" y="2177"/>
              <a:ext cx="291" cy="39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6375400" y="4094163"/>
            <a:ext cx="750888" cy="627062"/>
            <a:chOff x="771" y="2868"/>
            <a:chExt cx="923" cy="771"/>
          </a:xfrm>
        </p:grpSpPr>
        <p:sp>
          <p:nvSpPr>
            <p:cNvPr id="8207" name="Oval 24"/>
            <p:cNvSpPr>
              <a:spLocks noChangeArrowheads="1"/>
            </p:cNvSpPr>
            <p:nvPr/>
          </p:nvSpPr>
          <p:spPr bwMode="auto">
            <a:xfrm>
              <a:off x="771" y="3285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200" u="none"/>
                <a:t>12</a:t>
              </a:r>
            </a:p>
          </p:txBody>
        </p:sp>
        <p:sp>
          <p:nvSpPr>
            <p:cNvPr id="8208" name="Oval 25"/>
            <p:cNvSpPr>
              <a:spLocks noChangeArrowheads="1"/>
            </p:cNvSpPr>
            <p:nvPr/>
          </p:nvSpPr>
          <p:spPr bwMode="auto">
            <a:xfrm>
              <a:off x="1369" y="3304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200" u="none"/>
                <a:t>24</a:t>
              </a:r>
            </a:p>
          </p:txBody>
        </p:sp>
        <p:cxnSp>
          <p:nvCxnSpPr>
            <p:cNvPr id="8209" name="AutoShape 26"/>
            <p:cNvCxnSpPr>
              <a:cxnSpLocks noChangeShapeType="1"/>
              <a:stCxn id="8215" idx="3"/>
              <a:endCxn id="8207" idx="0"/>
            </p:cNvCxnSpPr>
            <p:nvPr/>
          </p:nvCxnSpPr>
          <p:spPr bwMode="auto">
            <a:xfrm flipH="1">
              <a:off x="934" y="2868"/>
              <a:ext cx="217" cy="41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8210" name="AutoShape 27"/>
            <p:cNvCxnSpPr>
              <a:cxnSpLocks noChangeShapeType="1"/>
              <a:stCxn id="8215" idx="5"/>
              <a:endCxn id="8208" idx="0"/>
            </p:cNvCxnSpPr>
            <p:nvPr/>
          </p:nvCxnSpPr>
          <p:spPr bwMode="auto">
            <a:xfrm>
              <a:off x="1380" y="2868"/>
              <a:ext cx="152" cy="43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7204075" y="4119563"/>
            <a:ext cx="328613" cy="601662"/>
            <a:chOff x="1790" y="2899"/>
            <a:chExt cx="405" cy="740"/>
          </a:xfrm>
        </p:grpSpPr>
        <p:sp>
          <p:nvSpPr>
            <p:cNvPr id="8205" name="Oval 29"/>
            <p:cNvSpPr>
              <a:spLocks noChangeArrowheads="1"/>
            </p:cNvSpPr>
            <p:nvPr/>
          </p:nvSpPr>
          <p:spPr bwMode="auto">
            <a:xfrm>
              <a:off x="1790" y="3304"/>
              <a:ext cx="325" cy="335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200" u="none"/>
                <a:t>27</a:t>
              </a:r>
            </a:p>
          </p:txBody>
        </p:sp>
        <p:cxnSp>
          <p:nvCxnSpPr>
            <p:cNvPr id="8206" name="AutoShape 30"/>
            <p:cNvCxnSpPr>
              <a:cxnSpLocks noChangeShapeType="1"/>
              <a:stCxn id="8216" idx="4"/>
              <a:endCxn id="8205" idx="0"/>
            </p:cNvCxnSpPr>
            <p:nvPr/>
          </p:nvCxnSpPr>
          <p:spPr bwMode="auto">
            <a:xfrm flipH="1">
              <a:off x="1953" y="2899"/>
              <a:ext cx="242" cy="40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mtClean="0"/>
              <a:t>Correctness of Inorder-Walk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534400" cy="5334000"/>
          </a:xfrm>
        </p:spPr>
        <p:txBody>
          <a:bodyPr/>
          <a:lstStyle/>
          <a:p>
            <a:r>
              <a:rPr lang="en-US" smtClean="0"/>
              <a:t>Must prove that it prints all elements, in order, and that it terminates.</a:t>
            </a:r>
          </a:p>
          <a:p>
            <a:r>
              <a:rPr lang="en-US" smtClean="0"/>
              <a:t>By </a:t>
            </a:r>
            <a:r>
              <a:rPr lang="en-US" smtClean="0">
                <a:solidFill>
                  <a:srgbClr val="CC3300"/>
                </a:solidFill>
              </a:rPr>
              <a:t>induction on size of tree</a:t>
            </a:r>
            <a:r>
              <a:rPr lang="en-US" smtClean="0"/>
              <a:t>.  </a:t>
            </a:r>
            <a:r>
              <a:rPr lang="en-US" smtClean="0">
                <a:solidFill>
                  <a:schemeClr val="hlink"/>
                </a:solidFill>
              </a:rPr>
              <a:t>Size=0:</a:t>
            </a:r>
            <a:r>
              <a:rPr lang="en-US" smtClean="0"/>
              <a:t> Easy.</a:t>
            </a:r>
          </a:p>
          <a:p>
            <a:r>
              <a:rPr lang="en-US" smtClean="0">
                <a:solidFill>
                  <a:schemeClr val="hlink"/>
                </a:solidFill>
              </a:rPr>
              <a:t>Size &gt;1:</a:t>
            </a:r>
          </a:p>
          <a:p>
            <a:pPr lvl="1"/>
            <a:r>
              <a:rPr lang="en-US" smtClean="0"/>
              <a:t>Prints left subtree in order by induction.</a:t>
            </a:r>
          </a:p>
          <a:p>
            <a:pPr lvl="1"/>
            <a:r>
              <a:rPr lang="en-US" smtClean="0"/>
              <a:t>Prints root, which comes after all elements in left subtree (still in order).</a:t>
            </a:r>
          </a:p>
          <a:p>
            <a:pPr lvl="1"/>
            <a:r>
              <a:rPr lang="en-US" smtClean="0"/>
              <a:t>Prints right subtree in order (all elements come after root, so still in order).</a:t>
            </a:r>
          </a:p>
        </p:txBody>
      </p:sp>
      <p:sp>
        <p:nvSpPr>
          <p:cNvPr id="921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Querying a Binary Search Tree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066800"/>
            <a:ext cx="8369300" cy="5105400"/>
          </a:xfrm>
        </p:spPr>
        <p:txBody>
          <a:bodyPr/>
          <a:lstStyle/>
          <a:p>
            <a:r>
              <a:rPr lang="en-US" sz="2800" dirty="0" smtClean="0"/>
              <a:t>All dynamic-set search operations can be supported in </a:t>
            </a:r>
            <a:r>
              <a:rPr lang="en-US" sz="2800" i="1" dirty="0" smtClean="0">
                <a:solidFill>
                  <a:srgbClr val="CC3300"/>
                </a:solidFill>
              </a:rPr>
              <a:t>O</a:t>
            </a:r>
            <a:r>
              <a:rPr lang="en-US" sz="2800" dirty="0" smtClean="0">
                <a:solidFill>
                  <a:srgbClr val="CC3300"/>
                </a:solidFill>
              </a:rPr>
              <a:t>(</a:t>
            </a:r>
            <a:r>
              <a:rPr lang="en-US" sz="2800" i="1" dirty="0" smtClean="0">
                <a:solidFill>
                  <a:srgbClr val="CC3300"/>
                </a:solidFill>
              </a:rPr>
              <a:t>h</a:t>
            </a:r>
            <a:r>
              <a:rPr lang="en-US" sz="2800" dirty="0" smtClean="0">
                <a:solidFill>
                  <a:srgbClr val="CC3300"/>
                </a:solidFill>
              </a:rPr>
              <a:t>) time</a:t>
            </a:r>
            <a:r>
              <a:rPr lang="en-US" sz="2800" dirty="0" smtClean="0"/>
              <a:t>.</a:t>
            </a:r>
          </a:p>
          <a:p>
            <a:r>
              <a:rPr lang="en-US" sz="2800" i="1" dirty="0" smtClean="0">
                <a:solidFill>
                  <a:srgbClr val="CC3300"/>
                </a:solidFill>
              </a:rPr>
              <a:t>h</a:t>
            </a:r>
            <a:r>
              <a:rPr lang="en-US" sz="2800" dirty="0" smtClean="0">
                <a:solidFill>
                  <a:srgbClr val="CC3300"/>
                </a:solidFill>
              </a:rPr>
              <a:t> = </a:t>
            </a:r>
            <a:r>
              <a:rPr lang="en-US" sz="2800" dirty="0" smtClean="0">
                <a:solidFill>
                  <a:srgbClr val="CC3300"/>
                </a:solidFill>
                <a:sym typeface="Symbol" pitchFamily="18" charset="2"/>
              </a:rPr>
              <a:t>(</a:t>
            </a:r>
            <a:r>
              <a:rPr lang="en-US" sz="2800" i="1" dirty="0" err="1" smtClean="0">
                <a:solidFill>
                  <a:srgbClr val="CC3300"/>
                </a:solidFill>
              </a:rPr>
              <a:t>lg</a:t>
            </a:r>
            <a:r>
              <a:rPr lang="en-US" sz="2800" i="1" dirty="0" smtClean="0">
                <a:solidFill>
                  <a:srgbClr val="CC3300"/>
                </a:solidFill>
              </a:rPr>
              <a:t> n</a:t>
            </a:r>
            <a:r>
              <a:rPr lang="en-US" sz="2800" dirty="0" smtClean="0">
                <a:solidFill>
                  <a:srgbClr val="CC3300"/>
                </a:solidFill>
              </a:rPr>
              <a:t>) </a:t>
            </a:r>
            <a:r>
              <a:rPr lang="en-US" sz="2800" dirty="0" smtClean="0"/>
              <a:t>for a balanced binary tree (and for an average tree built by adding nodes in random order.)</a:t>
            </a:r>
          </a:p>
          <a:p>
            <a:r>
              <a:rPr lang="en-US" sz="2800" i="1" dirty="0" smtClean="0">
                <a:solidFill>
                  <a:srgbClr val="CC3300"/>
                </a:solidFill>
              </a:rPr>
              <a:t>h =</a:t>
            </a:r>
            <a:r>
              <a:rPr lang="en-US" sz="2800" dirty="0" smtClean="0">
                <a:solidFill>
                  <a:srgbClr val="CC3300"/>
                </a:solidFill>
              </a:rPr>
              <a:t> </a:t>
            </a:r>
            <a:r>
              <a:rPr lang="en-US" sz="2800" dirty="0" smtClean="0">
                <a:solidFill>
                  <a:srgbClr val="CC3300"/>
                </a:solidFill>
                <a:sym typeface="Symbol" pitchFamily="18" charset="2"/>
              </a:rPr>
              <a:t>(</a:t>
            </a:r>
            <a:r>
              <a:rPr lang="en-US" sz="2800" i="1" dirty="0" smtClean="0">
                <a:solidFill>
                  <a:srgbClr val="CC3300"/>
                </a:solidFill>
              </a:rPr>
              <a:t>n</a:t>
            </a:r>
            <a:r>
              <a:rPr lang="en-US" sz="2800" dirty="0" smtClean="0">
                <a:solidFill>
                  <a:srgbClr val="CC3300"/>
                </a:solidFill>
              </a:rPr>
              <a:t>)</a:t>
            </a:r>
            <a:r>
              <a:rPr lang="en-US" sz="2800" dirty="0" smtClean="0"/>
              <a:t> for an unbalanced tree that resembles a linear chain of </a:t>
            </a:r>
            <a:r>
              <a:rPr lang="en-US" sz="2800" i="1" dirty="0" smtClean="0"/>
              <a:t>n</a:t>
            </a:r>
            <a:r>
              <a:rPr lang="en-US" sz="2800" dirty="0" smtClean="0"/>
              <a:t> nodes in the worst case.</a:t>
            </a:r>
          </a:p>
        </p:txBody>
      </p:sp>
      <p:sp>
        <p:nvSpPr>
          <p:cNvPr id="1024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Tree Search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6096000" cy="3276600"/>
          </a:xfrm>
          <a:solidFill>
            <a:srgbClr val="CCECFF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2800" u="sng" smtClean="0">
                <a:solidFill>
                  <a:srgbClr val="CC3300"/>
                </a:solidFill>
              </a:rPr>
              <a:t>Tree-Search(</a:t>
            </a:r>
            <a:r>
              <a:rPr lang="en-US" sz="2800" i="1" u="sng" smtClean="0">
                <a:solidFill>
                  <a:srgbClr val="CC3300"/>
                </a:solidFill>
              </a:rPr>
              <a:t>x</a:t>
            </a:r>
            <a:r>
              <a:rPr lang="en-US" sz="2800" u="sng" smtClean="0">
                <a:solidFill>
                  <a:srgbClr val="CC3300"/>
                </a:solidFill>
              </a:rPr>
              <a:t>, </a:t>
            </a:r>
            <a:r>
              <a:rPr lang="en-US" sz="2800" i="1" u="sng" smtClean="0">
                <a:solidFill>
                  <a:srgbClr val="CC3300"/>
                </a:solidFill>
              </a:rPr>
              <a:t>k</a:t>
            </a:r>
            <a:r>
              <a:rPr lang="en-US" sz="2800" u="sng" smtClean="0">
                <a:solidFill>
                  <a:srgbClr val="CC3300"/>
                </a:solidFill>
              </a:rPr>
              <a:t>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800" smtClean="0"/>
              <a:t>1.  </a:t>
            </a:r>
            <a:r>
              <a:rPr lang="en-US" sz="2800" b="1" smtClean="0"/>
              <a:t>if</a:t>
            </a:r>
            <a:r>
              <a:rPr lang="en-US" sz="2800" smtClean="0"/>
              <a:t> </a:t>
            </a:r>
            <a:r>
              <a:rPr lang="en-US" sz="2800" i="1" smtClean="0"/>
              <a:t>x </a:t>
            </a:r>
            <a:r>
              <a:rPr lang="en-US" sz="2800" i="1" smtClean="0">
                <a:sym typeface="Symbol" pitchFamily="18" charset="2"/>
              </a:rPr>
              <a:t>=</a:t>
            </a:r>
            <a:r>
              <a:rPr lang="en-US" sz="2800" i="1" smtClean="0"/>
              <a:t> </a:t>
            </a:r>
            <a:r>
              <a:rPr lang="en-US" sz="2800" smtClean="0"/>
              <a:t>NIL</a:t>
            </a:r>
            <a:r>
              <a:rPr lang="en-US" sz="2800" i="1" smtClean="0"/>
              <a:t> or k = key</a:t>
            </a:r>
            <a:r>
              <a:rPr lang="en-US" sz="2800" smtClean="0"/>
              <a:t>[</a:t>
            </a:r>
            <a:r>
              <a:rPr lang="en-US" sz="2800" i="1" smtClean="0"/>
              <a:t>x</a:t>
            </a:r>
            <a:r>
              <a:rPr lang="en-US" sz="2800" smtClean="0"/>
              <a:t>]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800" smtClean="0"/>
              <a:t>2.     </a:t>
            </a:r>
            <a:r>
              <a:rPr lang="en-US" sz="2800" b="1" smtClean="0"/>
              <a:t>then</a:t>
            </a:r>
            <a:r>
              <a:rPr lang="en-US" sz="2800" smtClean="0"/>
              <a:t> return </a:t>
            </a:r>
            <a:r>
              <a:rPr lang="en-US" sz="2800" i="1" smtClean="0"/>
              <a:t>x</a:t>
            </a:r>
            <a:r>
              <a:rPr lang="en-US" sz="280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800" smtClean="0"/>
              <a:t>3.  </a:t>
            </a:r>
            <a:r>
              <a:rPr lang="en-US" sz="2800" b="1" smtClean="0"/>
              <a:t>if</a:t>
            </a:r>
            <a:r>
              <a:rPr lang="en-US" sz="2800" smtClean="0"/>
              <a:t> </a:t>
            </a:r>
            <a:r>
              <a:rPr lang="en-US" sz="2800" i="1" smtClean="0"/>
              <a:t>k &lt;</a:t>
            </a:r>
            <a:r>
              <a:rPr lang="en-US" sz="2800" smtClean="0"/>
              <a:t> </a:t>
            </a:r>
            <a:r>
              <a:rPr lang="en-US" sz="2800" i="1" smtClean="0"/>
              <a:t>key</a:t>
            </a:r>
            <a:r>
              <a:rPr lang="en-US" sz="2800" smtClean="0"/>
              <a:t>[</a:t>
            </a:r>
            <a:r>
              <a:rPr lang="en-US" sz="2800" i="1" smtClean="0"/>
              <a:t>x</a:t>
            </a:r>
            <a:r>
              <a:rPr lang="en-US" sz="2800" smtClean="0"/>
              <a:t>]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800" smtClean="0"/>
              <a:t>4.     </a:t>
            </a:r>
            <a:r>
              <a:rPr lang="en-US" sz="2800" b="1" smtClean="0"/>
              <a:t>then</a:t>
            </a:r>
            <a:r>
              <a:rPr lang="en-US" sz="2800" smtClean="0"/>
              <a:t> return Tree-Search(</a:t>
            </a:r>
            <a:r>
              <a:rPr lang="en-US" sz="2800" i="1" smtClean="0"/>
              <a:t>left</a:t>
            </a:r>
            <a:r>
              <a:rPr lang="en-US" sz="2800" smtClean="0"/>
              <a:t>[</a:t>
            </a:r>
            <a:r>
              <a:rPr lang="en-US" sz="2800" i="1" smtClean="0"/>
              <a:t>x</a:t>
            </a:r>
            <a:r>
              <a:rPr lang="en-US" sz="2800" smtClean="0"/>
              <a:t>], </a:t>
            </a:r>
            <a:r>
              <a:rPr lang="en-US" sz="2800" i="1" smtClean="0"/>
              <a:t>k</a:t>
            </a:r>
            <a:r>
              <a:rPr lang="en-US" sz="2800" smtClean="0"/>
              <a:t>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800" smtClean="0"/>
              <a:t>5.     </a:t>
            </a:r>
            <a:r>
              <a:rPr lang="en-US" sz="2800" b="1" smtClean="0"/>
              <a:t>else</a:t>
            </a:r>
            <a:r>
              <a:rPr lang="en-US" sz="2800" smtClean="0"/>
              <a:t> return Tree-Search(</a:t>
            </a:r>
            <a:r>
              <a:rPr lang="en-US" sz="2800" i="1" smtClean="0"/>
              <a:t>right</a:t>
            </a:r>
            <a:r>
              <a:rPr lang="en-US" sz="2800" smtClean="0"/>
              <a:t>[</a:t>
            </a:r>
            <a:r>
              <a:rPr lang="en-US" sz="2800" i="1" smtClean="0"/>
              <a:t>x</a:t>
            </a:r>
            <a:r>
              <a:rPr lang="en-US" sz="2800" smtClean="0"/>
              <a:t>], </a:t>
            </a:r>
            <a:r>
              <a:rPr lang="en-US" sz="2800" i="1" smtClean="0"/>
              <a:t>k</a:t>
            </a:r>
            <a:r>
              <a:rPr lang="en-US" sz="2800" smtClean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800" smtClean="0"/>
          </a:p>
        </p:txBody>
      </p:sp>
      <p:sp>
        <p:nvSpPr>
          <p:cNvPr id="1126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 dirty="0"/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304800" y="4953000"/>
            <a:ext cx="2849563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 u="none">
                <a:solidFill>
                  <a:srgbClr val="CC3300"/>
                </a:solidFill>
              </a:rPr>
              <a:t>Running time: </a:t>
            </a:r>
            <a:r>
              <a:rPr lang="en-US" b="1" i="1" u="none">
                <a:solidFill>
                  <a:schemeClr val="hlink"/>
                </a:solidFill>
              </a:rPr>
              <a:t>O</a:t>
            </a:r>
            <a:r>
              <a:rPr lang="en-US" b="1" u="none">
                <a:solidFill>
                  <a:schemeClr val="hlink"/>
                </a:solidFill>
              </a:rPr>
              <a:t>(</a:t>
            </a:r>
            <a:r>
              <a:rPr lang="en-US" b="1" i="1" u="none">
                <a:solidFill>
                  <a:schemeClr val="hlink"/>
                </a:solidFill>
              </a:rPr>
              <a:t>h</a:t>
            </a:r>
            <a:r>
              <a:rPr lang="en-US" b="1" u="none">
                <a:solidFill>
                  <a:schemeClr val="hlink"/>
                </a:solidFill>
              </a:rPr>
              <a:t>)</a:t>
            </a:r>
          </a:p>
          <a:p>
            <a:endParaRPr lang="en-US" b="1" u="none">
              <a:solidFill>
                <a:schemeClr val="hlink"/>
              </a:solidFill>
            </a:endParaRPr>
          </a:p>
          <a:p>
            <a:r>
              <a:rPr lang="en-US" b="1" u="none"/>
              <a:t>Aside: tail-recursion</a:t>
            </a:r>
            <a:endParaRPr lang="en-US" u="none"/>
          </a:p>
        </p:txBody>
      </p:sp>
      <p:grpSp>
        <p:nvGrpSpPr>
          <p:cNvPr id="11270" name="Group 29"/>
          <p:cNvGrpSpPr>
            <a:grpSpLocks/>
          </p:cNvGrpSpPr>
          <p:nvPr/>
        </p:nvGrpSpPr>
        <p:grpSpPr bwMode="auto">
          <a:xfrm>
            <a:off x="5715000" y="3505200"/>
            <a:ext cx="3124200" cy="2667000"/>
            <a:chOff x="4016" y="2738"/>
            <a:chExt cx="1504" cy="1150"/>
          </a:xfrm>
        </p:grpSpPr>
        <p:sp>
          <p:nvSpPr>
            <p:cNvPr id="11271" name="Oval 5"/>
            <p:cNvSpPr>
              <a:spLocks noChangeArrowheads="1"/>
            </p:cNvSpPr>
            <p:nvPr/>
          </p:nvSpPr>
          <p:spPr bwMode="auto">
            <a:xfrm>
              <a:off x="4811" y="2738"/>
              <a:ext cx="166" cy="172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 u="none"/>
                <a:t>56</a:t>
              </a:r>
            </a:p>
          </p:txBody>
        </p:sp>
        <p:grpSp>
          <p:nvGrpSpPr>
            <p:cNvPr id="11272" name="Group 6"/>
            <p:cNvGrpSpPr>
              <a:grpSpLocks/>
            </p:cNvGrpSpPr>
            <p:nvPr/>
          </p:nvGrpSpPr>
          <p:grpSpPr bwMode="auto">
            <a:xfrm>
              <a:off x="4451" y="2884"/>
              <a:ext cx="862" cy="281"/>
              <a:chOff x="1620" y="1679"/>
              <a:chExt cx="1683" cy="547"/>
            </a:xfrm>
          </p:grpSpPr>
          <p:sp>
            <p:nvSpPr>
              <p:cNvPr id="11291" name="Oval 7"/>
              <p:cNvSpPr>
                <a:spLocks noChangeArrowheads="1"/>
              </p:cNvSpPr>
              <p:nvPr/>
            </p:nvSpPr>
            <p:spPr bwMode="auto">
              <a:xfrm>
                <a:off x="1620" y="1891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26</a:t>
                </a:r>
              </a:p>
            </p:txBody>
          </p:sp>
          <p:sp>
            <p:nvSpPr>
              <p:cNvPr id="11292" name="Oval 8"/>
              <p:cNvSpPr>
                <a:spLocks noChangeArrowheads="1"/>
              </p:cNvSpPr>
              <p:nvPr/>
            </p:nvSpPr>
            <p:spPr bwMode="auto">
              <a:xfrm>
                <a:off x="2978" y="1891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200</a:t>
                </a:r>
              </a:p>
            </p:txBody>
          </p:sp>
          <p:cxnSp>
            <p:nvCxnSpPr>
              <p:cNvPr id="11293" name="AutoShape 9"/>
              <p:cNvCxnSpPr>
                <a:cxnSpLocks noChangeShapeType="1"/>
                <a:stCxn id="11271" idx="5"/>
                <a:endCxn id="11292" idx="0"/>
              </p:cNvCxnSpPr>
              <p:nvPr/>
            </p:nvCxnSpPr>
            <p:spPr bwMode="auto">
              <a:xfrm>
                <a:off x="2600" y="1679"/>
                <a:ext cx="541" cy="21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1294" name="AutoShape 10"/>
              <p:cNvCxnSpPr>
                <a:cxnSpLocks noChangeShapeType="1"/>
                <a:stCxn id="11271" idx="3"/>
                <a:endCxn id="11291" idx="0"/>
              </p:cNvCxnSpPr>
              <p:nvPr/>
            </p:nvCxnSpPr>
            <p:spPr bwMode="auto">
              <a:xfrm flipH="1">
                <a:off x="1783" y="1679"/>
                <a:ext cx="588" cy="21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1273" name="Group 11"/>
            <p:cNvGrpSpPr>
              <a:grpSpLocks/>
            </p:cNvGrpSpPr>
            <p:nvPr/>
          </p:nvGrpSpPr>
          <p:grpSpPr bwMode="auto">
            <a:xfrm>
              <a:off x="4186" y="3139"/>
              <a:ext cx="642" cy="379"/>
              <a:chOff x="1103" y="2177"/>
              <a:chExt cx="1254" cy="740"/>
            </a:xfrm>
          </p:grpSpPr>
          <p:sp>
            <p:nvSpPr>
              <p:cNvPr id="11287" name="Oval 12"/>
              <p:cNvSpPr>
                <a:spLocks noChangeArrowheads="1"/>
              </p:cNvSpPr>
              <p:nvPr/>
            </p:nvSpPr>
            <p:spPr bwMode="auto">
              <a:xfrm>
                <a:off x="1103" y="2582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18</a:t>
                </a:r>
              </a:p>
            </p:txBody>
          </p:sp>
          <p:sp>
            <p:nvSpPr>
              <p:cNvPr id="11288" name="Oval 13"/>
              <p:cNvSpPr>
                <a:spLocks noChangeArrowheads="1"/>
              </p:cNvSpPr>
              <p:nvPr/>
            </p:nvSpPr>
            <p:spPr bwMode="auto">
              <a:xfrm>
                <a:off x="2032" y="2564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28</a:t>
                </a:r>
              </a:p>
            </p:txBody>
          </p:sp>
          <p:cxnSp>
            <p:nvCxnSpPr>
              <p:cNvPr id="11289" name="AutoShape 14"/>
              <p:cNvCxnSpPr>
                <a:cxnSpLocks noChangeShapeType="1"/>
                <a:stCxn id="11291" idx="3"/>
                <a:endCxn id="11287" idx="0"/>
              </p:cNvCxnSpPr>
              <p:nvPr/>
            </p:nvCxnSpPr>
            <p:spPr bwMode="auto">
              <a:xfrm flipH="1">
                <a:off x="1266" y="2177"/>
                <a:ext cx="402" cy="40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1290" name="AutoShape 15"/>
              <p:cNvCxnSpPr>
                <a:cxnSpLocks noChangeShapeType="1"/>
                <a:stCxn id="11291" idx="5"/>
                <a:endCxn id="11288" idx="0"/>
              </p:cNvCxnSpPr>
              <p:nvPr/>
            </p:nvCxnSpPr>
            <p:spPr bwMode="auto">
              <a:xfrm>
                <a:off x="1897" y="2177"/>
                <a:ext cx="298" cy="38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1274" name="Group 16"/>
            <p:cNvGrpSpPr>
              <a:grpSpLocks/>
            </p:cNvGrpSpPr>
            <p:nvPr/>
          </p:nvGrpSpPr>
          <p:grpSpPr bwMode="auto">
            <a:xfrm>
              <a:off x="4959" y="3139"/>
              <a:ext cx="561" cy="376"/>
              <a:chOff x="2612" y="2177"/>
              <a:chExt cx="1096" cy="733"/>
            </a:xfrm>
          </p:grpSpPr>
          <p:sp>
            <p:nvSpPr>
              <p:cNvPr id="11283" name="Oval 17"/>
              <p:cNvSpPr>
                <a:spLocks noChangeArrowheads="1"/>
              </p:cNvSpPr>
              <p:nvPr/>
            </p:nvSpPr>
            <p:spPr bwMode="auto">
              <a:xfrm>
                <a:off x="2612" y="2566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190</a:t>
                </a:r>
              </a:p>
            </p:txBody>
          </p:sp>
          <p:sp>
            <p:nvSpPr>
              <p:cNvPr id="11284" name="Oval 18"/>
              <p:cNvSpPr>
                <a:spLocks noChangeArrowheads="1"/>
              </p:cNvSpPr>
              <p:nvPr/>
            </p:nvSpPr>
            <p:spPr bwMode="auto">
              <a:xfrm>
                <a:off x="3383" y="2575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213</a:t>
                </a:r>
              </a:p>
            </p:txBody>
          </p:sp>
          <p:cxnSp>
            <p:nvCxnSpPr>
              <p:cNvPr id="11285" name="AutoShape 19"/>
              <p:cNvCxnSpPr>
                <a:cxnSpLocks noChangeShapeType="1"/>
                <a:stCxn id="11292" idx="3"/>
                <a:endCxn id="11283" idx="0"/>
              </p:cNvCxnSpPr>
              <p:nvPr/>
            </p:nvCxnSpPr>
            <p:spPr bwMode="auto">
              <a:xfrm flipH="1">
                <a:off x="2775" y="2177"/>
                <a:ext cx="251" cy="38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1286" name="AutoShape 20"/>
              <p:cNvCxnSpPr>
                <a:cxnSpLocks noChangeShapeType="1"/>
                <a:stCxn id="11292" idx="5"/>
                <a:endCxn id="11284" idx="0"/>
              </p:cNvCxnSpPr>
              <p:nvPr/>
            </p:nvCxnSpPr>
            <p:spPr bwMode="auto">
              <a:xfrm>
                <a:off x="3255" y="2177"/>
                <a:ext cx="291" cy="398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1275" name="Group 21"/>
            <p:cNvGrpSpPr>
              <a:grpSpLocks/>
            </p:cNvGrpSpPr>
            <p:nvPr/>
          </p:nvGrpSpPr>
          <p:grpSpPr bwMode="auto">
            <a:xfrm>
              <a:off x="4016" y="3493"/>
              <a:ext cx="473" cy="395"/>
              <a:chOff x="771" y="2868"/>
              <a:chExt cx="923" cy="771"/>
            </a:xfrm>
          </p:grpSpPr>
          <p:sp>
            <p:nvSpPr>
              <p:cNvPr id="11279" name="Oval 22"/>
              <p:cNvSpPr>
                <a:spLocks noChangeArrowheads="1"/>
              </p:cNvSpPr>
              <p:nvPr/>
            </p:nvSpPr>
            <p:spPr bwMode="auto">
              <a:xfrm>
                <a:off x="771" y="3285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12</a:t>
                </a:r>
              </a:p>
            </p:txBody>
          </p:sp>
          <p:sp>
            <p:nvSpPr>
              <p:cNvPr id="11280" name="Oval 23"/>
              <p:cNvSpPr>
                <a:spLocks noChangeArrowheads="1"/>
              </p:cNvSpPr>
              <p:nvPr/>
            </p:nvSpPr>
            <p:spPr bwMode="auto">
              <a:xfrm>
                <a:off x="1369" y="3304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24</a:t>
                </a:r>
              </a:p>
            </p:txBody>
          </p:sp>
          <p:cxnSp>
            <p:nvCxnSpPr>
              <p:cNvPr id="11281" name="AutoShape 24"/>
              <p:cNvCxnSpPr>
                <a:cxnSpLocks noChangeShapeType="1"/>
                <a:stCxn id="11287" idx="3"/>
                <a:endCxn id="11279" idx="0"/>
              </p:cNvCxnSpPr>
              <p:nvPr/>
            </p:nvCxnSpPr>
            <p:spPr bwMode="auto">
              <a:xfrm flipH="1">
                <a:off x="934" y="2868"/>
                <a:ext cx="217" cy="41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1282" name="AutoShape 25"/>
              <p:cNvCxnSpPr>
                <a:cxnSpLocks noChangeShapeType="1"/>
                <a:stCxn id="11287" idx="5"/>
                <a:endCxn id="11280" idx="0"/>
              </p:cNvCxnSpPr>
              <p:nvPr/>
            </p:nvCxnSpPr>
            <p:spPr bwMode="auto">
              <a:xfrm>
                <a:off x="1380" y="2868"/>
                <a:ext cx="152" cy="436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1276" name="Group 26"/>
            <p:cNvGrpSpPr>
              <a:grpSpLocks/>
            </p:cNvGrpSpPr>
            <p:nvPr/>
          </p:nvGrpSpPr>
          <p:grpSpPr bwMode="auto">
            <a:xfrm>
              <a:off x="4538" y="3509"/>
              <a:ext cx="207" cy="379"/>
              <a:chOff x="1790" y="2899"/>
              <a:chExt cx="405" cy="740"/>
            </a:xfrm>
          </p:grpSpPr>
          <p:sp>
            <p:nvSpPr>
              <p:cNvPr id="11277" name="Oval 27"/>
              <p:cNvSpPr>
                <a:spLocks noChangeArrowheads="1"/>
              </p:cNvSpPr>
              <p:nvPr/>
            </p:nvSpPr>
            <p:spPr bwMode="auto">
              <a:xfrm>
                <a:off x="1790" y="3304"/>
                <a:ext cx="325" cy="335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u="none"/>
                  <a:t>27</a:t>
                </a:r>
              </a:p>
            </p:txBody>
          </p:sp>
          <p:cxnSp>
            <p:nvCxnSpPr>
              <p:cNvPr id="11278" name="AutoShape 28"/>
              <p:cNvCxnSpPr>
                <a:cxnSpLocks noChangeShapeType="1"/>
                <a:stCxn id="11288" idx="4"/>
                <a:endCxn id="11277" idx="0"/>
              </p:cNvCxnSpPr>
              <p:nvPr/>
            </p:nvCxnSpPr>
            <p:spPr bwMode="auto">
              <a:xfrm flipH="1">
                <a:off x="1953" y="2899"/>
                <a:ext cx="242" cy="40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781</TotalTime>
  <Words>1352</Words>
  <Application>Microsoft Office PowerPoint</Application>
  <PresentationFormat>全屏显示(4:3)</PresentationFormat>
  <Paragraphs>304</Paragraphs>
  <Slides>21</Slides>
  <Notes>21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Office 主题</vt:lpstr>
      <vt:lpstr>Binary Search Trees</vt:lpstr>
      <vt:lpstr>Binary Trees</vt:lpstr>
      <vt:lpstr>Binary Search Trees</vt:lpstr>
      <vt:lpstr>BST – Representation </vt:lpstr>
      <vt:lpstr>Binary Search Tree Property</vt:lpstr>
      <vt:lpstr>Inorder Traversal</vt:lpstr>
      <vt:lpstr>Correctness of Inorder-Walk</vt:lpstr>
      <vt:lpstr>Querying a Binary Search Tree</vt:lpstr>
      <vt:lpstr>Tree Search</vt:lpstr>
      <vt:lpstr>Iterative Tree Search</vt:lpstr>
      <vt:lpstr>Finding Min &amp; Max</vt:lpstr>
      <vt:lpstr>Predecessor and Successor</vt:lpstr>
      <vt:lpstr>Pseudo-code for Successor</vt:lpstr>
      <vt:lpstr>BST Insertion – Pseudocode </vt:lpstr>
      <vt:lpstr>Analysis of Insertion</vt:lpstr>
      <vt:lpstr>Exercise: Sorting Using BSTs</vt:lpstr>
      <vt:lpstr>Tree-Delete (T, x)</vt:lpstr>
      <vt:lpstr>Deletion – Pseudocode </vt:lpstr>
      <vt:lpstr>Deletion – Pseudocode </vt:lpstr>
      <vt:lpstr>Correctness of Tree-Delete</vt:lpstr>
      <vt:lpstr>Binary Search Trees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Search Trees</dc:title>
  <dc:creator>UmaMaheswari</dc:creator>
  <cp:lastModifiedBy>sony</cp:lastModifiedBy>
  <cp:revision>68</cp:revision>
  <dcterms:created xsi:type="dcterms:W3CDTF">2014-09-11T12:05:55Z</dcterms:created>
  <dcterms:modified xsi:type="dcterms:W3CDTF">2015-02-25T04:43:07Z</dcterms:modified>
</cp:coreProperties>
</file>