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6"/>
  </p:notesMasterIdLst>
  <p:handoutMasterIdLst>
    <p:handoutMasterId r:id="rId47"/>
  </p:handoutMasterIdLst>
  <p:sldIdLst>
    <p:sldId id="314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364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32" r:id="rId28"/>
    <p:sldId id="433" r:id="rId29"/>
    <p:sldId id="434" r:id="rId30"/>
    <p:sldId id="417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29" r:id="rId43"/>
    <p:sldId id="436" r:id="rId44"/>
    <p:sldId id="430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54" autoAdjust="0"/>
  </p:normalViewPr>
  <p:slideViewPr>
    <p:cSldViewPr>
      <p:cViewPr varScale="1">
        <p:scale>
          <a:sx n="63" d="100"/>
          <a:sy n="63" d="100"/>
        </p:scale>
        <p:origin x="-135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 smtClean="0"/>
            </a:lvl1pPr>
          </a:lstStyle>
          <a:p>
            <a:pPr>
              <a:defRPr/>
            </a:pPr>
            <a:fld id="{30F94D76-065E-4A65-BC73-686CB7EBB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0FE9004-5608-4F56-9653-155401B7805B}" type="datetimeFigureOut">
              <a:rPr lang="en-US"/>
              <a:pPr>
                <a:defRPr/>
              </a:pPr>
              <a:t>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5BB8FE1-2278-4A29-BC71-AE7151D23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5B7D5-9059-4100-A1C2-F64BE88B1C9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3105B-1CFE-47E2-8DCA-D4243173E2AE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B8C5C-8F35-4621-899E-6BB043ABC150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5094E-E453-4571-972C-48E4A4D1C05A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7F2E5-B13E-4FAE-9252-8B4E00CE718C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D1848C-46DA-4933-A33D-CFF793917694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E8BDF-91A5-48E9-A141-8FA5E6F78A3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C9E20-2237-41EB-85B2-F2EC9DD06F03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63D29-20AF-4F7B-AEDD-F065837089C0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9BB0A-05CD-43A6-999F-72A453CDFBE7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8613F8-55A9-4AF1-B3FB-EF090AA2A35A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221BE-4F9B-4807-912A-93B46F4FAB3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6EFDB-2D05-4D38-B9CC-435E3FE6DB49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8CC3A-C8FA-4839-966D-6917CD88247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EFD64-D2EE-4A41-9972-770BD63C46B6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B15B38-E39B-4B5A-B78F-238A6162FB49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7A0D9-B480-4569-9D5F-95541C0BE6C5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84AEB-7399-4241-B924-0DD12BE5DC4A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462110-DF16-4204-A71A-8D6B3B1664B6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1844A-DF90-4A55-B4C6-0AF0FCA9BB1D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9E6F73-67FE-4E51-B627-7F1DD1D3D9C2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C08D67-1B57-47D2-AEEA-0333E2054B63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zh-CN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383AB-5552-48BD-896E-3C4550F2A46B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3FEB6-125C-4FB7-BCD7-C0E0F57AE516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29416-6578-4334-8AE4-B709BE031DFD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B8D13-8F07-447F-B88E-6F08694777B3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AA276C-648A-4FD1-8C40-AB672826F9B6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31D68-DCE0-4102-BF13-3438DC5CDF17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1B4D2-E62D-4FA7-A9F3-BC5B60172F3A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3F54B-0048-4BAD-A7B0-BE28F90832C9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2BC89-2A26-4A84-96DD-3EEFD4BC6BE4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7AF63C-1E6E-4FD3-BE8A-186321A8216E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D3EA2D-BE7A-46E0-8E81-973E4ACDCA33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EF00A8-4CAE-4EDB-B929-5D3AF522034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198CB4-5EF8-4207-A5B0-9DB04D1B7FA9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D53CC-45E7-4521-BE3E-D7223F65DDBB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D98254-C180-41EF-AADE-23B0CCF63599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74FC86-F969-4CE4-9BE5-6C21235A5942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D511FC-4C02-49D1-B258-D51C4FF62794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C4C8F6-531D-4700-B20B-0403FA2AC77C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5CE256-F3AD-4061-806B-73ECBB15CFFE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DB0A6-B2E0-4AF7-9C14-17542D2F31B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98EC0-47B3-43D1-B426-7165A18CFEC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1A0E0-D9C8-4BCE-A0B8-205F851BBEEF}" type="datetime1">
              <a:rPr lang="zh-CN" altLang="en-US" smtClean="0"/>
              <a:pPr/>
              <a:t>2015/2/28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550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</a:t>
            </a:r>
            <a:fld id="{981C496C-70BF-44E2-AE99-9B99A82F1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84EC-87DA-4585-9BAC-35BC48C665A4}" type="datetime1">
              <a:rPr lang="zh-CN" altLang="en-US" smtClean="0"/>
              <a:pPr/>
              <a:t>2015/2/28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550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</a:t>
            </a:r>
            <a:fld id="{981C496C-70BF-44E2-AE99-9B99A82F1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34A8-5355-4CC6-8A2D-EE50BB30B99F}" type="datetime1">
              <a:rPr lang="zh-CN" altLang="en-US" smtClean="0"/>
              <a:pPr/>
              <a:t>2015/2/28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550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</a:t>
            </a:r>
            <a:fld id="{981C496C-70BF-44E2-AE99-9B99A82F1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C32D8-AA55-4D8A-AC15-07D3DEFCF9CF}" type="datetime1">
              <a:rPr lang="zh-CN" altLang="en-US" smtClean="0"/>
              <a:pPr/>
              <a:t>2015/2/28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550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</a:t>
            </a:r>
            <a:fld id="{981C496C-70BF-44E2-AE99-9B99A82F1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373B2-04F2-4715-BE31-0BF8CD558868}" type="datetime1">
              <a:rPr lang="zh-CN" altLang="en-US" smtClean="0"/>
              <a:pPr/>
              <a:t>2015/2/28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550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</a:t>
            </a:r>
            <a:fld id="{981C496C-70BF-44E2-AE99-9B99A82F1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6D4A-2322-44A2-B538-225ACA4BD849}" type="datetime1">
              <a:rPr lang="zh-CN" altLang="en-US" smtClean="0"/>
              <a:pPr/>
              <a:t>2015/2/28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550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</a:t>
            </a:r>
            <a:fld id="{981C496C-70BF-44E2-AE99-9B99A82F1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D571B-85E4-4243-9807-8527FB36F169}" type="datetime1">
              <a:rPr lang="zh-CN" altLang="en-US" smtClean="0"/>
              <a:pPr/>
              <a:t>2015/2/28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550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</a:t>
            </a:r>
            <a:fld id="{981C496C-70BF-44E2-AE99-9B99A82F1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62159-1FBE-448D-A6B5-10F3FEA68CA5}" type="datetime1">
              <a:rPr lang="zh-CN" altLang="en-US" smtClean="0"/>
              <a:pPr/>
              <a:t>2015/2/28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550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</a:t>
            </a:r>
            <a:fld id="{981C496C-70BF-44E2-AE99-9B99A82F1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97C7-BE7D-45BD-B49D-A8138833B0EE}" type="datetime1">
              <a:rPr lang="zh-CN" altLang="en-US" smtClean="0"/>
              <a:pPr/>
              <a:t>2015/2/28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550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</a:t>
            </a:r>
            <a:fld id="{981C496C-70BF-44E2-AE99-9B99A82F1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58C9A-6F78-46BD-9EF6-F2DC900A1413}" type="datetime1">
              <a:rPr lang="zh-CN" altLang="en-US" smtClean="0"/>
              <a:pPr/>
              <a:t>2015/2/28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550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</a:t>
            </a:r>
            <a:fld id="{981C496C-70BF-44E2-AE99-9B99A82F1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043EB-A6C7-4702-B604-F940D38431A9}" type="datetime1">
              <a:rPr lang="zh-CN" altLang="en-US" smtClean="0"/>
              <a:pPr/>
              <a:t>2015/2/28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550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Intro </a:t>
            </a:r>
            <a:fld id="{981C496C-70BF-44E2-AE99-9B99A82F1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92581-C51D-4C96-8A1B-5BBE76985F4D}" type="datetime1">
              <a:rPr lang="zh-CN" altLang="en-US" smtClean="0"/>
              <a:pPr/>
              <a:t>2015/2/28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Comp 550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Intro </a:t>
            </a:r>
            <a:fld id="{981C496C-70BF-44E2-AE99-9B99A82F1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auss.ececs.uc.edu/Users/Franco/RedBlackTester/redblack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Red-Black Trees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4" name="Rectangle 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MS PGothic" pitchFamily="34" charset="-128"/>
              </a:rPr>
              <a:t>Comp 550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Points to Remember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Every internal node has 2 children</a:t>
            </a:r>
          </a:p>
          <a:p>
            <a:r>
              <a:rPr lang="en-US" altLang="zh-CN" dirty="0" smtClean="0"/>
              <a:t>But leaf nodes are typically not shown</a:t>
            </a:r>
          </a:p>
          <a:p>
            <a:r>
              <a:rPr lang="en-US" altLang="zh-CN" dirty="0" smtClean="0"/>
              <a:t>Leaves carry no data</a:t>
            </a:r>
          </a:p>
          <a:p>
            <a:r>
              <a:rPr lang="en-US" altLang="zh-CN" dirty="0" smtClean="0"/>
              <a:t>Red-black trees are a variation of binary search trees to ensure that the tree is </a:t>
            </a:r>
            <a:r>
              <a:rPr lang="en-US" altLang="zh-CN" b="1" i="1" dirty="0" smtClean="0">
                <a:solidFill>
                  <a:srgbClr val="CC3300"/>
                </a:solidFill>
              </a:rPr>
              <a:t>balanced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Height is </a:t>
            </a:r>
            <a:r>
              <a:rPr lang="en-US" altLang="zh-CN" i="1" dirty="0" smtClean="0"/>
              <a:t>O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lg</a:t>
            </a:r>
            <a:r>
              <a:rPr lang="en-US" altLang="zh-CN" dirty="0" smtClean="0"/>
              <a:t>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), where </a:t>
            </a:r>
            <a:r>
              <a:rPr lang="en-US" altLang="zh-CN" i="1" dirty="0" smtClean="0"/>
              <a:t>n</a:t>
            </a:r>
            <a:r>
              <a:rPr lang="en-US" altLang="zh-CN" dirty="0" smtClean="0"/>
              <a:t> is the number of nodes.</a:t>
            </a:r>
          </a:p>
          <a:p>
            <a:r>
              <a:rPr lang="en-US" altLang="zh-CN" dirty="0" smtClean="0"/>
              <a:t>Operations take </a:t>
            </a:r>
            <a:r>
              <a:rPr lang="en-US" altLang="zh-CN" i="1" dirty="0" smtClean="0">
                <a:solidFill>
                  <a:srgbClr val="CC3300"/>
                </a:solidFill>
              </a:rPr>
              <a:t>O</a:t>
            </a:r>
            <a:r>
              <a:rPr lang="en-US" altLang="zh-CN" dirty="0" smtClean="0">
                <a:solidFill>
                  <a:srgbClr val="CC3300"/>
                </a:solidFill>
              </a:rPr>
              <a:t>(</a:t>
            </a:r>
            <a:r>
              <a:rPr lang="en-US" altLang="zh-CN" dirty="0" err="1" smtClean="0">
                <a:solidFill>
                  <a:srgbClr val="CC3300"/>
                </a:solidFill>
              </a:rPr>
              <a:t>lg</a:t>
            </a:r>
            <a:r>
              <a:rPr lang="en-US" altLang="zh-CN" dirty="0" smtClean="0">
                <a:solidFill>
                  <a:srgbClr val="CC3300"/>
                </a:solidFill>
              </a:rPr>
              <a:t> </a:t>
            </a:r>
            <a:r>
              <a:rPr lang="en-US" altLang="zh-CN" i="1" dirty="0" smtClean="0">
                <a:solidFill>
                  <a:srgbClr val="CC3300"/>
                </a:solidFill>
              </a:rPr>
              <a:t>n</a:t>
            </a:r>
            <a:r>
              <a:rPr lang="en-US" altLang="zh-CN" dirty="0" smtClean="0">
                <a:solidFill>
                  <a:srgbClr val="CC3300"/>
                </a:solidFill>
              </a:rPr>
              <a:t>)</a:t>
            </a:r>
            <a:r>
              <a:rPr lang="en-US" altLang="zh-CN" dirty="0" smtClean="0"/>
              <a:t> time in the </a:t>
            </a:r>
            <a:r>
              <a:rPr lang="en-US" altLang="zh-CN" dirty="0" smtClean="0">
                <a:solidFill>
                  <a:srgbClr val="CC3300"/>
                </a:solidFill>
              </a:rPr>
              <a:t>worst case</a:t>
            </a:r>
            <a:r>
              <a:rPr lang="en-US" altLang="zh-CN" dirty="0" smtClean="0"/>
              <a:t>.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Operations on RB Trees</a:t>
            </a:r>
          </a:p>
        </p:txBody>
      </p:sp>
      <p:sp>
        <p:nvSpPr>
          <p:cNvPr id="14340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58200" cy="5105400"/>
          </a:xfrm>
        </p:spPr>
        <p:txBody>
          <a:bodyPr/>
          <a:lstStyle/>
          <a:p>
            <a:r>
              <a:rPr lang="en-US" smtClean="0"/>
              <a:t>All operations can be performed in </a:t>
            </a:r>
            <a:r>
              <a:rPr lang="en-US" b="1" i="1" smtClean="0">
                <a:solidFill>
                  <a:srgbClr val="CC3300"/>
                </a:solidFill>
              </a:rPr>
              <a:t>O</a:t>
            </a:r>
            <a:r>
              <a:rPr lang="en-US" b="1" smtClean="0">
                <a:solidFill>
                  <a:srgbClr val="CC3300"/>
                </a:solidFill>
              </a:rPr>
              <a:t>(lg </a:t>
            </a:r>
            <a:r>
              <a:rPr lang="en-US" b="1" i="1" smtClean="0">
                <a:solidFill>
                  <a:srgbClr val="CC3300"/>
                </a:solidFill>
              </a:rPr>
              <a:t>n</a:t>
            </a:r>
            <a:r>
              <a:rPr lang="en-US" b="1" smtClean="0">
                <a:solidFill>
                  <a:srgbClr val="CC3300"/>
                </a:solidFill>
              </a:rPr>
              <a:t>)</a:t>
            </a:r>
            <a:r>
              <a:rPr lang="en-US" smtClean="0"/>
              <a:t> time.</a:t>
            </a:r>
          </a:p>
          <a:p>
            <a:r>
              <a:rPr lang="en-US" smtClean="0"/>
              <a:t>The query operations, which don’t modify the tree, are performed in exactly the same way as they are in BSTs.</a:t>
            </a:r>
          </a:p>
          <a:p>
            <a:r>
              <a:rPr lang="en-US" smtClean="0"/>
              <a:t>Insertion and Deletion are not straightforward. </a:t>
            </a:r>
            <a:r>
              <a:rPr lang="en-US" u="sng" smtClean="0">
                <a:solidFill>
                  <a:srgbClr val="CC3300"/>
                </a:solidFill>
              </a:rPr>
              <a:t>Why?</a:t>
            </a:r>
          </a:p>
          <a:p>
            <a:endParaRPr lang="en-US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Rotations</a:t>
            </a:r>
          </a:p>
        </p:txBody>
      </p:sp>
      <p:sp>
        <p:nvSpPr>
          <p:cNvPr id="153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1114425" y="1905000"/>
            <a:ext cx="6594475" cy="2705100"/>
            <a:chOff x="702" y="2251"/>
            <a:chExt cx="4154" cy="1704"/>
          </a:xfrm>
        </p:grpSpPr>
        <p:sp>
          <p:nvSpPr>
            <p:cNvPr id="15365" name="Oval 4"/>
            <p:cNvSpPr>
              <a:spLocks noChangeArrowheads="1"/>
            </p:cNvSpPr>
            <p:nvPr/>
          </p:nvSpPr>
          <p:spPr bwMode="auto">
            <a:xfrm>
              <a:off x="4249" y="2521"/>
              <a:ext cx="337" cy="324"/>
            </a:xfrm>
            <a:prstGeom prst="ellipse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i="1" u="none"/>
                <a:t>y</a:t>
              </a:r>
            </a:p>
          </p:txBody>
        </p:sp>
        <p:sp>
          <p:nvSpPr>
            <p:cNvPr id="15366" name="Oval 5"/>
            <p:cNvSpPr>
              <a:spLocks noChangeArrowheads="1"/>
            </p:cNvSpPr>
            <p:nvPr/>
          </p:nvSpPr>
          <p:spPr bwMode="auto">
            <a:xfrm>
              <a:off x="3945" y="3066"/>
              <a:ext cx="337" cy="324"/>
            </a:xfrm>
            <a:prstGeom prst="ellipse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 u="none"/>
                <a:t>x</a:t>
              </a:r>
            </a:p>
          </p:txBody>
        </p:sp>
        <p:sp>
          <p:nvSpPr>
            <p:cNvPr id="15367" name="Line 6"/>
            <p:cNvSpPr>
              <a:spLocks noChangeShapeType="1"/>
            </p:cNvSpPr>
            <p:nvPr/>
          </p:nvSpPr>
          <p:spPr bwMode="auto">
            <a:xfrm>
              <a:off x="4433" y="2251"/>
              <a:ext cx="0" cy="2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Line 7"/>
            <p:cNvSpPr>
              <a:spLocks noChangeShapeType="1"/>
            </p:cNvSpPr>
            <p:nvPr/>
          </p:nvSpPr>
          <p:spPr bwMode="auto">
            <a:xfrm flipH="1">
              <a:off x="4176" y="2845"/>
              <a:ext cx="165" cy="2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9" name="Line 8"/>
            <p:cNvSpPr>
              <a:spLocks noChangeShapeType="1"/>
            </p:cNvSpPr>
            <p:nvPr/>
          </p:nvSpPr>
          <p:spPr bwMode="auto">
            <a:xfrm flipH="1">
              <a:off x="3829" y="3391"/>
              <a:ext cx="164" cy="2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0" name="Line 9"/>
            <p:cNvSpPr>
              <a:spLocks noChangeShapeType="1"/>
            </p:cNvSpPr>
            <p:nvPr/>
          </p:nvSpPr>
          <p:spPr bwMode="auto">
            <a:xfrm rot="5400000" flipH="1">
              <a:off x="4161" y="3423"/>
              <a:ext cx="238" cy="1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1" name="Text Box 10"/>
            <p:cNvSpPr txBox="1">
              <a:spLocks noChangeArrowheads="1"/>
            </p:cNvSpPr>
            <p:nvPr/>
          </p:nvSpPr>
          <p:spPr bwMode="auto">
            <a:xfrm>
              <a:off x="3643" y="3506"/>
              <a:ext cx="298" cy="40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b="1" i="1" u="none">
                  <a:sym typeface="Symbol" pitchFamily="18" charset="2"/>
                </a:rPr>
                <a:t></a:t>
              </a:r>
              <a:endParaRPr lang="en-US" u="none"/>
            </a:p>
          </p:txBody>
        </p:sp>
        <p:sp>
          <p:nvSpPr>
            <p:cNvPr id="15372" name="Text Box 11"/>
            <p:cNvSpPr txBox="1">
              <a:spLocks noChangeArrowheads="1"/>
            </p:cNvSpPr>
            <p:nvPr/>
          </p:nvSpPr>
          <p:spPr bwMode="auto">
            <a:xfrm>
              <a:off x="4188" y="3537"/>
              <a:ext cx="346" cy="40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b="1" i="1" u="none">
                  <a:sym typeface="Symbol" pitchFamily="18" charset="2"/>
                </a:rPr>
                <a:t> </a:t>
              </a:r>
              <a:endParaRPr lang="en-US" u="none"/>
            </a:p>
          </p:txBody>
        </p:sp>
        <p:sp>
          <p:nvSpPr>
            <p:cNvPr id="15373" name="Line 12"/>
            <p:cNvSpPr>
              <a:spLocks noChangeShapeType="1"/>
            </p:cNvSpPr>
            <p:nvPr/>
          </p:nvSpPr>
          <p:spPr bwMode="auto">
            <a:xfrm rot="5400000" flipH="1">
              <a:off x="4479" y="2873"/>
              <a:ext cx="238" cy="1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4" name="Text Box 13"/>
            <p:cNvSpPr txBox="1">
              <a:spLocks noChangeArrowheads="1"/>
            </p:cNvSpPr>
            <p:nvPr/>
          </p:nvSpPr>
          <p:spPr bwMode="auto">
            <a:xfrm>
              <a:off x="4549" y="2949"/>
              <a:ext cx="307" cy="40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b="1" i="1" u="none">
                  <a:sym typeface="Symbol" pitchFamily="18" charset="2"/>
                </a:rPr>
                <a:t> </a:t>
              </a:r>
              <a:endParaRPr lang="en-US" u="none"/>
            </a:p>
          </p:txBody>
        </p:sp>
        <p:sp>
          <p:nvSpPr>
            <p:cNvPr id="15375" name="Line 24"/>
            <p:cNvSpPr>
              <a:spLocks noChangeShapeType="1"/>
            </p:cNvSpPr>
            <p:nvPr/>
          </p:nvSpPr>
          <p:spPr bwMode="auto">
            <a:xfrm>
              <a:off x="1971" y="2821"/>
              <a:ext cx="1572" cy="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6" name="Line 26"/>
            <p:cNvSpPr>
              <a:spLocks noChangeShapeType="1"/>
            </p:cNvSpPr>
            <p:nvPr/>
          </p:nvSpPr>
          <p:spPr bwMode="auto">
            <a:xfrm flipH="1" flipV="1">
              <a:off x="1917" y="3416"/>
              <a:ext cx="1610" cy="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Rectangle 27"/>
            <p:cNvSpPr>
              <a:spLocks noChangeArrowheads="1"/>
            </p:cNvSpPr>
            <p:nvPr/>
          </p:nvSpPr>
          <p:spPr bwMode="auto">
            <a:xfrm>
              <a:off x="1862" y="2496"/>
              <a:ext cx="1734" cy="327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b="1" u="none"/>
                <a:t>Left-Rotate(</a:t>
              </a:r>
              <a:r>
                <a:rPr lang="en-US" sz="2800" b="1" i="1" u="none"/>
                <a:t>T, x</a:t>
              </a:r>
              <a:r>
                <a:rPr lang="en-US" sz="2800" b="1" u="none"/>
                <a:t>)</a:t>
              </a:r>
            </a:p>
          </p:txBody>
        </p:sp>
        <p:sp>
          <p:nvSpPr>
            <p:cNvPr id="15378" name="Text Box 55"/>
            <p:cNvSpPr txBox="1">
              <a:spLocks noChangeArrowheads="1"/>
            </p:cNvSpPr>
            <p:nvPr/>
          </p:nvSpPr>
          <p:spPr bwMode="auto">
            <a:xfrm>
              <a:off x="1566" y="3490"/>
              <a:ext cx="307" cy="40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b="1" i="1" u="none">
                  <a:sym typeface="Symbol" pitchFamily="18" charset="2"/>
                </a:rPr>
                <a:t> </a:t>
              </a:r>
              <a:endParaRPr lang="en-US" u="none"/>
            </a:p>
          </p:txBody>
        </p:sp>
        <p:sp>
          <p:nvSpPr>
            <p:cNvPr id="15379" name="Text Box 56"/>
            <p:cNvSpPr txBox="1">
              <a:spLocks noChangeArrowheads="1"/>
            </p:cNvSpPr>
            <p:nvPr/>
          </p:nvSpPr>
          <p:spPr bwMode="auto">
            <a:xfrm>
              <a:off x="702" y="3007"/>
              <a:ext cx="298" cy="40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b="1" i="1" u="none">
                  <a:sym typeface="Symbol" pitchFamily="18" charset="2"/>
                </a:rPr>
                <a:t></a:t>
              </a:r>
              <a:endParaRPr lang="en-US" u="none"/>
            </a:p>
          </p:txBody>
        </p:sp>
        <p:sp>
          <p:nvSpPr>
            <p:cNvPr id="15380" name="Oval 57"/>
            <p:cNvSpPr>
              <a:spLocks noChangeArrowheads="1"/>
            </p:cNvSpPr>
            <p:nvPr/>
          </p:nvSpPr>
          <p:spPr bwMode="auto">
            <a:xfrm>
              <a:off x="960" y="2535"/>
              <a:ext cx="337" cy="324"/>
            </a:xfrm>
            <a:prstGeom prst="ellipse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 u="none"/>
                <a:t>x</a:t>
              </a:r>
            </a:p>
          </p:txBody>
        </p:sp>
        <p:sp>
          <p:nvSpPr>
            <p:cNvPr id="15381" name="Oval 58"/>
            <p:cNvSpPr>
              <a:spLocks noChangeArrowheads="1"/>
            </p:cNvSpPr>
            <p:nvPr/>
          </p:nvSpPr>
          <p:spPr bwMode="auto">
            <a:xfrm>
              <a:off x="1213" y="3087"/>
              <a:ext cx="336" cy="324"/>
            </a:xfrm>
            <a:prstGeom prst="ellipse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 u="none"/>
                <a:t>y</a:t>
              </a:r>
            </a:p>
          </p:txBody>
        </p:sp>
        <p:sp>
          <p:nvSpPr>
            <p:cNvPr id="15382" name="Line 59"/>
            <p:cNvSpPr>
              <a:spLocks noChangeShapeType="1"/>
            </p:cNvSpPr>
            <p:nvPr/>
          </p:nvSpPr>
          <p:spPr bwMode="auto">
            <a:xfrm>
              <a:off x="1144" y="2265"/>
              <a:ext cx="0" cy="25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Line 60"/>
            <p:cNvSpPr>
              <a:spLocks noChangeShapeType="1"/>
            </p:cNvSpPr>
            <p:nvPr/>
          </p:nvSpPr>
          <p:spPr bwMode="auto">
            <a:xfrm flipH="1">
              <a:off x="887" y="2859"/>
              <a:ext cx="164" cy="2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Line 61"/>
            <p:cNvSpPr>
              <a:spLocks noChangeShapeType="1"/>
            </p:cNvSpPr>
            <p:nvPr/>
          </p:nvSpPr>
          <p:spPr bwMode="auto">
            <a:xfrm flipH="1">
              <a:off x="1126" y="3387"/>
              <a:ext cx="164" cy="2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Line 62"/>
            <p:cNvSpPr>
              <a:spLocks noChangeShapeType="1"/>
            </p:cNvSpPr>
            <p:nvPr/>
          </p:nvSpPr>
          <p:spPr bwMode="auto">
            <a:xfrm rot="5400000" flipH="1">
              <a:off x="1440" y="3437"/>
              <a:ext cx="238" cy="1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Text Box 63"/>
            <p:cNvSpPr txBox="1">
              <a:spLocks noChangeArrowheads="1"/>
            </p:cNvSpPr>
            <p:nvPr/>
          </p:nvSpPr>
          <p:spPr bwMode="auto">
            <a:xfrm>
              <a:off x="898" y="3550"/>
              <a:ext cx="347" cy="405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b="1" i="1" u="none">
                  <a:sym typeface="Symbol" pitchFamily="18" charset="2"/>
                </a:rPr>
                <a:t> </a:t>
              </a:r>
              <a:endParaRPr lang="en-US" u="none"/>
            </a:p>
          </p:txBody>
        </p:sp>
        <p:sp>
          <p:nvSpPr>
            <p:cNvPr id="15387" name="Line 64"/>
            <p:cNvSpPr>
              <a:spLocks noChangeShapeType="1"/>
            </p:cNvSpPr>
            <p:nvPr/>
          </p:nvSpPr>
          <p:spPr bwMode="auto">
            <a:xfrm rot="5400000" flipH="1">
              <a:off x="1190" y="2888"/>
              <a:ext cx="238" cy="1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Text Box 65"/>
            <p:cNvSpPr txBox="1">
              <a:spLocks noChangeArrowheads="1"/>
            </p:cNvSpPr>
            <p:nvPr/>
          </p:nvSpPr>
          <p:spPr bwMode="auto">
            <a:xfrm>
              <a:off x="1828" y="3072"/>
              <a:ext cx="1860" cy="327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b="1" u="none"/>
                <a:t>Right-Rotate(</a:t>
              </a:r>
              <a:r>
                <a:rPr lang="en-US" sz="2800" b="1" i="1" u="none"/>
                <a:t>T, y</a:t>
              </a:r>
              <a:r>
                <a:rPr lang="en-US" sz="2800" b="1" u="none"/>
                <a:t>)</a:t>
              </a:r>
              <a:endParaRPr lang="en-US" u="none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Rotations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90600"/>
            <a:ext cx="87630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Rotations are the basic </a:t>
            </a:r>
            <a:r>
              <a:rPr lang="en-US" sz="2800" smtClean="0">
                <a:solidFill>
                  <a:srgbClr val="CC3300"/>
                </a:solidFill>
              </a:rPr>
              <a:t>tree-restructuring</a:t>
            </a:r>
            <a:r>
              <a:rPr lang="en-US" sz="2800" smtClean="0"/>
              <a:t> operation for almost all </a:t>
            </a:r>
            <a:r>
              <a:rPr lang="en-US" sz="2800" i="1" smtClean="0"/>
              <a:t>balanced</a:t>
            </a:r>
            <a:r>
              <a:rPr lang="en-US" sz="2800" smtClean="0"/>
              <a:t> search trees.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Rotation takes a red-black-tree and a node, 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Changes pointers to change the local structure, and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Won’t violate the binary-search-tree property.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Left rotation and right rotation are inverses.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14425" y="3573463"/>
            <a:ext cx="6594475" cy="2705100"/>
            <a:chOff x="702" y="2251"/>
            <a:chExt cx="4154" cy="1704"/>
          </a:xfrm>
        </p:grpSpPr>
        <p:sp>
          <p:nvSpPr>
            <p:cNvPr id="16390" name="Oval 5"/>
            <p:cNvSpPr>
              <a:spLocks noChangeArrowheads="1"/>
            </p:cNvSpPr>
            <p:nvPr/>
          </p:nvSpPr>
          <p:spPr bwMode="auto">
            <a:xfrm>
              <a:off x="4249" y="2521"/>
              <a:ext cx="337" cy="324"/>
            </a:xfrm>
            <a:prstGeom prst="ellipse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b="1" i="1" u="none"/>
                <a:t>y</a:t>
              </a:r>
            </a:p>
          </p:txBody>
        </p:sp>
        <p:sp>
          <p:nvSpPr>
            <p:cNvPr id="16391" name="Oval 6"/>
            <p:cNvSpPr>
              <a:spLocks noChangeArrowheads="1"/>
            </p:cNvSpPr>
            <p:nvPr/>
          </p:nvSpPr>
          <p:spPr bwMode="auto">
            <a:xfrm>
              <a:off x="3945" y="3066"/>
              <a:ext cx="337" cy="324"/>
            </a:xfrm>
            <a:prstGeom prst="ellipse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 u="none"/>
                <a:t>x</a:t>
              </a:r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>
              <a:off x="4433" y="2251"/>
              <a:ext cx="0" cy="2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 flipH="1">
              <a:off x="4176" y="2845"/>
              <a:ext cx="165" cy="2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4" name="Line 9"/>
            <p:cNvSpPr>
              <a:spLocks noChangeShapeType="1"/>
            </p:cNvSpPr>
            <p:nvPr/>
          </p:nvSpPr>
          <p:spPr bwMode="auto">
            <a:xfrm flipH="1">
              <a:off x="3829" y="3391"/>
              <a:ext cx="164" cy="2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10"/>
            <p:cNvSpPr>
              <a:spLocks noChangeShapeType="1"/>
            </p:cNvSpPr>
            <p:nvPr/>
          </p:nvSpPr>
          <p:spPr bwMode="auto">
            <a:xfrm rot="5400000" flipH="1">
              <a:off x="4161" y="3423"/>
              <a:ext cx="238" cy="1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Text Box 11"/>
            <p:cNvSpPr txBox="1">
              <a:spLocks noChangeArrowheads="1"/>
            </p:cNvSpPr>
            <p:nvPr/>
          </p:nvSpPr>
          <p:spPr bwMode="auto">
            <a:xfrm>
              <a:off x="3643" y="3506"/>
              <a:ext cx="298" cy="40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b="1" i="1" u="none">
                  <a:sym typeface="Symbol" pitchFamily="18" charset="2"/>
                </a:rPr>
                <a:t></a:t>
              </a:r>
              <a:endParaRPr lang="en-US" u="none"/>
            </a:p>
          </p:txBody>
        </p:sp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4188" y="3537"/>
              <a:ext cx="346" cy="40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b="1" i="1" u="none">
                  <a:sym typeface="Symbol" pitchFamily="18" charset="2"/>
                </a:rPr>
                <a:t> </a:t>
              </a:r>
              <a:endParaRPr lang="en-US" u="none"/>
            </a:p>
          </p:txBody>
        </p:sp>
        <p:sp>
          <p:nvSpPr>
            <p:cNvPr id="16398" name="Line 13"/>
            <p:cNvSpPr>
              <a:spLocks noChangeShapeType="1"/>
            </p:cNvSpPr>
            <p:nvPr/>
          </p:nvSpPr>
          <p:spPr bwMode="auto">
            <a:xfrm rot="5400000" flipH="1">
              <a:off x="4479" y="2873"/>
              <a:ext cx="238" cy="1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Text Box 14"/>
            <p:cNvSpPr txBox="1">
              <a:spLocks noChangeArrowheads="1"/>
            </p:cNvSpPr>
            <p:nvPr/>
          </p:nvSpPr>
          <p:spPr bwMode="auto">
            <a:xfrm>
              <a:off x="4549" y="2949"/>
              <a:ext cx="307" cy="40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b="1" i="1" u="none">
                  <a:sym typeface="Symbol" pitchFamily="18" charset="2"/>
                </a:rPr>
                <a:t> </a:t>
              </a:r>
              <a:endParaRPr lang="en-US" u="none"/>
            </a:p>
          </p:txBody>
        </p:sp>
        <p:sp>
          <p:nvSpPr>
            <p:cNvPr id="16400" name="Line 15"/>
            <p:cNvSpPr>
              <a:spLocks noChangeShapeType="1"/>
            </p:cNvSpPr>
            <p:nvPr/>
          </p:nvSpPr>
          <p:spPr bwMode="auto">
            <a:xfrm>
              <a:off x="1971" y="2821"/>
              <a:ext cx="1572" cy="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16"/>
            <p:cNvSpPr>
              <a:spLocks noChangeShapeType="1"/>
            </p:cNvSpPr>
            <p:nvPr/>
          </p:nvSpPr>
          <p:spPr bwMode="auto">
            <a:xfrm flipH="1" flipV="1">
              <a:off x="1917" y="3416"/>
              <a:ext cx="1610" cy="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Rectangle 17"/>
            <p:cNvSpPr>
              <a:spLocks noChangeArrowheads="1"/>
            </p:cNvSpPr>
            <p:nvPr/>
          </p:nvSpPr>
          <p:spPr bwMode="auto">
            <a:xfrm>
              <a:off x="1862" y="2496"/>
              <a:ext cx="1734" cy="327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b="1" u="none"/>
                <a:t>Left-Rotate(</a:t>
              </a:r>
              <a:r>
                <a:rPr lang="en-US" sz="2800" b="1" i="1" u="none"/>
                <a:t>T, x</a:t>
              </a:r>
              <a:r>
                <a:rPr lang="en-US" sz="2800" b="1" u="none"/>
                <a:t>)</a:t>
              </a:r>
            </a:p>
          </p:txBody>
        </p:sp>
        <p:sp>
          <p:nvSpPr>
            <p:cNvPr id="16403" name="Text Box 18"/>
            <p:cNvSpPr txBox="1">
              <a:spLocks noChangeArrowheads="1"/>
            </p:cNvSpPr>
            <p:nvPr/>
          </p:nvSpPr>
          <p:spPr bwMode="auto">
            <a:xfrm>
              <a:off x="1566" y="3490"/>
              <a:ext cx="307" cy="40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b="1" i="1" u="none">
                  <a:sym typeface="Symbol" pitchFamily="18" charset="2"/>
                </a:rPr>
                <a:t> </a:t>
              </a:r>
              <a:endParaRPr lang="en-US" u="none"/>
            </a:p>
          </p:txBody>
        </p:sp>
        <p:sp>
          <p:nvSpPr>
            <p:cNvPr id="16404" name="Text Box 19"/>
            <p:cNvSpPr txBox="1">
              <a:spLocks noChangeArrowheads="1"/>
            </p:cNvSpPr>
            <p:nvPr/>
          </p:nvSpPr>
          <p:spPr bwMode="auto">
            <a:xfrm>
              <a:off x="702" y="3007"/>
              <a:ext cx="298" cy="404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b="1" i="1" u="none">
                  <a:sym typeface="Symbol" pitchFamily="18" charset="2"/>
                </a:rPr>
                <a:t></a:t>
              </a:r>
              <a:endParaRPr lang="en-US" u="none"/>
            </a:p>
          </p:txBody>
        </p:sp>
        <p:sp>
          <p:nvSpPr>
            <p:cNvPr id="16405" name="Oval 20"/>
            <p:cNvSpPr>
              <a:spLocks noChangeArrowheads="1"/>
            </p:cNvSpPr>
            <p:nvPr/>
          </p:nvSpPr>
          <p:spPr bwMode="auto">
            <a:xfrm>
              <a:off x="960" y="2535"/>
              <a:ext cx="337" cy="324"/>
            </a:xfrm>
            <a:prstGeom prst="ellipse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 u="none"/>
                <a:t>x</a:t>
              </a:r>
            </a:p>
          </p:txBody>
        </p:sp>
        <p:sp>
          <p:nvSpPr>
            <p:cNvPr id="16406" name="Oval 21"/>
            <p:cNvSpPr>
              <a:spLocks noChangeArrowheads="1"/>
            </p:cNvSpPr>
            <p:nvPr/>
          </p:nvSpPr>
          <p:spPr bwMode="auto">
            <a:xfrm>
              <a:off x="1213" y="3087"/>
              <a:ext cx="336" cy="324"/>
            </a:xfrm>
            <a:prstGeom prst="ellipse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 u="none"/>
                <a:t>y</a:t>
              </a:r>
            </a:p>
          </p:txBody>
        </p:sp>
        <p:sp>
          <p:nvSpPr>
            <p:cNvPr id="16407" name="Line 22"/>
            <p:cNvSpPr>
              <a:spLocks noChangeShapeType="1"/>
            </p:cNvSpPr>
            <p:nvPr/>
          </p:nvSpPr>
          <p:spPr bwMode="auto">
            <a:xfrm>
              <a:off x="1144" y="2265"/>
              <a:ext cx="0" cy="25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Line 23"/>
            <p:cNvSpPr>
              <a:spLocks noChangeShapeType="1"/>
            </p:cNvSpPr>
            <p:nvPr/>
          </p:nvSpPr>
          <p:spPr bwMode="auto">
            <a:xfrm flipH="1">
              <a:off x="887" y="2859"/>
              <a:ext cx="164" cy="2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Line 24"/>
            <p:cNvSpPr>
              <a:spLocks noChangeShapeType="1"/>
            </p:cNvSpPr>
            <p:nvPr/>
          </p:nvSpPr>
          <p:spPr bwMode="auto">
            <a:xfrm flipH="1">
              <a:off x="1126" y="3387"/>
              <a:ext cx="164" cy="2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Line 25"/>
            <p:cNvSpPr>
              <a:spLocks noChangeShapeType="1"/>
            </p:cNvSpPr>
            <p:nvPr/>
          </p:nvSpPr>
          <p:spPr bwMode="auto">
            <a:xfrm rot="5400000" flipH="1">
              <a:off x="1440" y="3437"/>
              <a:ext cx="238" cy="1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Text Box 26"/>
            <p:cNvSpPr txBox="1">
              <a:spLocks noChangeArrowheads="1"/>
            </p:cNvSpPr>
            <p:nvPr/>
          </p:nvSpPr>
          <p:spPr bwMode="auto">
            <a:xfrm>
              <a:off x="898" y="3550"/>
              <a:ext cx="347" cy="405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b="1" i="1" u="none">
                  <a:sym typeface="Symbol" pitchFamily="18" charset="2"/>
                </a:rPr>
                <a:t> </a:t>
              </a:r>
              <a:endParaRPr lang="en-US" u="none"/>
            </a:p>
          </p:txBody>
        </p:sp>
        <p:sp>
          <p:nvSpPr>
            <p:cNvPr id="16412" name="Line 27"/>
            <p:cNvSpPr>
              <a:spLocks noChangeShapeType="1"/>
            </p:cNvSpPr>
            <p:nvPr/>
          </p:nvSpPr>
          <p:spPr bwMode="auto">
            <a:xfrm rot="5400000" flipH="1">
              <a:off x="1190" y="2888"/>
              <a:ext cx="238" cy="1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Text Box 28"/>
            <p:cNvSpPr txBox="1">
              <a:spLocks noChangeArrowheads="1"/>
            </p:cNvSpPr>
            <p:nvPr/>
          </p:nvSpPr>
          <p:spPr bwMode="auto">
            <a:xfrm>
              <a:off x="1828" y="3072"/>
              <a:ext cx="1860" cy="327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800" b="1" u="none"/>
                <a:t>Right-Rotate(</a:t>
              </a:r>
              <a:r>
                <a:rPr lang="en-US" sz="2800" b="1" i="1" u="none"/>
                <a:t>T, y</a:t>
              </a:r>
              <a:r>
                <a:rPr lang="en-US" sz="2800" b="1" u="none"/>
                <a:t>)</a:t>
              </a:r>
              <a:endParaRPr lang="en-US" u="none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Left Rotation – Pseudo-code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38200"/>
            <a:ext cx="8763000" cy="5562600"/>
          </a:xfrm>
          <a:solidFill>
            <a:srgbClr val="CCECFF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u="sng" smtClean="0"/>
              <a:t>Left-Rotate </a:t>
            </a:r>
            <a:r>
              <a:rPr lang="en-US" sz="2400" b="1" u="sng" smtClean="0">
                <a:latin typeface="RMTMI" charset="-95"/>
              </a:rPr>
              <a:t>(</a:t>
            </a:r>
            <a:r>
              <a:rPr lang="en-US" sz="2400" b="1" i="1" u="sng" smtClean="0"/>
              <a:t>T</a:t>
            </a:r>
            <a:r>
              <a:rPr lang="en-US" sz="2400" b="1" i="1" u="sng" smtClean="0">
                <a:latin typeface="RMTMI" charset="-95"/>
              </a:rPr>
              <a:t>, </a:t>
            </a:r>
            <a:r>
              <a:rPr lang="en-US" sz="2400" b="1" i="1" u="sng" smtClean="0"/>
              <a:t>x</a:t>
            </a:r>
            <a:r>
              <a:rPr lang="en-US" sz="2400" b="1" u="sng" smtClean="0">
                <a:latin typeface="RMTMI" charset="-95"/>
              </a:rPr>
              <a:t>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i="1" smtClean="0"/>
              <a:t>y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right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  </a:t>
            </a:r>
            <a:r>
              <a:rPr lang="en-US" sz="2400" i="1" smtClean="0">
                <a:latin typeface="LASY10" charset="0"/>
              </a:rPr>
              <a:t>// </a:t>
            </a:r>
            <a:r>
              <a:rPr lang="en-US" sz="2400" smtClean="0"/>
              <a:t>Set </a:t>
            </a:r>
            <a:r>
              <a:rPr lang="en-US" sz="2400" i="1" smtClean="0"/>
              <a:t>y</a:t>
            </a:r>
            <a:r>
              <a:rPr lang="en-US" sz="2400" smtClean="0"/>
              <a:t>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i="1" smtClean="0"/>
              <a:t>right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left</a:t>
            </a:r>
            <a:r>
              <a:rPr lang="en-US" sz="2400" smtClean="0"/>
              <a:t>[</a:t>
            </a:r>
            <a:r>
              <a:rPr lang="en-US" sz="2400" i="1" smtClean="0"/>
              <a:t>y</a:t>
            </a:r>
            <a:r>
              <a:rPr lang="en-US" sz="2400" smtClean="0"/>
              <a:t>]  </a:t>
            </a:r>
            <a:r>
              <a:rPr lang="en-US" sz="2400" i="1" smtClean="0">
                <a:latin typeface="LASY10" charset="0"/>
              </a:rPr>
              <a:t> //</a:t>
            </a:r>
            <a:r>
              <a:rPr lang="en-US" sz="2400" smtClean="0"/>
              <a:t>Turn </a:t>
            </a:r>
            <a:r>
              <a:rPr lang="en-US" sz="2400" i="1" smtClean="0"/>
              <a:t>y</a:t>
            </a:r>
            <a:r>
              <a:rPr lang="en-US" sz="2400" smtClean="0"/>
              <a:t>’s left subtree into </a:t>
            </a:r>
            <a:r>
              <a:rPr lang="en-US" sz="2400" i="1" smtClean="0"/>
              <a:t>x</a:t>
            </a:r>
            <a:r>
              <a:rPr lang="en-US" sz="2400" smtClean="0"/>
              <a:t>’s right subtree.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if </a:t>
            </a:r>
            <a:r>
              <a:rPr lang="en-US" sz="2400" i="1" smtClean="0"/>
              <a:t>left</a:t>
            </a:r>
            <a:r>
              <a:rPr lang="en-US" sz="2400" smtClean="0"/>
              <a:t>[</a:t>
            </a:r>
            <a:r>
              <a:rPr lang="en-US" sz="2400" i="1" smtClean="0"/>
              <a:t>y</a:t>
            </a:r>
            <a:r>
              <a:rPr lang="en-US" sz="2400" smtClean="0"/>
              <a:t>] </a:t>
            </a:r>
            <a:r>
              <a:rPr lang="en-US" sz="2400" smtClean="0">
                <a:sym typeface="Symbol" pitchFamily="18" charset="2"/>
              </a:rPr>
              <a:t>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nil</a:t>
            </a:r>
            <a:r>
              <a:rPr lang="en-US" sz="2400" smtClean="0"/>
              <a:t>[</a:t>
            </a:r>
            <a:r>
              <a:rPr lang="en-US" sz="2400" i="1" smtClean="0"/>
              <a:t>T </a:t>
            </a:r>
            <a:r>
              <a:rPr lang="en-US" sz="2400" smtClean="0"/>
              <a:t>]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then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left</a:t>
            </a:r>
            <a:r>
              <a:rPr lang="en-US" sz="2400" smtClean="0"/>
              <a:t>[</a:t>
            </a:r>
            <a:r>
              <a:rPr lang="en-US" sz="2400" i="1" smtClean="0"/>
              <a:t>y</a:t>
            </a:r>
            <a:r>
              <a:rPr lang="en-US" sz="2400" smtClean="0"/>
              <a:t>]]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x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y</a:t>
            </a:r>
            <a:r>
              <a:rPr lang="en-US" sz="2400" smtClean="0"/>
              <a:t>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          </a:t>
            </a:r>
            <a:r>
              <a:rPr lang="en-US" sz="2400" i="1" smtClean="0">
                <a:latin typeface="LASY10" charset="0"/>
              </a:rPr>
              <a:t>// </a:t>
            </a:r>
            <a:r>
              <a:rPr lang="en-US" sz="2400" smtClean="0"/>
              <a:t>Link </a:t>
            </a:r>
            <a:r>
              <a:rPr lang="en-US" sz="2400" i="1" smtClean="0"/>
              <a:t>x</a:t>
            </a:r>
            <a:r>
              <a:rPr lang="en-US" sz="2400" smtClean="0"/>
              <a:t>’s parent to </a:t>
            </a:r>
            <a:r>
              <a:rPr lang="en-US" sz="2400" i="1" smtClean="0"/>
              <a:t>y</a:t>
            </a:r>
            <a:r>
              <a:rPr lang="en-US" sz="2400" smtClean="0"/>
              <a:t>.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if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i="1" smtClean="0"/>
              <a:t>nil</a:t>
            </a:r>
            <a:r>
              <a:rPr lang="en-US" sz="2400" smtClean="0"/>
              <a:t>[</a:t>
            </a:r>
            <a:r>
              <a:rPr lang="en-US" sz="2400" i="1" smtClean="0"/>
              <a:t>T </a:t>
            </a:r>
            <a:r>
              <a:rPr lang="en-US" sz="2400" smtClean="0"/>
              <a:t>]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 then </a:t>
            </a:r>
            <a:r>
              <a:rPr lang="en-US" sz="2400" i="1" smtClean="0"/>
              <a:t>root</a:t>
            </a:r>
            <a:r>
              <a:rPr lang="en-US" sz="2400" smtClean="0"/>
              <a:t>[</a:t>
            </a:r>
            <a:r>
              <a:rPr lang="en-US" sz="2400" i="1" smtClean="0"/>
              <a:t>T </a:t>
            </a:r>
            <a:r>
              <a:rPr lang="en-US" sz="2400" smtClean="0"/>
              <a:t>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y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 else if </a:t>
            </a:r>
            <a:r>
              <a:rPr lang="en-US" sz="2400" i="1" smtClean="0"/>
              <a:t>x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i="1" smtClean="0"/>
              <a:t>left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]]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         then </a:t>
            </a:r>
            <a:r>
              <a:rPr lang="en-US" sz="2400" i="1" smtClean="0"/>
              <a:t>left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y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         else </a:t>
            </a:r>
            <a:r>
              <a:rPr lang="en-US" sz="2400" i="1" smtClean="0"/>
              <a:t>right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y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i="1" smtClean="0"/>
              <a:t>left</a:t>
            </a:r>
            <a:r>
              <a:rPr lang="en-US" sz="2400" smtClean="0"/>
              <a:t>[</a:t>
            </a:r>
            <a:r>
              <a:rPr lang="en-US" sz="2400" i="1" smtClean="0"/>
              <a:t>y</a:t>
            </a:r>
            <a:r>
              <a:rPr lang="en-US" sz="2400" smtClean="0"/>
              <a:t>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x             // </a:t>
            </a:r>
            <a:r>
              <a:rPr lang="en-US" sz="2400" smtClean="0"/>
              <a:t>Put </a:t>
            </a:r>
            <a:r>
              <a:rPr lang="en-US" sz="2400" i="1" smtClean="0"/>
              <a:t>x </a:t>
            </a:r>
            <a:r>
              <a:rPr lang="en-US" sz="2400" smtClean="0"/>
              <a:t>on </a:t>
            </a:r>
            <a:r>
              <a:rPr lang="en-US" sz="2400" i="1" smtClean="0"/>
              <a:t>y</a:t>
            </a:r>
            <a:r>
              <a:rPr lang="en-US" sz="2400" smtClean="0"/>
              <a:t>’s left.</a:t>
            </a:r>
            <a:endParaRPr lang="en-US" sz="2400" i="1" smtClean="0"/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</a:t>
            </a:r>
            <a:r>
              <a:rPr lang="en-US" sz="2400" smtClean="0">
                <a:sym typeface="Symbol" pitchFamily="18" charset="2"/>
              </a:rPr>
              <a:t> </a:t>
            </a:r>
            <a:r>
              <a:rPr lang="en-US" sz="2400" i="1" smtClean="0">
                <a:sym typeface="Symbol" pitchFamily="18" charset="2"/>
              </a:rPr>
              <a:t>y</a:t>
            </a:r>
            <a:endParaRPr lang="en-US" sz="2400" i="1" smtClean="0"/>
          </a:p>
          <a:p>
            <a:pPr marL="533400" indent="-533400">
              <a:lnSpc>
                <a:spcPct val="90000"/>
              </a:lnSpc>
              <a:defRPr/>
            </a:pPr>
            <a:endParaRPr lang="en-US" sz="2400" smtClean="0"/>
          </a:p>
        </p:txBody>
      </p:sp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17413" name="Rectangle 29"/>
          <p:cNvSpPr>
            <a:spLocks noChangeArrowheads="1"/>
          </p:cNvSpPr>
          <p:nvPr/>
        </p:nvSpPr>
        <p:spPr bwMode="auto">
          <a:xfrm>
            <a:off x="4572000" y="3581400"/>
            <a:ext cx="4267200" cy="1752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724400" y="3594100"/>
            <a:ext cx="4065588" cy="1663700"/>
            <a:chOff x="655" y="2251"/>
            <a:chExt cx="4248" cy="1739"/>
          </a:xfrm>
        </p:grpSpPr>
        <p:sp>
          <p:nvSpPr>
            <p:cNvPr id="17415" name="Oval 31"/>
            <p:cNvSpPr>
              <a:spLocks noChangeArrowheads="1"/>
            </p:cNvSpPr>
            <p:nvPr/>
          </p:nvSpPr>
          <p:spPr bwMode="auto">
            <a:xfrm>
              <a:off x="4249" y="2521"/>
              <a:ext cx="337" cy="324"/>
            </a:xfrm>
            <a:prstGeom prst="ellipse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 b="1" i="1" u="none"/>
                <a:t>y</a:t>
              </a:r>
            </a:p>
          </p:txBody>
        </p:sp>
        <p:sp>
          <p:nvSpPr>
            <p:cNvPr id="17416" name="Oval 32"/>
            <p:cNvSpPr>
              <a:spLocks noChangeArrowheads="1"/>
            </p:cNvSpPr>
            <p:nvPr/>
          </p:nvSpPr>
          <p:spPr bwMode="auto">
            <a:xfrm>
              <a:off x="3945" y="3066"/>
              <a:ext cx="337" cy="324"/>
            </a:xfrm>
            <a:prstGeom prst="ellipse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i="1" u="none"/>
                <a:t>x</a:t>
              </a:r>
            </a:p>
          </p:txBody>
        </p:sp>
        <p:sp>
          <p:nvSpPr>
            <p:cNvPr id="17417" name="Line 33"/>
            <p:cNvSpPr>
              <a:spLocks noChangeShapeType="1"/>
            </p:cNvSpPr>
            <p:nvPr/>
          </p:nvSpPr>
          <p:spPr bwMode="auto">
            <a:xfrm>
              <a:off x="4433" y="2251"/>
              <a:ext cx="0" cy="2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34"/>
            <p:cNvSpPr>
              <a:spLocks noChangeShapeType="1"/>
            </p:cNvSpPr>
            <p:nvPr/>
          </p:nvSpPr>
          <p:spPr bwMode="auto">
            <a:xfrm flipH="1">
              <a:off x="4176" y="2845"/>
              <a:ext cx="165" cy="2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Line 35"/>
            <p:cNvSpPr>
              <a:spLocks noChangeShapeType="1"/>
            </p:cNvSpPr>
            <p:nvPr/>
          </p:nvSpPr>
          <p:spPr bwMode="auto">
            <a:xfrm flipH="1">
              <a:off x="3829" y="3391"/>
              <a:ext cx="164" cy="2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Line 36"/>
            <p:cNvSpPr>
              <a:spLocks noChangeShapeType="1"/>
            </p:cNvSpPr>
            <p:nvPr/>
          </p:nvSpPr>
          <p:spPr bwMode="auto">
            <a:xfrm rot="5400000" flipH="1">
              <a:off x="4161" y="3423"/>
              <a:ext cx="238" cy="1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Text Box 37"/>
            <p:cNvSpPr txBox="1">
              <a:spLocks noChangeArrowheads="1"/>
            </p:cNvSpPr>
            <p:nvPr/>
          </p:nvSpPr>
          <p:spPr bwMode="auto">
            <a:xfrm>
              <a:off x="3596" y="3467"/>
              <a:ext cx="393" cy="47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i="1" u="none">
                  <a:sym typeface="Symbol" pitchFamily="18" charset="2"/>
                </a:rPr>
                <a:t></a:t>
              </a:r>
              <a:endParaRPr lang="en-US" sz="1600" u="none"/>
            </a:p>
          </p:txBody>
        </p:sp>
        <p:sp>
          <p:nvSpPr>
            <p:cNvPr id="17422" name="Text Box 38"/>
            <p:cNvSpPr txBox="1">
              <a:spLocks noChangeArrowheads="1"/>
            </p:cNvSpPr>
            <p:nvPr/>
          </p:nvSpPr>
          <p:spPr bwMode="auto">
            <a:xfrm>
              <a:off x="4138" y="3499"/>
              <a:ext cx="446" cy="47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i="1" u="none">
                  <a:sym typeface="Symbol" pitchFamily="18" charset="2"/>
                </a:rPr>
                <a:t> </a:t>
              </a:r>
              <a:endParaRPr lang="en-US" sz="1600" u="none"/>
            </a:p>
          </p:txBody>
        </p:sp>
        <p:sp>
          <p:nvSpPr>
            <p:cNvPr id="17423" name="Line 39"/>
            <p:cNvSpPr>
              <a:spLocks noChangeShapeType="1"/>
            </p:cNvSpPr>
            <p:nvPr/>
          </p:nvSpPr>
          <p:spPr bwMode="auto">
            <a:xfrm rot="5400000" flipH="1">
              <a:off x="4479" y="2873"/>
              <a:ext cx="238" cy="16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4" name="Text Box 40"/>
            <p:cNvSpPr txBox="1">
              <a:spLocks noChangeArrowheads="1"/>
            </p:cNvSpPr>
            <p:nvPr/>
          </p:nvSpPr>
          <p:spPr bwMode="auto">
            <a:xfrm>
              <a:off x="4500" y="2911"/>
              <a:ext cx="403" cy="47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i="1" u="none">
                  <a:sym typeface="Symbol" pitchFamily="18" charset="2"/>
                </a:rPr>
                <a:t> </a:t>
              </a:r>
              <a:endParaRPr lang="en-US" sz="1600" u="none"/>
            </a:p>
          </p:txBody>
        </p:sp>
        <p:sp>
          <p:nvSpPr>
            <p:cNvPr id="17425" name="Line 41"/>
            <p:cNvSpPr>
              <a:spLocks noChangeShapeType="1"/>
            </p:cNvSpPr>
            <p:nvPr/>
          </p:nvSpPr>
          <p:spPr bwMode="auto">
            <a:xfrm>
              <a:off x="1971" y="2821"/>
              <a:ext cx="1572" cy="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6" name="Line 42"/>
            <p:cNvSpPr>
              <a:spLocks noChangeShapeType="1"/>
            </p:cNvSpPr>
            <p:nvPr/>
          </p:nvSpPr>
          <p:spPr bwMode="auto">
            <a:xfrm flipH="1" flipV="1">
              <a:off x="1917" y="3416"/>
              <a:ext cx="1610" cy="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Rectangle 43"/>
            <p:cNvSpPr>
              <a:spLocks noChangeArrowheads="1"/>
            </p:cNvSpPr>
            <p:nvPr/>
          </p:nvSpPr>
          <p:spPr bwMode="auto">
            <a:xfrm>
              <a:off x="1771" y="2467"/>
              <a:ext cx="1918" cy="38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u="none"/>
                <a:t>Left-Rotate(</a:t>
              </a:r>
              <a:r>
                <a:rPr lang="en-US" sz="1800" b="1" i="1" u="none"/>
                <a:t>T, x</a:t>
              </a:r>
              <a:r>
                <a:rPr lang="en-US" sz="1800" b="1" u="none"/>
                <a:t>)</a:t>
              </a:r>
            </a:p>
          </p:txBody>
        </p:sp>
        <p:sp>
          <p:nvSpPr>
            <p:cNvPr id="17428" name="Text Box 44"/>
            <p:cNvSpPr txBox="1">
              <a:spLocks noChangeArrowheads="1"/>
            </p:cNvSpPr>
            <p:nvPr/>
          </p:nvSpPr>
          <p:spPr bwMode="auto">
            <a:xfrm>
              <a:off x="1517" y="3452"/>
              <a:ext cx="403" cy="47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i="1" u="none">
                  <a:sym typeface="Symbol" pitchFamily="18" charset="2"/>
                </a:rPr>
                <a:t> </a:t>
              </a:r>
              <a:endParaRPr lang="en-US" sz="1600" u="none"/>
            </a:p>
          </p:txBody>
        </p:sp>
        <p:sp>
          <p:nvSpPr>
            <p:cNvPr id="17429" name="Text Box 45"/>
            <p:cNvSpPr txBox="1">
              <a:spLocks noChangeArrowheads="1"/>
            </p:cNvSpPr>
            <p:nvPr/>
          </p:nvSpPr>
          <p:spPr bwMode="auto">
            <a:xfrm>
              <a:off x="655" y="2969"/>
              <a:ext cx="393" cy="47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i="1" u="none">
                  <a:sym typeface="Symbol" pitchFamily="18" charset="2"/>
                </a:rPr>
                <a:t></a:t>
              </a:r>
              <a:endParaRPr lang="en-US" sz="1600" u="none"/>
            </a:p>
          </p:txBody>
        </p:sp>
        <p:sp>
          <p:nvSpPr>
            <p:cNvPr id="17430" name="Oval 46"/>
            <p:cNvSpPr>
              <a:spLocks noChangeArrowheads="1"/>
            </p:cNvSpPr>
            <p:nvPr/>
          </p:nvSpPr>
          <p:spPr bwMode="auto">
            <a:xfrm>
              <a:off x="960" y="2535"/>
              <a:ext cx="337" cy="324"/>
            </a:xfrm>
            <a:prstGeom prst="ellipse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i="1" u="none"/>
                <a:t>x</a:t>
              </a:r>
            </a:p>
          </p:txBody>
        </p:sp>
        <p:sp>
          <p:nvSpPr>
            <p:cNvPr id="17431" name="Oval 47"/>
            <p:cNvSpPr>
              <a:spLocks noChangeArrowheads="1"/>
            </p:cNvSpPr>
            <p:nvPr/>
          </p:nvSpPr>
          <p:spPr bwMode="auto">
            <a:xfrm>
              <a:off x="1213" y="3087"/>
              <a:ext cx="336" cy="324"/>
            </a:xfrm>
            <a:prstGeom prst="ellipse">
              <a:avLst/>
            </a:prstGeom>
            <a:solidFill>
              <a:srgbClr val="CCECFF"/>
            </a:solidFill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 i="1" u="none"/>
                <a:t>y</a:t>
              </a:r>
            </a:p>
          </p:txBody>
        </p:sp>
        <p:sp>
          <p:nvSpPr>
            <p:cNvPr id="17432" name="Line 48"/>
            <p:cNvSpPr>
              <a:spLocks noChangeShapeType="1"/>
            </p:cNvSpPr>
            <p:nvPr/>
          </p:nvSpPr>
          <p:spPr bwMode="auto">
            <a:xfrm>
              <a:off x="1144" y="2265"/>
              <a:ext cx="0" cy="258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49"/>
            <p:cNvSpPr>
              <a:spLocks noChangeShapeType="1"/>
            </p:cNvSpPr>
            <p:nvPr/>
          </p:nvSpPr>
          <p:spPr bwMode="auto">
            <a:xfrm flipH="1">
              <a:off x="887" y="2859"/>
              <a:ext cx="164" cy="2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Line 50"/>
            <p:cNvSpPr>
              <a:spLocks noChangeShapeType="1"/>
            </p:cNvSpPr>
            <p:nvPr/>
          </p:nvSpPr>
          <p:spPr bwMode="auto">
            <a:xfrm flipH="1">
              <a:off x="1126" y="3387"/>
              <a:ext cx="164" cy="233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Line 51"/>
            <p:cNvSpPr>
              <a:spLocks noChangeShapeType="1"/>
            </p:cNvSpPr>
            <p:nvPr/>
          </p:nvSpPr>
          <p:spPr bwMode="auto">
            <a:xfrm rot="5400000" flipH="1">
              <a:off x="1440" y="3437"/>
              <a:ext cx="238" cy="1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Text Box 52"/>
            <p:cNvSpPr txBox="1">
              <a:spLocks noChangeArrowheads="1"/>
            </p:cNvSpPr>
            <p:nvPr/>
          </p:nvSpPr>
          <p:spPr bwMode="auto">
            <a:xfrm>
              <a:off x="849" y="3512"/>
              <a:ext cx="446" cy="478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b="1" i="1" u="none">
                  <a:sym typeface="Symbol" pitchFamily="18" charset="2"/>
                </a:rPr>
                <a:t> </a:t>
              </a:r>
              <a:endParaRPr lang="en-US" sz="1600" u="none"/>
            </a:p>
          </p:txBody>
        </p:sp>
        <p:sp>
          <p:nvSpPr>
            <p:cNvPr id="17437" name="Line 53"/>
            <p:cNvSpPr>
              <a:spLocks noChangeShapeType="1"/>
            </p:cNvSpPr>
            <p:nvPr/>
          </p:nvSpPr>
          <p:spPr bwMode="auto">
            <a:xfrm rot="5400000" flipH="1">
              <a:off x="1190" y="2888"/>
              <a:ext cx="238" cy="15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Text Box 54"/>
            <p:cNvSpPr txBox="1">
              <a:spLocks noChangeArrowheads="1"/>
            </p:cNvSpPr>
            <p:nvPr/>
          </p:nvSpPr>
          <p:spPr bwMode="auto">
            <a:xfrm>
              <a:off x="1733" y="3043"/>
              <a:ext cx="2050" cy="383"/>
            </a:xfrm>
            <a:prstGeom prst="rect">
              <a:avLst/>
            </a:prstGeom>
            <a:noFill/>
            <a:ln w="28575" cap="sq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 b="1" u="none"/>
                <a:t>Right-Rotate(</a:t>
              </a:r>
              <a:r>
                <a:rPr lang="en-US" sz="1800" b="1" i="1" u="none"/>
                <a:t>T, y</a:t>
              </a:r>
              <a:r>
                <a:rPr lang="en-US" sz="1800" b="1" u="none"/>
                <a:t>)</a:t>
              </a:r>
              <a:endParaRPr lang="en-US" sz="1600" u="none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Rotation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458200" cy="4876800"/>
          </a:xfrm>
        </p:spPr>
        <p:txBody>
          <a:bodyPr/>
          <a:lstStyle/>
          <a:p>
            <a:r>
              <a:rPr lang="en-US" sz="2800" smtClean="0"/>
              <a:t>The pseudo-code for Left-Rotate assumes that </a:t>
            </a:r>
          </a:p>
          <a:p>
            <a:pPr lvl="1"/>
            <a:r>
              <a:rPr lang="en-US" sz="2400" i="1" smtClean="0"/>
              <a:t>right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</a:t>
            </a:r>
            <a:r>
              <a:rPr lang="en-US" sz="2400" smtClean="0">
                <a:latin typeface="MTSYN" charset="-127"/>
                <a:sym typeface="Symbol" pitchFamily="18" charset="2"/>
              </a:rPr>
              <a:t>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nil</a:t>
            </a:r>
            <a:r>
              <a:rPr lang="en-US" sz="2400" smtClean="0"/>
              <a:t>[</a:t>
            </a:r>
            <a:r>
              <a:rPr lang="en-US" sz="2400" i="1" smtClean="0"/>
              <a:t>T </a:t>
            </a:r>
            <a:r>
              <a:rPr lang="en-US" sz="2400" smtClean="0"/>
              <a:t>], and</a:t>
            </a:r>
          </a:p>
          <a:p>
            <a:pPr lvl="1"/>
            <a:r>
              <a:rPr lang="en-US" sz="2400" smtClean="0"/>
              <a:t>root’s parent is </a:t>
            </a:r>
            <a:r>
              <a:rPr lang="en-US" sz="2400" i="1" smtClean="0"/>
              <a:t>nil</a:t>
            </a:r>
            <a:r>
              <a:rPr lang="en-US" sz="2400" smtClean="0"/>
              <a:t>[</a:t>
            </a:r>
            <a:r>
              <a:rPr lang="en-US" sz="2400" i="1" smtClean="0"/>
              <a:t>T </a:t>
            </a:r>
            <a:r>
              <a:rPr lang="en-US" sz="2400" smtClean="0"/>
              <a:t>].</a:t>
            </a:r>
          </a:p>
          <a:p>
            <a:r>
              <a:rPr lang="en-US" sz="2800" smtClean="0"/>
              <a:t>Left Rotation on </a:t>
            </a:r>
            <a:r>
              <a:rPr lang="en-US" sz="2800" i="1" smtClean="0"/>
              <a:t>x</a:t>
            </a:r>
            <a:r>
              <a:rPr lang="en-US" sz="2800" smtClean="0"/>
              <a:t>, makes </a:t>
            </a:r>
            <a:r>
              <a:rPr lang="en-US" sz="2800" i="1" smtClean="0"/>
              <a:t>x</a:t>
            </a:r>
            <a:r>
              <a:rPr lang="en-US" sz="2800" smtClean="0"/>
              <a:t> the left child of </a:t>
            </a:r>
            <a:r>
              <a:rPr lang="en-US" sz="2800" i="1" smtClean="0"/>
              <a:t>y, </a:t>
            </a:r>
            <a:r>
              <a:rPr lang="en-US" sz="2800" smtClean="0"/>
              <a:t>and the left subtree of </a:t>
            </a:r>
            <a:r>
              <a:rPr lang="en-US" sz="2800" i="1" smtClean="0"/>
              <a:t>y</a:t>
            </a:r>
            <a:r>
              <a:rPr lang="en-US" sz="2800" smtClean="0"/>
              <a:t> into the right subtree of </a:t>
            </a:r>
            <a:r>
              <a:rPr lang="en-US" sz="2800" i="1" smtClean="0"/>
              <a:t>x</a:t>
            </a:r>
            <a:r>
              <a:rPr lang="en-US" sz="2800" smtClean="0"/>
              <a:t>.</a:t>
            </a:r>
          </a:p>
          <a:p>
            <a:r>
              <a:rPr lang="en-US" sz="2800" smtClean="0"/>
              <a:t>Pseudocode for Right-Rotate is symmetric: exchange </a:t>
            </a:r>
            <a:r>
              <a:rPr lang="en-US" sz="2800" i="1" smtClean="0"/>
              <a:t>left </a:t>
            </a:r>
            <a:r>
              <a:rPr lang="en-US" sz="2800" smtClean="0"/>
              <a:t>and </a:t>
            </a:r>
            <a:r>
              <a:rPr lang="en-US" sz="2800" i="1" smtClean="0"/>
              <a:t>right </a:t>
            </a:r>
            <a:r>
              <a:rPr lang="en-US" sz="2800" smtClean="0"/>
              <a:t>everywhere.</a:t>
            </a:r>
          </a:p>
          <a:p>
            <a:r>
              <a:rPr lang="en-US" sz="2800" b="1" i="1" smtClean="0">
                <a:solidFill>
                  <a:srgbClr val="CC3300"/>
                </a:solidFill>
              </a:rPr>
              <a:t>Time:</a:t>
            </a:r>
            <a:r>
              <a:rPr lang="en-US" sz="2800" b="1" i="1" smtClean="0"/>
              <a:t> </a:t>
            </a:r>
            <a:r>
              <a:rPr lang="en-US" sz="2800" i="1" smtClean="0"/>
              <a:t>O</a:t>
            </a:r>
            <a:r>
              <a:rPr lang="en-US" sz="2800" smtClean="0">
                <a:latin typeface="RMTMI" charset="-95"/>
              </a:rPr>
              <a:t>(</a:t>
            </a:r>
            <a:r>
              <a:rPr lang="en-US" sz="2800" smtClean="0"/>
              <a:t>1</a:t>
            </a:r>
            <a:r>
              <a:rPr lang="en-US" sz="2800" smtClean="0">
                <a:latin typeface="RMTMI" charset="-95"/>
              </a:rPr>
              <a:t>)</a:t>
            </a:r>
            <a:r>
              <a:rPr lang="en-US" sz="2800" i="1" smtClean="0">
                <a:latin typeface="RMTMI" charset="-95"/>
              </a:rPr>
              <a:t> </a:t>
            </a:r>
            <a:r>
              <a:rPr lang="en-US" sz="2800" smtClean="0"/>
              <a:t>for both Left-Rotate and Right-Rotate, since a constant number of pointers are modified.</a:t>
            </a:r>
          </a:p>
          <a:p>
            <a:endParaRPr lang="en-US" sz="2800" smtClean="0"/>
          </a:p>
        </p:txBody>
      </p:sp>
      <p:sp>
        <p:nvSpPr>
          <p:cNvPr id="184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Reminder: Red-black Properties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mtClean="0"/>
              <a:t>Every node is either </a:t>
            </a:r>
            <a:r>
              <a:rPr lang="en-US" smtClean="0">
                <a:solidFill>
                  <a:srgbClr val="FF0000"/>
                </a:solidFill>
              </a:rPr>
              <a:t>red</a:t>
            </a:r>
            <a:r>
              <a:rPr lang="en-US" smtClean="0"/>
              <a:t> or </a:t>
            </a:r>
            <a:r>
              <a:rPr lang="en-US" smtClean="0">
                <a:solidFill>
                  <a:schemeClr val="hlink"/>
                </a:solidFill>
              </a:rPr>
              <a:t>black</a:t>
            </a:r>
            <a:r>
              <a:rPr lang="en-US" smtClean="0"/>
              <a:t>.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mtClean="0"/>
              <a:t>The </a:t>
            </a:r>
            <a:r>
              <a:rPr lang="en-US" smtClean="0">
                <a:solidFill>
                  <a:schemeClr val="hlink"/>
                </a:solidFill>
              </a:rPr>
              <a:t>root is black</a:t>
            </a:r>
            <a:r>
              <a:rPr lang="en-US" smtClean="0"/>
              <a:t>.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mtClean="0"/>
              <a:t>Every </a:t>
            </a:r>
            <a:r>
              <a:rPr lang="en-US" smtClean="0">
                <a:solidFill>
                  <a:schemeClr val="hlink"/>
                </a:solidFill>
              </a:rPr>
              <a:t>leaf (</a:t>
            </a:r>
            <a:r>
              <a:rPr lang="en-US" i="1" smtClean="0">
                <a:solidFill>
                  <a:schemeClr val="hlink"/>
                </a:solidFill>
              </a:rPr>
              <a:t>nil</a:t>
            </a:r>
            <a:r>
              <a:rPr lang="en-US" smtClean="0">
                <a:solidFill>
                  <a:schemeClr val="hlink"/>
                </a:solidFill>
              </a:rPr>
              <a:t>) is black</a:t>
            </a:r>
            <a:r>
              <a:rPr lang="en-US" smtClean="0"/>
              <a:t>.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mtClean="0"/>
              <a:t>If a node is </a:t>
            </a:r>
            <a:r>
              <a:rPr lang="en-US" smtClean="0">
                <a:solidFill>
                  <a:srgbClr val="CC3300"/>
                </a:solidFill>
              </a:rPr>
              <a:t>red</a:t>
            </a:r>
            <a:r>
              <a:rPr lang="en-US" smtClean="0"/>
              <a:t>, then both its children are </a:t>
            </a:r>
            <a:r>
              <a:rPr lang="en-US" smtClean="0">
                <a:solidFill>
                  <a:schemeClr val="hlink"/>
                </a:solidFill>
              </a:rPr>
              <a:t>black</a:t>
            </a:r>
            <a:r>
              <a:rPr lang="en-US" smtClean="0"/>
              <a:t>.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endParaRPr lang="en-US" smtClean="0"/>
          </a:p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mtClean="0"/>
              <a:t>For each node, all paths from the node to descendant leaves contain the same number of </a:t>
            </a:r>
            <a:r>
              <a:rPr lang="en-US" smtClean="0">
                <a:solidFill>
                  <a:schemeClr val="hlink"/>
                </a:solidFill>
              </a:rPr>
              <a:t>black</a:t>
            </a:r>
            <a:r>
              <a:rPr lang="en-US" smtClean="0"/>
              <a:t> nodes.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endParaRPr lang="en-US" smtClean="0"/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Insertion in RB Trees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296863" y="1143000"/>
            <a:ext cx="8501062" cy="5181600"/>
          </a:xfrm>
        </p:spPr>
        <p:txBody>
          <a:bodyPr/>
          <a:lstStyle/>
          <a:p>
            <a:r>
              <a:rPr lang="en-US" smtClean="0"/>
              <a:t>Insertion must preserve all red-black properties.</a:t>
            </a:r>
          </a:p>
          <a:p>
            <a:r>
              <a:rPr lang="en-US" smtClean="0">
                <a:solidFill>
                  <a:schemeClr val="tx1"/>
                </a:solidFill>
              </a:rPr>
              <a:t>Should an inserted node be colored</a:t>
            </a:r>
            <a:r>
              <a:rPr lang="en-US" smtClean="0">
                <a:solidFill>
                  <a:srgbClr val="CC33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Red? </a:t>
            </a:r>
            <a:r>
              <a:rPr lang="en-US" smtClean="0">
                <a:solidFill>
                  <a:schemeClr val="hlink"/>
                </a:solidFill>
              </a:rPr>
              <a:t>Black?</a:t>
            </a:r>
            <a:endParaRPr lang="en-US" sz="2400" smtClean="0">
              <a:solidFill>
                <a:schemeClr val="hlink"/>
              </a:solidFill>
            </a:endParaRPr>
          </a:p>
          <a:p>
            <a:r>
              <a:rPr lang="en-US" smtClean="0">
                <a:solidFill>
                  <a:srgbClr val="CC3300"/>
                </a:solidFill>
              </a:rPr>
              <a:t>Basic steps:</a:t>
            </a:r>
          </a:p>
          <a:p>
            <a:pPr lvl="1"/>
            <a:r>
              <a:rPr lang="en-US" smtClean="0"/>
              <a:t>Use Tree-Insert from BST (slightly modified) to insert a node </a:t>
            </a:r>
            <a:r>
              <a:rPr lang="en-US" i="1" smtClean="0"/>
              <a:t>x</a:t>
            </a:r>
            <a:r>
              <a:rPr lang="en-US" smtClean="0"/>
              <a:t> into </a:t>
            </a:r>
            <a:r>
              <a:rPr lang="en-US" i="1" smtClean="0"/>
              <a:t>T.</a:t>
            </a:r>
          </a:p>
          <a:p>
            <a:pPr lvl="2"/>
            <a:r>
              <a:rPr lang="en-US" smtClean="0"/>
              <a:t>Procedure </a:t>
            </a:r>
            <a:r>
              <a:rPr lang="en-US" b="1" smtClean="0">
                <a:solidFill>
                  <a:srgbClr val="CC3300"/>
                </a:solidFill>
              </a:rPr>
              <a:t>RB-Insert(</a:t>
            </a:r>
            <a:r>
              <a:rPr lang="en-US" b="1" i="1" smtClean="0">
                <a:solidFill>
                  <a:srgbClr val="CC3300"/>
                </a:solidFill>
              </a:rPr>
              <a:t>x</a:t>
            </a:r>
            <a:r>
              <a:rPr lang="en-US" b="1" smtClean="0">
                <a:solidFill>
                  <a:srgbClr val="CC3300"/>
                </a:solidFill>
              </a:rPr>
              <a:t>)</a:t>
            </a:r>
            <a:r>
              <a:rPr lang="en-US" smtClean="0"/>
              <a:t>.</a:t>
            </a:r>
          </a:p>
          <a:p>
            <a:pPr lvl="1"/>
            <a:r>
              <a:rPr lang="en-US" smtClean="0"/>
              <a:t>Color the node </a:t>
            </a:r>
            <a:r>
              <a:rPr lang="en-US" i="1" smtClean="0"/>
              <a:t>x</a:t>
            </a:r>
            <a:r>
              <a:rPr lang="en-US" smtClean="0"/>
              <a:t> red.</a:t>
            </a:r>
          </a:p>
          <a:p>
            <a:pPr lvl="1"/>
            <a:r>
              <a:rPr lang="en-US" smtClean="0"/>
              <a:t>Fix the modified tree by re-coloring nodes and performing rotation to preserve RB tree property.</a:t>
            </a:r>
          </a:p>
          <a:p>
            <a:pPr lvl="2"/>
            <a:r>
              <a:rPr lang="en-US" smtClean="0"/>
              <a:t>Procedure </a:t>
            </a:r>
            <a:r>
              <a:rPr lang="en-US" b="1" smtClean="0">
                <a:solidFill>
                  <a:srgbClr val="CC3300"/>
                </a:solidFill>
              </a:rPr>
              <a:t>RB-Insert-Fixup</a:t>
            </a:r>
            <a:r>
              <a:rPr lang="en-US" smtClean="0"/>
              <a:t>.</a:t>
            </a:r>
          </a:p>
        </p:txBody>
      </p:sp>
      <p:sp>
        <p:nvSpPr>
          <p:cNvPr id="2048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Insertion</a:t>
            </a:r>
          </a:p>
        </p:txBody>
      </p:sp>
      <p:sp>
        <p:nvSpPr>
          <p:cNvPr id="490500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3581400" cy="5257800"/>
          </a:xfrm>
          <a:solidFill>
            <a:srgbClr val="CCECFF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000" b="1" u="sng" smtClean="0">
                <a:solidFill>
                  <a:srgbClr val="CC3300"/>
                </a:solidFill>
              </a:rPr>
              <a:t>RB-Insert(</a:t>
            </a:r>
            <a:r>
              <a:rPr lang="en-US" sz="2000" b="1" i="1" u="sng" smtClean="0">
                <a:solidFill>
                  <a:srgbClr val="CC3300"/>
                </a:solidFill>
              </a:rPr>
              <a:t>T</a:t>
            </a:r>
            <a:r>
              <a:rPr lang="en-US" sz="2000" b="1" u="sng" smtClean="0">
                <a:solidFill>
                  <a:srgbClr val="CC3300"/>
                </a:solidFill>
              </a:rPr>
              <a:t>, </a:t>
            </a:r>
            <a:r>
              <a:rPr lang="en-US" sz="2000" b="1" i="1" u="sng" smtClean="0">
                <a:solidFill>
                  <a:srgbClr val="CC3300"/>
                </a:solidFill>
              </a:rPr>
              <a:t>z</a:t>
            </a:r>
            <a:r>
              <a:rPr lang="en-US" sz="2000" b="1" u="sng" smtClean="0">
                <a:solidFill>
                  <a:srgbClr val="CC3300"/>
                </a:solidFill>
              </a:rPr>
              <a:t>)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b="1" smtClean="0"/>
              <a:t> </a:t>
            </a:r>
            <a:r>
              <a:rPr lang="en-US" sz="2000" i="1" smtClean="0"/>
              <a:t>y</a:t>
            </a:r>
            <a:r>
              <a:rPr lang="en-US" sz="2000" smtClean="0"/>
              <a:t> </a:t>
            </a:r>
            <a:r>
              <a:rPr lang="en-US" sz="2000" smtClean="0">
                <a:sym typeface="Symbol" pitchFamily="18" charset="2"/>
              </a:rPr>
              <a:t> </a:t>
            </a:r>
            <a:r>
              <a:rPr lang="en-US" sz="2000" i="1" smtClean="0">
                <a:sym typeface="Symbol" pitchFamily="18" charset="2"/>
              </a:rPr>
              <a:t>nil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T</a:t>
            </a:r>
            <a:r>
              <a:rPr lang="en-US" sz="2000" smtClean="0">
                <a:sym typeface="Symbol" pitchFamily="18" charset="2"/>
              </a:rPr>
              <a:t>]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i="1" smtClean="0">
                <a:sym typeface="Symbol" pitchFamily="18" charset="2"/>
              </a:rPr>
              <a:t>x </a:t>
            </a:r>
            <a:r>
              <a:rPr lang="en-US" sz="2000" smtClean="0">
                <a:sym typeface="Symbol" pitchFamily="18" charset="2"/>
              </a:rPr>
              <a:t> </a:t>
            </a:r>
            <a:r>
              <a:rPr lang="en-US" sz="2000" i="1" smtClean="0">
                <a:sym typeface="Symbol" pitchFamily="18" charset="2"/>
              </a:rPr>
              <a:t>root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T</a:t>
            </a:r>
            <a:r>
              <a:rPr lang="en-US" sz="2000" smtClean="0">
                <a:sym typeface="Symbol" pitchFamily="18" charset="2"/>
              </a:rPr>
              <a:t>]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b="1" smtClean="0">
                <a:sym typeface="Symbol" pitchFamily="18" charset="2"/>
              </a:rPr>
              <a:t>while</a:t>
            </a:r>
            <a:r>
              <a:rPr lang="en-US" sz="2000" b="1" i="1" smtClean="0">
                <a:sym typeface="Symbol" pitchFamily="18" charset="2"/>
              </a:rPr>
              <a:t> </a:t>
            </a:r>
            <a:r>
              <a:rPr lang="en-US" sz="2000" i="1" smtClean="0">
                <a:sym typeface="Symbol" pitchFamily="18" charset="2"/>
              </a:rPr>
              <a:t>x</a:t>
            </a:r>
            <a:r>
              <a:rPr lang="en-US" sz="2000" smtClean="0">
                <a:sym typeface="Symbol" pitchFamily="18" charset="2"/>
              </a:rPr>
              <a:t>  </a:t>
            </a:r>
            <a:r>
              <a:rPr lang="en-US" sz="2000" i="1" smtClean="0">
                <a:sym typeface="Symbol" pitchFamily="18" charset="2"/>
              </a:rPr>
              <a:t>nil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T</a:t>
            </a:r>
            <a:r>
              <a:rPr lang="en-US" sz="2000" smtClean="0">
                <a:sym typeface="Symbol" pitchFamily="18" charset="2"/>
              </a:rPr>
              <a:t>]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smtClean="0">
                <a:sym typeface="Symbol" pitchFamily="18" charset="2"/>
              </a:rPr>
              <a:t>    </a:t>
            </a:r>
            <a:r>
              <a:rPr lang="en-US" sz="2000" b="1" smtClean="0">
                <a:sym typeface="Symbol" pitchFamily="18" charset="2"/>
              </a:rPr>
              <a:t>do</a:t>
            </a:r>
            <a:r>
              <a:rPr lang="en-US" sz="2000" b="1" i="1" smtClean="0">
                <a:sym typeface="Symbol" pitchFamily="18" charset="2"/>
              </a:rPr>
              <a:t> </a:t>
            </a:r>
            <a:r>
              <a:rPr lang="en-US" sz="2000" i="1" smtClean="0">
                <a:sym typeface="Symbol" pitchFamily="18" charset="2"/>
              </a:rPr>
              <a:t>y </a:t>
            </a:r>
            <a:r>
              <a:rPr lang="en-US" sz="2000" smtClean="0">
                <a:sym typeface="Symbol" pitchFamily="18" charset="2"/>
              </a:rPr>
              <a:t> </a:t>
            </a:r>
            <a:r>
              <a:rPr lang="en-US" sz="2000" i="1" smtClean="0">
                <a:sym typeface="Symbol" pitchFamily="18" charset="2"/>
              </a:rPr>
              <a:t>x</a:t>
            </a:r>
            <a:endParaRPr lang="en-US" sz="2000" smtClean="0">
              <a:sym typeface="Symbol" pitchFamily="18" charset="2"/>
            </a:endParaRP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smtClean="0">
                <a:sym typeface="Symbol" pitchFamily="18" charset="2"/>
              </a:rPr>
              <a:t>         </a:t>
            </a:r>
            <a:r>
              <a:rPr lang="en-US" sz="2000" b="1" smtClean="0">
                <a:sym typeface="Symbol" pitchFamily="18" charset="2"/>
              </a:rPr>
              <a:t>if</a:t>
            </a:r>
            <a:r>
              <a:rPr lang="en-US" sz="2000" b="1" i="1" smtClean="0">
                <a:sym typeface="Symbol" pitchFamily="18" charset="2"/>
              </a:rPr>
              <a:t> </a:t>
            </a:r>
            <a:r>
              <a:rPr lang="en-US" sz="2000" i="1" smtClean="0">
                <a:sym typeface="Symbol" pitchFamily="18" charset="2"/>
              </a:rPr>
              <a:t>key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z</a:t>
            </a:r>
            <a:r>
              <a:rPr lang="en-US" sz="2000" smtClean="0">
                <a:sym typeface="Symbol" pitchFamily="18" charset="2"/>
              </a:rPr>
              <a:t>] &lt; </a:t>
            </a:r>
            <a:r>
              <a:rPr lang="en-US" sz="2000" i="1" smtClean="0">
                <a:sym typeface="Symbol" pitchFamily="18" charset="2"/>
              </a:rPr>
              <a:t>key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x</a:t>
            </a:r>
            <a:r>
              <a:rPr lang="en-US" sz="2000" smtClean="0">
                <a:sym typeface="Symbol" pitchFamily="18" charset="2"/>
              </a:rPr>
              <a:t>]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smtClean="0">
                <a:sym typeface="Symbol" pitchFamily="18" charset="2"/>
              </a:rPr>
              <a:t>              </a:t>
            </a:r>
            <a:r>
              <a:rPr lang="en-US" sz="2000" b="1" smtClean="0">
                <a:sym typeface="Symbol" pitchFamily="18" charset="2"/>
              </a:rPr>
              <a:t>then</a:t>
            </a:r>
            <a:r>
              <a:rPr lang="en-US" sz="2000" smtClean="0">
                <a:sym typeface="Symbol" pitchFamily="18" charset="2"/>
              </a:rPr>
              <a:t> </a:t>
            </a:r>
            <a:r>
              <a:rPr lang="en-US" sz="2000" i="1" smtClean="0">
                <a:sym typeface="Symbol" pitchFamily="18" charset="2"/>
              </a:rPr>
              <a:t>x </a:t>
            </a:r>
            <a:r>
              <a:rPr lang="en-US" sz="2000" smtClean="0">
                <a:sym typeface="Symbol" pitchFamily="18" charset="2"/>
              </a:rPr>
              <a:t> </a:t>
            </a:r>
            <a:r>
              <a:rPr lang="en-US" sz="2000" i="1" smtClean="0">
                <a:sym typeface="Symbol" pitchFamily="18" charset="2"/>
              </a:rPr>
              <a:t>left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x</a:t>
            </a:r>
            <a:r>
              <a:rPr lang="en-US" sz="2000" smtClean="0">
                <a:sym typeface="Symbol" pitchFamily="18" charset="2"/>
              </a:rPr>
              <a:t>]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smtClean="0">
                <a:sym typeface="Symbol" pitchFamily="18" charset="2"/>
              </a:rPr>
              <a:t>              </a:t>
            </a:r>
            <a:r>
              <a:rPr lang="en-US" sz="2000" b="1" smtClean="0">
                <a:sym typeface="Symbol" pitchFamily="18" charset="2"/>
              </a:rPr>
              <a:t>else</a:t>
            </a:r>
            <a:r>
              <a:rPr lang="en-US" sz="2000" smtClean="0">
                <a:sym typeface="Symbol" pitchFamily="18" charset="2"/>
              </a:rPr>
              <a:t> </a:t>
            </a:r>
            <a:r>
              <a:rPr lang="en-US" sz="2000" i="1" smtClean="0">
                <a:sym typeface="Symbol" pitchFamily="18" charset="2"/>
              </a:rPr>
              <a:t>x </a:t>
            </a:r>
            <a:r>
              <a:rPr lang="en-US" sz="2000" smtClean="0">
                <a:sym typeface="Symbol" pitchFamily="18" charset="2"/>
              </a:rPr>
              <a:t> </a:t>
            </a:r>
            <a:r>
              <a:rPr lang="en-US" sz="2000" i="1" smtClean="0">
                <a:sym typeface="Symbol" pitchFamily="18" charset="2"/>
              </a:rPr>
              <a:t>right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x</a:t>
            </a:r>
            <a:r>
              <a:rPr lang="en-US" sz="2000" smtClean="0">
                <a:sym typeface="Symbol" pitchFamily="18" charset="2"/>
              </a:rPr>
              <a:t>]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i="1" smtClean="0">
                <a:sym typeface="Symbol" pitchFamily="18" charset="2"/>
              </a:rPr>
              <a:t>p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z</a:t>
            </a:r>
            <a:r>
              <a:rPr lang="en-US" sz="2000" smtClean="0">
                <a:sym typeface="Symbol" pitchFamily="18" charset="2"/>
              </a:rPr>
              <a:t>]  </a:t>
            </a:r>
            <a:r>
              <a:rPr lang="en-US" sz="2000" i="1" smtClean="0">
                <a:sym typeface="Symbol" pitchFamily="18" charset="2"/>
              </a:rPr>
              <a:t>y</a:t>
            </a:r>
            <a:endParaRPr lang="en-US" sz="2000" smtClean="0">
              <a:sym typeface="Symbol" pitchFamily="18" charset="2"/>
            </a:endParaRP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b="1" smtClean="0">
                <a:sym typeface="Symbol" pitchFamily="18" charset="2"/>
              </a:rPr>
              <a:t>if </a:t>
            </a:r>
            <a:r>
              <a:rPr lang="en-US" sz="2000" i="1" smtClean="0">
                <a:sym typeface="Symbol" pitchFamily="18" charset="2"/>
              </a:rPr>
              <a:t>y </a:t>
            </a:r>
            <a:r>
              <a:rPr lang="en-US" sz="2000" smtClean="0">
                <a:sym typeface="Symbol" pitchFamily="18" charset="2"/>
              </a:rPr>
              <a:t>= </a:t>
            </a:r>
            <a:r>
              <a:rPr lang="en-US" sz="2000" i="1" smtClean="0">
                <a:sym typeface="Symbol" pitchFamily="18" charset="2"/>
              </a:rPr>
              <a:t>nil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T</a:t>
            </a:r>
            <a:r>
              <a:rPr lang="en-US" sz="2000" smtClean="0">
                <a:sym typeface="Symbol" pitchFamily="18" charset="2"/>
              </a:rPr>
              <a:t>]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smtClean="0">
                <a:sym typeface="Symbol" pitchFamily="18" charset="2"/>
              </a:rPr>
              <a:t>    </a:t>
            </a:r>
            <a:r>
              <a:rPr lang="en-US" sz="2000" b="1" smtClean="0">
                <a:sym typeface="Symbol" pitchFamily="18" charset="2"/>
              </a:rPr>
              <a:t>then</a:t>
            </a:r>
            <a:r>
              <a:rPr lang="en-US" sz="2000" smtClean="0">
                <a:sym typeface="Symbol" pitchFamily="18" charset="2"/>
              </a:rPr>
              <a:t> </a:t>
            </a:r>
            <a:r>
              <a:rPr lang="en-US" sz="2000" i="1" smtClean="0">
                <a:sym typeface="Symbol" pitchFamily="18" charset="2"/>
              </a:rPr>
              <a:t>root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T</a:t>
            </a:r>
            <a:r>
              <a:rPr lang="en-US" sz="2000" smtClean="0">
                <a:sym typeface="Symbol" pitchFamily="18" charset="2"/>
              </a:rPr>
              <a:t>]  </a:t>
            </a:r>
            <a:r>
              <a:rPr lang="en-US" sz="2000" i="1" smtClean="0">
                <a:sym typeface="Symbol" pitchFamily="18" charset="2"/>
              </a:rPr>
              <a:t>z</a:t>
            </a:r>
            <a:endParaRPr lang="en-US" sz="2000" smtClean="0">
              <a:sym typeface="Symbol" pitchFamily="18" charset="2"/>
            </a:endParaRP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smtClean="0">
                <a:sym typeface="Symbol" pitchFamily="18" charset="2"/>
              </a:rPr>
              <a:t>    </a:t>
            </a:r>
            <a:r>
              <a:rPr lang="en-US" sz="2000" b="1" smtClean="0">
                <a:sym typeface="Symbol" pitchFamily="18" charset="2"/>
              </a:rPr>
              <a:t>else</a:t>
            </a:r>
            <a:r>
              <a:rPr lang="en-US" sz="2000" smtClean="0">
                <a:sym typeface="Symbol" pitchFamily="18" charset="2"/>
              </a:rPr>
              <a:t> </a:t>
            </a:r>
            <a:r>
              <a:rPr lang="en-US" sz="2000" b="1" smtClean="0">
                <a:sym typeface="Symbol" pitchFamily="18" charset="2"/>
              </a:rPr>
              <a:t>if</a:t>
            </a:r>
            <a:r>
              <a:rPr lang="en-US" sz="2000" smtClean="0">
                <a:sym typeface="Symbol" pitchFamily="18" charset="2"/>
              </a:rPr>
              <a:t> </a:t>
            </a:r>
            <a:r>
              <a:rPr lang="en-US" sz="2000" i="1" smtClean="0">
                <a:sym typeface="Symbol" pitchFamily="18" charset="2"/>
              </a:rPr>
              <a:t>key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z</a:t>
            </a:r>
            <a:r>
              <a:rPr lang="en-US" sz="2000" smtClean="0">
                <a:sym typeface="Symbol" pitchFamily="18" charset="2"/>
              </a:rPr>
              <a:t>] &lt; </a:t>
            </a:r>
            <a:r>
              <a:rPr lang="en-US" sz="2000" i="1" smtClean="0">
                <a:sym typeface="Symbol" pitchFamily="18" charset="2"/>
              </a:rPr>
              <a:t>key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y</a:t>
            </a:r>
            <a:r>
              <a:rPr lang="en-US" sz="2000" smtClean="0">
                <a:sym typeface="Symbol" pitchFamily="18" charset="2"/>
              </a:rPr>
              <a:t>]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smtClean="0">
                <a:sym typeface="Symbol" pitchFamily="18" charset="2"/>
              </a:rPr>
              <a:t>          </a:t>
            </a:r>
            <a:r>
              <a:rPr lang="en-US" sz="2000" b="1" smtClean="0">
                <a:sym typeface="Symbol" pitchFamily="18" charset="2"/>
              </a:rPr>
              <a:t>then  </a:t>
            </a:r>
            <a:r>
              <a:rPr lang="en-US" sz="2000" i="1" smtClean="0">
                <a:sym typeface="Symbol" pitchFamily="18" charset="2"/>
              </a:rPr>
              <a:t>left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y</a:t>
            </a:r>
            <a:r>
              <a:rPr lang="en-US" sz="2000" smtClean="0">
                <a:sym typeface="Symbol" pitchFamily="18" charset="2"/>
              </a:rPr>
              <a:t>]  </a:t>
            </a:r>
            <a:r>
              <a:rPr lang="en-US" sz="2000" i="1" smtClean="0">
                <a:sym typeface="Symbol" pitchFamily="18" charset="2"/>
              </a:rPr>
              <a:t>z</a:t>
            </a:r>
            <a:endParaRPr lang="en-US" sz="2000" smtClean="0">
              <a:sym typeface="Symbol" pitchFamily="18" charset="2"/>
            </a:endParaRP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000" smtClean="0">
                <a:sym typeface="Symbol" pitchFamily="18" charset="2"/>
              </a:rPr>
              <a:t>          </a:t>
            </a:r>
            <a:r>
              <a:rPr lang="en-US" sz="2000" b="1" smtClean="0">
                <a:sym typeface="Symbol" pitchFamily="18" charset="2"/>
              </a:rPr>
              <a:t>else</a:t>
            </a:r>
            <a:r>
              <a:rPr lang="en-US" sz="2000" smtClean="0">
                <a:sym typeface="Symbol" pitchFamily="18" charset="2"/>
              </a:rPr>
              <a:t> </a:t>
            </a:r>
            <a:r>
              <a:rPr lang="en-US" sz="2000" i="1" smtClean="0">
                <a:sym typeface="Symbol" pitchFamily="18" charset="2"/>
              </a:rPr>
              <a:t>right</a:t>
            </a:r>
            <a:r>
              <a:rPr lang="en-US" sz="2000" smtClean="0">
                <a:sym typeface="Symbol" pitchFamily="18" charset="2"/>
              </a:rPr>
              <a:t>[</a:t>
            </a:r>
            <a:r>
              <a:rPr lang="en-US" sz="2000" i="1" smtClean="0">
                <a:sym typeface="Symbol" pitchFamily="18" charset="2"/>
              </a:rPr>
              <a:t>y</a:t>
            </a:r>
            <a:r>
              <a:rPr lang="en-US" sz="2000" smtClean="0">
                <a:sym typeface="Symbol" pitchFamily="18" charset="2"/>
              </a:rPr>
              <a:t>]  </a:t>
            </a:r>
            <a:r>
              <a:rPr lang="en-US" sz="2000" i="1" smtClean="0">
                <a:sym typeface="Symbol" pitchFamily="18" charset="2"/>
              </a:rPr>
              <a:t>z</a:t>
            </a:r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490501" name="Rectangle 5"/>
          <p:cNvSpPr>
            <a:spLocks noChangeArrowheads="1"/>
          </p:cNvSpPr>
          <p:nvPr/>
        </p:nvSpPr>
        <p:spPr bwMode="auto">
          <a:xfrm>
            <a:off x="4648200" y="1066800"/>
            <a:ext cx="3581400" cy="2209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marL="609600" indent="-6096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000" b="1">
                <a:solidFill>
                  <a:srgbClr val="CC3300"/>
                </a:solidFill>
              </a:rPr>
              <a:t>RB-Insert(</a:t>
            </a:r>
            <a:r>
              <a:rPr lang="en-US" sz="2000" b="1" i="1">
                <a:solidFill>
                  <a:srgbClr val="CC3300"/>
                </a:solidFill>
              </a:rPr>
              <a:t>T</a:t>
            </a:r>
            <a:r>
              <a:rPr lang="en-US" sz="2000" b="1">
                <a:solidFill>
                  <a:srgbClr val="CC3300"/>
                </a:solidFill>
              </a:rPr>
              <a:t>, </a:t>
            </a:r>
            <a:r>
              <a:rPr lang="en-US" sz="2000" b="1" i="1">
                <a:solidFill>
                  <a:srgbClr val="CC3300"/>
                </a:solidFill>
              </a:rPr>
              <a:t>z</a:t>
            </a:r>
            <a:r>
              <a:rPr lang="en-US" sz="2000" b="1">
                <a:solidFill>
                  <a:srgbClr val="CC3300"/>
                </a:solidFill>
              </a:rPr>
              <a:t>) Contd.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eriod" startAt="14"/>
              <a:defRPr/>
            </a:pPr>
            <a:r>
              <a:rPr lang="en-US" sz="2000" i="1" u="none">
                <a:solidFill>
                  <a:srgbClr val="010000"/>
                </a:solidFill>
              </a:rPr>
              <a:t>left</a:t>
            </a:r>
            <a:r>
              <a:rPr lang="en-US" sz="2000" u="none">
                <a:solidFill>
                  <a:srgbClr val="010000"/>
                </a:solidFill>
              </a:rPr>
              <a:t>[</a:t>
            </a:r>
            <a:r>
              <a:rPr lang="en-US" sz="2000" i="1" u="none">
                <a:solidFill>
                  <a:srgbClr val="010000"/>
                </a:solidFill>
              </a:rPr>
              <a:t>z</a:t>
            </a:r>
            <a:r>
              <a:rPr lang="en-US" sz="2000" u="none">
                <a:solidFill>
                  <a:srgbClr val="010000"/>
                </a:solidFill>
              </a:rPr>
              <a:t>] </a:t>
            </a:r>
            <a:r>
              <a:rPr lang="en-US" sz="2000" u="none">
                <a:solidFill>
                  <a:srgbClr val="010000"/>
                </a:solidFill>
                <a:sym typeface="Symbol" pitchFamily="18" charset="2"/>
              </a:rPr>
              <a:t></a:t>
            </a:r>
            <a:r>
              <a:rPr lang="en-US" sz="2000" u="none">
                <a:solidFill>
                  <a:srgbClr val="010000"/>
                </a:solidFill>
              </a:rPr>
              <a:t> </a:t>
            </a:r>
            <a:r>
              <a:rPr lang="en-US" sz="2000" i="1" u="none">
                <a:solidFill>
                  <a:srgbClr val="010000"/>
                </a:solidFill>
                <a:sym typeface="Symbol" pitchFamily="18" charset="2"/>
              </a:rPr>
              <a:t>nil</a:t>
            </a:r>
            <a:r>
              <a:rPr lang="en-US" sz="2000" u="none">
                <a:solidFill>
                  <a:srgbClr val="010000"/>
                </a:solidFill>
                <a:sym typeface="Symbol" pitchFamily="18" charset="2"/>
              </a:rPr>
              <a:t>[</a:t>
            </a:r>
            <a:r>
              <a:rPr lang="en-US" sz="2000" i="1" u="none">
                <a:solidFill>
                  <a:srgbClr val="010000"/>
                </a:solidFill>
                <a:sym typeface="Symbol" pitchFamily="18" charset="2"/>
              </a:rPr>
              <a:t>T</a:t>
            </a:r>
            <a:r>
              <a:rPr lang="en-US" sz="2000" u="none">
                <a:solidFill>
                  <a:srgbClr val="010000"/>
                </a:solidFill>
                <a:sym typeface="Symbol" pitchFamily="18" charset="2"/>
              </a:rPr>
              <a:t>]</a:t>
            </a:r>
            <a:endParaRPr lang="en-US" sz="2000" u="none">
              <a:solidFill>
                <a:srgbClr val="010000"/>
              </a:solidFill>
            </a:endParaRP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eriod" startAt="14"/>
              <a:defRPr/>
            </a:pPr>
            <a:r>
              <a:rPr lang="en-US" sz="2000" i="1" u="none">
                <a:solidFill>
                  <a:srgbClr val="010000"/>
                </a:solidFill>
              </a:rPr>
              <a:t>right</a:t>
            </a:r>
            <a:r>
              <a:rPr lang="en-US" sz="2000" u="none">
                <a:solidFill>
                  <a:srgbClr val="010000"/>
                </a:solidFill>
              </a:rPr>
              <a:t>[</a:t>
            </a:r>
            <a:r>
              <a:rPr lang="en-US" sz="2000" i="1" u="none">
                <a:solidFill>
                  <a:srgbClr val="010000"/>
                </a:solidFill>
              </a:rPr>
              <a:t>z</a:t>
            </a:r>
            <a:r>
              <a:rPr lang="en-US" sz="2000" u="none">
                <a:solidFill>
                  <a:srgbClr val="010000"/>
                </a:solidFill>
              </a:rPr>
              <a:t>] </a:t>
            </a:r>
            <a:r>
              <a:rPr lang="en-US" sz="2000" u="none">
                <a:solidFill>
                  <a:srgbClr val="010000"/>
                </a:solidFill>
                <a:sym typeface="Symbol" pitchFamily="18" charset="2"/>
              </a:rPr>
              <a:t></a:t>
            </a:r>
            <a:r>
              <a:rPr lang="en-US" sz="2000" u="none">
                <a:solidFill>
                  <a:srgbClr val="010000"/>
                </a:solidFill>
              </a:rPr>
              <a:t> </a:t>
            </a:r>
            <a:r>
              <a:rPr lang="en-US" sz="2000" i="1" u="none">
                <a:solidFill>
                  <a:srgbClr val="010000"/>
                </a:solidFill>
                <a:sym typeface="Symbol" pitchFamily="18" charset="2"/>
              </a:rPr>
              <a:t>nil</a:t>
            </a:r>
            <a:r>
              <a:rPr lang="en-US" sz="2000" u="none">
                <a:solidFill>
                  <a:srgbClr val="010000"/>
                </a:solidFill>
                <a:sym typeface="Symbol" pitchFamily="18" charset="2"/>
              </a:rPr>
              <a:t>[</a:t>
            </a:r>
            <a:r>
              <a:rPr lang="en-US" sz="2000" i="1" u="none">
                <a:solidFill>
                  <a:srgbClr val="010000"/>
                </a:solidFill>
                <a:sym typeface="Symbol" pitchFamily="18" charset="2"/>
              </a:rPr>
              <a:t>T</a:t>
            </a:r>
            <a:r>
              <a:rPr lang="en-US" sz="2000" u="none">
                <a:solidFill>
                  <a:srgbClr val="010000"/>
                </a:solidFill>
                <a:sym typeface="Symbol" pitchFamily="18" charset="2"/>
              </a:rPr>
              <a:t>]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eriod" startAt="14"/>
              <a:defRPr/>
            </a:pPr>
            <a:r>
              <a:rPr lang="en-US" sz="2000" i="1" u="none">
                <a:solidFill>
                  <a:srgbClr val="010000"/>
                </a:solidFill>
              </a:rPr>
              <a:t>color</a:t>
            </a:r>
            <a:r>
              <a:rPr lang="en-US" sz="2000" u="none">
                <a:solidFill>
                  <a:srgbClr val="010000"/>
                </a:solidFill>
              </a:rPr>
              <a:t>[</a:t>
            </a:r>
            <a:r>
              <a:rPr lang="en-US" sz="2000" i="1" u="none">
                <a:solidFill>
                  <a:srgbClr val="010000"/>
                </a:solidFill>
              </a:rPr>
              <a:t>z</a:t>
            </a:r>
            <a:r>
              <a:rPr lang="en-US" sz="2000" u="none">
                <a:solidFill>
                  <a:srgbClr val="010000"/>
                </a:solidFill>
              </a:rPr>
              <a:t>] </a:t>
            </a:r>
            <a:r>
              <a:rPr lang="en-US" sz="2000" u="none">
                <a:solidFill>
                  <a:srgbClr val="010000"/>
                </a:solidFill>
                <a:sym typeface="Symbol" pitchFamily="18" charset="2"/>
              </a:rPr>
              <a:t></a:t>
            </a:r>
            <a:r>
              <a:rPr lang="en-US" sz="2000" u="none">
                <a:solidFill>
                  <a:srgbClr val="010000"/>
                </a:solidFill>
              </a:rPr>
              <a:t> </a:t>
            </a:r>
            <a:r>
              <a:rPr lang="en-US" sz="2000" u="none">
                <a:solidFill>
                  <a:srgbClr val="010000"/>
                </a:solidFill>
                <a:sym typeface="Symbol" pitchFamily="18" charset="2"/>
              </a:rPr>
              <a:t>RED</a:t>
            </a:r>
          </a:p>
          <a:p>
            <a:pPr marL="609600" indent="-609600">
              <a:spcBef>
                <a:spcPct val="20000"/>
              </a:spcBef>
              <a:buFont typeface="Wingdings" pitchFamily="2" charset="2"/>
              <a:buAutoNum type="arabicPeriod" startAt="14"/>
              <a:defRPr/>
            </a:pPr>
            <a:r>
              <a:rPr lang="en-US" sz="2000" u="none">
                <a:solidFill>
                  <a:srgbClr val="010000"/>
                </a:solidFill>
                <a:sym typeface="Symbol" pitchFamily="18" charset="2"/>
              </a:rPr>
              <a:t>RB-Insert-Fixup (</a:t>
            </a:r>
            <a:r>
              <a:rPr lang="en-US" sz="2000" i="1" u="none">
                <a:solidFill>
                  <a:srgbClr val="010000"/>
                </a:solidFill>
                <a:sym typeface="Symbol" pitchFamily="18" charset="2"/>
              </a:rPr>
              <a:t>T</a:t>
            </a:r>
            <a:r>
              <a:rPr lang="en-US" sz="2000" u="none">
                <a:solidFill>
                  <a:srgbClr val="010000"/>
                </a:solidFill>
                <a:sym typeface="Symbol" pitchFamily="18" charset="2"/>
              </a:rPr>
              <a:t>, </a:t>
            </a:r>
            <a:r>
              <a:rPr lang="en-US" sz="2000" i="1" u="none">
                <a:solidFill>
                  <a:srgbClr val="010000"/>
                </a:solidFill>
                <a:sym typeface="Symbol" pitchFamily="18" charset="2"/>
              </a:rPr>
              <a:t>z</a:t>
            </a:r>
            <a:r>
              <a:rPr lang="en-US" sz="2000" u="none">
                <a:solidFill>
                  <a:srgbClr val="010000"/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419600" y="3581400"/>
            <a:ext cx="409892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u="none"/>
              <a:t>How does it differ from the Tree-Insert procedure of BSTs?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419600" y="4419600"/>
            <a:ext cx="409892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u="none">
                <a:solidFill>
                  <a:srgbClr val="FF0000"/>
                </a:solidFill>
              </a:rPr>
              <a:t>Which of the RB properties might be violated?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495800" y="5334000"/>
            <a:ext cx="409892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Fix the violations by calling RB-Insert-Fixup.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Insertion – </a:t>
            </a:r>
            <a:r>
              <a:rPr lang="en-US" dirty="0" err="1" smtClean="0"/>
              <a:t>Fixup</a:t>
            </a:r>
            <a:endParaRPr lang="en-US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800" dirty="0" smtClean="0"/>
              <a:t>Problem: we may have one pair of consecutive reds where we did the insertion.</a:t>
            </a:r>
          </a:p>
          <a:p>
            <a:r>
              <a:rPr lang="en-US" sz="2800" dirty="0" smtClean="0"/>
              <a:t>Solution: rotate it up the tree and away…</a:t>
            </a:r>
            <a:br>
              <a:rPr lang="en-US" sz="2800" dirty="0" smtClean="0"/>
            </a:br>
            <a:r>
              <a:rPr lang="en-US" sz="2800" dirty="0" smtClean="0"/>
              <a:t>Three cases have to be handled…</a:t>
            </a:r>
          </a:p>
          <a:p>
            <a:pPr>
              <a:buNone/>
            </a:pPr>
            <a:r>
              <a:rPr lang="en-US" sz="2000" dirty="0" smtClean="0">
                <a:hlinkClick r:id="rId3"/>
              </a:rPr>
              <a:t>http://gauss.ececs.uc.edu/Users/Franco/RedBlackTester/redblack.html</a:t>
            </a:r>
            <a:r>
              <a:rPr lang="en-US" sz="2000" dirty="0" smtClean="0"/>
              <a:t> </a:t>
            </a:r>
          </a:p>
        </p:txBody>
      </p:sp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42187"/>
          <a:stretch>
            <a:fillRect/>
          </a:stretch>
        </p:blipFill>
        <p:spPr bwMode="auto">
          <a:xfrm>
            <a:off x="5004822" y="4876800"/>
            <a:ext cx="4443978" cy="198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 b="41394"/>
          <a:stretch>
            <a:fillRect/>
          </a:stretch>
        </p:blipFill>
        <p:spPr bwMode="auto">
          <a:xfrm>
            <a:off x="2819400" y="3415248"/>
            <a:ext cx="4105052" cy="184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/>
          <a:srcRect r="566" b="39455"/>
          <a:stretch>
            <a:fillRect/>
          </a:stretch>
        </p:blipFill>
        <p:spPr bwMode="auto">
          <a:xfrm>
            <a:off x="-76200" y="4866316"/>
            <a:ext cx="4191000" cy="19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Red-black Tree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458200" cy="5029200"/>
          </a:xfrm>
        </p:spPr>
        <p:txBody>
          <a:bodyPr/>
          <a:lstStyle/>
          <a:p>
            <a:r>
              <a:rPr lang="en-US" smtClean="0"/>
              <a:t>Binary search tree + 1 bit per node: the attribute </a:t>
            </a:r>
            <a:r>
              <a:rPr lang="en-US" i="1" smtClean="0">
                <a:solidFill>
                  <a:srgbClr val="CC3300"/>
                </a:solidFill>
              </a:rPr>
              <a:t>color</a:t>
            </a:r>
            <a:r>
              <a:rPr lang="en-US" smtClean="0"/>
              <a:t>, which is either </a:t>
            </a:r>
            <a:r>
              <a:rPr lang="en-US" b="1" smtClean="0">
                <a:solidFill>
                  <a:srgbClr val="FF0000"/>
                </a:solidFill>
              </a:rPr>
              <a:t>red</a:t>
            </a:r>
            <a:r>
              <a:rPr lang="en-US" smtClean="0"/>
              <a:t> or </a:t>
            </a:r>
            <a:r>
              <a:rPr lang="en-US" b="1" smtClean="0">
                <a:solidFill>
                  <a:schemeClr val="hlink"/>
                </a:solidFill>
              </a:rPr>
              <a:t>black</a:t>
            </a:r>
            <a:r>
              <a:rPr lang="en-US" smtClean="0"/>
              <a:t>.</a:t>
            </a:r>
          </a:p>
          <a:p>
            <a:r>
              <a:rPr lang="en-US" smtClean="0"/>
              <a:t>All other attributes of BSTs are inherited:</a:t>
            </a:r>
          </a:p>
          <a:p>
            <a:pPr lvl="1"/>
            <a:r>
              <a:rPr lang="en-US" sz="3200" i="1" smtClean="0">
                <a:solidFill>
                  <a:srgbClr val="CC3300"/>
                </a:solidFill>
              </a:rPr>
              <a:t>key</a:t>
            </a:r>
            <a:r>
              <a:rPr lang="en-US" sz="3200" smtClean="0"/>
              <a:t>, </a:t>
            </a:r>
            <a:r>
              <a:rPr lang="en-US" sz="3200" i="1" smtClean="0">
                <a:solidFill>
                  <a:srgbClr val="CC3300"/>
                </a:solidFill>
              </a:rPr>
              <a:t>left</a:t>
            </a:r>
            <a:r>
              <a:rPr lang="en-US" sz="3200" smtClean="0"/>
              <a:t>, </a:t>
            </a:r>
            <a:r>
              <a:rPr lang="en-US" sz="3200" i="1" smtClean="0">
                <a:solidFill>
                  <a:srgbClr val="CC3300"/>
                </a:solidFill>
              </a:rPr>
              <a:t>right</a:t>
            </a:r>
            <a:r>
              <a:rPr lang="en-US" sz="3200" smtClean="0"/>
              <a:t>, and </a:t>
            </a:r>
            <a:r>
              <a:rPr lang="en-US" sz="3200" i="1" smtClean="0">
                <a:solidFill>
                  <a:srgbClr val="CC3300"/>
                </a:solidFill>
              </a:rPr>
              <a:t>p</a:t>
            </a:r>
            <a:r>
              <a:rPr lang="en-US" sz="3200" smtClean="0"/>
              <a:t>.</a:t>
            </a:r>
          </a:p>
          <a:p>
            <a:pPr lvl="1"/>
            <a:endParaRPr lang="en-US" sz="3200" smtClean="0"/>
          </a:p>
          <a:p>
            <a:r>
              <a:rPr lang="en-US" smtClean="0"/>
              <a:t>All empty trees (leaves) are colored black.</a:t>
            </a:r>
          </a:p>
          <a:p>
            <a:pPr lvl="1"/>
            <a:r>
              <a:rPr lang="en-US" smtClean="0"/>
              <a:t>We use a single sentinel, </a:t>
            </a:r>
            <a:r>
              <a:rPr lang="en-US" i="1" smtClean="0">
                <a:solidFill>
                  <a:schemeClr val="hlink"/>
                </a:solidFill>
              </a:rPr>
              <a:t>nil</a:t>
            </a:r>
            <a:r>
              <a:rPr lang="en-US" smtClean="0">
                <a:solidFill>
                  <a:schemeClr val="hlink"/>
                </a:solidFill>
              </a:rPr>
              <a:t>, </a:t>
            </a:r>
            <a:r>
              <a:rPr lang="en-US" smtClean="0"/>
              <a:t>for all the leaves of red-black tree </a:t>
            </a:r>
            <a:r>
              <a:rPr lang="en-US" i="1" smtClean="0"/>
              <a:t>T</a:t>
            </a:r>
            <a:r>
              <a:rPr lang="en-US" smtClean="0"/>
              <a:t>, with </a:t>
            </a:r>
            <a:r>
              <a:rPr lang="en-US" i="1" smtClean="0">
                <a:solidFill>
                  <a:schemeClr val="hlink"/>
                </a:solidFill>
              </a:rPr>
              <a:t>color</a:t>
            </a:r>
            <a:r>
              <a:rPr lang="en-US" smtClean="0">
                <a:solidFill>
                  <a:schemeClr val="hlink"/>
                </a:solidFill>
              </a:rPr>
              <a:t>[</a:t>
            </a:r>
            <a:r>
              <a:rPr lang="en-US" i="1" smtClean="0">
                <a:solidFill>
                  <a:schemeClr val="hlink"/>
                </a:solidFill>
              </a:rPr>
              <a:t>nil</a:t>
            </a:r>
            <a:r>
              <a:rPr lang="en-US" smtClean="0">
                <a:solidFill>
                  <a:schemeClr val="hlink"/>
                </a:solidFill>
              </a:rPr>
              <a:t>]</a:t>
            </a:r>
            <a:r>
              <a:rPr lang="en-US" smtClean="0"/>
              <a:t> = black.</a:t>
            </a:r>
          </a:p>
          <a:p>
            <a:pPr lvl="1"/>
            <a:r>
              <a:rPr lang="en-US" smtClean="0"/>
              <a:t>The root’s parent is also </a:t>
            </a:r>
            <a:r>
              <a:rPr lang="en-US" i="1" smtClean="0"/>
              <a:t>nil</a:t>
            </a:r>
            <a:r>
              <a:rPr lang="en-US" smtClean="0"/>
              <a:t>[</a:t>
            </a:r>
            <a:r>
              <a:rPr lang="en-US" i="1" smtClean="0"/>
              <a:t>T </a:t>
            </a:r>
            <a:r>
              <a:rPr lang="en-US" smtClean="0"/>
              <a:t>].</a:t>
            </a:r>
          </a:p>
          <a:p>
            <a:pPr lvl="1"/>
            <a:endParaRPr lang="en-US" smtClean="0"/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Insertion – </a:t>
            </a:r>
            <a:r>
              <a:rPr lang="en-US" dirty="0" err="1" smtClean="0"/>
              <a:t>Fixup</a:t>
            </a:r>
            <a:r>
              <a:rPr lang="en-US" dirty="0" smtClean="0"/>
              <a:t> 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7315200" cy="4267200"/>
          </a:xfrm>
          <a:solidFill>
            <a:srgbClr val="CCECFF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400" b="1" u="sng" smtClean="0"/>
              <a:t>RB-Insert-Fixup </a:t>
            </a:r>
            <a:r>
              <a:rPr lang="en-US" sz="2400" b="1" u="sng" smtClean="0">
                <a:latin typeface="RMTMI" charset="-95"/>
              </a:rPr>
              <a:t>(</a:t>
            </a:r>
            <a:r>
              <a:rPr lang="en-US" sz="2400" b="1" i="1" u="sng" smtClean="0"/>
              <a:t>T</a:t>
            </a:r>
            <a:r>
              <a:rPr lang="en-US" sz="2400" b="1" i="1" u="sng" smtClean="0">
                <a:latin typeface="RMTMI" charset="-95"/>
              </a:rPr>
              <a:t>, </a:t>
            </a:r>
            <a:r>
              <a:rPr lang="en-US" sz="2400" b="1" i="1" u="sng" smtClean="0"/>
              <a:t>z</a:t>
            </a:r>
            <a:r>
              <a:rPr lang="en-US" sz="2400" b="1" u="sng" smtClean="0">
                <a:latin typeface="RMTMI" charset="-95"/>
              </a:rPr>
              <a:t>)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b="1" smtClean="0"/>
              <a:t>while </a:t>
            </a:r>
            <a:r>
              <a:rPr lang="en-US" sz="2400" i="1" smtClean="0"/>
              <a:t>color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z</a:t>
            </a:r>
            <a:r>
              <a:rPr lang="en-US" sz="2400" smtClean="0"/>
              <a:t>]]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smtClean="0"/>
              <a:t>RED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b="1" smtClean="0"/>
              <a:t>    do if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z</a:t>
            </a:r>
            <a:r>
              <a:rPr lang="en-US" sz="2400" smtClean="0"/>
              <a:t>]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i="1" smtClean="0"/>
              <a:t>left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z</a:t>
            </a:r>
            <a:r>
              <a:rPr lang="en-US" sz="2400" smtClean="0"/>
              <a:t>]]]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     then </a:t>
            </a:r>
            <a:r>
              <a:rPr lang="en-US" sz="2400" i="1" smtClean="0"/>
              <a:t>y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right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z</a:t>
            </a:r>
            <a:r>
              <a:rPr lang="en-US" sz="2400" smtClean="0"/>
              <a:t>]]]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             if </a:t>
            </a:r>
            <a:r>
              <a:rPr lang="en-US" sz="2400" i="1" smtClean="0"/>
              <a:t>color</a:t>
            </a:r>
            <a:r>
              <a:rPr lang="en-US" sz="2400" smtClean="0"/>
              <a:t>[</a:t>
            </a:r>
            <a:r>
              <a:rPr lang="en-US" sz="2400" i="1" smtClean="0"/>
              <a:t>y</a:t>
            </a:r>
            <a:r>
              <a:rPr lang="en-US" sz="2400" smtClean="0"/>
              <a:t>]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smtClean="0"/>
              <a:t>RED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                 then </a:t>
            </a:r>
            <a:r>
              <a:rPr lang="en-US" sz="2400" i="1" smtClean="0"/>
              <a:t>color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z</a:t>
            </a:r>
            <a:r>
              <a:rPr lang="en-US" sz="2400" smtClean="0"/>
              <a:t>]]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smtClean="0"/>
              <a:t>BLACK  </a:t>
            </a:r>
            <a:r>
              <a:rPr lang="en-US" sz="2400" i="1" smtClean="0">
                <a:latin typeface="LASY10" charset="0"/>
              </a:rPr>
              <a:t>// </a:t>
            </a:r>
            <a:r>
              <a:rPr lang="en-US" sz="2400" smtClean="0"/>
              <a:t>Case 1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i="1" smtClean="0"/>
              <a:t>                              color</a:t>
            </a:r>
            <a:r>
              <a:rPr lang="en-US" sz="2400" smtClean="0"/>
              <a:t>[</a:t>
            </a:r>
            <a:r>
              <a:rPr lang="en-US" sz="2400" i="1" smtClean="0"/>
              <a:t>y</a:t>
            </a:r>
            <a:r>
              <a:rPr lang="en-US" sz="2400" smtClean="0"/>
              <a:t>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smtClean="0"/>
              <a:t>BLACK       </a:t>
            </a:r>
            <a:r>
              <a:rPr lang="en-US" sz="2400" i="1" smtClean="0">
                <a:latin typeface="LASY10" charset="0"/>
              </a:rPr>
              <a:t>// </a:t>
            </a:r>
            <a:r>
              <a:rPr lang="en-US" sz="2400" smtClean="0"/>
              <a:t>Case 1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i="1" smtClean="0"/>
              <a:t>                              color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z</a:t>
            </a:r>
            <a:r>
              <a:rPr lang="en-US" sz="2400" smtClean="0"/>
              <a:t>]]]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smtClean="0"/>
              <a:t>RED   </a:t>
            </a:r>
            <a:r>
              <a:rPr lang="en-US" sz="2400" i="1" smtClean="0">
                <a:latin typeface="LASY10" charset="0"/>
              </a:rPr>
              <a:t>// </a:t>
            </a:r>
            <a:r>
              <a:rPr lang="en-US" sz="2400" smtClean="0"/>
              <a:t>Case 1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i="1" smtClean="0"/>
              <a:t>                              z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z</a:t>
            </a:r>
            <a:r>
              <a:rPr lang="en-US" sz="2400" smtClean="0"/>
              <a:t>]]                    </a:t>
            </a:r>
            <a:r>
              <a:rPr lang="en-US" sz="2400" i="1" smtClean="0">
                <a:latin typeface="LASY10" charset="0"/>
              </a:rPr>
              <a:t>// </a:t>
            </a:r>
            <a:r>
              <a:rPr lang="en-US" sz="2400" smtClean="0"/>
              <a:t>Case 1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Insertion – </a:t>
            </a:r>
            <a:r>
              <a:rPr lang="en-US" dirty="0" err="1" smtClean="0"/>
              <a:t>Fixup</a:t>
            </a:r>
            <a:r>
              <a:rPr lang="en-US" dirty="0" smtClean="0"/>
              <a:t> </a:t>
            </a: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533400" y="1143000"/>
            <a:ext cx="7391400" cy="4343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b="1">
                <a:solidFill>
                  <a:srgbClr val="010000"/>
                </a:solidFill>
              </a:rPr>
              <a:t>RB-Insert-Fixup</a:t>
            </a:r>
            <a:r>
              <a:rPr lang="en-US" b="1">
                <a:solidFill>
                  <a:srgbClr val="010000"/>
                </a:solidFill>
                <a:latin typeface="RMTMI" charset="-95"/>
              </a:rPr>
              <a:t>(</a:t>
            </a:r>
            <a:r>
              <a:rPr lang="en-US" b="1" i="1">
                <a:solidFill>
                  <a:srgbClr val="010000"/>
                </a:solidFill>
              </a:rPr>
              <a:t>T</a:t>
            </a:r>
            <a:r>
              <a:rPr lang="en-US" b="1" i="1">
                <a:solidFill>
                  <a:srgbClr val="010000"/>
                </a:solidFill>
                <a:latin typeface="RMTMI" charset="-95"/>
              </a:rPr>
              <a:t>, </a:t>
            </a:r>
            <a:r>
              <a:rPr lang="en-US" b="1" i="1">
                <a:solidFill>
                  <a:srgbClr val="010000"/>
                </a:solidFill>
              </a:rPr>
              <a:t>z</a:t>
            </a:r>
            <a:r>
              <a:rPr lang="en-US" b="1">
                <a:solidFill>
                  <a:srgbClr val="010000"/>
                </a:solidFill>
                <a:latin typeface="RMTMI" charset="-95"/>
              </a:rPr>
              <a:t>)</a:t>
            </a:r>
            <a:r>
              <a:rPr lang="en-US" b="1" i="1">
                <a:solidFill>
                  <a:srgbClr val="010000"/>
                </a:solidFill>
                <a:latin typeface="RMTMI" charset="-95"/>
              </a:rPr>
              <a:t> </a:t>
            </a:r>
            <a:r>
              <a:rPr lang="en-US" b="1">
                <a:solidFill>
                  <a:srgbClr val="010000"/>
                </a:solidFill>
                <a:latin typeface="RMTMI" charset="-95"/>
              </a:rPr>
              <a:t>(Contd.)</a:t>
            </a:r>
            <a:endParaRPr lang="en-US" b="1" i="1">
              <a:solidFill>
                <a:srgbClr val="010000"/>
              </a:solidFill>
              <a:latin typeface="RMTMI" charset="-95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9"/>
              <a:defRPr/>
            </a:pPr>
            <a:r>
              <a:rPr lang="en-US" b="1" u="none">
                <a:solidFill>
                  <a:srgbClr val="010000"/>
                </a:solidFill>
              </a:rPr>
              <a:t>               else if </a:t>
            </a:r>
            <a:r>
              <a:rPr lang="en-US" i="1" u="none">
                <a:solidFill>
                  <a:srgbClr val="010000"/>
                </a:solidFill>
              </a:rPr>
              <a:t>z 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= </a:t>
            </a:r>
            <a:r>
              <a:rPr lang="en-US" i="1" u="none">
                <a:solidFill>
                  <a:srgbClr val="010000"/>
                </a:solidFill>
              </a:rPr>
              <a:t>right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z</a:t>
            </a:r>
            <a:r>
              <a:rPr lang="en-US" u="none">
                <a:solidFill>
                  <a:srgbClr val="010000"/>
                </a:solidFill>
              </a:rPr>
              <a:t>]]  // color[</a:t>
            </a:r>
            <a:r>
              <a:rPr lang="en-US" i="1" u="none">
                <a:solidFill>
                  <a:srgbClr val="010000"/>
                </a:solidFill>
              </a:rPr>
              <a:t>y</a:t>
            </a:r>
            <a:r>
              <a:rPr lang="en-US" u="none">
                <a:solidFill>
                  <a:srgbClr val="010000"/>
                </a:solidFill>
              </a:rPr>
              <a:t>] </a:t>
            </a:r>
            <a:r>
              <a:rPr lang="en-US" u="none">
                <a:sym typeface="Symbol" pitchFamily="18" charset="2"/>
              </a:rPr>
              <a:t></a:t>
            </a:r>
            <a:r>
              <a:rPr lang="en-US" u="none">
                <a:solidFill>
                  <a:srgbClr val="010000"/>
                </a:solidFill>
              </a:rPr>
              <a:t> RED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9"/>
              <a:defRPr/>
            </a:pPr>
            <a:r>
              <a:rPr lang="en-US" b="1" u="none">
                <a:solidFill>
                  <a:srgbClr val="010000"/>
                </a:solidFill>
              </a:rPr>
              <a:t>                      then </a:t>
            </a:r>
            <a:r>
              <a:rPr lang="en-US" i="1" u="none">
                <a:solidFill>
                  <a:srgbClr val="010000"/>
                </a:solidFill>
              </a:rPr>
              <a:t>z </a:t>
            </a:r>
            <a:r>
              <a:rPr lang="en-US" u="none">
                <a:sym typeface="Symbol" pitchFamily="18" charset="2"/>
              </a:rPr>
              <a:t>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 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z</a:t>
            </a:r>
            <a:r>
              <a:rPr lang="en-US" u="none">
                <a:solidFill>
                  <a:srgbClr val="010000"/>
                </a:solidFill>
              </a:rPr>
              <a:t>]                           </a:t>
            </a:r>
            <a:r>
              <a:rPr lang="en-US" i="1" u="none">
                <a:solidFill>
                  <a:srgbClr val="010000"/>
                </a:solidFill>
                <a:latin typeface="LASY10" charset="0"/>
              </a:rPr>
              <a:t>// </a:t>
            </a:r>
            <a:r>
              <a:rPr lang="en-US" u="none">
                <a:solidFill>
                  <a:srgbClr val="010000"/>
                </a:solidFill>
              </a:rPr>
              <a:t>Case 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9"/>
              <a:defRPr/>
            </a:pPr>
            <a:r>
              <a:rPr lang="en-US" u="none">
                <a:solidFill>
                  <a:srgbClr val="010000"/>
                </a:solidFill>
              </a:rPr>
              <a:t>                              LEFT-ROTATE</a:t>
            </a:r>
            <a:r>
              <a:rPr lang="en-US" u="none">
                <a:solidFill>
                  <a:srgbClr val="010000"/>
                </a:solidFill>
                <a:latin typeface="RMTMI" charset="-95"/>
              </a:rPr>
              <a:t>(</a:t>
            </a:r>
            <a:r>
              <a:rPr lang="en-US" i="1" u="none">
                <a:solidFill>
                  <a:srgbClr val="010000"/>
                </a:solidFill>
              </a:rPr>
              <a:t>T</a:t>
            </a:r>
            <a:r>
              <a:rPr lang="en-US" i="1" u="none">
                <a:solidFill>
                  <a:srgbClr val="010000"/>
                </a:solidFill>
                <a:latin typeface="RMTMI" charset="-95"/>
              </a:rPr>
              <a:t>, </a:t>
            </a:r>
            <a:r>
              <a:rPr lang="en-US" i="1" u="none">
                <a:solidFill>
                  <a:srgbClr val="010000"/>
                </a:solidFill>
              </a:rPr>
              <a:t>z</a:t>
            </a:r>
            <a:r>
              <a:rPr lang="en-US" u="none">
                <a:solidFill>
                  <a:srgbClr val="010000"/>
                </a:solidFill>
                <a:latin typeface="RMTMI" charset="-95"/>
              </a:rPr>
              <a:t>)</a:t>
            </a:r>
            <a:r>
              <a:rPr lang="en-US" i="1" u="none">
                <a:solidFill>
                  <a:srgbClr val="010000"/>
                </a:solidFill>
                <a:latin typeface="RMTMI" charset="-95"/>
              </a:rPr>
              <a:t>      </a:t>
            </a:r>
            <a:r>
              <a:rPr lang="en-US" i="1" u="none">
                <a:solidFill>
                  <a:srgbClr val="010000"/>
                </a:solidFill>
                <a:latin typeface="LASY10" charset="0"/>
              </a:rPr>
              <a:t>// </a:t>
            </a:r>
            <a:r>
              <a:rPr lang="en-US" u="none">
                <a:solidFill>
                  <a:srgbClr val="010000"/>
                </a:solidFill>
              </a:rPr>
              <a:t>Case 2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9"/>
              <a:defRPr/>
            </a:pPr>
            <a:r>
              <a:rPr lang="en-US" i="1" u="none">
                <a:solidFill>
                  <a:srgbClr val="010000"/>
                </a:solidFill>
              </a:rPr>
              <a:t>                      color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z</a:t>
            </a:r>
            <a:r>
              <a:rPr lang="en-US" u="none">
                <a:solidFill>
                  <a:srgbClr val="010000"/>
                </a:solidFill>
              </a:rPr>
              <a:t>]] </a:t>
            </a:r>
            <a:r>
              <a:rPr lang="en-US" u="none">
                <a:sym typeface="Symbol" pitchFamily="18" charset="2"/>
              </a:rPr>
              <a:t>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 </a:t>
            </a:r>
            <a:r>
              <a:rPr lang="en-US" u="none">
                <a:solidFill>
                  <a:srgbClr val="010000"/>
                </a:solidFill>
              </a:rPr>
              <a:t>BLACK            </a:t>
            </a:r>
            <a:r>
              <a:rPr lang="en-US" i="1" u="none">
                <a:solidFill>
                  <a:srgbClr val="010000"/>
                </a:solidFill>
                <a:latin typeface="LASY10" charset="0"/>
              </a:rPr>
              <a:t>// </a:t>
            </a:r>
            <a:r>
              <a:rPr lang="en-US" u="none">
                <a:solidFill>
                  <a:srgbClr val="010000"/>
                </a:solidFill>
              </a:rPr>
              <a:t>Case 3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9"/>
              <a:defRPr/>
            </a:pPr>
            <a:r>
              <a:rPr lang="en-US" i="1" u="none">
                <a:solidFill>
                  <a:srgbClr val="010000"/>
                </a:solidFill>
              </a:rPr>
              <a:t>                      color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z</a:t>
            </a:r>
            <a:r>
              <a:rPr lang="en-US" u="none">
                <a:solidFill>
                  <a:srgbClr val="010000"/>
                </a:solidFill>
              </a:rPr>
              <a:t>]]] </a:t>
            </a:r>
            <a:r>
              <a:rPr lang="en-US" u="none">
                <a:sym typeface="Symbol" pitchFamily="18" charset="2"/>
              </a:rPr>
              <a:t>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 </a:t>
            </a:r>
            <a:r>
              <a:rPr lang="en-US" u="none">
                <a:solidFill>
                  <a:srgbClr val="010000"/>
                </a:solidFill>
              </a:rPr>
              <a:t>RED             </a:t>
            </a:r>
            <a:r>
              <a:rPr lang="en-US" i="1" u="none">
                <a:solidFill>
                  <a:srgbClr val="010000"/>
                </a:solidFill>
                <a:latin typeface="LASY10" charset="0"/>
              </a:rPr>
              <a:t>// </a:t>
            </a:r>
            <a:r>
              <a:rPr lang="en-US" u="none">
                <a:solidFill>
                  <a:srgbClr val="010000"/>
                </a:solidFill>
              </a:rPr>
              <a:t>Case 3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9"/>
              <a:defRPr/>
            </a:pPr>
            <a:r>
              <a:rPr lang="en-US" u="none">
                <a:solidFill>
                  <a:srgbClr val="010000"/>
                </a:solidFill>
              </a:rPr>
              <a:t>                      RIGHT-ROTATE</a:t>
            </a:r>
            <a:r>
              <a:rPr lang="en-US" u="none">
                <a:solidFill>
                  <a:srgbClr val="010000"/>
                </a:solidFill>
                <a:latin typeface="RMTMI" charset="-95"/>
              </a:rPr>
              <a:t>(</a:t>
            </a:r>
            <a:r>
              <a:rPr lang="en-US" i="1" u="none">
                <a:solidFill>
                  <a:srgbClr val="010000"/>
                </a:solidFill>
              </a:rPr>
              <a:t>T</a:t>
            </a:r>
            <a:r>
              <a:rPr lang="en-US" i="1" u="none">
                <a:solidFill>
                  <a:srgbClr val="010000"/>
                </a:solidFill>
                <a:latin typeface="RMTMI" charset="-95"/>
              </a:rPr>
              <a:t>, 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z</a:t>
            </a:r>
            <a:r>
              <a:rPr lang="en-US" u="none">
                <a:solidFill>
                  <a:srgbClr val="010000"/>
                </a:solidFill>
              </a:rPr>
              <a:t>]]</a:t>
            </a:r>
            <a:r>
              <a:rPr lang="en-US" u="none">
                <a:solidFill>
                  <a:srgbClr val="010000"/>
                </a:solidFill>
                <a:latin typeface="RMTMI" charset="-95"/>
              </a:rPr>
              <a:t>)</a:t>
            </a:r>
            <a:r>
              <a:rPr lang="en-US" i="1" u="none">
                <a:solidFill>
                  <a:srgbClr val="010000"/>
                </a:solidFill>
                <a:latin typeface="RMTMI" charset="-95"/>
              </a:rPr>
              <a:t>  </a:t>
            </a:r>
            <a:r>
              <a:rPr lang="en-US" i="1" u="none">
                <a:solidFill>
                  <a:srgbClr val="010000"/>
                </a:solidFill>
                <a:latin typeface="LASY10" charset="0"/>
              </a:rPr>
              <a:t>// </a:t>
            </a:r>
            <a:r>
              <a:rPr lang="en-US" u="none">
                <a:solidFill>
                  <a:srgbClr val="010000"/>
                </a:solidFill>
              </a:rPr>
              <a:t>Case 3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9"/>
              <a:defRPr/>
            </a:pPr>
            <a:r>
              <a:rPr lang="en-US" b="1" u="none">
                <a:solidFill>
                  <a:srgbClr val="010000"/>
                </a:solidFill>
              </a:rPr>
              <a:t>       else </a:t>
            </a:r>
            <a:r>
              <a:rPr lang="en-US" u="none">
                <a:solidFill>
                  <a:srgbClr val="010000"/>
                </a:solidFill>
              </a:rPr>
              <a:t>(if 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z</a:t>
            </a:r>
            <a:r>
              <a:rPr lang="en-US" u="none">
                <a:solidFill>
                  <a:srgbClr val="010000"/>
                </a:solidFill>
              </a:rPr>
              <a:t>] = </a:t>
            </a:r>
            <a:r>
              <a:rPr lang="en-US" i="1" u="none">
                <a:solidFill>
                  <a:srgbClr val="010000"/>
                </a:solidFill>
              </a:rPr>
              <a:t>right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z</a:t>
            </a:r>
            <a:r>
              <a:rPr lang="en-US" u="none">
                <a:solidFill>
                  <a:srgbClr val="010000"/>
                </a:solidFill>
              </a:rPr>
              <a:t>]]])(same as </a:t>
            </a:r>
            <a:r>
              <a:rPr lang="en-US" b="1" u="none">
                <a:solidFill>
                  <a:srgbClr val="010000"/>
                </a:solidFill>
              </a:rPr>
              <a:t>10-14</a:t>
            </a:r>
            <a:endParaRPr lang="en-US" u="none">
              <a:solidFill>
                <a:srgbClr val="01000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9"/>
              <a:defRPr/>
            </a:pPr>
            <a:r>
              <a:rPr lang="en-US" u="none">
                <a:solidFill>
                  <a:srgbClr val="010000"/>
                </a:solidFill>
              </a:rPr>
              <a:t>                 with “right” and “left” exchanged)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9"/>
              <a:defRPr/>
            </a:pPr>
            <a:r>
              <a:rPr lang="en-US" i="1" u="none">
                <a:solidFill>
                  <a:srgbClr val="010000"/>
                </a:solidFill>
              </a:rPr>
              <a:t>color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root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T </a:t>
            </a:r>
            <a:r>
              <a:rPr lang="en-US" u="none">
                <a:solidFill>
                  <a:srgbClr val="010000"/>
                </a:solidFill>
              </a:rPr>
              <a:t>]] </a:t>
            </a:r>
            <a:r>
              <a:rPr lang="en-US" u="none">
                <a:sym typeface="Symbol" pitchFamily="18" charset="2"/>
              </a:rPr>
              <a:t>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 </a:t>
            </a:r>
            <a:r>
              <a:rPr lang="en-US" u="none">
                <a:solidFill>
                  <a:srgbClr val="010000"/>
                </a:solidFill>
              </a:rPr>
              <a:t>BLACK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9"/>
              <a:defRPr/>
            </a:pPr>
            <a:endParaRPr lang="en-US" u="none">
              <a:solidFill>
                <a:srgbClr val="01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Correctness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smtClean="0">
                <a:solidFill>
                  <a:srgbClr val="CC3300"/>
                </a:solidFill>
              </a:rPr>
              <a:t>Loop invariant:</a:t>
            </a:r>
          </a:p>
          <a:p>
            <a:r>
              <a:rPr lang="en-US" smtClean="0"/>
              <a:t>At the start of each iteration of the </a:t>
            </a:r>
            <a:r>
              <a:rPr lang="en-US" b="1" smtClean="0">
                <a:solidFill>
                  <a:schemeClr val="hlink"/>
                </a:solidFill>
              </a:rPr>
              <a:t>while</a:t>
            </a:r>
            <a:r>
              <a:rPr lang="en-US" b="1" smtClean="0"/>
              <a:t> </a:t>
            </a:r>
            <a:r>
              <a:rPr lang="en-US" smtClean="0"/>
              <a:t>loop,</a:t>
            </a:r>
          </a:p>
          <a:p>
            <a:pPr lvl="1"/>
            <a:r>
              <a:rPr lang="en-US" i="1" smtClean="0">
                <a:solidFill>
                  <a:srgbClr val="FF3300"/>
                </a:solidFill>
              </a:rPr>
              <a:t>z </a:t>
            </a:r>
            <a:r>
              <a:rPr lang="en-US" smtClean="0">
                <a:solidFill>
                  <a:srgbClr val="FF3300"/>
                </a:solidFill>
              </a:rPr>
              <a:t>is red</a:t>
            </a:r>
            <a:r>
              <a:rPr lang="en-US" smtClean="0"/>
              <a:t>.</a:t>
            </a:r>
          </a:p>
          <a:p>
            <a:pPr lvl="1"/>
            <a:r>
              <a:rPr lang="en-US" smtClean="0"/>
              <a:t>If </a:t>
            </a:r>
            <a:r>
              <a:rPr lang="en-US" i="1" smtClean="0"/>
              <a:t>p</a:t>
            </a:r>
            <a:r>
              <a:rPr lang="en-US" smtClean="0"/>
              <a:t>[</a:t>
            </a:r>
            <a:r>
              <a:rPr lang="en-US" i="1" smtClean="0"/>
              <a:t>z</a:t>
            </a:r>
            <a:r>
              <a:rPr lang="en-US" smtClean="0"/>
              <a:t>] is the root, then </a:t>
            </a:r>
            <a:r>
              <a:rPr lang="en-US" i="1" smtClean="0"/>
              <a:t>p</a:t>
            </a:r>
            <a:r>
              <a:rPr lang="en-US" smtClean="0"/>
              <a:t>[</a:t>
            </a:r>
            <a:r>
              <a:rPr lang="en-US" i="1" smtClean="0"/>
              <a:t>z</a:t>
            </a:r>
            <a:r>
              <a:rPr lang="en-US" smtClean="0"/>
              <a:t>] is black.</a:t>
            </a:r>
          </a:p>
          <a:p>
            <a:pPr lvl="1"/>
            <a:r>
              <a:rPr lang="en-US" smtClean="0"/>
              <a:t>There is at most one red-black violation:</a:t>
            </a:r>
          </a:p>
          <a:p>
            <a:pPr lvl="2"/>
            <a:r>
              <a:rPr lang="en-US" smtClean="0">
                <a:solidFill>
                  <a:schemeClr val="hlink"/>
                </a:solidFill>
              </a:rPr>
              <a:t>Property 2:</a:t>
            </a:r>
            <a:r>
              <a:rPr lang="en-US" smtClean="0"/>
              <a:t> </a:t>
            </a:r>
            <a:r>
              <a:rPr lang="en-US" i="1" smtClean="0"/>
              <a:t>z </a:t>
            </a:r>
            <a:r>
              <a:rPr lang="en-US" smtClean="0"/>
              <a:t>is a red root, or</a:t>
            </a:r>
          </a:p>
          <a:p>
            <a:pPr lvl="2"/>
            <a:r>
              <a:rPr lang="en-US" smtClean="0">
                <a:solidFill>
                  <a:schemeClr val="hlink"/>
                </a:solidFill>
              </a:rPr>
              <a:t>Property 4:</a:t>
            </a:r>
            <a:r>
              <a:rPr lang="en-US" smtClean="0"/>
              <a:t> </a:t>
            </a:r>
            <a:r>
              <a:rPr lang="en-US" i="1" smtClean="0"/>
              <a:t>z </a:t>
            </a:r>
            <a:r>
              <a:rPr lang="en-US" smtClean="0"/>
              <a:t>and </a:t>
            </a:r>
            <a:r>
              <a:rPr lang="en-US" i="1" smtClean="0"/>
              <a:t>p</a:t>
            </a:r>
            <a:r>
              <a:rPr lang="en-US" smtClean="0"/>
              <a:t>[</a:t>
            </a:r>
            <a:r>
              <a:rPr lang="en-US" i="1" smtClean="0"/>
              <a:t>z</a:t>
            </a:r>
            <a:r>
              <a:rPr lang="en-US" smtClean="0"/>
              <a:t>] are both red.</a:t>
            </a:r>
          </a:p>
          <a:p>
            <a:endParaRPr lang="en-US" smtClean="0"/>
          </a:p>
        </p:txBody>
      </p:sp>
      <p:sp>
        <p:nvSpPr>
          <p:cNvPr id="266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Correctness – Contd.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smtClean="0">
                <a:solidFill>
                  <a:srgbClr val="CC3300"/>
                </a:solidFill>
              </a:rPr>
              <a:t>Initialization:</a:t>
            </a:r>
            <a:r>
              <a:rPr lang="en-US" sz="2800" b="1" smtClean="0"/>
              <a:t> </a:t>
            </a:r>
            <a:r>
              <a:rPr lang="en-US" sz="2800" b="1" smtClean="0">
                <a:sym typeface="Symbol" pitchFamily="18" charset="2"/>
              </a:rPr>
              <a:t></a:t>
            </a:r>
          </a:p>
          <a:p>
            <a:r>
              <a:rPr lang="en-US" sz="2800" b="1" smtClean="0">
                <a:solidFill>
                  <a:srgbClr val="CC3300"/>
                </a:solidFill>
              </a:rPr>
              <a:t>Termination:</a:t>
            </a:r>
            <a:r>
              <a:rPr lang="en-US" sz="2800" b="1" smtClean="0"/>
              <a:t> </a:t>
            </a:r>
            <a:r>
              <a:rPr lang="en-US" sz="2800" smtClean="0"/>
              <a:t>The loop terminates only if </a:t>
            </a:r>
            <a:r>
              <a:rPr lang="en-US" sz="2800" i="1" smtClean="0"/>
              <a:t>p</a:t>
            </a:r>
            <a:r>
              <a:rPr lang="en-US" sz="2800" smtClean="0"/>
              <a:t>[</a:t>
            </a:r>
            <a:r>
              <a:rPr lang="en-US" sz="2800" i="1" smtClean="0"/>
              <a:t>z</a:t>
            </a:r>
            <a:r>
              <a:rPr lang="en-US" sz="2800" smtClean="0"/>
              <a:t>] is black. Hence, property 4 is OK. </a:t>
            </a:r>
            <a:br>
              <a:rPr lang="en-US" sz="2800" smtClean="0"/>
            </a:br>
            <a:r>
              <a:rPr lang="en-US" sz="2800" smtClean="0"/>
              <a:t>The last line ensures property 2 always holds.</a:t>
            </a:r>
          </a:p>
          <a:p>
            <a:r>
              <a:rPr lang="en-US" sz="2800" b="1" smtClean="0">
                <a:solidFill>
                  <a:srgbClr val="CC3300"/>
                </a:solidFill>
              </a:rPr>
              <a:t>Maintenance:</a:t>
            </a:r>
            <a:r>
              <a:rPr lang="en-US" sz="2800" b="1" smtClean="0"/>
              <a:t> </a:t>
            </a:r>
            <a:r>
              <a:rPr lang="en-US" sz="2800" smtClean="0"/>
              <a:t>We drop out when </a:t>
            </a:r>
            <a:r>
              <a:rPr lang="en-US" sz="2800" i="1" smtClean="0"/>
              <a:t>z </a:t>
            </a:r>
            <a:r>
              <a:rPr lang="en-US" sz="2800" smtClean="0"/>
              <a:t>is the root (since then </a:t>
            </a:r>
            <a:r>
              <a:rPr lang="en-US" sz="2800" i="1" smtClean="0"/>
              <a:t>p</a:t>
            </a:r>
            <a:r>
              <a:rPr lang="en-US" sz="2800" smtClean="0"/>
              <a:t>[</a:t>
            </a:r>
            <a:r>
              <a:rPr lang="en-US" sz="2800" i="1" smtClean="0"/>
              <a:t>z</a:t>
            </a:r>
            <a:r>
              <a:rPr lang="en-US" sz="2800" smtClean="0"/>
              <a:t>] is sentinel </a:t>
            </a:r>
            <a:r>
              <a:rPr lang="en-US" sz="2800" i="1" smtClean="0"/>
              <a:t>nil</a:t>
            </a:r>
            <a:r>
              <a:rPr lang="en-US" sz="2800" smtClean="0"/>
              <a:t>[</a:t>
            </a:r>
            <a:r>
              <a:rPr lang="en-US" sz="2800" i="1" smtClean="0"/>
              <a:t>T </a:t>
            </a:r>
            <a:r>
              <a:rPr lang="en-US" sz="2800" smtClean="0"/>
              <a:t>], which is black). When we start the loop body, the only violation is of property 4.</a:t>
            </a:r>
          </a:p>
          <a:p>
            <a:pPr lvl="1"/>
            <a:r>
              <a:rPr lang="en-US" sz="2400" smtClean="0"/>
              <a:t>There are 6 cases, 3 of which are symmetric to the other 3. We consider cases in which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z</a:t>
            </a:r>
            <a:r>
              <a:rPr lang="en-US" sz="2400" smtClean="0"/>
              <a:t>] is a left child.</a:t>
            </a:r>
          </a:p>
          <a:p>
            <a:pPr lvl="1"/>
            <a:r>
              <a:rPr lang="en-US" sz="2400" smtClean="0"/>
              <a:t>Let </a:t>
            </a:r>
            <a:r>
              <a:rPr lang="en-US" sz="2400" i="1" smtClean="0"/>
              <a:t>y </a:t>
            </a:r>
            <a:r>
              <a:rPr lang="en-US" sz="2400" smtClean="0"/>
              <a:t>be </a:t>
            </a:r>
            <a:r>
              <a:rPr lang="en-US" sz="2400" i="1" smtClean="0"/>
              <a:t>z</a:t>
            </a:r>
            <a:r>
              <a:rPr lang="en-US" sz="2400" smtClean="0"/>
              <a:t>’s uncle (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z</a:t>
            </a:r>
            <a:r>
              <a:rPr lang="en-US" sz="2400" smtClean="0"/>
              <a:t>]’s sibling).</a:t>
            </a:r>
          </a:p>
          <a:p>
            <a:endParaRPr lang="en-US" sz="2800" smtClean="0"/>
          </a:p>
        </p:txBody>
      </p:sp>
      <p:sp>
        <p:nvSpPr>
          <p:cNvPr id="276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-228600"/>
            <a:ext cx="9142412" cy="914400"/>
          </a:xfrm>
        </p:spPr>
        <p:txBody>
          <a:bodyPr/>
          <a:lstStyle/>
          <a:p>
            <a:r>
              <a:rPr lang="en-US" smtClean="0"/>
              <a:t>Case 1 – uncle </a:t>
            </a:r>
            <a:r>
              <a:rPr lang="en-US" i="1" smtClean="0"/>
              <a:t>y</a:t>
            </a:r>
            <a:r>
              <a:rPr lang="en-US" smtClean="0"/>
              <a:t> is red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191000"/>
            <a:ext cx="8458200" cy="2286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i="1" smtClean="0"/>
              <a:t>p</a:t>
            </a:r>
            <a:r>
              <a:rPr lang="en-US" sz="2000" smtClean="0"/>
              <a:t>[</a:t>
            </a:r>
            <a:r>
              <a:rPr lang="en-US" sz="2000" i="1" smtClean="0"/>
              <a:t>p</a:t>
            </a:r>
            <a:r>
              <a:rPr lang="en-US" sz="2000" smtClean="0"/>
              <a:t>[</a:t>
            </a:r>
            <a:r>
              <a:rPr lang="en-US" sz="2000" i="1" smtClean="0"/>
              <a:t>z</a:t>
            </a:r>
            <a:r>
              <a:rPr lang="en-US" sz="2000" smtClean="0"/>
              <a:t>]] (</a:t>
            </a:r>
            <a:r>
              <a:rPr lang="en-US" sz="2000" i="1" smtClean="0"/>
              <a:t>z</a:t>
            </a:r>
            <a:r>
              <a:rPr lang="en-US" sz="2000" smtClean="0"/>
              <a:t>’s grandparent) must be black, since </a:t>
            </a:r>
            <a:r>
              <a:rPr lang="en-US" sz="2000" i="1" smtClean="0"/>
              <a:t>z </a:t>
            </a:r>
            <a:r>
              <a:rPr lang="en-US" sz="2000" smtClean="0"/>
              <a:t>and </a:t>
            </a:r>
            <a:r>
              <a:rPr lang="en-US" sz="2000" i="1" smtClean="0"/>
              <a:t>p</a:t>
            </a:r>
            <a:r>
              <a:rPr lang="en-US" sz="2000" smtClean="0"/>
              <a:t>[</a:t>
            </a:r>
            <a:r>
              <a:rPr lang="en-US" sz="2000" i="1" smtClean="0"/>
              <a:t>z</a:t>
            </a:r>
            <a:r>
              <a:rPr lang="en-US" sz="2000" smtClean="0"/>
              <a:t>] are both red and there are no other violations of property 4.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Make </a:t>
            </a:r>
            <a:r>
              <a:rPr lang="en-US" sz="2000" i="1" smtClean="0"/>
              <a:t>p</a:t>
            </a:r>
            <a:r>
              <a:rPr lang="en-US" sz="2000" smtClean="0"/>
              <a:t>[</a:t>
            </a:r>
            <a:r>
              <a:rPr lang="en-US" sz="2000" i="1" smtClean="0"/>
              <a:t>z</a:t>
            </a:r>
            <a:r>
              <a:rPr lang="en-US" sz="2000" smtClean="0"/>
              <a:t>] and </a:t>
            </a:r>
            <a:r>
              <a:rPr lang="en-US" sz="2000" i="1" smtClean="0"/>
              <a:t>y </a:t>
            </a:r>
            <a:r>
              <a:rPr lang="en-US" sz="2000" smtClean="0"/>
              <a:t>black </a:t>
            </a:r>
            <a:r>
              <a:rPr lang="en-US" sz="2800" smtClean="0">
                <a:sym typeface="Symbol" pitchFamily="18" charset="2"/>
              </a:rPr>
              <a:t></a:t>
            </a:r>
            <a:r>
              <a:rPr lang="en-US" sz="2000" smtClean="0">
                <a:latin typeface="MTSYN" charset="-127"/>
              </a:rPr>
              <a:t> </a:t>
            </a:r>
            <a:r>
              <a:rPr lang="en-US" sz="2000" smtClean="0"/>
              <a:t>now </a:t>
            </a:r>
            <a:r>
              <a:rPr lang="en-US" sz="2000" i="1" smtClean="0"/>
              <a:t>z </a:t>
            </a:r>
            <a:r>
              <a:rPr lang="en-US" sz="2000" smtClean="0"/>
              <a:t>and </a:t>
            </a:r>
            <a:r>
              <a:rPr lang="en-US" sz="2000" i="1" smtClean="0"/>
              <a:t>p</a:t>
            </a:r>
            <a:r>
              <a:rPr lang="en-US" sz="2000" smtClean="0"/>
              <a:t>[</a:t>
            </a:r>
            <a:r>
              <a:rPr lang="en-US" sz="2000" i="1" smtClean="0"/>
              <a:t>z</a:t>
            </a:r>
            <a:r>
              <a:rPr lang="en-US" sz="2000" smtClean="0"/>
              <a:t>] are not both red. But property 5 might now be violated.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Make </a:t>
            </a:r>
            <a:r>
              <a:rPr lang="en-US" sz="2000" i="1" smtClean="0"/>
              <a:t>p</a:t>
            </a:r>
            <a:r>
              <a:rPr lang="en-US" sz="2000" smtClean="0"/>
              <a:t>[</a:t>
            </a:r>
            <a:r>
              <a:rPr lang="en-US" sz="2000" i="1" smtClean="0"/>
              <a:t>p</a:t>
            </a:r>
            <a:r>
              <a:rPr lang="en-US" sz="2000" smtClean="0"/>
              <a:t>[</a:t>
            </a:r>
            <a:r>
              <a:rPr lang="en-US" sz="2000" i="1" smtClean="0"/>
              <a:t>z</a:t>
            </a:r>
            <a:r>
              <a:rPr lang="en-US" sz="2000" smtClean="0"/>
              <a:t>]] red </a:t>
            </a:r>
            <a:r>
              <a:rPr lang="en-US" sz="2800" smtClean="0">
                <a:sym typeface="Symbol" pitchFamily="18" charset="2"/>
              </a:rPr>
              <a:t> </a:t>
            </a:r>
            <a:r>
              <a:rPr lang="en-US" sz="2000" smtClean="0"/>
              <a:t>restores property 5.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The next iteration has </a:t>
            </a:r>
            <a:r>
              <a:rPr lang="en-US" sz="2000" i="1" smtClean="0"/>
              <a:t>p</a:t>
            </a:r>
            <a:r>
              <a:rPr lang="en-US" sz="2000" smtClean="0"/>
              <a:t>[</a:t>
            </a:r>
            <a:r>
              <a:rPr lang="en-US" sz="2000" i="1" smtClean="0"/>
              <a:t>p</a:t>
            </a:r>
            <a:r>
              <a:rPr lang="en-US" sz="2000" smtClean="0"/>
              <a:t>[</a:t>
            </a:r>
            <a:r>
              <a:rPr lang="en-US" sz="2000" i="1" smtClean="0"/>
              <a:t>z</a:t>
            </a:r>
            <a:r>
              <a:rPr lang="en-US" sz="2000" smtClean="0"/>
              <a:t>]] as the new </a:t>
            </a:r>
            <a:r>
              <a:rPr lang="en-US" sz="2000" i="1" smtClean="0"/>
              <a:t>z </a:t>
            </a:r>
            <a:r>
              <a:rPr lang="en-US" sz="2000" smtClean="0"/>
              <a:t>(i.e., </a:t>
            </a:r>
            <a:r>
              <a:rPr lang="en-US" sz="2000" i="1" smtClean="0"/>
              <a:t>z </a:t>
            </a:r>
            <a:r>
              <a:rPr lang="en-US" sz="2000" smtClean="0"/>
              <a:t>moves up 2 levels).</a:t>
            </a:r>
          </a:p>
          <a:p>
            <a:pPr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>
            <a:off x="1524000" y="762000"/>
            <a:ext cx="533400" cy="533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8678" name="Oval 7"/>
          <p:cNvSpPr>
            <a:spLocks noChangeArrowheads="1"/>
          </p:cNvSpPr>
          <p:nvPr/>
        </p:nvSpPr>
        <p:spPr bwMode="auto">
          <a:xfrm>
            <a:off x="457200" y="16764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A</a:t>
            </a:r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2438400" y="17526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D</a:t>
            </a:r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1371600" y="27432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B</a:t>
            </a:r>
          </a:p>
        </p:txBody>
      </p:sp>
      <p:cxnSp>
        <p:nvCxnSpPr>
          <p:cNvPr id="28681" name="AutoShape 10"/>
          <p:cNvCxnSpPr>
            <a:cxnSpLocks noChangeShapeType="1"/>
            <a:stCxn id="28677" idx="3"/>
            <a:endCxn id="28678" idx="7"/>
          </p:cNvCxnSpPr>
          <p:nvPr/>
        </p:nvCxnSpPr>
        <p:spPr bwMode="auto">
          <a:xfrm flipH="1">
            <a:off x="912813" y="1217613"/>
            <a:ext cx="688975" cy="536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8682" name="AutoShape 11"/>
          <p:cNvCxnSpPr>
            <a:cxnSpLocks noChangeShapeType="1"/>
            <a:stCxn id="28677" idx="5"/>
            <a:endCxn id="28679" idx="1"/>
          </p:cNvCxnSpPr>
          <p:nvPr/>
        </p:nvCxnSpPr>
        <p:spPr bwMode="auto">
          <a:xfrm>
            <a:off x="1979613" y="1217613"/>
            <a:ext cx="536575" cy="612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8683" name="AutoShape 14"/>
          <p:cNvCxnSpPr>
            <a:cxnSpLocks noChangeShapeType="1"/>
            <a:stCxn id="28678" idx="5"/>
            <a:endCxn id="28680" idx="1"/>
          </p:cNvCxnSpPr>
          <p:nvPr/>
        </p:nvCxnSpPr>
        <p:spPr bwMode="auto">
          <a:xfrm>
            <a:off x="912813" y="2132013"/>
            <a:ext cx="536575" cy="6889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8684" name="Line 15"/>
          <p:cNvSpPr>
            <a:spLocks noChangeShapeType="1"/>
          </p:cNvSpPr>
          <p:nvPr/>
        </p:nvSpPr>
        <p:spPr bwMode="auto">
          <a:xfrm flipH="1">
            <a:off x="228600" y="21336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 flipH="1">
            <a:off x="1143000" y="32004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7"/>
          <p:cNvSpPr>
            <a:spLocks noChangeShapeType="1"/>
          </p:cNvSpPr>
          <p:nvPr/>
        </p:nvSpPr>
        <p:spPr bwMode="auto">
          <a:xfrm>
            <a:off x="1828800" y="32004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18"/>
          <p:cNvSpPr>
            <a:spLocks noChangeShapeType="1"/>
          </p:cNvSpPr>
          <p:nvPr/>
        </p:nvSpPr>
        <p:spPr bwMode="auto">
          <a:xfrm flipH="1">
            <a:off x="2209800" y="22098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19"/>
          <p:cNvSpPr>
            <a:spLocks noChangeShapeType="1"/>
          </p:cNvSpPr>
          <p:nvPr/>
        </p:nvSpPr>
        <p:spPr bwMode="auto">
          <a:xfrm>
            <a:off x="2895600" y="22098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Text Box 26"/>
          <p:cNvSpPr txBox="1">
            <a:spLocks noChangeArrowheads="1"/>
          </p:cNvSpPr>
          <p:nvPr/>
        </p:nvSpPr>
        <p:spPr bwMode="auto">
          <a:xfrm>
            <a:off x="0" y="2514600"/>
            <a:ext cx="376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ym typeface="Symbol" pitchFamily="18" charset="2"/>
              </a:rPr>
              <a:t></a:t>
            </a:r>
            <a:endParaRPr lang="en-US" u="none"/>
          </a:p>
        </p:txBody>
      </p:sp>
      <p:sp>
        <p:nvSpPr>
          <p:cNvPr id="28690" name="Text Box 27"/>
          <p:cNvSpPr txBox="1">
            <a:spLocks noChangeArrowheads="1"/>
          </p:cNvSpPr>
          <p:nvPr/>
        </p:nvSpPr>
        <p:spPr bwMode="auto">
          <a:xfrm>
            <a:off x="914400" y="3581400"/>
            <a:ext cx="3508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ym typeface="Symbol" pitchFamily="18" charset="2"/>
              </a:rPr>
              <a:t></a:t>
            </a:r>
            <a:endParaRPr lang="en-US" u="none"/>
          </a:p>
        </p:txBody>
      </p:sp>
      <p:sp>
        <p:nvSpPr>
          <p:cNvPr id="28691" name="Text Box 28"/>
          <p:cNvSpPr txBox="1">
            <a:spLocks noChangeArrowheads="1"/>
          </p:cNvSpPr>
          <p:nvPr/>
        </p:nvSpPr>
        <p:spPr bwMode="auto">
          <a:xfrm flipH="1">
            <a:off x="2057400" y="3505200"/>
            <a:ext cx="376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u="none">
                <a:sym typeface="Symbol" pitchFamily="18" charset="2"/>
              </a:rPr>
              <a:t></a:t>
            </a:r>
            <a:endParaRPr lang="en-US" b="1" u="none"/>
          </a:p>
        </p:txBody>
      </p:sp>
      <p:sp>
        <p:nvSpPr>
          <p:cNvPr id="28692" name="Text Box 29"/>
          <p:cNvSpPr txBox="1">
            <a:spLocks noChangeArrowheads="1"/>
          </p:cNvSpPr>
          <p:nvPr/>
        </p:nvSpPr>
        <p:spPr bwMode="auto">
          <a:xfrm>
            <a:off x="2057400" y="2514600"/>
            <a:ext cx="334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u="none">
                <a:sym typeface="Symbol" pitchFamily="18" charset="2"/>
              </a:rPr>
              <a:t></a:t>
            </a:r>
            <a:endParaRPr lang="en-US" b="1" u="none"/>
          </a:p>
        </p:txBody>
      </p:sp>
      <p:sp>
        <p:nvSpPr>
          <p:cNvPr id="28693" name="Text Box 30"/>
          <p:cNvSpPr txBox="1">
            <a:spLocks noChangeArrowheads="1"/>
          </p:cNvSpPr>
          <p:nvPr/>
        </p:nvSpPr>
        <p:spPr bwMode="auto">
          <a:xfrm>
            <a:off x="3124200" y="2514600"/>
            <a:ext cx="3175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u="none">
                <a:sym typeface="Symbol" pitchFamily="18" charset="2"/>
              </a:rPr>
              <a:t></a:t>
            </a:r>
            <a:endParaRPr lang="en-US" b="1" u="none"/>
          </a:p>
        </p:txBody>
      </p:sp>
      <p:sp>
        <p:nvSpPr>
          <p:cNvPr id="28694" name="Text Box 31"/>
          <p:cNvSpPr txBox="1">
            <a:spLocks noChangeArrowheads="1"/>
          </p:cNvSpPr>
          <p:nvPr/>
        </p:nvSpPr>
        <p:spPr bwMode="auto">
          <a:xfrm>
            <a:off x="1524000" y="2286000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>
                <a:solidFill>
                  <a:schemeClr val="hlink"/>
                </a:solidFill>
              </a:rPr>
              <a:t>z</a:t>
            </a:r>
          </a:p>
        </p:txBody>
      </p:sp>
      <p:sp>
        <p:nvSpPr>
          <p:cNvPr id="28695" name="Text Box 32"/>
          <p:cNvSpPr txBox="1">
            <a:spLocks noChangeArrowheads="1"/>
          </p:cNvSpPr>
          <p:nvPr/>
        </p:nvSpPr>
        <p:spPr bwMode="auto">
          <a:xfrm>
            <a:off x="2895600" y="1371600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28696" name="Oval 33"/>
          <p:cNvSpPr>
            <a:spLocks noChangeArrowheads="1"/>
          </p:cNvSpPr>
          <p:nvPr/>
        </p:nvSpPr>
        <p:spPr bwMode="auto">
          <a:xfrm>
            <a:off x="6416675" y="879475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C</a:t>
            </a:r>
          </a:p>
        </p:txBody>
      </p:sp>
      <p:sp>
        <p:nvSpPr>
          <p:cNvPr id="28697" name="Oval 34"/>
          <p:cNvSpPr>
            <a:spLocks noChangeArrowheads="1"/>
          </p:cNvSpPr>
          <p:nvPr/>
        </p:nvSpPr>
        <p:spPr bwMode="auto">
          <a:xfrm>
            <a:off x="5349875" y="1793875"/>
            <a:ext cx="533400" cy="533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8698" name="Oval 35"/>
          <p:cNvSpPr>
            <a:spLocks noChangeArrowheads="1"/>
          </p:cNvSpPr>
          <p:nvPr/>
        </p:nvSpPr>
        <p:spPr bwMode="auto">
          <a:xfrm>
            <a:off x="7331075" y="1870075"/>
            <a:ext cx="533400" cy="533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8699" name="Oval 36"/>
          <p:cNvSpPr>
            <a:spLocks noChangeArrowheads="1"/>
          </p:cNvSpPr>
          <p:nvPr/>
        </p:nvSpPr>
        <p:spPr bwMode="auto">
          <a:xfrm>
            <a:off x="6264275" y="2860675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B</a:t>
            </a:r>
          </a:p>
        </p:txBody>
      </p:sp>
      <p:cxnSp>
        <p:nvCxnSpPr>
          <p:cNvPr id="28700" name="AutoShape 37"/>
          <p:cNvCxnSpPr>
            <a:cxnSpLocks noChangeShapeType="1"/>
            <a:stCxn id="28696" idx="3"/>
            <a:endCxn id="28697" idx="7"/>
          </p:cNvCxnSpPr>
          <p:nvPr/>
        </p:nvCxnSpPr>
        <p:spPr bwMode="auto">
          <a:xfrm flipH="1">
            <a:off x="5805488" y="1335088"/>
            <a:ext cx="688975" cy="536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8701" name="AutoShape 38"/>
          <p:cNvCxnSpPr>
            <a:cxnSpLocks noChangeShapeType="1"/>
            <a:stCxn id="28696" idx="5"/>
            <a:endCxn id="28698" idx="1"/>
          </p:cNvCxnSpPr>
          <p:nvPr/>
        </p:nvCxnSpPr>
        <p:spPr bwMode="auto">
          <a:xfrm>
            <a:off x="6872288" y="1335088"/>
            <a:ext cx="536575" cy="612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8702" name="AutoShape 39"/>
          <p:cNvCxnSpPr>
            <a:cxnSpLocks noChangeShapeType="1"/>
            <a:stCxn id="28697" idx="5"/>
            <a:endCxn id="28699" idx="1"/>
          </p:cNvCxnSpPr>
          <p:nvPr/>
        </p:nvCxnSpPr>
        <p:spPr bwMode="auto">
          <a:xfrm>
            <a:off x="5805488" y="2249488"/>
            <a:ext cx="536575" cy="6889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8703" name="Line 40"/>
          <p:cNvSpPr>
            <a:spLocks noChangeShapeType="1"/>
          </p:cNvSpPr>
          <p:nvPr/>
        </p:nvSpPr>
        <p:spPr bwMode="auto">
          <a:xfrm flipH="1">
            <a:off x="5121275" y="2251075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Line 41"/>
          <p:cNvSpPr>
            <a:spLocks noChangeShapeType="1"/>
          </p:cNvSpPr>
          <p:nvPr/>
        </p:nvSpPr>
        <p:spPr bwMode="auto">
          <a:xfrm flipH="1">
            <a:off x="6035675" y="3317875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Line 42"/>
          <p:cNvSpPr>
            <a:spLocks noChangeShapeType="1"/>
          </p:cNvSpPr>
          <p:nvPr/>
        </p:nvSpPr>
        <p:spPr bwMode="auto">
          <a:xfrm>
            <a:off x="6721475" y="3317875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Line 43"/>
          <p:cNvSpPr>
            <a:spLocks noChangeShapeType="1"/>
          </p:cNvSpPr>
          <p:nvPr/>
        </p:nvSpPr>
        <p:spPr bwMode="auto">
          <a:xfrm flipH="1">
            <a:off x="7102475" y="2327275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Line 44"/>
          <p:cNvSpPr>
            <a:spLocks noChangeShapeType="1"/>
          </p:cNvSpPr>
          <p:nvPr/>
        </p:nvSpPr>
        <p:spPr bwMode="auto">
          <a:xfrm>
            <a:off x="7788275" y="2327275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Text Box 45"/>
          <p:cNvSpPr txBox="1">
            <a:spLocks noChangeArrowheads="1"/>
          </p:cNvSpPr>
          <p:nvPr/>
        </p:nvSpPr>
        <p:spPr bwMode="auto">
          <a:xfrm>
            <a:off x="4953000" y="2590800"/>
            <a:ext cx="376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ym typeface="Symbol" pitchFamily="18" charset="2"/>
              </a:rPr>
              <a:t></a:t>
            </a:r>
            <a:endParaRPr lang="en-US" u="none"/>
          </a:p>
        </p:txBody>
      </p:sp>
      <p:sp>
        <p:nvSpPr>
          <p:cNvPr id="28709" name="Text Box 46"/>
          <p:cNvSpPr txBox="1">
            <a:spLocks noChangeArrowheads="1"/>
          </p:cNvSpPr>
          <p:nvPr/>
        </p:nvSpPr>
        <p:spPr bwMode="auto">
          <a:xfrm>
            <a:off x="5807075" y="3698875"/>
            <a:ext cx="3508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ym typeface="Symbol" pitchFamily="18" charset="2"/>
              </a:rPr>
              <a:t></a:t>
            </a:r>
            <a:endParaRPr lang="en-US" u="none"/>
          </a:p>
        </p:txBody>
      </p:sp>
      <p:sp>
        <p:nvSpPr>
          <p:cNvPr id="28710" name="Text Box 47"/>
          <p:cNvSpPr txBox="1">
            <a:spLocks noChangeArrowheads="1"/>
          </p:cNvSpPr>
          <p:nvPr/>
        </p:nvSpPr>
        <p:spPr bwMode="auto">
          <a:xfrm flipH="1">
            <a:off x="6950075" y="3622675"/>
            <a:ext cx="376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u="none">
                <a:sym typeface="Symbol" pitchFamily="18" charset="2"/>
              </a:rPr>
              <a:t></a:t>
            </a:r>
            <a:endParaRPr lang="en-US" b="1" u="none"/>
          </a:p>
        </p:txBody>
      </p:sp>
      <p:sp>
        <p:nvSpPr>
          <p:cNvPr id="28711" name="Text Box 48"/>
          <p:cNvSpPr txBox="1">
            <a:spLocks noChangeArrowheads="1"/>
          </p:cNvSpPr>
          <p:nvPr/>
        </p:nvSpPr>
        <p:spPr bwMode="auto">
          <a:xfrm>
            <a:off x="6950075" y="2632075"/>
            <a:ext cx="334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u="none">
                <a:sym typeface="Symbol" pitchFamily="18" charset="2"/>
              </a:rPr>
              <a:t></a:t>
            </a:r>
            <a:endParaRPr lang="en-US" b="1" u="none"/>
          </a:p>
        </p:txBody>
      </p:sp>
      <p:sp>
        <p:nvSpPr>
          <p:cNvPr id="28712" name="Text Box 49"/>
          <p:cNvSpPr txBox="1">
            <a:spLocks noChangeArrowheads="1"/>
          </p:cNvSpPr>
          <p:nvPr/>
        </p:nvSpPr>
        <p:spPr bwMode="auto">
          <a:xfrm>
            <a:off x="8016875" y="2632075"/>
            <a:ext cx="3175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u="none">
                <a:sym typeface="Symbol" pitchFamily="18" charset="2"/>
              </a:rPr>
              <a:t></a:t>
            </a:r>
            <a:endParaRPr lang="en-US" b="1" u="none"/>
          </a:p>
        </p:txBody>
      </p:sp>
      <p:sp>
        <p:nvSpPr>
          <p:cNvPr id="28713" name="Text Box 50"/>
          <p:cNvSpPr txBox="1">
            <a:spLocks noChangeArrowheads="1"/>
          </p:cNvSpPr>
          <p:nvPr/>
        </p:nvSpPr>
        <p:spPr bwMode="auto">
          <a:xfrm>
            <a:off x="6873875" y="574675"/>
            <a:ext cx="887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hlink"/>
                </a:solidFill>
              </a:rPr>
              <a:t>new</a:t>
            </a:r>
            <a:r>
              <a:rPr lang="en-US" b="1" i="1" u="none">
                <a:solidFill>
                  <a:schemeClr val="hlink"/>
                </a:solidFill>
              </a:rPr>
              <a:t> z</a:t>
            </a:r>
          </a:p>
        </p:txBody>
      </p:sp>
      <p:sp>
        <p:nvSpPr>
          <p:cNvPr id="28714" name="AutoShape 52"/>
          <p:cNvSpPr>
            <a:spLocks noChangeArrowheads="1"/>
          </p:cNvSpPr>
          <p:nvPr/>
        </p:nvSpPr>
        <p:spPr bwMode="auto">
          <a:xfrm>
            <a:off x="3581400" y="19812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5" name="Text Box 53"/>
          <p:cNvSpPr txBox="1">
            <a:spLocks noChangeArrowheads="1"/>
          </p:cNvSpPr>
          <p:nvPr/>
        </p:nvSpPr>
        <p:spPr bwMode="auto">
          <a:xfrm>
            <a:off x="2514600" y="3144838"/>
            <a:ext cx="2713038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600" i="1" u="none">
                <a:solidFill>
                  <a:schemeClr val="hlink"/>
                </a:solidFill>
              </a:rPr>
              <a:t>z</a:t>
            </a:r>
            <a:r>
              <a:rPr lang="en-US" sz="1600" u="none">
                <a:solidFill>
                  <a:schemeClr val="hlink"/>
                </a:solidFill>
              </a:rPr>
              <a:t> is a right child here.</a:t>
            </a:r>
          </a:p>
          <a:p>
            <a:r>
              <a:rPr lang="en-US" sz="1600" u="none">
                <a:solidFill>
                  <a:schemeClr val="hlink"/>
                </a:solidFill>
              </a:rPr>
              <a:t>Similar steps if </a:t>
            </a:r>
            <a:r>
              <a:rPr lang="en-US" sz="1600" i="1" u="none">
                <a:solidFill>
                  <a:schemeClr val="hlink"/>
                </a:solidFill>
              </a:rPr>
              <a:t>z</a:t>
            </a:r>
            <a:r>
              <a:rPr lang="en-US" sz="1600" u="none">
                <a:solidFill>
                  <a:schemeClr val="hlink"/>
                </a:solidFill>
              </a:rPr>
              <a:t> is a left child.</a:t>
            </a:r>
            <a:endParaRPr lang="en-US" sz="1600" i="1" u="none">
              <a:solidFill>
                <a:schemeClr val="hlink"/>
              </a:solidFill>
            </a:endParaRPr>
          </a:p>
        </p:txBody>
      </p:sp>
      <p:sp>
        <p:nvSpPr>
          <p:cNvPr id="28716" name="Text Box 54"/>
          <p:cNvSpPr txBox="1">
            <a:spLocks noChangeArrowheads="1"/>
          </p:cNvSpPr>
          <p:nvPr/>
        </p:nvSpPr>
        <p:spPr bwMode="auto">
          <a:xfrm>
            <a:off x="136525" y="1184275"/>
            <a:ext cx="658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 u="none">
                <a:solidFill>
                  <a:schemeClr val="hlink"/>
                </a:solidFill>
              </a:rPr>
              <a:t>p</a:t>
            </a:r>
            <a:r>
              <a:rPr lang="en-US" u="none">
                <a:solidFill>
                  <a:schemeClr val="hlink"/>
                </a:solidFill>
              </a:rPr>
              <a:t>[</a:t>
            </a:r>
            <a:r>
              <a:rPr lang="en-US" i="1" u="none">
                <a:solidFill>
                  <a:schemeClr val="hlink"/>
                </a:solidFill>
              </a:rPr>
              <a:t>z</a:t>
            </a:r>
            <a:r>
              <a:rPr lang="en-US" u="none">
                <a:solidFill>
                  <a:schemeClr val="hlink"/>
                </a:solidFill>
              </a:rPr>
              <a:t>]</a:t>
            </a:r>
            <a:endParaRPr lang="en-US" i="1" u="none">
              <a:solidFill>
                <a:schemeClr val="hlink"/>
              </a:solidFill>
            </a:endParaRPr>
          </a:p>
        </p:txBody>
      </p:sp>
      <p:sp>
        <p:nvSpPr>
          <p:cNvPr id="28717" name="Text Box 55"/>
          <p:cNvSpPr txBox="1">
            <a:spLocks noChangeArrowheads="1"/>
          </p:cNvSpPr>
          <p:nvPr/>
        </p:nvSpPr>
        <p:spPr bwMode="auto">
          <a:xfrm>
            <a:off x="609600" y="457200"/>
            <a:ext cx="10144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 u="none">
                <a:solidFill>
                  <a:schemeClr val="hlink"/>
                </a:solidFill>
              </a:rPr>
              <a:t>p</a:t>
            </a:r>
            <a:r>
              <a:rPr lang="en-US" u="none">
                <a:solidFill>
                  <a:schemeClr val="hlink"/>
                </a:solidFill>
              </a:rPr>
              <a:t>[</a:t>
            </a:r>
            <a:r>
              <a:rPr lang="en-US" i="1" u="none">
                <a:solidFill>
                  <a:schemeClr val="hlink"/>
                </a:solidFill>
              </a:rPr>
              <a:t>p</a:t>
            </a:r>
            <a:r>
              <a:rPr lang="en-US" u="none">
                <a:solidFill>
                  <a:schemeClr val="hlink"/>
                </a:solidFill>
              </a:rPr>
              <a:t>[</a:t>
            </a:r>
            <a:r>
              <a:rPr lang="en-US" i="1" u="none">
                <a:solidFill>
                  <a:schemeClr val="hlink"/>
                </a:solidFill>
              </a:rPr>
              <a:t>z</a:t>
            </a:r>
            <a:r>
              <a:rPr lang="en-US" u="none">
                <a:solidFill>
                  <a:schemeClr val="hlink"/>
                </a:solidFill>
              </a:rPr>
              <a:t>]]</a:t>
            </a:r>
            <a:endParaRPr lang="en-US" i="1" u="none">
              <a:solidFill>
                <a:schemeClr val="hlink"/>
              </a:solidFill>
            </a:endParaRPr>
          </a:p>
        </p:txBody>
      </p:sp>
      <p:sp>
        <p:nvSpPr>
          <p:cNvPr id="28718" name="Line 56"/>
          <p:cNvSpPr>
            <a:spLocks noChangeShapeType="1"/>
          </p:cNvSpPr>
          <p:nvPr/>
        </p:nvSpPr>
        <p:spPr bwMode="auto">
          <a:xfrm>
            <a:off x="1752600" y="533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9" name="Line 57"/>
          <p:cNvSpPr>
            <a:spLocks noChangeShapeType="1"/>
          </p:cNvSpPr>
          <p:nvPr/>
        </p:nvSpPr>
        <p:spPr bwMode="auto">
          <a:xfrm>
            <a:off x="6705600" y="609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9142412" cy="914400"/>
          </a:xfrm>
        </p:spPr>
        <p:txBody>
          <a:bodyPr/>
          <a:lstStyle/>
          <a:p>
            <a:r>
              <a:rPr lang="en-US" sz="4000" smtClean="0"/>
              <a:t>Case 2 – </a:t>
            </a:r>
            <a:r>
              <a:rPr lang="en-US" sz="4000" i="1" smtClean="0"/>
              <a:t>y </a:t>
            </a:r>
            <a:r>
              <a:rPr lang="en-US" sz="4000" smtClean="0"/>
              <a:t>is black, </a:t>
            </a:r>
            <a:r>
              <a:rPr lang="en-US" sz="4000" i="1" smtClean="0"/>
              <a:t>z</a:t>
            </a:r>
            <a:r>
              <a:rPr lang="en-US" sz="4000" smtClean="0"/>
              <a:t> is a right child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648200"/>
            <a:ext cx="8458200" cy="2286000"/>
          </a:xfrm>
        </p:spPr>
        <p:txBody>
          <a:bodyPr/>
          <a:lstStyle/>
          <a:p>
            <a:r>
              <a:rPr lang="en-US" sz="2400" dirty="0" smtClean="0"/>
              <a:t>Left rotate around </a:t>
            </a:r>
            <a:r>
              <a:rPr lang="en-US" sz="2400" i="1" dirty="0" smtClean="0"/>
              <a:t>p</a:t>
            </a:r>
            <a:r>
              <a:rPr lang="en-US" sz="2400" dirty="0" smtClean="0"/>
              <a:t>[</a:t>
            </a:r>
            <a:r>
              <a:rPr lang="en-US" sz="2400" i="1" dirty="0" smtClean="0"/>
              <a:t>z</a:t>
            </a:r>
            <a:r>
              <a:rPr lang="en-US" sz="2400" dirty="0" smtClean="0"/>
              <a:t>], </a:t>
            </a:r>
            <a:r>
              <a:rPr lang="en-US" sz="2400" i="1" dirty="0" smtClean="0"/>
              <a:t>p</a:t>
            </a:r>
            <a:r>
              <a:rPr lang="en-US" sz="2400" dirty="0" smtClean="0"/>
              <a:t>[</a:t>
            </a:r>
            <a:r>
              <a:rPr lang="en-US" sz="2400" i="1" dirty="0" smtClean="0"/>
              <a:t>z</a:t>
            </a:r>
            <a:r>
              <a:rPr lang="en-US" sz="2400" dirty="0" smtClean="0"/>
              <a:t>] and </a:t>
            </a:r>
            <a:r>
              <a:rPr lang="en-US" sz="2400" i="1" dirty="0" smtClean="0"/>
              <a:t>z</a:t>
            </a:r>
            <a:r>
              <a:rPr lang="en-US" sz="2400" dirty="0" smtClean="0"/>
              <a:t> switch roles </a:t>
            </a:r>
            <a:r>
              <a:rPr lang="en-US" sz="2800" dirty="0" smtClean="0">
                <a:sym typeface="Symbol" pitchFamily="18" charset="2"/>
              </a:rPr>
              <a:t></a:t>
            </a:r>
            <a:r>
              <a:rPr lang="en-US" sz="2400" dirty="0" smtClean="0">
                <a:latin typeface="MTSYN" charset="-127"/>
              </a:rPr>
              <a:t> </a:t>
            </a:r>
            <a:r>
              <a:rPr lang="en-US" sz="2400" dirty="0" smtClean="0"/>
              <a:t>now </a:t>
            </a:r>
            <a:r>
              <a:rPr lang="en-US" sz="2400" i="1" dirty="0" smtClean="0"/>
              <a:t>z </a:t>
            </a:r>
            <a:r>
              <a:rPr lang="en-US" sz="2400" dirty="0" smtClean="0"/>
              <a:t>is a left child, and both </a:t>
            </a:r>
            <a:r>
              <a:rPr lang="en-US" sz="2400" i="1" dirty="0" smtClean="0"/>
              <a:t>z </a:t>
            </a:r>
            <a:r>
              <a:rPr lang="en-US" sz="2400" dirty="0" smtClean="0"/>
              <a:t>and </a:t>
            </a:r>
            <a:r>
              <a:rPr lang="en-US" sz="2400" i="1" dirty="0" smtClean="0"/>
              <a:t>p</a:t>
            </a:r>
            <a:r>
              <a:rPr lang="en-US" sz="2400" dirty="0" smtClean="0"/>
              <a:t>[</a:t>
            </a:r>
            <a:r>
              <a:rPr lang="en-US" sz="2400" i="1" dirty="0" smtClean="0"/>
              <a:t>z</a:t>
            </a:r>
            <a:r>
              <a:rPr lang="en-US" sz="2400" dirty="0" smtClean="0"/>
              <a:t>] are red.</a:t>
            </a:r>
          </a:p>
          <a:p>
            <a:r>
              <a:rPr lang="en-US" sz="2400" dirty="0" smtClean="0"/>
              <a:t>Takes us immediately to case 3.</a:t>
            </a:r>
          </a:p>
          <a:p>
            <a:endParaRPr lang="en-US" sz="2400" dirty="0" smtClean="0"/>
          </a:p>
        </p:txBody>
      </p:sp>
      <p:sp>
        <p:nvSpPr>
          <p:cNvPr id="296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29701" name="Oval 4"/>
          <p:cNvSpPr>
            <a:spLocks noChangeArrowheads="1"/>
          </p:cNvSpPr>
          <p:nvPr/>
        </p:nvSpPr>
        <p:spPr bwMode="auto">
          <a:xfrm>
            <a:off x="1524000" y="1219200"/>
            <a:ext cx="533400" cy="533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457200" y="21336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A</a:t>
            </a:r>
          </a:p>
        </p:txBody>
      </p:sp>
      <p:sp>
        <p:nvSpPr>
          <p:cNvPr id="29703" name="Oval 7"/>
          <p:cNvSpPr>
            <a:spLocks noChangeArrowheads="1"/>
          </p:cNvSpPr>
          <p:nvPr/>
        </p:nvSpPr>
        <p:spPr bwMode="auto">
          <a:xfrm>
            <a:off x="1371600" y="32004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B</a:t>
            </a:r>
          </a:p>
        </p:txBody>
      </p:sp>
      <p:cxnSp>
        <p:nvCxnSpPr>
          <p:cNvPr id="29704" name="AutoShape 8"/>
          <p:cNvCxnSpPr>
            <a:cxnSpLocks noChangeShapeType="1"/>
            <a:stCxn id="29701" idx="3"/>
            <a:endCxn id="29702" idx="7"/>
          </p:cNvCxnSpPr>
          <p:nvPr/>
        </p:nvCxnSpPr>
        <p:spPr bwMode="auto">
          <a:xfrm flipH="1">
            <a:off x="912813" y="1674813"/>
            <a:ext cx="688975" cy="536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9705" name="AutoShape 9"/>
          <p:cNvCxnSpPr>
            <a:cxnSpLocks noChangeShapeType="1"/>
            <a:stCxn id="29701" idx="5"/>
          </p:cNvCxnSpPr>
          <p:nvPr/>
        </p:nvCxnSpPr>
        <p:spPr bwMode="auto">
          <a:xfrm>
            <a:off x="1979613" y="1674813"/>
            <a:ext cx="536575" cy="612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9706" name="AutoShape 10"/>
          <p:cNvCxnSpPr>
            <a:cxnSpLocks noChangeShapeType="1"/>
            <a:stCxn id="29702" idx="5"/>
            <a:endCxn id="29703" idx="1"/>
          </p:cNvCxnSpPr>
          <p:nvPr/>
        </p:nvCxnSpPr>
        <p:spPr bwMode="auto">
          <a:xfrm>
            <a:off x="912813" y="2589213"/>
            <a:ext cx="536575" cy="6889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228600" y="2590800"/>
            <a:ext cx="304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1143000" y="36576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1828800" y="36576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16"/>
          <p:cNvSpPr txBox="1">
            <a:spLocks noChangeArrowheads="1"/>
          </p:cNvSpPr>
          <p:nvPr/>
        </p:nvSpPr>
        <p:spPr bwMode="auto">
          <a:xfrm>
            <a:off x="0" y="3048000"/>
            <a:ext cx="376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ym typeface="Symbol" pitchFamily="18" charset="2"/>
              </a:rPr>
              <a:t></a:t>
            </a:r>
            <a:endParaRPr lang="en-US" u="none"/>
          </a:p>
        </p:txBody>
      </p:sp>
      <p:sp>
        <p:nvSpPr>
          <p:cNvPr id="29711" name="Text Box 17"/>
          <p:cNvSpPr txBox="1">
            <a:spLocks noChangeArrowheads="1"/>
          </p:cNvSpPr>
          <p:nvPr/>
        </p:nvSpPr>
        <p:spPr bwMode="auto">
          <a:xfrm>
            <a:off x="914400" y="4038600"/>
            <a:ext cx="3508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ym typeface="Symbol" pitchFamily="18" charset="2"/>
              </a:rPr>
              <a:t></a:t>
            </a:r>
            <a:endParaRPr lang="en-US" u="none"/>
          </a:p>
        </p:txBody>
      </p:sp>
      <p:sp>
        <p:nvSpPr>
          <p:cNvPr id="29712" name="Text Box 18"/>
          <p:cNvSpPr txBox="1">
            <a:spLocks noChangeArrowheads="1"/>
          </p:cNvSpPr>
          <p:nvPr/>
        </p:nvSpPr>
        <p:spPr bwMode="auto">
          <a:xfrm flipH="1">
            <a:off x="2057400" y="3962400"/>
            <a:ext cx="376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u="none">
                <a:sym typeface="Symbol" pitchFamily="18" charset="2"/>
              </a:rPr>
              <a:t></a:t>
            </a:r>
            <a:endParaRPr lang="en-US" b="1" u="none"/>
          </a:p>
        </p:txBody>
      </p:sp>
      <p:sp>
        <p:nvSpPr>
          <p:cNvPr id="29713" name="Text Box 19"/>
          <p:cNvSpPr txBox="1">
            <a:spLocks noChangeArrowheads="1"/>
          </p:cNvSpPr>
          <p:nvPr/>
        </p:nvSpPr>
        <p:spPr bwMode="auto">
          <a:xfrm>
            <a:off x="2133600" y="2209800"/>
            <a:ext cx="334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u="none">
                <a:sym typeface="Symbol" pitchFamily="18" charset="2"/>
              </a:rPr>
              <a:t></a:t>
            </a:r>
            <a:endParaRPr lang="en-US" b="1" u="none"/>
          </a:p>
        </p:txBody>
      </p:sp>
      <p:sp>
        <p:nvSpPr>
          <p:cNvPr id="29714" name="Text Box 21"/>
          <p:cNvSpPr txBox="1">
            <a:spLocks noChangeArrowheads="1"/>
          </p:cNvSpPr>
          <p:nvPr/>
        </p:nvSpPr>
        <p:spPr bwMode="auto">
          <a:xfrm>
            <a:off x="1524000" y="2743200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>
                <a:solidFill>
                  <a:schemeClr val="hlink"/>
                </a:solidFill>
              </a:rPr>
              <a:t>z</a:t>
            </a:r>
          </a:p>
        </p:txBody>
      </p:sp>
      <p:sp>
        <p:nvSpPr>
          <p:cNvPr id="29715" name="Text Box 22"/>
          <p:cNvSpPr txBox="1">
            <a:spLocks noChangeArrowheads="1"/>
          </p:cNvSpPr>
          <p:nvPr/>
        </p:nvSpPr>
        <p:spPr bwMode="auto">
          <a:xfrm>
            <a:off x="2438400" y="2209800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29716" name="AutoShape 41"/>
          <p:cNvSpPr>
            <a:spLocks noChangeArrowheads="1"/>
          </p:cNvSpPr>
          <p:nvPr/>
        </p:nvSpPr>
        <p:spPr bwMode="auto">
          <a:xfrm>
            <a:off x="3581400" y="24384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42"/>
          <p:cNvSpPr>
            <a:spLocks noChangeArrowheads="1"/>
          </p:cNvSpPr>
          <p:nvPr/>
        </p:nvSpPr>
        <p:spPr bwMode="auto">
          <a:xfrm>
            <a:off x="6477000" y="1295400"/>
            <a:ext cx="533400" cy="533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9718" name="Oval 43"/>
          <p:cNvSpPr>
            <a:spLocks noChangeArrowheads="1"/>
          </p:cNvSpPr>
          <p:nvPr/>
        </p:nvSpPr>
        <p:spPr bwMode="auto">
          <a:xfrm>
            <a:off x="5410200" y="22098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B</a:t>
            </a:r>
          </a:p>
        </p:txBody>
      </p:sp>
      <p:sp>
        <p:nvSpPr>
          <p:cNvPr id="29719" name="Oval 44"/>
          <p:cNvSpPr>
            <a:spLocks noChangeArrowheads="1"/>
          </p:cNvSpPr>
          <p:nvPr/>
        </p:nvSpPr>
        <p:spPr bwMode="auto">
          <a:xfrm>
            <a:off x="4572000" y="31242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A</a:t>
            </a:r>
          </a:p>
        </p:txBody>
      </p:sp>
      <p:cxnSp>
        <p:nvCxnSpPr>
          <p:cNvPr id="29720" name="AutoShape 45"/>
          <p:cNvCxnSpPr>
            <a:cxnSpLocks noChangeShapeType="1"/>
            <a:stCxn id="29717" idx="3"/>
            <a:endCxn id="29718" idx="7"/>
          </p:cNvCxnSpPr>
          <p:nvPr/>
        </p:nvCxnSpPr>
        <p:spPr bwMode="auto">
          <a:xfrm flipH="1">
            <a:off x="5865813" y="1751013"/>
            <a:ext cx="688975" cy="536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29721" name="AutoShape 46"/>
          <p:cNvCxnSpPr>
            <a:cxnSpLocks noChangeShapeType="1"/>
            <a:stCxn id="29717" idx="5"/>
          </p:cNvCxnSpPr>
          <p:nvPr/>
        </p:nvCxnSpPr>
        <p:spPr bwMode="auto">
          <a:xfrm>
            <a:off x="6932613" y="1751013"/>
            <a:ext cx="536575" cy="612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9722" name="Line 49"/>
          <p:cNvSpPr>
            <a:spLocks noChangeShapeType="1"/>
          </p:cNvSpPr>
          <p:nvPr/>
        </p:nvSpPr>
        <p:spPr bwMode="auto">
          <a:xfrm flipH="1">
            <a:off x="4343400" y="35814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Line 50"/>
          <p:cNvSpPr>
            <a:spLocks noChangeShapeType="1"/>
          </p:cNvSpPr>
          <p:nvPr/>
        </p:nvSpPr>
        <p:spPr bwMode="auto">
          <a:xfrm>
            <a:off x="5029200" y="35814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Text Box 51"/>
          <p:cNvSpPr txBox="1">
            <a:spLocks noChangeArrowheads="1"/>
          </p:cNvSpPr>
          <p:nvPr/>
        </p:nvSpPr>
        <p:spPr bwMode="auto">
          <a:xfrm>
            <a:off x="4114800" y="3886200"/>
            <a:ext cx="376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ym typeface="Symbol" pitchFamily="18" charset="2"/>
              </a:rPr>
              <a:t></a:t>
            </a:r>
            <a:endParaRPr lang="en-US" u="none"/>
          </a:p>
        </p:txBody>
      </p:sp>
      <p:sp>
        <p:nvSpPr>
          <p:cNvPr id="29725" name="Text Box 52"/>
          <p:cNvSpPr txBox="1">
            <a:spLocks noChangeArrowheads="1"/>
          </p:cNvSpPr>
          <p:nvPr/>
        </p:nvSpPr>
        <p:spPr bwMode="auto">
          <a:xfrm>
            <a:off x="5257800" y="3962400"/>
            <a:ext cx="3508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ym typeface="Symbol" pitchFamily="18" charset="2"/>
              </a:rPr>
              <a:t></a:t>
            </a:r>
            <a:endParaRPr lang="en-US" u="none"/>
          </a:p>
        </p:txBody>
      </p:sp>
      <p:sp>
        <p:nvSpPr>
          <p:cNvPr id="29726" name="Text Box 53"/>
          <p:cNvSpPr txBox="1">
            <a:spLocks noChangeArrowheads="1"/>
          </p:cNvSpPr>
          <p:nvPr/>
        </p:nvSpPr>
        <p:spPr bwMode="auto">
          <a:xfrm flipH="1">
            <a:off x="6324600" y="3124200"/>
            <a:ext cx="376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u="none">
                <a:sym typeface="Symbol" pitchFamily="18" charset="2"/>
              </a:rPr>
              <a:t></a:t>
            </a:r>
            <a:endParaRPr lang="en-US" b="1" u="none"/>
          </a:p>
        </p:txBody>
      </p:sp>
      <p:sp>
        <p:nvSpPr>
          <p:cNvPr id="29727" name="Text Box 54"/>
          <p:cNvSpPr txBox="1">
            <a:spLocks noChangeArrowheads="1"/>
          </p:cNvSpPr>
          <p:nvPr/>
        </p:nvSpPr>
        <p:spPr bwMode="auto">
          <a:xfrm>
            <a:off x="7086600" y="2286000"/>
            <a:ext cx="334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u="none">
                <a:sym typeface="Symbol" pitchFamily="18" charset="2"/>
              </a:rPr>
              <a:t></a:t>
            </a:r>
            <a:endParaRPr lang="en-US" b="1" u="none"/>
          </a:p>
        </p:txBody>
      </p:sp>
      <p:sp>
        <p:nvSpPr>
          <p:cNvPr id="29728" name="Text Box 55"/>
          <p:cNvSpPr txBox="1">
            <a:spLocks noChangeArrowheads="1"/>
          </p:cNvSpPr>
          <p:nvPr/>
        </p:nvSpPr>
        <p:spPr bwMode="auto">
          <a:xfrm>
            <a:off x="4191000" y="3124200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>
                <a:solidFill>
                  <a:schemeClr val="hlink"/>
                </a:solidFill>
              </a:rPr>
              <a:t>z</a:t>
            </a:r>
          </a:p>
        </p:txBody>
      </p:sp>
      <p:sp>
        <p:nvSpPr>
          <p:cNvPr id="29729" name="Text Box 56"/>
          <p:cNvSpPr txBox="1">
            <a:spLocks noChangeArrowheads="1"/>
          </p:cNvSpPr>
          <p:nvPr/>
        </p:nvSpPr>
        <p:spPr bwMode="auto">
          <a:xfrm>
            <a:off x="7391400" y="2286000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>
                <a:solidFill>
                  <a:schemeClr val="hlink"/>
                </a:solidFill>
              </a:rPr>
              <a:t>y</a:t>
            </a:r>
          </a:p>
        </p:txBody>
      </p:sp>
      <p:cxnSp>
        <p:nvCxnSpPr>
          <p:cNvPr id="29730" name="AutoShape 57"/>
          <p:cNvCxnSpPr>
            <a:cxnSpLocks noChangeShapeType="1"/>
            <a:stCxn id="29718" idx="3"/>
            <a:endCxn id="29719" idx="0"/>
          </p:cNvCxnSpPr>
          <p:nvPr/>
        </p:nvCxnSpPr>
        <p:spPr bwMode="auto">
          <a:xfrm flipH="1">
            <a:off x="4838700" y="2665413"/>
            <a:ext cx="649288" cy="4587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9731" name="Line 59"/>
          <p:cNvSpPr>
            <a:spLocks noChangeShapeType="1"/>
          </p:cNvSpPr>
          <p:nvPr/>
        </p:nvSpPr>
        <p:spPr bwMode="auto">
          <a:xfrm>
            <a:off x="5867400" y="26670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Text Box 60"/>
          <p:cNvSpPr txBox="1">
            <a:spLocks noChangeArrowheads="1"/>
          </p:cNvSpPr>
          <p:nvPr/>
        </p:nvSpPr>
        <p:spPr bwMode="auto">
          <a:xfrm>
            <a:off x="228600" y="1676400"/>
            <a:ext cx="658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 u="none">
                <a:solidFill>
                  <a:schemeClr val="hlink"/>
                </a:solidFill>
              </a:rPr>
              <a:t>p</a:t>
            </a:r>
            <a:r>
              <a:rPr lang="en-US" u="none">
                <a:solidFill>
                  <a:schemeClr val="hlink"/>
                </a:solidFill>
              </a:rPr>
              <a:t>[</a:t>
            </a:r>
            <a:r>
              <a:rPr lang="en-US" i="1" u="none">
                <a:solidFill>
                  <a:schemeClr val="hlink"/>
                </a:solidFill>
              </a:rPr>
              <a:t>z</a:t>
            </a:r>
            <a:r>
              <a:rPr lang="en-US" u="none">
                <a:solidFill>
                  <a:schemeClr val="hlink"/>
                </a:solidFill>
              </a:rPr>
              <a:t>]</a:t>
            </a:r>
            <a:endParaRPr lang="en-US" i="1" u="none">
              <a:solidFill>
                <a:schemeClr val="hlink"/>
              </a:solidFill>
            </a:endParaRPr>
          </a:p>
        </p:txBody>
      </p:sp>
      <p:sp>
        <p:nvSpPr>
          <p:cNvPr id="29733" name="Text Box 61"/>
          <p:cNvSpPr txBox="1">
            <a:spLocks noChangeArrowheads="1"/>
          </p:cNvSpPr>
          <p:nvPr/>
        </p:nvSpPr>
        <p:spPr bwMode="auto">
          <a:xfrm>
            <a:off x="4876800" y="1828800"/>
            <a:ext cx="658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 u="none">
                <a:solidFill>
                  <a:schemeClr val="hlink"/>
                </a:solidFill>
              </a:rPr>
              <a:t>p</a:t>
            </a:r>
            <a:r>
              <a:rPr lang="en-US" u="none">
                <a:solidFill>
                  <a:schemeClr val="hlink"/>
                </a:solidFill>
              </a:rPr>
              <a:t>[</a:t>
            </a:r>
            <a:r>
              <a:rPr lang="en-US" i="1" u="none">
                <a:solidFill>
                  <a:schemeClr val="hlink"/>
                </a:solidFill>
              </a:rPr>
              <a:t>z</a:t>
            </a:r>
            <a:r>
              <a:rPr lang="en-US" u="none">
                <a:solidFill>
                  <a:schemeClr val="hlink"/>
                </a:solidFill>
              </a:rPr>
              <a:t>]</a:t>
            </a:r>
            <a:endParaRPr lang="en-US" i="1" u="none">
              <a:solidFill>
                <a:schemeClr val="hlink"/>
              </a:solidFill>
            </a:endParaRPr>
          </a:p>
        </p:txBody>
      </p:sp>
      <p:sp>
        <p:nvSpPr>
          <p:cNvPr id="29734" name="Line 62"/>
          <p:cNvSpPr>
            <a:spLocks noChangeShapeType="1"/>
          </p:cNvSpPr>
          <p:nvPr/>
        </p:nvSpPr>
        <p:spPr bwMode="auto">
          <a:xfrm>
            <a:off x="1752600" y="1066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Line 63"/>
          <p:cNvSpPr>
            <a:spLocks noChangeShapeType="1"/>
          </p:cNvSpPr>
          <p:nvPr/>
        </p:nvSpPr>
        <p:spPr bwMode="auto">
          <a:xfrm>
            <a:off x="6781800" y="1143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76200"/>
            <a:ext cx="9142412" cy="914400"/>
          </a:xfrm>
        </p:spPr>
        <p:txBody>
          <a:bodyPr/>
          <a:lstStyle/>
          <a:p>
            <a:r>
              <a:rPr lang="en-US" sz="4000" smtClean="0"/>
              <a:t>Case 3 – </a:t>
            </a:r>
            <a:r>
              <a:rPr lang="en-US" sz="4000" i="1" smtClean="0"/>
              <a:t>y </a:t>
            </a:r>
            <a:r>
              <a:rPr lang="en-US" sz="4000" smtClean="0"/>
              <a:t>is black, </a:t>
            </a:r>
            <a:r>
              <a:rPr lang="en-US" sz="4000" i="1" smtClean="0"/>
              <a:t>z</a:t>
            </a:r>
            <a:r>
              <a:rPr lang="en-US" sz="4000" smtClean="0"/>
              <a:t> is a left child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4419600"/>
            <a:ext cx="8458200" cy="2438400"/>
          </a:xfrm>
        </p:spPr>
        <p:txBody>
          <a:bodyPr/>
          <a:lstStyle/>
          <a:p>
            <a:r>
              <a:rPr lang="en-US" sz="2400" dirty="0" smtClean="0"/>
              <a:t>Make </a:t>
            </a:r>
            <a:r>
              <a:rPr lang="en-US" sz="2400" i="1" dirty="0" smtClean="0"/>
              <a:t>p</a:t>
            </a:r>
            <a:r>
              <a:rPr lang="en-US" sz="2400" dirty="0" smtClean="0"/>
              <a:t>[</a:t>
            </a:r>
            <a:r>
              <a:rPr lang="en-US" sz="2400" i="1" dirty="0" smtClean="0"/>
              <a:t>z</a:t>
            </a:r>
            <a:r>
              <a:rPr lang="en-US" sz="2400" dirty="0" smtClean="0"/>
              <a:t>] black and </a:t>
            </a:r>
            <a:r>
              <a:rPr lang="en-US" sz="2400" i="1" dirty="0" smtClean="0"/>
              <a:t>p</a:t>
            </a:r>
            <a:r>
              <a:rPr lang="en-US" sz="2400" dirty="0" smtClean="0"/>
              <a:t>[</a:t>
            </a:r>
            <a:r>
              <a:rPr lang="en-US" sz="2400" i="1" dirty="0" smtClean="0"/>
              <a:t>p</a:t>
            </a:r>
            <a:r>
              <a:rPr lang="en-US" sz="2400" dirty="0" smtClean="0"/>
              <a:t>[</a:t>
            </a:r>
            <a:r>
              <a:rPr lang="en-US" sz="2400" i="1" dirty="0" smtClean="0"/>
              <a:t>z</a:t>
            </a:r>
            <a:r>
              <a:rPr lang="en-US" sz="2400" dirty="0" smtClean="0"/>
              <a:t>]] red.</a:t>
            </a:r>
          </a:p>
          <a:p>
            <a:r>
              <a:rPr lang="en-US" sz="2400" dirty="0" smtClean="0"/>
              <a:t>Then right rotate on </a:t>
            </a:r>
            <a:r>
              <a:rPr lang="en-US" sz="2400" i="1" dirty="0" smtClean="0"/>
              <a:t>p</a:t>
            </a:r>
            <a:r>
              <a:rPr lang="en-US" sz="2400" dirty="0" smtClean="0"/>
              <a:t>[</a:t>
            </a:r>
            <a:r>
              <a:rPr lang="en-US" sz="2400" i="1" dirty="0" smtClean="0"/>
              <a:t>p</a:t>
            </a:r>
            <a:r>
              <a:rPr lang="en-US" sz="2400" dirty="0" smtClean="0"/>
              <a:t>[</a:t>
            </a:r>
            <a:r>
              <a:rPr lang="en-US" sz="2400" i="1" dirty="0" smtClean="0"/>
              <a:t>z</a:t>
            </a:r>
            <a:r>
              <a:rPr lang="en-US" sz="2400" dirty="0" smtClean="0"/>
              <a:t>]]. Ensures property 4 is maintained.</a:t>
            </a:r>
          </a:p>
          <a:p>
            <a:r>
              <a:rPr lang="en-US" sz="2400" dirty="0" smtClean="0"/>
              <a:t>No longer have 2 reds in a row.</a:t>
            </a:r>
          </a:p>
          <a:p>
            <a:r>
              <a:rPr lang="en-US" sz="2400" i="1" dirty="0" smtClean="0"/>
              <a:t>p</a:t>
            </a:r>
            <a:r>
              <a:rPr lang="en-US" sz="2400" dirty="0" smtClean="0"/>
              <a:t>[</a:t>
            </a:r>
            <a:r>
              <a:rPr lang="en-US" sz="2400" i="1" dirty="0" smtClean="0"/>
              <a:t>z</a:t>
            </a:r>
            <a:r>
              <a:rPr lang="en-US" sz="2400" dirty="0" smtClean="0"/>
              <a:t>] is now black </a:t>
            </a:r>
            <a:r>
              <a:rPr lang="en-US" sz="2800" dirty="0" smtClean="0">
                <a:sym typeface="Symbol" pitchFamily="18" charset="2"/>
              </a:rPr>
              <a:t> </a:t>
            </a:r>
            <a:r>
              <a:rPr lang="en-US" sz="2400" dirty="0" smtClean="0"/>
              <a:t>no more iterations.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30725" name="AutoShape 19"/>
          <p:cNvSpPr>
            <a:spLocks noChangeArrowheads="1"/>
          </p:cNvSpPr>
          <p:nvPr/>
        </p:nvSpPr>
        <p:spPr bwMode="auto">
          <a:xfrm>
            <a:off x="4114800" y="1676400"/>
            <a:ext cx="990600" cy="304800"/>
          </a:xfrm>
          <a:prstGeom prst="rightArrow">
            <a:avLst>
              <a:gd name="adj1" fmla="val 50000"/>
              <a:gd name="adj2" fmla="val 81250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20"/>
          <p:cNvSpPr>
            <a:spLocks noChangeArrowheads="1"/>
          </p:cNvSpPr>
          <p:nvPr/>
        </p:nvSpPr>
        <p:spPr bwMode="auto">
          <a:xfrm>
            <a:off x="6477000" y="1143000"/>
            <a:ext cx="533400" cy="533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0727" name="Oval 21"/>
          <p:cNvSpPr>
            <a:spLocks noChangeArrowheads="1"/>
          </p:cNvSpPr>
          <p:nvPr/>
        </p:nvSpPr>
        <p:spPr bwMode="auto">
          <a:xfrm>
            <a:off x="5410200" y="20574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A</a:t>
            </a:r>
          </a:p>
        </p:txBody>
      </p:sp>
      <p:cxnSp>
        <p:nvCxnSpPr>
          <p:cNvPr id="30728" name="AutoShape 23"/>
          <p:cNvCxnSpPr>
            <a:cxnSpLocks noChangeShapeType="1"/>
            <a:stCxn id="30726" idx="3"/>
            <a:endCxn id="30727" idx="7"/>
          </p:cNvCxnSpPr>
          <p:nvPr/>
        </p:nvCxnSpPr>
        <p:spPr bwMode="auto">
          <a:xfrm flipH="1">
            <a:off x="5865813" y="1598613"/>
            <a:ext cx="688975" cy="536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30729" name="Text Box 27"/>
          <p:cNvSpPr txBox="1">
            <a:spLocks noChangeArrowheads="1"/>
          </p:cNvSpPr>
          <p:nvPr/>
        </p:nvSpPr>
        <p:spPr bwMode="auto">
          <a:xfrm>
            <a:off x="4572000" y="2895600"/>
            <a:ext cx="376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ym typeface="Symbol" pitchFamily="18" charset="2"/>
              </a:rPr>
              <a:t></a:t>
            </a:r>
            <a:endParaRPr lang="en-US" u="none"/>
          </a:p>
        </p:txBody>
      </p:sp>
      <p:sp>
        <p:nvSpPr>
          <p:cNvPr id="30730" name="Text Box 28"/>
          <p:cNvSpPr txBox="1">
            <a:spLocks noChangeArrowheads="1"/>
          </p:cNvSpPr>
          <p:nvPr/>
        </p:nvSpPr>
        <p:spPr bwMode="auto">
          <a:xfrm>
            <a:off x="6248400" y="2971800"/>
            <a:ext cx="3508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ym typeface="Symbol" pitchFamily="18" charset="2"/>
              </a:rPr>
              <a:t></a:t>
            </a:r>
            <a:endParaRPr lang="en-US" u="none"/>
          </a:p>
        </p:txBody>
      </p:sp>
      <p:sp>
        <p:nvSpPr>
          <p:cNvPr id="30731" name="Text Box 29"/>
          <p:cNvSpPr txBox="1">
            <a:spLocks noChangeArrowheads="1"/>
          </p:cNvSpPr>
          <p:nvPr/>
        </p:nvSpPr>
        <p:spPr bwMode="auto">
          <a:xfrm>
            <a:off x="6934200" y="2895600"/>
            <a:ext cx="3857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u="none">
                <a:sym typeface="Symbol" pitchFamily="18" charset="2"/>
              </a:rPr>
              <a:t></a:t>
            </a:r>
            <a:endParaRPr lang="en-US" b="1" u="none"/>
          </a:p>
        </p:txBody>
      </p:sp>
      <p:sp>
        <p:nvSpPr>
          <p:cNvPr id="30732" name="Text Box 30"/>
          <p:cNvSpPr txBox="1">
            <a:spLocks noChangeArrowheads="1"/>
          </p:cNvSpPr>
          <p:nvPr/>
        </p:nvSpPr>
        <p:spPr bwMode="auto">
          <a:xfrm>
            <a:off x="8229600" y="2971800"/>
            <a:ext cx="334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u="none">
                <a:sym typeface="Symbol" pitchFamily="18" charset="2"/>
              </a:rPr>
              <a:t></a:t>
            </a:r>
            <a:endParaRPr lang="en-US" b="1" u="none"/>
          </a:p>
        </p:txBody>
      </p:sp>
      <p:cxnSp>
        <p:nvCxnSpPr>
          <p:cNvPr id="30733" name="AutoShape 33"/>
          <p:cNvCxnSpPr>
            <a:cxnSpLocks noChangeShapeType="1"/>
            <a:stCxn id="30727" idx="3"/>
          </p:cNvCxnSpPr>
          <p:nvPr/>
        </p:nvCxnSpPr>
        <p:spPr bwMode="auto">
          <a:xfrm flipH="1">
            <a:off x="4838700" y="2513013"/>
            <a:ext cx="649288" cy="4587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30734" name="Line 34"/>
          <p:cNvSpPr>
            <a:spLocks noChangeShapeType="1"/>
          </p:cNvSpPr>
          <p:nvPr/>
        </p:nvSpPr>
        <p:spPr bwMode="auto">
          <a:xfrm>
            <a:off x="5867400" y="25146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Oval 37"/>
          <p:cNvSpPr>
            <a:spLocks noChangeArrowheads="1"/>
          </p:cNvSpPr>
          <p:nvPr/>
        </p:nvSpPr>
        <p:spPr bwMode="auto">
          <a:xfrm>
            <a:off x="2590800" y="1219200"/>
            <a:ext cx="533400" cy="5334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736" name="Oval 38"/>
          <p:cNvSpPr>
            <a:spLocks noChangeArrowheads="1"/>
          </p:cNvSpPr>
          <p:nvPr/>
        </p:nvSpPr>
        <p:spPr bwMode="auto">
          <a:xfrm>
            <a:off x="1524000" y="21336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B</a:t>
            </a:r>
          </a:p>
        </p:txBody>
      </p:sp>
      <p:sp>
        <p:nvSpPr>
          <p:cNvPr id="30737" name="Oval 39"/>
          <p:cNvSpPr>
            <a:spLocks noChangeArrowheads="1"/>
          </p:cNvSpPr>
          <p:nvPr/>
        </p:nvSpPr>
        <p:spPr bwMode="auto">
          <a:xfrm>
            <a:off x="685800" y="30480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A</a:t>
            </a:r>
          </a:p>
        </p:txBody>
      </p:sp>
      <p:cxnSp>
        <p:nvCxnSpPr>
          <p:cNvPr id="30738" name="AutoShape 40"/>
          <p:cNvCxnSpPr>
            <a:cxnSpLocks noChangeShapeType="1"/>
            <a:stCxn id="30735" idx="3"/>
            <a:endCxn id="30736" idx="7"/>
          </p:cNvCxnSpPr>
          <p:nvPr/>
        </p:nvCxnSpPr>
        <p:spPr bwMode="auto">
          <a:xfrm flipH="1">
            <a:off x="1979613" y="1674813"/>
            <a:ext cx="688975" cy="536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30739" name="AutoShape 41"/>
          <p:cNvCxnSpPr>
            <a:cxnSpLocks noChangeShapeType="1"/>
            <a:stCxn id="30735" idx="5"/>
          </p:cNvCxnSpPr>
          <p:nvPr/>
        </p:nvCxnSpPr>
        <p:spPr bwMode="auto">
          <a:xfrm>
            <a:off x="3046413" y="1674813"/>
            <a:ext cx="536575" cy="6127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30740" name="Line 42"/>
          <p:cNvSpPr>
            <a:spLocks noChangeShapeType="1"/>
          </p:cNvSpPr>
          <p:nvPr/>
        </p:nvSpPr>
        <p:spPr bwMode="auto">
          <a:xfrm flipH="1">
            <a:off x="457200" y="35052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Line 43"/>
          <p:cNvSpPr>
            <a:spLocks noChangeShapeType="1"/>
          </p:cNvSpPr>
          <p:nvPr/>
        </p:nvSpPr>
        <p:spPr bwMode="auto">
          <a:xfrm>
            <a:off x="1143000" y="3505200"/>
            <a:ext cx="304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Text Box 44"/>
          <p:cNvSpPr txBox="1">
            <a:spLocks noChangeArrowheads="1"/>
          </p:cNvSpPr>
          <p:nvPr/>
        </p:nvSpPr>
        <p:spPr bwMode="auto">
          <a:xfrm>
            <a:off x="228600" y="3810000"/>
            <a:ext cx="376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ym typeface="Symbol" pitchFamily="18" charset="2"/>
              </a:rPr>
              <a:t></a:t>
            </a:r>
            <a:endParaRPr lang="en-US" u="none"/>
          </a:p>
        </p:txBody>
      </p:sp>
      <p:sp>
        <p:nvSpPr>
          <p:cNvPr id="30743" name="Text Box 45"/>
          <p:cNvSpPr txBox="1">
            <a:spLocks noChangeArrowheads="1"/>
          </p:cNvSpPr>
          <p:nvPr/>
        </p:nvSpPr>
        <p:spPr bwMode="auto">
          <a:xfrm>
            <a:off x="1371600" y="3886200"/>
            <a:ext cx="3508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>
                <a:sym typeface="Symbol" pitchFamily="18" charset="2"/>
              </a:rPr>
              <a:t></a:t>
            </a:r>
            <a:endParaRPr lang="en-US" u="none"/>
          </a:p>
        </p:txBody>
      </p:sp>
      <p:sp>
        <p:nvSpPr>
          <p:cNvPr id="30744" name="Text Box 46"/>
          <p:cNvSpPr txBox="1">
            <a:spLocks noChangeArrowheads="1"/>
          </p:cNvSpPr>
          <p:nvPr/>
        </p:nvSpPr>
        <p:spPr bwMode="auto">
          <a:xfrm flipH="1">
            <a:off x="2438400" y="3048000"/>
            <a:ext cx="3762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u="none">
                <a:sym typeface="Symbol" pitchFamily="18" charset="2"/>
              </a:rPr>
              <a:t></a:t>
            </a:r>
            <a:endParaRPr lang="en-US" b="1" u="none"/>
          </a:p>
        </p:txBody>
      </p:sp>
      <p:sp>
        <p:nvSpPr>
          <p:cNvPr id="30745" name="Text Box 47"/>
          <p:cNvSpPr txBox="1">
            <a:spLocks noChangeArrowheads="1"/>
          </p:cNvSpPr>
          <p:nvPr/>
        </p:nvSpPr>
        <p:spPr bwMode="auto">
          <a:xfrm>
            <a:off x="3200400" y="2209800"/>
            <a:ext cx="3349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b="1" u="none">
                <a:sym typeface="Symbol" pitchFamily="18" charset="2"/>
              </a:rPr>
              <a:t></a:t>
            </a:r>
            <a:endParaRPr lang="en-US" b="1" u="none"/>
          </a:p>
        </p:txBody>
      </p:sp>
      <p:sp>
        <p:nvSpPr>
          <p:cNvPr id="30746" name="Text Box 48"/>
          <p:cNvSpPr txBox="1">
            <a:spLocks noChangeArrowheads="1"/>
          </p:cNvSpPr>
          <p:nvPr/>
        </p:nvSpPr>
        <p:spPr bwMode="auto">
          <a:xfrm>
            <a:off x="3505200" y="2209800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>
                <a:solidFill>
                  <a:schemeClr val="hlink"/>
                </a:solidFill>
              </a:rPr>
              <a:t>y</a:t>
            </a:r>
          </a:p>
        </p:txBody>
      </p:sp>
      <p:cxnSp>
        <p:nvCxnSpPr>
          <p:cNvPr id="30747" name="AutoShape 49"/>
          <p:cNvCxnSpPr>
            <a:cxnSpLocks noChangeShapeType="1"/>
            <a:stCxn id="30736" idx="3"/>
            <a:endCxn id="30737" idx="0"/>
          </p:cNvCxnSpPr>
          <p:nvPr/>
        </p:nvCxnSpPr>
        <p:spPr bwMode="auto">
          <a:xfrm flipH="1">
            <a:off x="952500" y="2589213"/>
            <a:ext cx="649288" cy="4587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30748" name="Line 50"/>
          <p:cNvSpPr>
            <a:spLocks noChangeShapeType="1"/>
          </p:cNvSpPr>
          <p:nvPr/>
        </p:nvSpPr>
        <p:spPr bwMode="auto">
          <a:xfrm>
            <a:off x="1981200" y="2590800"/>
            <a:ext cx="533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Text Box 51"/>
          <p:cNvSpPr txBox="1">
            <a:spLocks noChangeArrowheads="1"/>
          </p:cNvSpPr>
          <p:nvPr/>
        </p:nvSpPr>
        <p:spPr bwMode="auto">
          <a:xfrm>
            <a:off x="990600" y="1752600"/>
            <a:ext cx="6588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i="1" u="none">
                <a:solidFill>
                  <a:schemeClr val="hlink"/>
                </a:solidFill>
              </a:rPr>
              <a:t>p</a:t>
            </a:r>
            <a:r>
              <a:rPr lang="en-US" u="none">
                <a:solidFill>
                  <a:schemeClr val="hlink"/>
                </a:solidFill>
              </a:rPr>
              <a:t>[</a:t>
            </a:r>
            <a:r>
              <a:rPr lang="en-US" i="1" u="none">
                <a:solidFill>
                  <a:schemeClr val="hlink"/>
                </a:solidFill>
              </a:rPr>
              <a:t>z</a:t>
            </a:r>
            <a:r>
              <a:rPr lang="en-US" u="none">
                <a:solidFill>
                  <a:schemeClr val="hlink"/>
                </a:solidFill>
              </a:rPr>
              <a:t>]</a:t>
            </a:r>
            <a:endParaRPr lang="en-US" i="1" u="none">
              <a:solidFill>
                <a:schemeClr val="hlink"/>
              </a:solidFill>
            </a:endParaRPr>
          </a:p>
        </p:txBody>
      </p:sp>
      <p:sp>
        <p:nvSpPr>
          <p:cNvPr id="30750" name="Oval 52"/>
          <p:cNvSpPr>
            <a:spLocks noChangeArrowheads="1"/>
          </p:cNvSpPr>
          <p:nvPr/>
        </p:nvSpPr>
        <p:spPr bwMode="auto">
          <a:xfrm>
            <a:off x="7543800" y="2057400"/>
            <a:ext cx="533400" cy="5334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C</a:t>
            </a:r>
          </a:p>
        </p:txBody>
      </p:sp>
      <p:cxnSp>
        <p:nvCxnSpPr>
          <p:cNvPr id="30751" name="AutoShape 53"/>
          <p:cNvCxnSpPr>
            <a:cxnSpLocks noChangeShapeType="1"/>
            <a:stCxn id="30726" idx="5"/>
            <a:endCxn id="30750" idx="1"/>
          </p:cNvCxnSpPr>
          <p:nvPr/>
        </p:nvCxnSpPr>
        <p:spPr bwMode="auto">
          <a:xfrm>
            <a:off x="6932613" y="1598613"/>
            <a:ext cx="688975" cy="5365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30752" name="Line 54"/>
          <p:cNvSpPr>
            <a:spLocks noChangeShapeType="1"/>
          </p:cNvSpPr>
          <p:nvPr/>
        </p:nvSpPr>
        <p:spPr bwMode="auto">
          <a:xfrm flipH="1">
            <a:off x="7162800" y="24384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Line 55"/>
          <p:cNvSpPr>
            <a:spLocks noChangeShapeType="1"/>
          </p:cNvSpPr>
          <p:nvPr/>
        </p:nvSpPr>
        <p:spPr bwMode="auto">
          <a:xfrm>
            <a:off x="8001000" y="2514600"/>
            <a:ext cx="381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Text Box 56"/>
          <p:cNvSpPr txBox="1">
            <a:spLocks noChangeArrowheads="1"/>
          </p:cNvSpPr>
          <p:nvPr/>
        </p:nvSpPr>
        <p:spPr bwMode="auto">
          <a:xfrm>
            <a:off x="381000" y="2743200"/>
            <a:ext cx="303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>
                <a:solidFill>
                  <a:schemeClr val="hlink"/>
                </a:solidFill>
              </a:rPr>
              <a:t>z</a:t>
            </a:r>
          </a:p>
        </p:txBody>
      </p:sp>
      <p:sp>
        <p:nvSpPr>
          <p:cNvPr id="30755" name="Line 57"/>
          <p:cNvSpPr>
            <a:spLocks noChangeShapeType="1"/>
          </p:cNvSpPr>
          <p:nvPr/>
        </p:nvSpPr>
        <p:spPr bwMode="auto">
          <a:xfrm>
            <a:off x="2895600" y="1066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Line 58"/>
          <p:cNvSpPr>
            <a:spLocks noChangeShapeType="1"/>
          </p:cNvSpPr>
          <p:nvPr/>
        </p:nvSpPr>
        <p:spPr bwMode="auto">
          <a:xfrm>
            <a:off x="6781800" y="990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MS PGothic" pitchFamily="34" charset="-128"/>
              </a:rPr>
              <a:t>Comp 550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RB-Insert Example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97900" cy="2209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 smtClean="0"/>
              <a:t>Case 1 (the child </a:t>
            </a:r>
            <a:r>
              <a:rPr lang="en-US" altLang="zh-CN" sz="2800" i="1" dirty="0" smtClean="0">
                <a:latin typeface="Times New Roman" pitchFamily="18" charset="0"/>
              </a:rPr>
              <a:t>x, </a:t>
            </a:r>
            <a:r>
              <a:rPr lang="en-US" altLang="zh-CN" sz="2800" dirty="0" smtClean="0"/>
              <a:t>its parent and its uncle </a:t>
            </a:r>
            <a:r>
              <a:rPr lang="en-US" altLang="zh-CN" sz="2800" i="1" dirty="0" smtClean="0">
                <a:latin typeface="Times New Roman" pitchFamily="18" charset="0"/>
              </a:rPr>
              <a:t>y</a:t>
            </a:r>
            <a:r>
              <a:rPr lang="en-US" altLang="zh-CN" sz="2800" dirty="0" smtClean="0"/>
              <a:t> are red):  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Change parent and uncle to black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Change grandparent to red (preserves black height)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Make grandparent new </a:t>
            </a:r>
            <a:r>
              <a:rPr lang="en-US" altLang="zh-CN" sz="2400" i="1" dirty="0" smtClean="0">
                <a:latin typeface="Times New Roman" pitchFamily="18" charset="0"/>
              </a:rPr>
              <a:t>x</a:t>
            </a:r>
            <a:r>
              <a:rPr lang="en-US" altLang="zh-CN" sz="2400" dirty="0" smtClean="0"/>
              <a:t>, grandparent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uncle new </a:t>
            </a:r>
            <a:r>
              <a:rPr lang="en-US" altLang="ja-JP" sz="2400" i="1" dirty="0" smtClean="0">
                <a:latin typeface="Times New Roman" pitchFamily="18" charset="0"/>
              </a:rPr>
              <a:t>y</a:t>
            </a:r>
            <a:endParaRPr lang="en-US" altLang="zh-CN" sz="2400" i="1" dirty="0" smtClean="0">
              <a:latin typeface="Times New Roman" pitchFamily="18" charset="0"/>
            </a:endParaRPr>
          </a:p>
        </p:txBody>
      </p:sp>
      <p:pic>
        <p:nvPicPr>
          <p:cNvPr id="43013" name="Picture 4" descr="14"/>
          <p:cNvPicPr>
            <a:picLocks noChangeAspect="1" noChangeArrowheads="1"/>
          </p:cNvPicPr>
          <p:nvPr/>
        </p:nvPicPr>
        <p:blipFill>
          <a:blip r:embed="rId3" cstate="print"/>
          <a:srcRect l="10957" b="47324"/>
          <a:stretch>
            <a:fillRect/>
          </a:stretch>
        </p:blipFill>
        <p:spPr bwMode="auto">
          <a:xfrm>
            <a:off x="1371600" y="2590800"/>
            <a:ext cx="68119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4" descr="14"/>
          <p:cNvPicPr>
            <a:picLocks noChangeAspect="1" noChangeArrowheads="1"/>
          </p:cNvPicPr>
          <p:nvPr/>
        </p:nvPicPr>
        <p:blipFill>
          <a:blip r:embed="rId3" cstate="print"/>
          <a:srcRect l="10417" t="26868" b="20070"/>
          <a:stretch>
            <a:fillRect/>
          </a:stretch>
        </p:blipFill>
        <p:spPr bwMode="auto">
          <a:xfrm>
            <a:off x="990600" y="2590800"/>
            <a:ext cx="7058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MS PGothic" pitchFamily="34" charset="-128"/>
              </a:rPr>
              <a:t>Comp 550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RB-Insert Example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597900" cy="2593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 smtClean="0"/>
              <a:t>Case 2 (</a:t>
            </a:r>
            <a:r>
              <a:rPr lang="en-US" altLang="zh-CN" sz="2800" i="1" dirty="0" smtClean="0">
                <a:latin typeface="Times New Roman" pitchFamily="18" charset="0"/>
              </a:rPr>
              <a:t>x </a:t>
            </a:r>
            <a:r>
              <a:rPr lang="en-US" altLang="zh-CN" sz="2800" dirty="0" smtClean="0"/>
              <a:t>and</a:t>
            </a:r>
            <a:r>
              <a:rPr lang="en-US" altLang="zh-CN" sz="2800" i="1" dirty="0" smtClean="0">
                <a:latin typeface="Times New Roman" pitchFamily="18" charset="0"/>
              </a:rPr>
              <a:t> </a:t>
            </a:r>
            <a:r>
              <a:rPr lang="en-US" altLang="zh-CN" sz="2800" dirty="0" smtClean="0"/>
              <a:t>its parent are red, </a:t>
            </a:r>
            <a:r>
              <a:rPr lang="en-US" altLang="zh-CN" sz="2800" i="1" dirty="0" smtClean="0">
                <a:latin typeface="Times New Roman" pitchFamily="18" charset="0"/>
              </a:rPr>
              <a:t>y</a:t>
            </a:r>
            <a:r>
              <a:rPr lang="en-US" altLang="zh-CN" sz="2800" dirty="0" smtClean="0"/>
              <a:t> is black, and </a:t>
            </a:r>
            <a:r>
              <a:rPr lang="en-US" altLang="zh-CN" sz="2800" i="1" dirty="0" smtClean="0">
                <a:latin typeface="Times New Roman" pitchFamily="18" charset="0"/>
              </a:rPr>
              <a:t>x</a:t>
            </a:r>
            <a:r>
              <a:rPr lang="en-US" altLang="zh-CN" sz="2800" dirty="0" smtClean="0"/>
              <a:t> is an </a:t>
            </a:r>
            <a:r>
              <a:rPr lang="ja-JP" altLang="en-US" sz="2800" dirty="0" smtClean="0"/>
              <a:t>“</a:t>
            </a:r>
            <a:r>
              <a:rPr lang="en-US" altLang="ja-JP" sz="2800" dirty="0" smtClean="0"/>
              <a:t>inside child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):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Rotate outwards on </a:t>
            </a:r>
            <a:r>
              <a:rPr lang="en-US" altLang="zh-CN" sz="2400" i="1" dirty="0" smtClean="0">
                <a:latin typeface="Times New Roman" pitchFamily="18" charset="0"/>
              </a:rPr>
              <a:t>x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parent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Former parent becomes new </a:t>
            </a:r>
            <a:r>
              <a:rPr lang="en-US" altLang="zh-CN" sz="2400" i="1" dirty="0" smtClean="0">
                <a:latin typeface="Times New Roman" pitchFamily="18" charset="0"/>
              </a:rPr>
              <a:t>x</a:t>
            </a:r>
            <a:endParaRPr lang="en-US" altLang="zh-CN" sz="2400" dirty="0" smtClean="0"/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Old</a:t>
            </a:r>
            <a:r>
              <a:rPr lang="en-US" altLang="zh-CN" sz="2400" i="1" dirty="0" smtClean="0"/>
              <a:t> </a:t>
            </a:r>
            <a:r>
              <a:rPr lang="en-US" altLang="zh-CN" sz="2400" i="1" dirty="0" smtClean="0">
                <a:latin typeface="Times New Roman" pitchFamily="18" charset="0"/>
              </a:rPr>
              <a:t>x</a:t>
            </a:r>
            <a:r>
              <a:rPr lang="en-US" altLang="zh-CN" sz="2400" dirty="0" smtClean="0"/>
              <a:t> becomes parent</a:t>
            </a:r>
            <a:endParaRPr lang="en-US" altLang="zh-CN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zh-CN" smtClean="0">
                <a:ea typeface="MS PGothic" pitchFamily="34" charset="-128"/>
              </a:rPr>
              <a:t>Comp 550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RB-Insert Example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97900" cy="2822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800" dirty="0" smtClean="0"/>
              <a:t>Case 3 (</a:t>
            </a:r>
            <a:r>
              <a:rPr lang="en-US" altLang="zh-CN" sz="2800" i="1" dirty="0" smtClean="0">
                <a:latin typeface="Times New Roman" pitchFamily="18" charset="0"/>
              </a:rPr>
              <a:t>x </a:t>
            </a:r>
            <a:r>
              <a:rPr lang="en-US" altLang="zh-CN" sz="2800" dirty="0" smtClean="0"/>
              <a:t>and</a:t>
            </a:r>
            <a:r>
              <a:rPr lang="en-US" altLang="zh-CN" sz="2800" i="1" dirty="0" smtClean="0">
                <a:latin typeface="Times New Roman" pitchFamily="18" charset="0"/>
              </a:rPr>
              <a:t> </a:t>
            </a:r>
            <a:r>
              <a:rPr lang="en-US" altLang="zh-CN" sz="2800" dirty="0" smtClean="0"/>
              <a:t>its parent are red, </a:t>
            </a:r>
            <a:r>
              <a:rPr lang="en-US" altLang="zh-CN" sz="2800" i="1" dirty="0" smtClean="0">
                <a:latin typeface="Times New Roman" pitchFamily="18" charset="0"/>
              </a:rPr>
              <a:t>y</a:t>
            </a:r>
            <a:r>
              <a:rPr lang="en-US" altLang="zh-CN" sz="2800" dirty="0" smtClean="0"/>
              <a:t> is black, and </a:t>
            </a:r>
            <a:r>
              <a:rPr lang="en-US" altLang="zh-CN" sz="2800" i="1" dirty="0" smtClean="0">
                <a:latin typeface="Times New Roman" pitchFamily="18" charset="0"/>
              </a:rPr>
              <a:t>x</a:t>
            </a:r>
            <a:r>
              <a:rPr lang="en-US" altLang="zh-CN" sz="2800" dirty="0" smtClean="0"/>
              <a:t> is an </a:t>
            </a:r>
            <a:r>
              <a:rPr lang="ja-JP" altLang="en-US" sz="2800" dirty="0" smtClean="0"/>
              <a:t>“</a:t>
            </a:r>
            <a:r>
              <a:rPr lang="en-US" altLang="ja-JP" sz="2800" dirty="0" smtClean="0"/>
              <a:t>outside child</a:t>
            </a:r>
            <a:r>
              <a:rPr lang="ja-JP" altLang="en-US" sz="2800" dirty="0" smtClean="0"/>
              <a:t>”</a:t>
            </a:r>
            <a:r>
              <a:rPr lang="en-US" altLang="ja-JP" sz="2800" dirty="0" smtClean="0"/>
              <a:t>):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Rotate </a:t>
            </a:r>
            <a:r>
              <a:rPr lang="ja-JP" altLang="en-US" sz="2400" dirty="0" smtClean="0"/>
              <a:t>“</a:t>
            </a:r>
            <a:r>
              <a:rPr lang="en-US" altLang="ja-JP" sz="2400" dirty="0" smtClean="0"/>
              <a:t>away from </a:t>
            </a:r>
            <a:r>
              <a:rPr lang="en-US" altLang="ja-JP" sz="2400" i="1" dirty="0" smtClean="0">
                <a:latin typeface="Times New Roman" pitchFamily="18" charset="0"/>
              </a:rPr>
              <a:t>x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> around </a:t>
            </a:r>
            <a:r>
              <a:rPr lang="en-US" altLang="ja-JP" sz="2400" i="1" dirty="0" smtClean="0">
                <a:latin typeface="Times New Roman" pitchFamily="18" charset="0"/>
              </a:rPr>
              <a:t>x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grandparent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Color </a:t>
            </a:r>
            <a:r>
              <a:rPr lang="en-US" altLang="zh-CN" sz="2400" i="1" dirty="0" smtClean="0">
                <a:latin typeface="Times New Roman" pitchFamily="18" charset="0"/>
              </a:rPr>
              <a:t>x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parent black 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Now </a:t>
            </a:r>
            <a:r>
              <a:rPr lang="en-US" altLang="zh-CN" sz="2400" i="1" dirty="0" smtClean="0">
                <a:latin typeface="Times New Roman" pitchFamily="18" charset="0"/>
              </a:rPr>
              <a:t>x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old grandparent is </a:t>
            </a:r>
            <a:r>
              <a:rPr lang="en-US" altLang="ja-JP" sz="2400" i="1" dirty="0" smtClean="0">
                <a:latin typeface="Times New Roman" pitchFamily="18" charset="0"/>
              </a:rPr>
              <a:t>x</a:t>
            </a:r>
            <a:r>
              <a:rPr lang="ja-JP" altLang="en-US" sz="2400" dirty="0" smtClean="0"/>
              <a:t>’</a:t>
            </a:r>
            <a:r>
              <a:rPr lang="en-US" altLang="ja-JP" sz="2400" dirty="0" smtClean="0"/>
              <a:t>s sibling; color it red to maintain the right number of black nodes down each path</a:t>
            </a:r>
            <a:endParaRPr lang="en-US" altLang="zh-CN" sz="2400" dirty="0" smtClean="0"/>
          </a:p>
        </p:txBody>
      </p:sp>
      <p:pic>
        <p:nvPicPr>
          <p:cNvPr id="51205" name="Picture 4" descr="14"/>
          <p:cNvPicPr>
            <a:picLocks noChangeAspect="1" noChangeArrowheads="1"/>
          </p:cNvPicPr>
          <p:nvPr/>
        </p:nvPicPr>
        <p:blipFill>
          <a:blip r:embed="rId3" cstate="print"/>
          <a:srcRect l="10437" t="54761"/>
          <a:stretch>
            <a:fillRect/>
          </a:stretch>
        </p:blipFill>
        <p:spPr bwMode="auto">
          <a:xfrm>
            <a:off x="1143000" y="2895601"/>
            <a:ext cx="705643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Red-black Properties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mtClean="0"/>
              <a:t>Every node is either </a:t>
            </a:r>
            <a:r>
              <a:rPr lang="en-US" smtClean="0">
                <a:solidFill>
                  <a:srgbClr val="FF0000"/>
                </a:solidFill>
              </a:rPr>
              <a:t>red</a:t>
            </a:r>
            <a:r>
              <a:rPr lang="en-US" smtClean="0"/>
              <a:t> or </a:t>
            </a:r>
            <a:r>
              <a:rPr lang="en-US" smtClean="0">
                <a:solidFill>
                  <a:schemeClr val="hlink"/>
                </a:solidFill>
              </a:rPr>
              <a:t>black</a:t>
            </a:r>
            <a:r>
              <a:rPr lang="en-US" smtClean="0"/>
              <a:t>.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mtClean="0"/>
              <a:t>The </a:t>
            </a:r>
            <a:r>
              <a:rPr lang="en-US" smtClean="0">
                <a:solidFill>
                  <a:schemeClr val="hlink"/>
                </a:solidFill>
              </a:rPr>
              <a:t>root is black</a:t>
            </a:r>
            <a:r>
              <a:rPr lang="en-US" smtClean="0"/>
              <a:t>.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mtClean="0"/>
              <a:t>Every </a:t>
            </a:r>
            <a:r>
              <a:rPr lang="en-US" smtClean="0">
                <a:solidFill>
                  <a:schemeClr val="hlink"/>
                </a:solidFill>
              </a:rPr>
              <a:t>leaf (</a:t>
            </a:r>
            <a:r>
              <a:rPr lang="en-US" i="1" smtClean="0">
                <a:solidFill>
                  <a:schemeClr val="hlink"/>
                </a:solidFill>
              </a:rPr>
              <a:t>nil</a:t>
            </a:r>
            <a:r>
              <a:rPr lang="en-US" smtClean="0">
                <a:solidFill>
                  <a:schemeClr val="hlink"/>
                </a:solidFill>
              </a:rPr>
              <a:t>) is black</a:t>
            </a:r>
            <a:r>
              <a:rPr lang="en-US" smtClean="0"/>
              <a:t>.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mtClean="0"/>
              <a:t>If a node is </a:t>
            </a:r>
            <a:r>
              <a:rPr lang="en-US" smtClean="0">
                <a:solidFill>
                  <a:srgbClr val="CC3300"/>
                </a:solidFill>
              </a:rPr>
              <a:t>red</a:t>
            </a:r>
            <a:r>
              <a:rPr lang="en-US" smtClean="0"/>
              <a:t>, then both its children are </a:t>
            </a:r>
            <a:r>
              <a:rPr lang="en-US" smtClean="0">
                <a:solidFill>
                  <a:schemeClr val="hlink"/>
                </a:solidFill>
              </a:rPr>
              <a:t>black</a:t>
            </a:r>
            <a:r>
              <a:rPr lang="en-US" smtClean="0"/>
              <a:t>.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endParaRPr lang="en-US" smtClean="0"/>
          </a:p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r>
              <a:rPr lang="en-US" smtClean="0"/>
              <a:t>For each node, all paths from the node to descendant leaves contain the same number of </a:t>
            </a:r>
            <a:r>
              <a:rPr lang="en-US" smtClean="0">
                <a:solidFill>
                  <a:schemeClr val="hlink"/>
                </a:solidFill>
              </a:rPr>
              <a:t>black</a:t>
            </a:r>
            <a:r>
              <a:rPr lang="en-US" smtClean="0"/>
              <a:t> nodes.</a:t>
            </a:r>
          </a:p>
          <a:p>
            <a:pPr marL="609600" indent="-609600">
              <a:spcBef>
                <a:spcPct val="0"/>
              </a:spcBef>
              <a:buFont typeface="Wingdings" pitchFamily="2" charset="2"/>
              <a:buAutoNum type="arabicPeriod"/>
            </a:pPr>
            <a:endParaRPr lang="en-US" smtClean="0"/>
          </a:p>
        </p:txBody>
      </p:sp>
      <p:sp>
        <p:nvSpPr>
          <p:cNvPr id="71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Algorithm Analysis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78863" cy="5181600"/>
          </a:xfrm>
        </p:spPr>
        <p:txBody>
          <a:bodyPr/>
          <a:lstStyle/>
          <a:p>
            <a:r>
              <a:rPr lang="en-US" i="1" smtClean="0"/>
              <a:t>O</a:t>
            </a:r>
            <a:r>
              <a:rPr lang="en-US" smtClean="0">
                <a:latin typeface="RMTMI" charset="-95"/>
              </a:rPr>
              <a:t>(</a:t>
            </a:r>
            <a:r>
              <a:rPr lang="en-US" smtClean="0"/>
              <a:t>lg </a:t>
            </a:r>
            <a:r>
              <a:rPr lang="en-US" i="1" smtClean="0"/>
              <a:t>n</a:t>
            </a:r>
            <a:r>
              <a:rPr lang="en-US" smtClean="0">
                <a:latin typeface="RMTMI" charset="-95"/>
              </a:rPr>
              <a:t>)</a:t>
            </a:r>
            <a:r>
              <a:rPr lang="en-US" i="1" smtClean="0">
                <a:latin typeface="RMTMI" charset="-95"/>
              </a:rPr>
              <a:t> </a:t>
            </a:r>
            <a:r>
              <a:rPr lang="en-US" smtClean="0"/>
              <a:t>time to get through RB-Insert up to the call of RB-Insert-Fixup.</a:t>
            </a:r>
          </a:p>
          <a:p>
            <a:r>
              <a:rPr lang="en-US" smtClean="0"/>
              <a:t>Within </a:t>
            </a:r>
            <a:r>
              <a:rPr lang="en-US" smtClean="0">
                <a:solidFill>
                  <a:srgbClr val="CC3300"/>
                </a:solidFill>
              </a:rPr>
              <a:t>RB-Insert-Fixup:</a:t>
            </a:r>
          </a:p>
          <a:p>
            <a:pPr lvl="1"/>
            <a:r>
              <a:rPr lang="en-US" smtClean="0"/>
              <a:t>Each iteration takes </a:t>
            </a:r>
            <a:r>
              <a:rPr lang="en-US" i="1" smtClean="0"/>
              <a:t>O</a:t>
            </a:r>
            <a:r>
              <a:rPr lang="en-US" smtClean="0">
                <a:latin typeface="RMTMI" charset="-95"/>
              </a:rPr>
              <a:t>(</a:t>
            </a:r>
            <a:r>
              <a:rPr lang="en-US" smtClean="0"/>
              <a:t>1</a:t>
            </a:r>
            <a:r>
              <a:rPr lang="en-US" smtClean="0">
                <a:latin typeface="RMTMI" charset="-95"/>
              </a:rPr>
              <a:t>)</a:t>
            </a:r>
            <a:r>
              <a:rPr lang="en-US" i="1" smtClean="0">
                <a:latin typeface="RMTMI" charset="-95"/>
              </a:rPr>
              <a:t> </a:t>
            </a:r>
            <a:r>
              <a:rPr lang="en-US" smtClean="0"/>
              <a:t>time.</a:t>
            </a:r>
          </a:p>
          <a:p>
            <a:pPr lvl="1"/>
            <a:r>
              <a:rPr lang="en-US" smtClean="0"/>
              <a:t>Each iteration but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smtClean="0"/>
              <a:t>the last</a:t>
            </a:r>
            <a:r>
              <a:rPr lang="en-US" smtClean="0">
                <a:solidFill>
                  <a:schemeClr val="hlink"/>
                </a:solidFill>
              </a:rPr>
              <a:t> moves </a:t>
            </a:r>
            <a:r>
              <a:rPr lang="en-US" i="1" smtClean="0">
                <a:solidFill>
                  <a:schemeClr val="hlink"/>
                </a:solidFill>
              </a:rPr>
              <a:t>z </a:t>
            </a:r>
            <a:r>
              <a:rPr lang="en-US" smtClean="0">
                <a:solidFill>
                  <a:schemeClr val="hlink"/>
                </a:solidFill>
              </a:rPr>
              <a:t>up 2 levels</a:t>
            </a:r>
            <a:r>
              <a:rPr lang="en-US" smtClean="0"/>
              <a:t>.</a:t>
            </a:r>
          </a:p>
          <a:p>
            <a:pPr lvl="1"/>
            <a:r>
              <a:rPr lang="en-US" i="1" smtClean="0"/>
              <a:t>O</a:t>
            </a:r>
            <a:r>
              <a:rPr lang="en-US" smtClean="0">
                <a:latin typeface="RMTMI" charset="-95"/>
              </a:rPr>
              <a:t>(</a:t>
            </a:r>
            <a:r>
              <a:rPr lang="en-US" smtClean="0"/>
              <a:t>lg </a:t>
            </a:r>
            <a:r>
              <a:rPr lang="en-US" i="1" smtClean="0"/>
              <a:t>n</a:t>
            </a:r>
            <a:r>
              <a:rPr lang="en-US" smtClean="0">
                <a:latin typeface="RMTMI" charset="-95"/>
              </a:rPr>
              <a:t>)</a:t>
            </a:r>
            <a:r>
              <a:rPr lang="en-US" i="1" smtClean="0">
                <a:latin typeface="RMTMI" charset="-95"/>
              </a:rPr>
              <a:t> </a:t>
            </a:r>
            <a:r>
              <a:rPr lang="en-US" smtClean="0"/>
              <a:t>levels </a:t>
            </a:r>
            <a:r>
              <a:rPr lang="en-US" sz="2400" smtClean="0">
                <a:sym typeface="Symbol" pitchFamily="18" charset="2"/>
              </a:rPr>
              <a:t></a:t>
            </a:r>
            <a:r>
              <a:rPr lang="en-US" smtClean="0">
                <a:latin typeface="MTSYN" charset="-127"/>
              </a:rPr>
              <a:t> </a:t>
            </a:r>
            <a:r>
              <a:rPr lang="en-US" i="1" smtClean="0"/>
              <a:t>O</a:t>
            </a:r>
            <a:r>
              <a:rPr lang="en-US" smtClean="0">
                <a:latin typeface="RMTMI" charset="-95"/>
              </a:rPr>
              <a:t>(</a:t>
            </a:r>
            <a:r>
              <a:rPr lang="en-US" smtClean="0"/>
              <a:t>lg </a:t>
            </a:r>
            <a:r>
              <a:rPr lang="en-US" i="1" smtClean="0"/>
              <a:t>n</a:t>
            </a:r>
            <a:r>
              <a:rPr lang="en-US" smtClean="0">
                <a:latin typeface="RMTMI" charset="-95"/>
              </a:rPr>
              <a:t>)</a:t>
            </a:r>
            <a:r>
              <a:rPr lang="en-US" i="1" smtClean="0">
                <a:latin typeface="RMTMI" charset="-95"/>
              </a:rPr>
              <a:t> </a:t>
            </a:r>
            <a:r>
              <a:rPr lang="en-US" smtClean="0"/>
              <a:t>time.</a:t>
            </a:r>
          </a:p>
          <a:p>
            <a:pPr lvl="1"/>
            <a:r>
              <a:rPr lang="en-US" smtClean="0"/>
              <a:t>Thus, insertion in a red-black tree takes </a:t>
            </a:r>
            <a:r>
              <a:rPr lang="en-US" i="1" smtClean="0"/>
              <a:t>O</a:t>
            </a:r>
            <a:r>
              <a:rPr lang="en-US" smtClean="0">
                <a:latin typeface="RMTMI" charset="-95"/>
              </a:rPr>
              <a:t>(</a:t>
            </a:r>
            <a:r>
              <a:rPr lang="en-US" smtClean="0"/>
              <a:t>lg </a:t>
            </a:r>
            <a:r>
              <a:rPr lang="en-US" i="1" smtClean="0"/>
              <a:t>n</a:t>
            </a:r>
            <a:r>
              <a:rPr lang="en-US" smtClean="0">
                <a:latin typeface="RMTMI" charset="-95"/>
              </a:rPr>
              <a:t>)</a:t>
            </a:r>
            <a:r>
              <a:rPr lang="en-US" i="1" smtClean="0">
                <a:latin typeface="RMTMI" charset="-95"/>
              </a:rPr>
              <a:t> </a:t>
            </a:r>
            <a:r>
              <a:rPr lang="en-US" smtClean="0"/>
              <a:t>time.</a:t>
            </a:r>
          </a:p>
          <a:p>
            <a:pPr lvl="1"/>
            <a:r>
              <a:rPr lang="en-US" smtClean="0"/>
              <a:t>Note: there are at most 2 rotations overall.</a:t>
            </a:r>
            <a:endParaRPr lang="en-US" smtClean="0">
              <a:latin typeface="MTSYN" charset="-127"/>
            </a:endParaRPr>
          </a:p>
          <a:p>
            <a:pPr lvl="1"/>
            <a:endParaRPr lang="en-US" smtClean="0"/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Deletion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458200" cy="5181600"/>
          </a:xfrm>
        </p:spPr>
        <p:txBody>
          <a:bodyPr/>
          <a:lstStyle/>
          <a:p>
            <a:r>
              <a:rPr lang="en-US" smtClean="0"/>
              <a:t>Deletion, like insertion, should preserve all the RB properties.</a:t>
            </a:r>
          </a:p>
          <a:p>
            <a:r>
              <a:rPr lang="en-US" smtClean="0"/>
              <a:t>The properties that may be violated depends on the color of the deleted node.</a:t>
            </a:r>
          </a:p>
          <a:p>
            <a:pPr lvl="1"/>
            <a:r>
              <a:rPr lang="en-US" smtClean="0"/>
              <a:t>Red – OK. </a:t>
            </a:r>
            <a:r>
              <a:rPr lang="en-US" u="sng" smtClean="0">
                <a:solidFill>
                  <a:srgbClr val="CC3300"/>
                </a:solidFill>
              </a:rPr>
              <a:t>Why?</a:t>
            </a:r>
          </a:p>
          <a:p>
            <a:pPr lvl="1"/>
            <a:r>
              <a:rPr lang="en-US" smtClean="0">
                <a:solidFill>
                  <a:schemeClr val="hlink"/>
                </a:solidFill>
              </a:rPr>
              <a:t>Black?</a:t>
            </a:r>
          </a:p>
          <a:p>
            <a:r>
              <a:rPr lang="en-US" smtClean="0"/>
              <a:t>Steps:</a:t>
            </a:r>
          </a:p>
          <a:p>
            <a:pPr lvl="1"/>
            <a:r>
              <a:rPr lang="en-US" smtClean="0"/>
              <a:t>Do regular BST deletion.</a:t>
            </a:r>
          </a:p>
          <a:p>
            <a:pPr lvl="1"/>
            <a:r>
              <a:rPr lang="en-US" smtClean="0"/>
              <a:t>Fix any violations of RB properties that may result.</a:t>
            </a:r>
          </a:p>
        </p:txBody>
      </p:sp>
      <p:sp>
        <p:nvSpPr>
          <p:cNvPr id="327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Deletion</a:t>
            </a:r>
          </a:p>
        </p:txBody>
      </p:sp>
      <p:sp>
        <p:nvSpPr>
          <p:cNvPr id="5017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400800" cy="3810000"/>
          </a:xfrm>
          <a:solidFill>
            <a:srgbClr val="CCECFF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smtClean="0"/>
              <a:t>RB-Delete</a:t>
            </a:r>
            <a:r>
              <a:rPr lang="en-US" sz="2400" b="1" u="sng" smtClean="0">
                <a:latin typeface="RMTMI" charset="-95"/>
              </a:rPr>
              <a:t>(</a:t>
            </a:r>
            <a:r>
              <a:rPr lang="en-US" sz="2400" b="1" i="1" u="sng" smtClean="0"/>
              <a:t>T</a:t>
            </a:r>
            <a:r>
              <a:rPr lang="en-US" sz="2400" b="1" u="sng" smtClean="0">
                <a:latin typeface="RMTMI" charset="-95"/>
              </a:rPr>
              <a:t>, </a:t>
            </a:r>
            <a:r>
              <a:rPr lang="en-US" sz="2400" b="1" i="1" u="sng" smtClean="0"/>
              <a:t>z</a:t>
            </a:r>
            <a:r>
              <a:rPr lang="en-US" sz="2400" b="1" u="sng" smtClean="0">
                <a:latin typeface="RMTMI" charset="-95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if </a:t>
            </a:r>
            <a:r>
              <a:rPr lang="en-US" sz="2400" i="1" smtClean="0"/>
              <a:t>left</a:t>
            </a:r>
            <a:r>
              <a:rPr lang="en-US" sz="2400" smtClean="0"/>
              <a:t>[</a:t>
            </a:r>
            <a:r>
              <a:rPr lang="en-US" sz="2400" i="1" smtClean="0"/>
              <a:t>z</a:t>
            </a:r>
            <a:r>
              <a:rPr lang="en-US" sz="2400" smtClean="0"/>
              <a:t>]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i="1" smtClean="0"/>
              <a:t>nil</a:t>
            </a:r>
            <a:r>
              <a:rPr lang="en-US" sz="2400" smtClean="0"/>
              <a:t>[</a:t>
            </a:r>
            <a:r>
              <a:rPr lang="en-US" sz="2400" i="1" smtClean="0"/>
              <a:t>T</a:t>
            </a:r>
            <a:r>
              <a:rPr lang="en-US" sz="2400" smtClean="0"/>
              <a:t>] or </a:t>
            </a:r>
            <a:r>
              <a:rPr lang="en-US" sz="2400" i="1" smtClean="0"/>
              <a:t>right</a:t>
            </a:r>
            <a:r>
              <a:rPr lang="en-US" sz="2400" smtClean="0"/>
              <a:t>[</a:t>
            </a:r>
            <a:r>
              <a:rPr lang="en-US" sz="2400" i="1" smtClean="0"/>
              <a:t>z</a:t>
            </a:r>
            <a:r>
              <a:rPr lang="en-US" sz="2400" smtClean="0"/>
              <a:t>]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i="1" smtClean="0"/>
              <a:t>nil</a:t>
            </a:r>
            <a:r>
              <a:rPr lang="en-US" sz="2400" smtClean="0"/>
              <a:t>[</a:t>
            </a:r>
            <a:r>
              <a:rPr lang="en-US" sz="2400" i="1" smtClean="0"/>
              <a:t>T</a:t>
            </a:r>
            <a:r>
              <a:rPr lang="en-US" sz="2400" smtClean="0"/>
              <a:t>]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    then </a:t>
            </a:r>
            <a:r>
              <a:rPr lang="en-US" sz="2400" i="1" smtClean="0"/>
              <a:t>y </a:t>
            </a:r>
            <a:r>
              <a:rPr lang="en-US" sz="28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z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    else </a:t>
            </a:r>
            <a:r>
              <a:rPr lang="en-US" sz="2400" i="1" smtClean="0"/>
              <a:t>y </a:t>
            </a:r>
            <a:r>
              <a:rPr lang="en-US" sz="28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smtClean="0"/>
              <a:t>TREE-SUCCESSOR</a:t>
            </a:r>
            <a:r>
              <a:rPr lang="en-US" sz="2400" i="1" smtClean="0">
                <a:latin typeface="RMTMI" charset="-95"/>
              </a:rPr>
              <a:t>(</a:t>
            </a:r>
            <a:r>
              <a:rPr lang="en-US" sz="2400" i="1" smtClean="0"/>
              <a:t>z</a:t>
            </a:r>
            <a:r>
              <a:rPr lang="en-US" sz="2400" i="1" smtClean="0">
                <a:latin typeface="RMTMI" charset="-95"/>
              </a:rPr>
              <a:t>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if </a:t>
            </a:r>
            <a:r>
              <a:rPr lang="en-US" sz="2400" i="1" smtClean="0"/>
              <a:t>left</a:t>
            </a:r>
            <a:r>
              <a:rPr lang="en-US" sz="2400" smtClean="0"/>
              <a:t>[</a:t>
            </a:r>
            <a:r>
              <a:rPr lang="en-US" sz="2400" i="1" smtClean="0"/>
              <a:t>y</a:t>
            </a:r>
            <a:r>
              <a:rPr lang="en-US" sz="2400" smtClean="0"/>
              <a:t>]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i="1" smtClean="0"/>
              <a:t>nil</a:t>
            </a:r>
            <a:r>
              <a:rPr lang="en-US" sz="2400" smtClean="0"/>
              <a:t>[</a:t>
            </a:r>
            <a:r>
              <a:rPr lang="en-US" sz="2400" i="1" smtClean="0"/>
              <a:t>T </a:t>
            </a:r>
            <a:r>
              <a:rPr lang="en-US" sz="2400" smtClean="0"/>
              <a:t>]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then </a:t>
            </a:r>
            <a:r>
              <a:rPr lang="en-US" sz="2400" i="1" smtClean="0"/>
              <a:t>x </a:t>
            </a:r>
            <a:r>
              <a:rPr lang="en-US" sz="28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left</a:t>
            </a:r>
            <a:r>
              <a:rPr lang="en-US" sz="2400" smtClean="0"/>
              <a:t>[</a:t>
            </a:r>
            <a:r>
              <a:rPr lang="en-US" sz="2400" i="1" smtClean="0"/>
              <a:t>y</a:t>
            </a:r>
            <a:r>
              <a:rPr lang="en-US" sz="2400" smtClean="0"/>
              <a:t>]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else </a:t>
            </a:r>
            <a:r>
              <a:rPr lang="en-US" sz="2400" i="1" smtClean="0"/>
              <a:t>x </a:t>
            </a:r>
            <a:r>
              <a:rPr lang="en-US" sz="28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right</a:t>
            </a:r>
            <a:r>
              <a:rPr lang="en-US" sz="2400" smtClean="0"/>
              <a:t>[</a:t>
            </a:r>
            <a:r>
              <a:rPr lang="en-US" sz="2400" i="1" smtClean="0"/>
              <a:t>y</a:t>
            </a:r>
            <a:r>
              <a:rPr lang="en-US" sz="2400" smtClean="0"/>
              <a:t>]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</a:t>
            </a:r>
            <a:r>
              <a:rPr lang="en-US" sz="28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y</a:t>
            </a:r>
            <a:r>
              <a:rPr lang="en-US" sz="2400" smtClean="0"/>
              <a:t>]   // Do this, even if </a:t>
            </a:r>
            <a:r>
              <a:rPr lang="en-US" sz="2400" i="1" smtClean="0"/>
              <a:t>x</a:t>
            </a:r>
            <a:r>
              <a:rPr lang="en-US" sz="2400" smtClean="0"/>
              <a:t> is </a:t>
            </a:r>
            <a:r>
              <a:rPr lang="en-US" sz="2400" i="1" smtClean="0"/>
              <a:t>nil</a:t>
            </a:r>
            <a:r>
              <a:rPr lang="en-US" sz="2400" smtClean="0"/>
              <a:t>[</a:t>
            </a:r>
            <a:r>
              <a:rPr lang="en-US" sz="2400" i="1" smtClean="0"/>
              <a:t>T</a:t>
            </a:r>
            <a:r>
              <a:rPr lang="en-US" sz="2400" smtClean="0"/>
              <a:t>]</a:t>
            </a:r>
          </a:p>
          <a:p>
            <a:pPr marL="609600" indent="-609600">
              <a:lnSpc>
                <a:spcPct val="80000"/>
              </a:lnSpc>
              <a:defRPr/>
            </a:pPr>
            <a:endParaRPr lang="en-US" sz="2400" smtClean="0"/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Deletion</a:t>
            </a: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502788" name="Rectangle 4"/>
          <p:cNvSpPr>
            <a:spLocks noChangeArrowheads="1"/>
          </p:cNvSpPr>
          <p:nvPr/>
        </p:nvSpPr>
        <p:spPr bwMode="auto">
          <a:xfrm>
            <a:off x="152400" y="1066800"/>
            <a:ext cx="5867400" cy="5029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/>
          <a:lstStyle/>
          <a:p>
            <a:pPr marL="457200" indent="-4572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b="1">
                <a:solidFill>
                  <a:srgbClr val="010000"/>
                </a:solidFill>
              </a:rPr>
              <a:t>RB-Delete </a:t>
            </a:r>
            <a:r>
              <a:rPr lang="en-US" b="1">
                <a:solidFill>
                  <a:srgbClr val="010000"/>
                </a:solidFill>
                <a:latin typeface="RMTMI" charset="-95"/>
              </a:rPr>
              <a:t>(</a:t>
            </a:r>
            <a:r>
              <a:rPr lang="en-US" b="1" i="1">
                <a:solidFill>
                  <a:srgbClr val="010000"/>
                </a:solidFill>
              </a:rPr>
              <a:t>T</a:t>
            </a:r>
            <a:r>
              <a:rPr lang="en-US" b="1" i="1">
                <a:solidFill>
                  <a:srgbClr val="010000"/>
                </a:solidFill>
                <a:latin typeface="RMTMI" charset="-95"/>
              </a:rPr>
              <a:t>, </a:t>
            </a:r>
            <a:r>
              <a:rPr lang="en-US" b="1" i="1">
                <a:solidFill>
                  <a:srgbClr val="010000"/>
                </a:solidFill>
              </a:rPr>
              <a:t>z</a:t>
            </a:r>
            <a:r>
              <a:rPr lang="en-US" b="1">
                <a:solidFill>
                  <a:srgbClr val="010000"/>
                </a:solidFill>
                <a:latin typeface="RMTMI" charset="-95"/>
              </a:rPr>
              <a:t>) (Contd.)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8"/>
              <a:defRPr/>
            </a:pPr>
            <a:r>
              <a:rPr lang="en-US" b="1" u="none">
                <a:solidFill>
                  <a:srgbClr val="010000"/>
                </a:solidFill>
              </a:rPr>
              <a:t>if 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y</a:t>
            </a:r>
            <a:r>
              <a:rPr lang="en-US" u="none">
                <a:solidFill>
                  <a:srgbClr val="010000"/>
                </a:solidFill>
              </a:rPr>
              <a:t>] 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= </a:t>
            </a:r>
            <a:r>
              <a:rPr lang="en-US" i="1" u="none">
                <a:solidFill>
                  <a:srgbClr val="010000"/>
                </a:solidFill>
              </a:rPr>
              <a:t>nil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T </a:t>
            </a:r>
            <a:r>
              <a:rPr lang="en-US" u="none">
                <a:solidFill>
                  <a:srgbClr val="010000"/>
                </a:solidFill>
              </a:rPr>
              <a:t>]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8"/>
              <a:defRPr/>
            </a:pPr>
            <a:r>
              <a:rPr lang="en-US" b="1" u="none">
                <a:solidFill>
                  <a:srgbClr val="010000"/>
                </a:solidFill>
              </a:rPr>
              <a:t>   then </a:t>
            </a:r>
            <a:r>
              <a:rPr lang="en-US" i="1" u="none">
                <a:solidFill>
                  <a:srgbClr val="010000"/>
                </a:solidFill>
              </a:rPr>
              <a:t>root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T </a:t>
            </a:r>
            <a:r>
              <a:rPr lang="en-US" u="none">
                <a:solidFill>
                  <a:srgbClr val="010000"/>
                </a:solidFill>
              </a:rPr>
              <a:t>] </a:t>
            </a:r>
            <a:r>
              <a:rPr lang="en-US" u="none">
                <a:sym typeface="Symbol" pitchFamily="18" charset="2"/>
              </a:rPr>
              <a:t>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 </a:t>
            </a:r>
            <a:r>
              <a:rPr lang="en-US" i="1" u="none">
                <a:solidFill>
                  <a:srgbClr val="010000"/>
                </a:solidFill>
              </a:rPr>
              <a:t>x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8"/>
              <a:defRPr/>
            </a:pPr>
            <a:r>
              <a:rPr lang="en-US" b="1" u="none">
                <a:solidFill>
                  <a:srgbClr val="010000"/>
                </a:solidFill>
              </a:rPr>
              <a:t>   else if </a:t>
            </a:r>
            <a:r>
              <a:rPr lang="en-US" i="1" u="none">
                <a:solidFill>
                  <a:srgbClr val="010000"/>
                </a:solidFill>
              </a:rPr>
              <a:t>y 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= </a:t>
            </a:r>
            <a:r>
              <a:rPr lang="en-US" i="1" u="none">
                <a:solidFill>
                  <a:srgbClr val="010000"/>
                </a:solidFill>
              </a:rPr>
              <a:t>left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y</a:t>
            </a:r>
            <a:r>
              <a:rPr lang="en-US" u="none">
                <a:solidFill>
                  <a:srgbClr val="010000"/>
                </a:solidFill>
              </a:rPr>
              <a:t>]]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8"/>
              <a:defRPr/>
            </a:pPr>
            <a:r>
              <a:rPr lang="en-US" b="1" u="none">
                <a:solidFill>
                  <a:srgbClr val="010000"/>
                </a:solidFill>
              </a:rPr>
              <a:t>           then </a:t>
            </a:r>
            <a:r>
              <a:rPr lang="en-US" i="1" u="none">
                <a:solidFill>
                  <a:srgbClr val="010000"/>
                </a:solidFill>
              </a:rPr>
              <a:t>left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y</a:t>
            </a:r>
            <a:r>
              <a:rPr lang="en-US" u="none">
                <a:solidFill>
                  <a:srgbClr val="010000"/>
                </a:solidFill>
              </a:rPr>
              <a:t>]] </a:t>
            </a:r>
            <a:r>
              <a:rPr lang="en-US" u="none">
                <a:sym typeface="Symbol" pitchFamily="18" charset="2"/>
              </a:rPr>
              <a:t>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 </a:t>
            </a:r>
            <a:r>
              <a:rPr lang="en-US" i="1" u="none">
                <a:solidFill>
                  <a:srgbClr val="010000"/>
                </a:solidFill>
              </a:rPr>
              <a:t>x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8"/>
              <a:defRPr/>
            </a:pPr>
            <a:r>
              <a:rPr lang="en-US" b="1" u="none">
                <a:solidFill>
                  <a:srgbClr val="010000"/>
                </a:solidFill>
              </a:rPr>
              <a:t>           else </a:t>
            </a:r>
            <a:r>
              <a:rPr lang="en-US" i="1" u="none">
                <a:solidFill>
                  <a:srgbClr val="010000"/>
                </a:solidFill>
              </a:rPr>
              <a:t>right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p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y</a:t>
            </a:r>
            <a:r>
              <a:rPr lang="en-US" u="none">
                <a:solidFill>
                  <a:srgbClr val="010000"/>
                </a:solidFill>
              </a:rPr>
              <a:t>]] </a:t>
            </a:r>
            <a:r>
              <a:rPr lang="en-US" u="none">
                <a:sym typeface="Symbol" pitchFamily="18" charset="2"/>
              </a:rPr>
              <a:t>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 </a:t>
            </a:r>
            <a:r>
              <a:rPr lang="en-US" i="1" u="none">
                <a:solidFill>
                  <a:srgbClr val="010000"/>
                </a:solidFill>
              </a:rPr>
              <a:t>x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8"/>
              <a:defRPr/>
            </a:pPr>
            <a:r>
              <a:rPr lang="en-US" b="1" u="none">
                <a:solidFill>
                  <a:srgbClr val="010000"/>
                </a:solidFill>
              </a:rPr>
              <a:t>if </a:t>
            </a:r>
            <a:r>
              <a:rPr lang="en-US" i="1" u="none">
                <a:solidFill>
                  <a:srgbClr val="010000"/>
                </a:solidFill>
              </a:rPr>
              <a:t>y 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= </a:t>
            </a:r>
            <a:r>
              <a:rPr lang="en-US" i="1" u="none">
                <a:solidFill>
                  <a:srgbClr val="010000"/>
                </a:solidFill>
              </a:rPr>
              <a:t>z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8"/>
              <a:defRPr/>
            </a:pPr>
            <a:r>
              <a:rPr lang="en-US" b="1" u="none">
                <a:solidFill>
                  <a:srgbClr val="010000"/>
                </a:solidFill>
              </a:rPr>
              <a:t>   then </a:t>
            </a:r>
            <a:r>
              <a:rPr lang="en-US" i="1" u="none">
                <a:solidFill>
                  <a:srgbClr val="010000"/>
                </a:solidFill>
              </a:rPr>
              <a:t>key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z</a:t>
            </a:r>
            <a:r>
              <a:rPr lang="en-US" u="none">
                <a:solidFill>
                  <a:srgbClr val="010000"/>
                </a:solidFill>
              </a:rPr>
              <a:t>] </a:t>
            </a:r>
            <a:r>
              <a:rPr lang="en-US" u="none">
                <a:sym typeface="Symbol" pitchFamily="18" charset="2"/>
              </a:rPr>
              <a:t>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 </a:t>
            </a:r>
            <a:r>
              <a:rPr lang="en-US" i="1" u="none">
                <a:solidFill>
                  <a:srgbClr val="010000"/>
                </a:solidFill>
              </a:rPr>
              <a:t>key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y</a:t>
            </a:r>
            <a:r>
              <a:rPr lang="en-US" u="none">
                <a:solidFill>
                  <a:srgbClr val="010000"/>
                </a:solidFill>
              </a:rPr>
              <a:t>]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8"/>
              <a:defRPr/>
            </a:pPr>
            <a:r>
              <a:rPr lang="en-US" u="none">
                <a:solidFill>
                  <a:srgbClr val="010000"/>
                </a:solidFill>
              </a:rPr>
              <a:t>   copy </a:t>
            </a:r>
            <a:r>
              <a:rPr lang="en-US" i="1" u="none">
                <a:solidFill>
                  <a:srgbClr val="010000"/>
                </a:solidFill>
              </a:rPr>
              <a:t>y</a:t>
            </a:r>
            <a:r>
              <a:rPr lang="en-US" u="none">
                <a:solidFill>
                  <a:srgbClr val="010000"/>
                </a:solidFill>
              </a:rPr>
              <a:t>’s satellite data into </a:t>
            </a:r>
            <a:r>
              <a:rPr lang="en-US" i="1" u="none">
                <a:solidFill>
                  <a:srgbClr val="010000"/>
                </a:solidFill>
              </a:rPr>
              <a:t>z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8"/>
              <a:defRPr/>
            </a:pPr>
            <a:r>
              <a:rPr lang="en-US" b="1" u="none">
                <a:solidFill>
                  <a:srgbClr val="010000"/>
                </a:solidFill>
              </a:rPr>
              <a:t>if </a:t>
            </a:r>
            <a:r>
              <a:rPr lang="en-US" i="1" u="none">
                <a:solidFill>
                  <a:srgbClr val="010000"/>
                </a:solidFill>
              </a:rPr>
              <a:t>color</a:t>
            </a:r>
            <a:r>
              <a:rPr lang="en-US" u="none">
                <a:solidFill>
                  <a:srgbClr val="010000"/>
                </a:solidFill>
              </a:rPr>
              <a:t>[</a:t>
            </a:r>
            <a:r>
              <a:rPr lang="en-US" i="1" u="none">
                <a:solidFill>
                  <a:srgbClr val="010000"/>
                </a:solidFill>
              </a:rPr>
              <a:t>y</a:t>
            </a:r>
            <a:r>
              <a:rPr lang="en-US" u="none">
                <a:solidFill>
                  <a:srgbClr val="010000"/>
                </a:solidFill>
              </a:rPr>
              <a:t>] </a:t>
            </a:r>
            <a:r>
              <a:rPr lang="en-US" u="none">
                <a:solidFill>
                  <a:srgbClr val="010000"/>
                </a:solidFill>
                <a:latin typeface="MTSYN" charset="-127"/>
              </a:rPr>
              <a:t>= </a:t>
            </a:r>
            <a:r>
              <a:rPr lang="en-US" u="none">
                <a:solidFill>
                  <a:srgbClr val="010000"/>
                </a:solidFill>
              </a:rPr>
              <a:t>BLACK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8"/>
              <a:defRPr/>
            </a:pPr>
            <a:r>
              <a:rPr lang="en-US" b="1" u="none">
                <a:solidFill>
                  <a:srgbClr val="010000"/>
                </a:solidFill>
              </a:rPr>
              <a:t>    then </a:t>
            </a:r>
            <a:r>
              <a:rPr lang="en-US" u="none">
                <a:solidFill>
                  <a:srgbClr val="010000"/>
                </a:solidFill>
              </a:rPr>
              <a:t>RB-Delete-Fixup</a:t>
            </a:r>
            <a:r>
              <a:rPr lang="en-US" u="none">
                <a:solidFill>
                  <a:srgbClr val="010000"/>
                </a:solidFill>
                <a:latin typeface="RMTMI" charset="-95"/>
              </a:rPr>
              <a:t>(</a:t>
            </a:r>
            <a:r>
              <a:rPr lang="en-US" i="1" u="none">
                <a:solidFill>
                  <a:srgbClr val="010000"/>
                </a:solidFill>
              </a:rPr>
              <a:t>T</a:t>
            </a:r>
            <a:r>
              <a:rPr lang="en-US" i="1" u="none">
                <a:solidFill>
                  <a:srgbClr val="010000"/>
                </a:solidFill>
                <a:latin typeface="RMTMI" charset="-95"/>
              </a:rPr>
              <a:t>, </a:t>
            </a:r>
            <a:r>
              <a:rPr lang="en-US" i="1" u="none">
                <a:solidFill>
                  <a:srgbClr val="010000"/>
                </a:solidFill>
              </a:rPr>
              <a:t>x</a:t>
            </a:r>
            <a:r>
              <a:rPr lang="en-US" u="none">
                <a:solidFill>
                  <a:srgbClr val="010000"/>
                </a:solidFill>
                <a:latin typeface="RMTMI" charset="-95"/>
              </a:rPr>
              <a:t>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 startAt="8"/>
              <a:defRPr/>
            </a:pPr>
            <a:r>
              <a:rPr lang="en-US" b="1" u="none">
                <a:solidFill>
                  <a:srgbClr val="010000"/>
                </a:solidFill>
              </a:rPr>
              <a:t>return </a:t>
            </a:r>
            <a:r>
              <a:rPr lang="en-US" i="1" u="none">
                <a:solidFill>
                  <a:srgbClr val="010000"/>
                </a:solidFill>
              </a:rPr>
              <a:t>y</a:t>
            </a:r>
            <a:endParaRPr lang="en-US" u="none">
              <a:solidFill>
                <a:srgbClr val="010000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w"/>
              <a:defRPr/>
            </a:pPr>
            <a:endParaRPr lang="en-US" u="none">
              <a:solidFill>
                <a:srgbClr val="010000"/>
              </a:solidFill>
            </a:endParaRPr>
          </a:p>
          <a:p>
            <a:pPr marL="457200" indent="-457200">
              <a:spcBef>
                <a:spcPct val="20000"/>
              </a:spcBef>
              <a:buFont typeface="Wingdings" pitchFamily="2" charset="2"/>
              <a:buChar char="w"/>
              <a:defRPr/>
            </a:pPr>
            <a:endParaRPr lang="en-US" sz="2000" u="none">
              <a:solidFill>
                <a:srgbClr val="010000"/>
              </a:solidFill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6324600" y="3886200"/>
            <a:ext cx="2667000" cy="1930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u="none"/>
              <a:t>The node passed to the fixup routine is the lone child of the spliced up node, or the sentinel.</a:t>
            </a:r>
          </a:p>
        </p:txBody>
      </p:sp>
      <p:sp>
        <p:nvSpPr>
          <p:cNvPr id="34822" name="Line 8"/>
          <p:cNvSpPr>
            <a:spLocks noChangeShapeType="1"/>
          </p:cNvSpPr>
          <p:nvPr/>
        </p:nvSpPr>
        <p:spPr bwMode="auto">
          <a:xfrm flipH="1">
            <a:off x="4343400" y="4800600"/>
            <a:ext cx="1981200" cy="533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RB Properties Violation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</a:t>
            </a:r>
            <a:r>
              <a:rPr lang="en-US" i="1" smtClean="0"/>
              <a:t>y </a:t>
            </a:r>
            <a:r>
              <a:rPr lang="en-US" smtClean="0"/>
              <a:t>is black, we could have violations of red-black properties:</a:t>
            </a:r>
          </a:p>
          <a:p>
            <a:pPr lvl="1"/>
            <a:r>
              <a:rPr lang="en-US" smtClean="0"/>
              <a:t>Prop. 1. OK.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Prop. 2. If </a:t>
            </a:r>
            <a:r>
              <a:rPr lang="en-US" i="1" smtClean="0">
                <a:solidFill>
                  <a:srgbClr val="FF0000"/>
                </a:solidFill>
              </a:rPr>
              <a:t>y </a:t>
            </a:r>
            <a:r>
              <a:rPr lang="en-US" smtClean="0">
                <a:solidFill>
                  <a:srgbClr val="FF0000"/>
                </a:solidFill>
              </a:rPr>
              <a:t>is the root and </a:t>
            </a:r>
            <a:r>
              <a:rPr lang="en-US" i="1" smtClean="0">
                <a:solidFill>
                  <a:srgbClr val="FF0000"/>
                </a:solidFill>
              </a:rPr>
              <a:t>x </a:t>
            </a:r>
            <a:r>
              <a:rPr lang="en-US" smtClean="0">
                <a:solidFill>
                  <a:srgbClr val="FF0000"/>
                </a:solidFill>
              </a:rPr>
              <a:t>is red, then the root has become red.</a:t>
            </a:r>
          </a:p>
          <a:p>
            <a:pPr lvl="1"/>
            <a:r>
              <a:rPr lang="en-US" smtClean="0"/>
              <a:t>Prop. 3. OK.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Prop. 4. Violation if </a:t>
            </a:r>
            <a:r>
              <a:rPr lang="en-US" i="1" smtClean="0">
                <a:solidFill>
                  <a:srgbClr val="FF0000"/>
                </a:solidFill>
              </a:rPr>
              <a:t>p</a:t>
            </a:r>
            <a:r>
              <a:rPr lang="en-US" smtClean="0">
                <a:solidFill>
                  <a:srgbClr val="FF0000"/>
                </a:solidFill>
              </a:rPr>
              <a:t>[</a:t>
            </a:r>
            <a:r>
              <a:rPr lang="en-US" i="1" smtClean="0">
                <a:solidFill>
                  <a:srgbClr val="FF0000"/>
                </a:solidFill>
              </a:rPr>
              <a:t>y</a:t>
            </a:r>
            <a:r>
              <a:rPr lang="en-US" smtClean="0">
                <a:solidFill>
                  <a:srgbClr val="FF0000"/>
                </a:solidFill>
              </a:rPr>
              <a:t>] and </a:t>
            </a:r>
            <a:r>
              <a:rPr lang="en-US" i="1" smtClean="0">
                <a:solidFill>
                  <a:srgbClr val="FF0000"/>
                </a:solidFill>
              </a:rPr>
              <a:t>x </a:t>
            </a:r>
            <a:r>
              <a:rPr lang="en-US" smtClean="0">
                <a:solidFill>
                  <a:srgbClr val="FF0000"/>
                </a:solidFill>
              </a:rPr>
              <a:t>are both red.</a:t>
            </a:r>
          </a:p>
          <a:p>
            <a:pPr lvl="1"/>
            <a:r>
              <a:rPr lang="en-US" smtClean="0">
                <a:solidFill>
                  <a:srgbClr val="FF0000"/>
                </a:solidFill>
              </a:rPr>
              <a:t>Prop. 5. Any path containing </a:t>
            </a:r>
            <a:r>
              <a:rPr lang="en-US" i="1" smtClean="0">
                <a:solidFill>
                  <a:srgbClr val="FF0000"/>
                </a:solidFill>
              </a:rPr>
              <a:t>y </a:t>
            </a:r>
            <a:r>
              <a:rPr lang="en-US" smtClean="0">
                <a:solidFill>
                  <a:srgbClr val="FF0000"/>
                </a:solidFill>
              </a:rPr>
              <a:t>now has 1 fewer black node.</a:t>
            </a:r>
          </a:p>
          <a:p>
            <a:endParaRPr lang="en-US" smtClean="0"/>
          </a:p>
        </p:txBody>
      </p:sp>
      <p:sp>
        <p:nvSpPr>
          <p:cNvPr id="3584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RB Properties Violation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Prop. 5. Any path containing </a:t>
            </a:r>
            <a:r>
              <a:rPr lang="en-US" sz="2800" i="1" smtClean="0">
                <a:solidFill>
                  <a:srgbClr val="FF0000"/>
                </a:solidFill>
              </a:rPr>
              <a:t>y </a:t>
            </a:r>
            <a:r>
              <a:rPr lang="en-US" sz="2800" smtClean="0">
                <a:solidFill>
                  <a:srgbClr val="FF0000"/>
                </a:solidFill>
              </a:rPr>
              <a:t>now has 1 fewer black node.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Correct by giving </a:t>
            </a:r>
            <a:r>
              <a:rPr lang="en-US" sz="2400" i="1" smtClean="0"/>
              <a:t>x </a:t>
            </a:r>
            <a:r>
              <a:rPr lang="en-US" sz="2400" smtClean="0"/>
              <a:t>an </a:t>
            </a:r>
            <a:r>
              <a:rPr lang="en-US" sz="2400" smtClean="0">
                <a:solidFill>
                  <a:schemeClr val="hlink"/>
                </a:solidFill>
              </a:rPr>
              <a:t>“extra black.”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Add 1 to count of black nodes on paths containing </a:t>
            </a:r>
            <a:r>
              <a:rPr lang="en-US" sz="2400" i="1" smtClean="0"/>
              <a:t>x</a:t>
            </a:r>
            <a:r>
              <a:rPr lang="en-US" sz="240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rgbClr val="CC3300"/>
                </a:solidFill>
              </a:rPr>
              <a:t>Now property 5 is OK, but property 1 is not</a:t>
            </a:r>
            <a:r>
              <a:rPr lang="en-US" sz="240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i="1" smtClean="0"/>
              <a:t>x </a:t>
            </a:r>
            <a:r>
              <a:rPr lang="en-US" sz="2400" smtClean="0"/>
              <a:t>is either </a:t>
            </a:r>
            <a:r>
              <a:rPr lang="en-US" sz="2400" b="1" i="1" smtClean="0">
                <a:solidFill>
                  <a:schemeClr val="hlink"/>
                </a:solidFill>
              </a:rPr>
              <a:t>doubly black</a:t>
            </a:r>
            <a:r>
              <a:rPr lang="en-US" sz="2400" b="1" i="1" smtClean="0"/>
              <a:t> </a:t>
            </a:r>
            <a:r>
              <a:rPr lang="en-US" sz="2400" smtClean="0"/>
              <a:t>(if </a:t>
            </a:r>
            <a:r>
              <a:rPr lang="en-US" sz="2400" i="1" smtClean="0"/>
              <a:t>color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smtClean="0"/>
              <a:t>BLACK) or </a:t>
            </a:r>
            <a:r>
              <a:rPr lang="en-US" sz="2400" b="1" i="1" smtClean="0">
                <a:solidFill>
                  <a:srgbClr val="FF0000"/>
                </a:solidFill>
              </a:rPr>
              <a:t>red &amp; black</a:t>
            </a:r>
            <a:r>
              <a:rPr lang="en-US" sz="2400" b="1" i="1" smtClean="0"/>
              <a:t> </a:t>
            </a:r>
            <a:r>
              <a:rPr lang="en-US" sz="2400" smtClean="0"/>
              <a:t>(if </a:t>
            </a:r>
            <a:r>
              <a:rPr lang="en-US" sz="2400" i="1" smtClean="0"/>
              <a:t>color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smtClean="0"/>
              <a:t>RED).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The attribute </a:t>
            </a:r>
            <a:r>
              <a:rPr lang="en-US" sz="2400" i="1" smtClean="0"/>
              <a:t>color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is still either RED or BLACK. No new values for </a:t>
            </a:r>
            <a:r>
              <a:rPr lang="en-US" sz="2400" i="1" smtClean="0"/>
              <a:t>color </a:t>
            </a:r>
            <a:r>
              <a:rPr lang="en-US" sz="2400" smtClean="0"/>
              <a:t>attribute.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In other words, the extra blackness on a node is by virtue of </a:t>
            </a:r>
            <a:r>
              <a:rPr lang="en-US" sz="2400" i="1" smtClean="0"/>
              <a:t>x </a:t>
            </a:r>
            <a:r>
              <a:rPr lang="en-US" sz="2400" smtClean="0"/>
              <a:t>pointing to the node.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Remove the violations by calling RB-Delete-Fixup.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 lvl="1"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2413" cy="914400"/>
          </a:xfrm>
        </p:spPr>
        <p:txBody>
          <a:bodyPr/>
          <a:lstStyle/>
          <a:p>
            <a:r>
              <a:rPr lang="en-US" smtClean="0"/>
              <a:t>Deletion – Fixup 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4495800"/>
          </a:xfrm>
          <a:solidFill>
            <a:srgbClr val="CCECFF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609600" indent="-609600">
              <a:buFont typeface="Wingdings" pitchFamily="2" charset="2"/>
              <a:buNone/>
              <a:defRPr/>
            </a:pPr>
            <a:r>
              <a:rPr lang="en-US" sz="2400" b="1" u="sng" smtClean="0"/>
              <a:t>RB-Delete-Fixup</a:t>
            </a:r>
            <a:r>
              <a:rPr lang="en-US" sz="2400" b="1" u="sng" smtClean="0">
                <a:latin typeface="RMTMI" charset="-95"/>
              </a:rPr>
              <a:t>(</a:t>
            </a:r>
            <a:r>
              <a:rPr lang="en-US" sz="2400" b="1" i="1" u="sng" smtClean="0"/>
              <a:t>T</a:t>
            </a:r>
            <a:r>
              <a:rPr lang="en-US" sz="2400" b="1" u="sng" smtClean="0">
                <a:latin typeface="RMTMI" charset="-95"/>
              </a:rPr>
              <a:t>, </a:t>
            </a:r>
            <a:r>
              <a:rPr lang="en-US" sz="2400" b="1" i="1" u="sng" smtClean="0"/>
              <a:t>x</a:t>
            </a:r>
            <a:r>
              <a:rPr lang="en-US" sz="2400" b="1" u="sng" smtClean="0">
                <a:latin typeface="RMTMI" charset="-95"/>
              </a:rPr>
              <a:t>)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b="1" smtClean="0"/>
              <a:t>while </a:t>
            </a:r>
            <a:r>
              <a:rPr lang="en-US" sz="2400" i="1" smtClean="0"/>
              <a:t>x </a:t>
            </a:r>
            <a:r>
              <a:rPr lang="en-US" sz="2400" smtClean="0">
                <a:latin typeface="MTSYN" charset="-127"/>
                <a:sym typeface="Symbol" pitchFamily="18" charset="2"/>
              </a:rPr>
              <a:t>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root</a:t>
            </a:r>
            <a:r>
              <a:rPr lang="en-US" sz="2400" smtClean="0"/>
              <a:t>[</a:t>
            </a:r>
            <a:r>
              <a:rPr lang="en-US" sz="2400" i="1" smtClean="0"/>
              <a:t>T </a:t>
            </a:r>
            <a:r>
              <a:rPr lang="en-US" sz="2400" smtClean="0"/>
              <a:t>] and </a:t>
            </a:r>
            <a:r>
              <a:rPr lang="en-US" sz="2400" i="1" smtClean="0"/>
              <a:t>color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smtClean="0"/>
              <a:t>BLACK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b="1" smtClean="0"/>
              <a:t>    do if </a:t>
            </a:r>
            <a:r>
              <a:rPr lang="en-US" sz="2400" i="1" smtClean="0"/>
              <a:t>x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i="1" smtClean="0"/>
              <a:t>left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]]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    then </a:t>
            </a:r>
            <a:r>
              <a:rPr lang="en-US" sz="2400" i="1" smtClean="0">
                <a:latin typeface="RMTMI" charset="-95"/>
              </a:rPr>
              <a:t>w </a:t>
            </a:r>
            <a:r>
              <a:rPr lang="en-US" sz="20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right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]]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            if </a:t>
            </a:r>
            <a:r>
              <a:rPr lang="en-US" sz="2400" i="1" smtClean="0"/>
              <a:t>color</a:t>
            </a:r>
            <a:r>
              <a:rPr lang="en-US" sz="2400" smtClean="0"/>
              <a:t>[</a:t>
            </a:r>
            <a:r>
              <a:rPr lang="en-US" sz="2400" i="1" smtClean="0">
                <a:latin typeface="RMTMI" charset="-95"/>
              </a:rPr>
              <a:t>w</a:t>
            </a:r>
            <a:r>
              <a:rPr lang="en-US" sz="2400" smtClean="0"/>
              <a:t>] </a:t>
            </a:r>
            <a:r>
              <a:rPr lang="en-US" sz="2400" smtClean="0">
                <a:latin typeface="MTSYN" charset="-127"/>
              </a:rPr>
              <a:t>= </a:t>
            </a:r>
            <a:r>
              <a:rPr lang="en-US" sz="2400" smtClean="0"/>
              <a:t>RED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b="1" smtClean="0"/>
              <a:t>                     then </a:t>
            </a:r>
            <a:r>
              <a:rPr lang="en-US" sz="2400" i="1" smtClean="0"/>
              <a:t>color</a:t>
            </a:r>
            <a:r>
              <a:rPr lang="en-US" sz="2400" smtClean="0"/>
              <a:t>[</a:t>
            </a:r>
            <a:r>
              <a:rPr lang="en-US" sz="2400" i="1" smtClean="0">
                <a:latin typeface="RMTMI" charset="-95"/>
              </a:rPr>
              <a:t>w</a:t>
            </a:r>
            <a:r>
              <a:rPr lang="en-US" sz="2400" smtClean="0"/>
              <a:t>] </a:t>
            </a:r>
            <a:r>
              <a:rPr lang="en-US" sz="20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smtClean="0"/>
              <a:t>BLACK             </a:t>
            </a:r>
            <a:r>
              <a:rPr lang="en-US" sz="2400" i="1" smtClean="0">
                <a:latin typeface="LASY10" charset="0"/>
              </a:rPr>
              <a:t>// </a:t>
            </a:r>
            <a:r>
              <a:rPr lang="en-US" sz="2400" smtClean="0"/>
              <a:t>Case 1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i="1" smtClean="0"/>
              <a:t>                             color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]] </a:t>
            </a:r>
            <a:r>
              <a:rPr lang="en-US" sz="20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smtClean="0"/>
              <a:t>RED               </a:t>
            </a:r>
            <a:r>
              <a:rPr lang="en-US" sz="2400" i="1" smtClean="0">
                <a:latin typeface="LASY10" charset="0"/>
              </a:rPr>
              <a:t>// </a:t>
            </a:r>
            <a:r>
              <a:rPr lang="en-US" sz="2400" smtClean="0"/>
              <a:t>Case 1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smtClean="0"/>
              <a:t>                             LEFT-ROTATE</a:t>
            </a:r>
            <a:r>
              <a:rPr lang="en-US" sz="2400" i="1" smtClean="0">
                <a:latin typeface="RMTMI" charset="-95"/>
              </a:rPr>
              <a:t>(</a:t>
            </a:r>
            <a:r>
              <a:rPr lang="en-US" sz="2400" i="1" smtClean="0"/>
              <a:t>T</a:t>
            </a:r>
            <a:r>
              <a:rPr lang="en-US" sz="2400" i="1" smtClean="0">
                <a:latin typeface="RMTMI" charset="-95"/>
              </a:rPr>
              <a:t>,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</a:t>
            </a:r>
            <a:r>
              <a:rPr lang="en-US" sz="2400" i="1" smtClean="0">
                <a:latin typeface="RMTMI" charset="-95"/>
              </a:rPr>
              <a:t>)      </a:t>
            </a:r>
            <a:r>
              <a:rPr lang="en-US" sz="2400" i="1" smtClean="0">
                <a:latin typeface="LASY10" charset="0"/>
              </a:rPr>
              <a:t>// </a:t>
            </a:r>
            <a:r>
              <a:rPr lang="en-US" sz="2400" smtClean="0"/>
              <a:t>Case 1</a:t>
            </a:r>
          </a:p>
          <a:p>
            <a:pPr marL="609600" indent="-609600">
              <a:buFont typeface="Wingdings" pitchFamily="2" charset="2"/>
              <a:buAutoNum type="arabicPeriod"/>
              <a:defRPr/>
            </a:pPr>
            <a:r>
              <a:rPr lang="en-US" sz="2400" i="1" smtClean="0">
                <a:latin typeface="RMTMI" charset="-95"/>
              </a:rPr>
              <a:t>                          w </a:t>
            </a:r>
            <a:r>
              <a:rPr lang="en-US" sz="2000" smtClean="0">
                <a:sym typeface="Symbol" pitchFamily="18" charset="2"/>
              </a:rPr>
              <a:t>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right</a:t>
            </a:r>
            <a:r>
              <a:rPr lang="en-US" sz="2400" smtClean="0"/>
              <a:t>[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]]                  </a:t>
            </a:r>
            <a:r>
              <a:rPr lang="en-US" sz="2400" i="1" smtClean="0">
                <a:latin typeface="LASY10" charset="0"/>
              </a:rPr>
              <a:t>// </a:t>
            </a:r>
            <a:r>
              <a:rPr lang="en-US" sz="2400" smtClean="0"/>
              <a:t>Case 1</a:t>
            </a:r>
          </a:p>
          <a:p>
            <a:pPr marL="609600" indent="-609600">
              <a:defRPr/>
            </a:pPr>
            <a:endParaRPr lang="en-US" sz="2400" smtClean="0"/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0"/>
            <a:ext cx="8458200" cy="6705600"/>
          </a:xfrm>
          <a:solidFill>
            <a:srgbClr val="CCECFF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b="1" u="sng" smtClean="0"/>
              <a:t>RB-Delete-Fixup</a:t>
            </a:r>
            <a:r>
              <a:rPr lang="en-US" sz="2200" b="1" u="sng" smtClean="0">
                <a:latin typeface="RMTMI" charset="-95"/>
              </a:rPr>
              <a:t>(</a:t>
            </a:r>
            <a:r>
              <a:rPr lang="en-US" sz="2200" b="1" i="1" u="sng" smtClean="0"/>
              <a:t>T</a:t>
            </a:r>
            <a:r>
              <a:rPr lang="en-US" sz="2200" b="1" i="1" u="sng" smtClean="0">
                <a:latin typeface="RMTMI" charset="-95"/>
              </a:rPr>
              <a:t>, </a:t>
            </a:r>
            <a:r>
              <a:rPr lang="en-US" sz="2200" b="1" i="1" u="sng" smtClean="0"/>
              <a:t>x</a:t>
            </a:r>
            <a:r>
              <a:rPr lang="en-US" sz="2200" b="1" u="sng" smtClean="0">
                <a:latin typeface="RMTMI" charset="-95"/>
              </a:rPr>
              <a:t>) </a:t>
            </a:r>
            <a:r>
              <a:rPr lang="en-US" sz="2200" smtClean="0">
                <a:latin typeface="RMTMI" charset="-95"/>
              </a:rPr>
              <a:t>(Contd.)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200" smtClean="0">
                <a:latin typeface="RMTMI" charset="-95"/>
              </a:rPr>
              <a:t>                /* </a:t>
            </a:r>
            <a:r>
              <a:rPr lang="en-US" sz="2200" i="1" smtClean="0">
                <a:latin typeface="RMTMI" charset="-95"/>
              </a:rPr>
              <a:t>x</a:t>
            </a:r>
            <a:r>
              <a:rPr lang="en-US" sz="2200" smtClean="0">
                <a:latin typeface="RMTMI" charset="-95"/>
              </a:rPr>
              <a:t> is still </a:t>
            </a:r>
            <a:r>
              <a:rPr lang="en-US" sz="2200" i="1" smtClean="0">
                <a:latin typeface="RMTMI" charset="-95"/>
              </a:rPr>
              <a:t>left</a:t>
            </a:r>
            <a:r>
              <a:rPr lang="en-US" sz="2200" smtClean="0">
                <a:latin typeface="RMTMI" charset="-95"/>
              </a:rPr>
              <a:t>[</a:t>
            </a:r>
            <a:r>
              <a:rPr lang="en-US" sz="2200" i="1" smtClean="0">
                <a:latin typeface="RMTMI" charset="-95"/>
              </a:rPr>
              <a:t>p</a:t>
            </a:r>
            <a:r>
              <a:rPr lang="en-US" sz="2200" smtClean="0">
                <a:latin typeface="RMTMI" charset="-95"/>
              </a:rPr>
              <a:t>[</a:t>
            </a:r>
            <a:r>
              <a:rPr lang="en-US" sz="2200" i="1" smtClean="0">
                <a:latin typeface="RMTMI" charset="-95"/>
              </a:rPr>
              <a:t>x</a:t>
            </a:r>
            <a:r>
              <a:rPr lang="en-US" sz="2200" smtClean="0">
                <a:latin typeface="RMTMI" charset="-95"/>
              </a:rPr>
              <a:t>]] */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b="1" smtClean="0"/>
              <a:t>        if </a:t>
            </a:r>
            <a:r>
              <a:rPr lang="en-US" sz="2200" i="1" smtClean="0"/>
              <a:t>color</a:t>
            </a:r>
            <a:r>
              <a:rPr lang="en-US" sz="2200" smtClean="0"/>
              <a:t>[</a:t>
            </a:r>
            <a:r>
              <a:rPr lang="en-US" sz="2200" i="1" smtClean="0"/>
              <a:t>left</a:t>
            </a:r>
            <a:r>
              <a:rPr lang="en-US" sz="2200" smtClean="0"/>
              <a:t>[</a:t>
            </a:r>
            <a:r>
              <a:rPr lang="en-US" sz="2200" i="1" smtClean="0">
                <a:latin typeface="RMTMI" charset="-95"/>
              </a:rPr>
              <a:t>w</a:t>
            </a:r>
            <a:r>
              <a:rPr lang="en-US" sz="2200" smtClean="0"/>
              <a:t>]] </a:t>
            </a:r>
            <a:r>
              <a:rPr lang="en-US" sz="2200" smtClean="0">
                <a:latin typeface="MTSYN" charset="-127"/>
              </a:rPr>
              <a:t>= </a:t>
            </a:r>
            <a:r>
              <a:rPr lang="en-US" sz="2200" smtClean="0"/>
              <a:t>BLACK and </a:t>
            </a:r>
            <a:r>
              <a:rPr lang="en-US" sz="2200" i="1" smtClean="0"/>
              <a:t>color</a:t>
            </a:r>
            <a:r>
              <a:rPr lang="en-US" sz="2200" smtClean="0"/>
              <a:t>[</a:t>
            </a:r>
            <a:r>
              <a:rPr lang="en-US" sz="2200" i="1" smtClean="0"/>
              <a:t>right</a:t>
            </a:r>
            <a:r>
              <a:rPr lang="en-US" sz="2200" smtClean="0"/>
              <a:t>[</a:t>
            </a:r>
            <a:r>
              <a:rPr lang="en-US" sz="2200" i="1" smtClean="0">
                <a:latin typeface="RMTMI" charset="-95"/>
              </a:rPr>
              <a:t>w</a:t>
            </a:r>
            <a:r>
              <a:rPr lang="en-US" sz="2200" smtClean="0"/>
              <a:t>]] </a:t>
            </a:r>
            <a:r>
              <a:rPr lang="en-US" sz="2200" smtClean="0">
                <a:latin typeface="MTSYN" charset="-127"/>
              </a:rPr>
              <a:t>= </a:t>
            </a:r>
            <a:r>
              <a:rPr lang="en-US" sz="2200" smtClean="0"/>
              <a:t>BLACK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b="1" smtClean="0"/>
              <a:t>            then </a:t>
            </a:r>
            <a:r>
              <a:rPr lang="en-US" sz="2200" i="1" smtClean="0"/>
              <a:t>color</a:t>
            </a:r>
            <a:r>
              <a:rPr lang="en-US" sz="2200" smtClean="0"/>
              <a:t>[</a:t>
            </a:r>
            <a:r>
              <a:rPr lang="en-US" sz="2200" i="1" smtClean="0">
                <a:latin typeface="RMTMI" charset="-95"/>
              </a:rPr>
              <a:t>w</a:t>
            </a:r>
            <a:r>
              <a:rPr lang="en-US" sz="2200" smtClean="0"/>
              <a:t>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200" smtClean="0">
                <a:latin typeface="MTSYN" charset="-127"/>
              </a:rPr>
              <a:t> </a:t>
            </a:r>
            <a:r>
              <a:rPr lang="en-US" sz="2200" smtClean="0"/>
              <a:t>RED                              </a:t>
            </a:r>
            <a:r>
              <a:rPr lang="en-US" sz="2200" i="1" smtClean="0">
                <a:latin typeface="LASY10" charset="0"/>
              </a:rPr>
              <a:t>// </a:t>
            </a:r>
            <a:r>
              <a:rPr lang="en-US" sz="2200" smtClean="0"/>
              <a:t>Case 2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i="1" smtClean="0"/>
              <a:t>                     x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200" smtClean="0">
                <a:latin typeface="MTSYN" charset="-127"/>
              </a:rPr>
              <a:t> </a:t>
            </a:r>
            <a:r>
              <a:rPr lang="en-US" sz="2200" i="1" smtClean="0"/>
              <a:t>p</a:t>
            </a:r>
            <a:r>
              <a:rPr lang="en-US" sz="2200" smtClean="0"/>
              <a:t>[</a:t>
            </a:r>
            <a:r>
              <a:rPr lang="en-US" sz="2200" i="1" smtClean="0"/>
              <a:t>x</a:t>
            </a:r>
            <a:r>
              <a:rPr lang="en-US" sz="2200" smtClean="0"/>
              <a:t>]                                           </a:t>
            </a:r>
            <a:r>
              <a:rPr lang="en-US" sz="2200" i="1" smtClean="0">
                <a:latin typeface="LASY10" charset="0"/>
              </a:rPr>
              <a:t>// </a:t>
            </a:r>
            <a:r>
              <a:rPr lang="en-US" sz="2200" smtClean="0"/>
              <a:t>Case 2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b="1" smtClean="0"/>
              <a:t>            else if </a:t>
            </a:r>
            <a:r>
              <a:rPr lang="en-US" sz="2200" i="1" smtClean="0"/>
              <a:t>color</a:t>
            </a:r>
            <a:r>
              <a:rPr lang="en-US" sz="2200" smtClean="0"/>
              <a:t>[</a:t>
            </a:r>
            <a:r>
              <a:rPr lang="en-US" sz="2200" i="1" smtClean="0"/>
              <a:t>right</a:t>
            </a:r>
            <a:r>
              <a:rPr lang="en-US" sz="2200" smtClean="0"/>
              <a:t>[</a:t>
            </a:r>
            <a:r>
              <a:rPr lang="en-US" sz="2200" i="1" smtClean="0">
                <a:latin typeface="RMTMI" charset="-95"/>
              </a:rPr>
              <a:t>w</a:t>
            </a:r>
            <a:r>
              <a:rPr lang="en-US" sz="2200" smtClean="0"/>
              <a:t>]] </a:t>
            </a:r>
            <a:r>
              <a:rPr lang="en-US" sz="2200" smtClean="0">
                <a:latin typeface="MTSYN" charset="-127"/>
              </a:rPr>
              <a:t>= </a:t>
            </a:r>
            <a:r>
              <a:rPr lang="en-US" sz="2200" smtClean="0"/>
              <a:t>BLACK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b="1" smtClean="0"/>
              <a:t>                       then </a:t>
            </a:r>
            <a:r>
              <a:rPr lang="en-US" sz="2200" i="1" smtClean="0"/>
              <a:t>color</a:t>
            </a:r>
            <a:r>
              <a:rPr lang="en-US" sz="2200" smtClean="0"/>
              <a:t>[</a:t>
            </a:r>
            <a:r>
              <a:rPr lang="en-US" sz="2200" i="1" smtClean="0"/>
              <a:t>left</a:t>
            </a:r>
            <a:r>
              <a:rPr lang="en-US" sz="2200" smtClean="0"/>
              <a:t>[</a:t>
            </a:r>
            <a:r>
              <a:rPr lang="en-US" sz="2200" i="1" smtClean="0">
                <a:latin typeface="RMTMI" charset="-95"/>
              </a:rPr>
              <a:t>w</a:t>
            </a:r>
            <a:r>
              <a:rPr lang="en-US" sz="2200" smtClean="0"/>
              <a:t>]]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200" smtClean="0">
                <a:latin typeface="MTSYN" charset="-127"/>
              </a:rPr>
              <a:t> </a:t>
            </a:r>
            <a:r>
              <a:rPr lang="en-US" sz="2200" smtClean="0"/>
              <a:t>BLACK      </a:t>
            </a:r>
            <a:r>
              <a:rPr lang="en-US" sz="2200" i="1" smtClean="0">
                <a:latin typeface="LASY10" charset="0"/>
              </a:rPr>
              <a:t>// </a:t>
            </a:r>
            <a:r>
              <a:rPr lang="en-US" sz="2200" smtClean="0"/>
              <a:t>Case 3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i="1" smtClean="0"/>
              <a:t>                                color</a:t>
            </a:r>
            <a:r>
              <a:rPr lang="en-US" sz="2200" smtClean="0"/>
              <a:t>[</a:t>
            </a:r>
            <a:r>
              <a:rPr lang="en-US" sz="2200" i="1" smtClean="0">
                <a:latin typeface="RMTMI" charset="-95"/>
              </a:rPr>
              <a:t>w</a:t>
            </a:r>
            <a:r>
              <a:rPr lang="en-US" sz="2200" smtClean="0"/>
              <a:t>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200" smtClean="0">
                <a:latin typeface="MTSYN" charset="-127"/>
              </a:rPr>
              <a:t> </a:t>
            </a:r>
            <a:r>
              <a:rPr lang="en-US" sz="2200" smtClean="0"/>
              <a:t>RED                   </a:t>
            </a:r>
            <a:r>
              <a:rPr lang="en-US" sz="2200" i="1" smtClean="0">
                <a:latin typeface="LASY10" charset="0"/>
              </a:rPr>
              <a:t>// </a:t>
            </a:r>
            <a:r>
              <a:rPr lang="en-US" sz="2200" smtClean="0"/>
              <a:t>Case 3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smtClean="0"/>
              <a:t>                                RIGHT-ROTATE</a:t>
            </a:r>
            <a:r>
              <a:rPr lang="en-US" sz="2200" smtClean="0">
                <a:latin typeface="RMTMI" charset="-95"/>
              </a:rPr>
              <a:t>(</a:t>
            </a:r>
            <a:r>
              <a:rPr lang="en-US" sz="2200" i="1" smtClean="0"/>
              <a:t>T</a:t>
            </a:r>
            <a:r>
              <a:rPr lang="en-US" sz="2200" i="1" smtClean="0">
                <a:latin typeface="RMTMI" charset="-95"/>
              </a:rPr>
              <a:t>,w</a:t>
            </a:r>
            <a:r>
              <a:rPr lang="en-US" sz="2200" smtClean="0">
                <a:latin typeface="RMTMI" charset="-95"/>
              </a:rPr>
              <a:t>)</a:t>
            </a:r>
            <a:r>
              <a:rPr lang="en-US" sz="2200" i="1" smtClean="0">
                <a:latin typeface="RMTMI" charset="-95"/>
              </a:rPr>
              <a:t>         </a:t>
            </a:r>
            <a:r>
              <a:rPr lang="en-US" sz="2200" i="1" smtClean="0">
                <a:latin typeface="LASY10" charset="0"/>
              </a:rPr>
              <a:t>// </a:t>
            </a:r>
            <a:r>
              <a:rPr lang="en-US" sz="2200" smtClean="0"/>
              <a:t>Case 3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i="1" smtClean="0">
                <a:latin typeface="RMTMI" charset="-95"/>
              </a:rPr>
              <a:t>                                w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200" smtClean="0">
                <a:latin typeface="MTSYN" charset="-127"/>
              </a:rPr>
              <a:t> </a:t>
            </a:r>
            <a:r>
              <a:rPr lang="en-US" sz="2200" i="1" smtClean="0"/>
              <a:t>right</a:t>
            </a:r>
            <a:r>
              <a:rPr lang="en-US" sz="2200" smtClean="0"/>
              <a:t>[</a:t>
            </a:r>
            <a:r>
              <a:rPr lang="en-US" sz="2200" i="1" smtClean="0"/>
              <a:t>p</a:t>
            </a:r>
            <a:r>
              <a:rPr lang="en-US" sz="2200" smtClean="0"/>
              <a:t>[</a:t>
            </a:r>
            <a:r>
              <a:rPr lang="en-US" sz="2200" i="1" smtClean="0"/>
              <a:t>x</a:t>
            </a:r>
            <a:r>
              <a:rPr lang="en-US" sz="2200" smtClean="0"/>
              <a:t>]]                     </a:t>
            </a:r>
            <a:r>
              <a:rPr lang="en-US" sz="2200" i="1" smtClean="0">
                <a:latin typeface="LASY10" charset="0"/>
              </a:rPr>
              <a:t>// </a:t>
            </a:r>
            <a:r>
              <a:rPr lang="en-US" sz="2200" smtClean="0"/>
              <a:t>Case 3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i="1" smtClean="0"/>
              <a:t>                   color</a:t>
            </a:r>
            <a:r>
              <a:rPr lang="en-US" sz="2200" smtClean="0"/>
              <a:t>[</a:t>
            </a:r>
            <a:r>
              <a:rPr lang="en-US" sz="2200" i="1" smtClean="0">
                <a:latin typeface="RMTMI" charset="-95"/>
              </a:rPr>
              <a:t>w</a:t>
            </a:r>
            <a:r>
              <a:rPr lang="en-US" sz="2200" smtClean="0"/>
              <a:t>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200" smtClean="0">
                <a:latin typeface="MTSYN" charset="-127"/>
              </a:rPr>
              <a:t> </a:t>
            </a:r>
            <a:r>
              <a:rPr lang="en-US" sz="2200" i="1" smtClean="0"/>
              <a:t>color</a:t>
            </a:r>
            <a:r>
              <a:rPr lang="en-US" sz="2200" smtClean="0"/>
              <a:t>[</a:t>
            </a:r>
            <a:r>
              <a:rPr lang="en-US" sz="2200" i="1" smtClean="0"/>
              <a:t>p</a:t>
            </a:r>
            <a:r>
              <a:rPr lang="en-US" sz="2200" smtClean="0"/>
              <a:t>[</a:t>
            </a:r>
            <a:r>
              <a:rPr lang="en-US" sz="2200" i="1" smtClean="0"/>
              <a:t>x</a:t>
            </a:r>
            <a:r>
              <a:rPr lang="en-US" sz="2200" smtClean="0"/>
              <a:t>]]                      </a:t>
            </a:r>
            <a:r>
              <a:rPr lang="en-US" sz="2200" i="1" smtClean="0">
                <a:latin typeface="LASY10" charset="0"/>
              </a:rPr>
              <a:t>// </a:t>
            </a:r>
            <a:r>
              <a:rPr lang="en-US" sz="2200" smtClean="0"/>
              <a:t>Case 4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i="1" smtClean="0"/>
              <a:t>                   color</a:t>
            </a:r>
            <a:r>
              <a:rPr lang="en-US" sz="2200" smtClean="0"/>
              <a:t>[</a:t>
            </a:r>
            <a:r>
              <a:rPr lang="en-US" sz="2200" i="1" smtClean="0"/>
              <a:t>p</a:t>
            </a:r>
            <a:r>
              <a:rPr lang="en-US" sz="2200" smtClean="0"/>
              <a:t>[</a:t>
            </a:r>
            <a:r>
              <a:rPr lang="en-US" sz="2200" i="1" smtClean="0"/>
              <a:t>x</a:t>
            </a:r>
            <a:r>
              <a:rPr lang="en-US" sz="2200" smtClean="0"/>
              <a:t>]]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200" smtClean="0">
                <a:latin typeface="MTSYN" charset="-127"/>
              </a:rPr>
              <a:t> </a:t>
            </a:r>
            <a:r>
              <a:rPr lang="en-US" sz="2200" smtClean="0"/>
              <a:t>BLACK                      </a:t>
            </a:r>
            <a:r>
              <a:rPr lang="en-US" sz="2200" i="1" smtClean="0">
                <a:latin typeface="LASY10" charset="0"/>
              </a:rPr>
              <a:t>// </a:t>
            </a:r>
            <a:r>
              <a:rPr lang="en-US" sz="2200" smtClean="0"/>
              <a:t>Case 4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i="1" smtClean="0"/>
              <a:t>                   color</a:t>
            </a:r>
            <a:r>
              <a:rPr lang="en-US" sz="2200" smtClean="0"/>
              <a:t>[</a:t>
            </a:r>
            <a:r>
              <a:rPr lang="en-US" sz="2200" i="1" smtClean="0"/>
              <a:t>right</a:t>
            </a:r>
            <a:r>
              <a:rPr lang="en-US" sz="2200" smtClean="0"/>
              <a:t>[</a:t>
            </a:r>
            <a:r>
              <a:rPr lang="en-US" sz="2200" i="1" smtClean="0">
                <a:latin typeface="RMTMI" charset="-95"/>
              </a:rPr>
              <a:t>w</a:t>
            </a:r>
            <a:r>
              <a:rPr lang="en-US" sz="2200" smtClean="0"/>
              <a:t>]]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200" smtClean="0">
                <a:latin typeface="MTSYN" charset="-127"/>
              </a:rPr>
              <a:t> </a:t>
            </a:r>
            <a:r>
              <a:rPr lang="en-US" sz="2200" smtClean="0"/>
              <a:t>BLACK               </a:t>
            </a:r>
            <a:r>
              <a:rPr lang="en-US" sz="2200" i="1" smtClean="0">
                <a:latin typeface="LASY10" charset="0"/>
              </a:rPr>
              <a:t>// </a:t>
            </a:r>
            <a:r>
              <a:rPr lang="en-US" sz="2200" smtClean="0"/>
              <a:t>Case 4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smtClean="0"/>
              <a:t>                   LEFT-ROTATE</a:t>
            </a:r>
            <a:r>
              <a:rPr lang="en-US" sz="2200" i="1" smtClean="0">
                <a:latin typeface="RMTMI" charset="-95"/>
              </a:rPr>
              <a:t>(</a:t>
            </a:r>
            <a:r>
              <a:rPr lang="en-US" sz="2200" i="1" smtClean="0"/>
              <a:t>T</a:t>
            </a:r>
            <a:r>
              <a:rPr lang="en-US" sz="2200" i="1" smtClean="0">
                <a:latin typeface="RMTMI" charset="-95"/>
              </a:rPr>
              <a:t>, </a:t>
            </a:r>
            <a:r>
              <a:rPr lang="en-US" sz="2200" i="1" smtClean="0"/>
              <a:t>p</a:t>
            </a:r>
            <a:r>
              <a:rPr lang="en-US" sz="2200" smtClean="0"/>
              <a:t>[</a:t>
            </a:r>
            <a:r>
              <a:rPr lang="en-US" sz="2200" i="1" smtClean="0"/>
              <a:t>x</a:t>
            </a:r>
            <a:r>
              <a:rPr lang="en-US" sz="2200" smtClean="0"/>
              <a:t>]</a:t>
            </a:r>
            <a:r>
              <a:rPr lang="en-US" sz="2200" i="1" smtClean="0">
                <a:latin typeface="RMTMI" charset="-95"/>
              </a:rPr>
              <a:t>)                   </a:t>
            </a:r>
            <a:r>
              <a:rPr lang="en-US" sz="2200" i="1" smtClean="0">
                <a:latin typeface="LASY10" charset="0"/>
              </a:rPr>
              <a:t>// </a:t>
            </a:r>
            <a:r>
              <a:rPr lang="en-US" sz="2200" smtClean="0"/>
              <a:t>Case 4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i="1" smtClean="0"/>
              <a:t>                   x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200" smtClean="0">
                <a:latin typeface="MTSYN" charset="-127"/>
              </a:rPr>
              <a:t> </a:t>
            </a:r>
            <a:r>
              <a:rPr lang="en-US" sz="2200" i="1" smtClean="0"/>
              <a:t>root</a:t>
            </a:r>
            <a:r>
              <a:rPr lang="en-US" sz="2200" smtClean="0"/>
              <a:t>[</a:t>
            </a:r>
            <a:r>
              <a:rPr lang="en-US" sz="2200" i="1" smtClean="0"/>
              <a:t>T </a:t>
            </a:r>
            <a:r>
              <a:rPr lang="en-US" sz="2200" smtClean="0"/>
              <a:t>]                                      </a:t>
            </a:r>
            <a:r>
              <a:rPr lang="en-US" sz="2200" i="1" smtClean="0">
                <a:latin typeface="LASY10" charset="0"/>
              </a:rPr>
              <a:t>// </a:t>
            </a:r>
            <a:r>
              <a:rPr lang="en-US" sz="2200" smtClean="0"/>
              <a:t>Case 4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b="1" smtClean="0"/>
              <a:t>    else </a:t>
            </a:r>
            <a:r>
              <a:rPr lang="en-US" sz="2200" smtClean="0"/>
              <a:t>(same as </a:t>
            </a:r>
            <a:r>
              <a:rPr lang="en-US" sz="2200" b="1" smtClean="0"/>
              <a:t>then </a:t>
            </a:r>
            <a:r>
              <a:rPr lang="en-US" sz="2200" smtClean="0"/>
              <a:t>clause with “right” and “left” exchanged)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AutoNum type="arabicPeriod" startAt="9"/>
              <a:defRPr/>
            </a:pPr>
            <a:r>
              <a:rPr lang="en-US" sz="2200" i="1" smtClean="0"/>
              <a:t>color</a:t>
            </a:r>
            <a:r>
              <a:rPr lang="en-US" sz="2200" smtClean="0"/>
              <a:t>[</a:t>
            </a:r>
            <a:r>
              <a:rPr lang="en-US" sz="2200" i="1" smtClean="0"/>
              <a:t>x</a:t>
            </a:r>
            <a:r>
              <a:rPr lang="en-US" sz="2200" smtClean="0"/>
              <a:t>] </a:t>
            </a:r>
            <a:r>
              <a:rPr lang="en-US" sz="2400" smtClean="0">
                <a:sym typeface="Symbol" pitchFamily="18" charset="2"/>
              </a:rPr>
              <a:t></a:t>
            </a:r>
            <a:r>
              <a:rPr lang="en-US" sz="2200" smtClean="0">
                <a:latin typeface="MTSYN" charset="-127"/>
              </a:rPr>
              <a:t> </a:t>
            </a:r>
            <a:r>
              <a:rPr lang="en-US" sz="2200" smtClean="0"/>
              <a:t>BLACK</a:t>
            </a:r>
          </a:p>
          <a:p>
            <a:pPr marL="533400" indent="-533400">
              <a:lnSpc>
                <a:spcPct val="90000"/>
              </a:lnSpc>
              <a:defRPr/>
            </a:pPr>
            <a:endParaRPr lang="en-US" sz="2200" smtClean="0"/>
          </a:p>
        </p:txBody>
      </p:sp>
      <p:sp>
        <p:nvSpPr>
          <p:cNvPr id="389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Deletion – Fixup 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i="1" smtClean="0">
                <a:solidFill>
                  <a:srgbClr val="CC3300"/>
                </a:solidFill>
              </a:rPr>
              <a:t>Idea:</a:t>
            </a:r>
            <a:r>
              <a:rPr lang="en-US" sz="2800" b="1" i="1" smtClean="0"/>
              <a:t> </a:t>
            </a:r>
            <a:r>
              <a:rPr lang="en-US" sz="2800" smtClean="0"/>
              <a:t>Move the extra black up the tree until </a:t>
            </a:r>
            <a:r>
              <a:rPr lang="en-US" sz="2800" i="1" smtClean="0"/>
              <a:t>x </a:t>
            </a:r>
            <a:r>
              <a:rPr lang="en-US" sz="2800" smtClean="0"/>
              <a:t>points to a red &amp; black node </a:t>
            </a:r>
            <a:r>
              <a:rPr lang="en-US" sz="2400" smtClean="0">
                <a:sym typeface="Symbol" pitchFamily="18" charset="2"/>
              </a:rPr>
              <a:t></a:t>
            </a:r>
            <a:r>
              <a:rPr lang="en-US" sz="2800" smtClean="0">
                <a:latin typeface="MTSYN" charset="-127"/>
              </a:rPr>
              <a:t> </a:t>
            </a:r>
            <a:r>
              <a:rPr lang="en-US" sz="2800" smtClean="0"/>
              <a:t>turn it into a black node,</a:t>
            </a:r>
          </a:p>
          <a:p>
            <a:r>
              <a:rPr lang="en-US" sz="2800" i="1" smtClean="0"/>
              <a:t>x </a:t>
            </a:r>
            <a:r>
              <a:rPr lang="en-US" sz="2800" smtClean="0"/>
              <a:t>points to the root </a:t>
            </a:r>
            <a:r>
              <a:rPr lang="en-US" sz="2400" smtClean="0">
                <a:sym typeface="Symbol" pitchFamily="18" charset="2"/>
              </a:rPr>
              <a:t></a:t>
            </a:r>
            <a:r>
              <a:rPr lang="en-US" sz="2800" smtClean="0">
                <a:latin typeface="MTSYN" charset="-127"/>
              </a:rPr>
              <a:t> </a:t>
            </a:r>
            <a:r>
              <a:rPr lang="en-US" sz="2800" smtClean="0"/>
              <a:t>just remove the extra black, or </a:t>
            </a:r>
          </a:p>
          <a:p>
            <a:r>
              <a:rPr lang="en-US" sz="2800" smtClean="0"/>
              <a:t>We can do certain rotations and recolorings and finish.</a:t>
            </a:r>
          </a:p>
          <a:p>
            <a:r>
              <a:rPr lang="en-US" sz="2800" smtClean="0"/>
              <a:t>Within the </a:t>
            </a:r>
            <a:r>
              <a:rPr lang="en-US" sz="2800" b="1" smtClean="0"/>
              <a:t>while </a:t>
            </a:r>
            <a:r>
              <a:rPr lang="en-US" sz="2800" smtClean="0"/>
              <a:t>loop:</a:t>
            </a:r>
          </a:p>
          <a:p>
            <a:pPr lvl="1"/>
            <a:r>
              <a:rPr lang="en-US" sz="2400" i="1" smtClean="0"/>
              <a:t>x </a:t>
            </a:r>
            <a:r>
              <a:rPr lang="en-US" sz="2400" smtClean="0"/>
              <a:t>always points to a nonroot doubly black node.</a:t>
            </a:r>
          </a:p>
          <a:p>
            <a:pPr lvl="1"/>
            <a:r>
              <a:rPr lang="en-US" sz="2400" i="1" smtClean="0">
                <a:latin typeface="RMTMI" charset="-95"/>
              </a:rPr>
              <a:t>w </a:t>
            </a:r>
            <a:r>
              <a:rPr lang="en-US" sz="2400" smtClean="0"/>
              <a:t>is </a:t>
            </a:r>
            <a:r>
              <a:rPr lang="en-US" sz="2400" i="1" smtClean="0"/>
              <a:t>x</a:t>
            </a:r>
            <a:r>
              <a:rPr lang="en-US" sz="2400" smtClean="0"/>
              <a:t>’s sibling.</a:t>
            </a:r>
          </a:p>
          <a:p>
            <a:pPr lvl="1"/>
            <a:r>
              <a:rPr lang="en-US" sz="2400" i="1" smtClean="0">
                <a:latin typeface="RMTMI" charset="-95"/>
              </a:rPr>
              <a:t>w </a:t>
            </a:r>
            <a:r>
              <a:rPr lang="en-US" sz="2400" smtClean="0"/>
              <a:t>cannot be </a:t>
            </a:r>
            <a:r>
              <a:rPr lang="en-US" sz="2400" i="1" smtClean="0"/>
              <a:t>nil</a:t>
            </a:r>
            <a:r>
              <a:rPr lang="en-US" sz="2400" smtClean="0"/>
              <a:t>[</a:t>
            </a:r>
            <a:r>
              <a:rPr lang="en-US" sz="2400" i="1" smtClean="0"/>
              <a:t>T </a:t>
            </a:r>
            <a:r>
              <a:rPr lang="en-US" sz="2400" smtClean="0"/>
              <a:t>], since that would violate property 5 at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].</a:t>
            </a:r>
          </a:p>
          <a:p>
            <a:r>
              <a:rPr lang="en-US" sz="2800" smtClean="0"/>
              <a:t>8 cases in all, 4 of which are symmetric to the other.</a:t>
            </a:r>
          </a:p>
          <a:p>
            <a:endParaRPr lang="en-US" sz="2800" smtClean="0"/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-228600"/>
            <a:ext cx="9142412" cy="914400"/>
          </a:xfrm>
        </p:spPr>
        <p:txBody>
          <a:bodyPr/>
          <a:lstStyle/>
          <a:p>
            <a:r>
              <a:rPr lang="en-US" smtClean="0"/>
              <a:t>Case 1 – </a:t>
            </a:r>
            <a:r>
              <a:rPr lang="en-US" i="1" smtClean="0"/>
              <a:t>w</a:t>
            </a:r>
            <a:r>
              <a:rPr lang="en-US" smtClean="0"/>
              <a:t> is red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733800"/>
            <a:ext cx="84582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i="1" smtClean="0">
                <a:latin typeface="RMTMI" charset="-95"/>
              </a:rPr>
              <a:t>w </a:t>
            </a:r>
            <a:r>
              <a:rPr lang="en-US" sz="2400" smtClean="0"/>
              <a:t>must have black children.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Make </a:t>
            </a:r>
            <a:r>
              <a:rPr lang="en-US" sz="2400" i="1" smtClean="0">
                <a:latin typeface="RMTMI" charset="-95"/>
              </a:rPr>
              <a:t>w </a:t>
            </a:r>
            <a:r>
              <a:rPr lang="en-US" sz="2400" smtClean="0"/>
              <a:t>black and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red (because </a:t>
            </a:r>
            <a:r>
              <a:rPr lang="en-US" sz="2400" i="1" smtClean="0"/>
              <a:t>w</a:t>
            </a:r>
            <a:r>
              <a:rPr lang="en-US" sz="2400" smtClean="0"/>
              <a:t> is red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couldn’t have been red).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Then left rotate on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New sibling of </a:t>
            </a:r>
            <a:r>
              <a:rPr lang="en-US" sz="2400" i="1" smtClean="0"/>
              <a:t>x </a:t>
            </a:r>
            <a:r>
              <a:rPr lang="en-US" sz="2400" smtClean="0"/>
              <a:t>was a child of </a:t>
            </a:r>
            <a:r>
              <a:rPr lang="en-US" sz="2400" i="1" smtClean="0">
                <a:latin typeface="RMTMI" charset="-95"/>
              </a:rPr>
              <a:t>w </a:t>
            </a:r>
            <a:r>
              <a:rPr lang="en-US" sz="2400" smtClean="0"/>
              <a:t>before rotation </a:t>
            </a:r>
            <a:r>
              <a:rPr lang="en-US" sz="2000" smtClean="0">
                <a:sym typeface="Symbol" pitchFamily="18" charset="2"/>
              </a:rPr>
              <a:t>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smtClean="0"/>
              <a:t>must be black.</a:t>
            </a:r>
          </a:p>
          <a:p>
            <a:pPr>
              <a:lnSpc>
                <a:spcPct val="80000"/>
              </a:lnSpc>
            </a:pPr>
            <a:r>
              <a:rPr lang="en-US" sz="2400" smtClean="0"/>
              <a:t>Go immediately to case 2, 3, or 4.</a:t>
            </a:r>
            <a:endParaRPr lang="en-US" sz="2400" smtClean="0">
              <a:latin typeface="RMTMI" charset="-95"/>
            </a:endParaRPr>
          </a:p>
          <a:p>
            <a:pPr>
              <a:lnSpc>
                <a:spcPct val="80000"/>
              </a:lnSpc>
            </a:pPr>
            <a:endParaRPr lang="en-US" sz="2400" smtClean="0"/>
          </a:p>
        </p:txBody>
      </p:sp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40965" name="Oval 4"/>
          <p:cNvSpPr>
            <a:spLocks noChangeArrowheads="1"/>
          </p:cNvSpPr>
          <p:nvPr/>
        </p:nvSpPr>
        <p:spPr bwMode="auto">
          <a:xfrm>
            <a:off x="1295400" y="11430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609600" y="18288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0967" name="Oval 7"/>
          <p:cNvSpPr>
            <a:spLocks noChangeArrowheads="1"/>
          </p:cNvSpPr>
          <p:nvPr/>
        </p:nvSpPr>
        <p:spPr bwMode="auto">
          <a:xfrm>
            <a:off x="1981200" y="1828800"/>
            <a:ext cx="381000" cy="381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D</a:t>
            </a:r>
          </a:p>
        </p:txBody>
      </p:sp>
      <p:sp>
        <p:nvSpPr>
          <p:cNvPr id="40968" name="Oval 8"/>
          <p:cNvSpPr>
            <a:spLocks noChangeArrowheads="1"/>
          </p:cNvSpPr>
          <p:nvPr/>
        </p:nvSpPr>
        <p:spPr bwMode="auto">
          <a:xfrm>
            <a:off x="1447800" y="26670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0969" name="Oval 9"/>
          <p:cNvSpPr>
            <a:spLocks noChangeArrowheads="1"/>
          </p:cNvSpPr>
          <p:nvPr/>
        </p:nvSpPr>
        <p:spPr bwMode="auto">
          <a:xfrm>
            <a:off x="2514600" y="26670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40970" name="AutoShape 10"/>
          <p:cNvCxnSpPr>
            <a:cxnSpLocks noChangeShapeType="1"/>
            <a:stCxn id="40965" idx="3"/>
            <a:endCxn id="40966" idx="0"/>
          </p:cNvCxnSpPr>
          <p:nvPr/>
        </p:nvCxnSpPr>
        <p:spPr bwMode="auto">
          <a:xfrm flipH="1">
            <a:off x="800100" y="1468438"/>
            <a:ext cx="550863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0971" name="AutoShape 11"/>
          <p:cNvCxnSpPr>
            <a:cxnSpLocks noChangeShapeType="1"/>
            <a:stCxn id="40965" idx="5"/>
            <a:endCxn id="40967" idx="1"/>
          </p:cNvCxnSpPr>
          <p:nvPr/>
        </p:nvCxnSpPr>
        <p:spPr bwMode="auto">
          <a:xfrm>
            <a:off x="1620838" y="1468438"/>
            <a:ext cx="415925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0972" name="AutoShape 12"/>
          <p:cNvCxnSpPr>
            <a:cxnSpLocks noChangeShapeType="1"/>
            <a:stCxn id="40967" idx="3"/>
            <a:endCxn id="40968" idx="0"/>
          </p:cNvCxnSpPr>
          <p:nvPr/>
        </p:nvCxnSpPr>
        <p:spPr bwMode="auto">
          <a:xfrm flipH="1">
            <a:off x="1638300" y="2154238"/>
            <a:ext cx="398463" cy="512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0973" name="AutoShape 13"/>
          <p:cNvCxnSpPr>
            <a:cxnSpLocks noChangeShapeType="1"/>
            <a:stCxn id="40967" idx="5"/>
            <a:endCxn id="40969" idx="0"/>
          </p:cNvCxnSpPr>
          <p:nvPr/>
        </p:nvCxnSpPr>
        <p:spPr bwMode="auto">
          <a:xfrm>
            <a:off x="2306638" y="2154238"/>
            <a:ext cx="398462" cy="512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457200" y="21336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>
            <a:off x="914400" y="22098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1295400" y="29718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>
            <a:off x="1828800" y="29718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2362200" y="29718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>
            <a:off x="2819400" y="30480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28600" y="2335213"/>
            <a:ext cx="3444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</a:t>
            </a:r>
            <a:endParaRPr lang="en-US" sz="2000" u="none"/>
          </a:p>
        </p:txBody>
      </p:sp>
      <p:sp>
        <p:nvSpPr>
          <p:cNvPr id="40981" name="Text Box 21"/>
          <p:cNvSpPr txBox="1">
            <a:spLocks noChangeArrowheads="1"/>
          </p:cNvSpPr>
          <p:nvPr/>
        </p:nvSpPr>
        <p:spPr bwMode="auto">
          <a:xfrm>
            <a:off x="990600" y="2362200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</a:t>
            </a:r>
            <a:endParaRPr lang="en-US" sz="2000" u="none"/>
          </a:p>
        </p:txBody>
      </p:sp>
      <p:sp>
        <p:nvSpPr>
          <p:cNvPr id="40982" name="Text Box 22"/>
          <p:cNvSpPr txBox="1">
            <a:spLocks noChangeArrowheads="1"/>
          </p:cNvSpPr>
          <p:nvPr/>
        </p:nvSpPr>
        <p:spPr bwMode="auto">
          <a:xfrm>
            <a:off x="1143000" y="3200400"/>
            <a:ext cx="288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</a:t>
            </a:r>
            <a:endParaRPr lang="en-US" sz="2000" u="none"/>
          </a:p>
        </p:txBody>
      </p:sp>
      <p:sp>
        <p:nvSpPr>
          <p:cNvPr id="40983" name="Text Box 23"/>
          <p:cNvSpPr txBox="1">
            <a:spLocks noChangeArrowheads="1"/>
          </p:cNvSpPr>
          <p:nvPr/>
        </p:nvSpPr>
        <p:spPr bwMode="auto">
          <a:xfrm>
            <a:off x="1828800" y="3200400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</a:t>
            </a:r>
            <a:endParaRPr lang="en-US" sz="2000" u="none"/>
          </a:p>
        </p:txBody>
      </p:sp>
      <p:sp>
        <p:nvSpPr>
          <p:cNvPr id="40984" name="Text Box 24"/>
          <p:cNvSpPr txBox="1">
            <a:spLocks noChangeArrowheads="1"/>
          </p:cNvSpPr>
          <p:nvPr/>
        </p:nvSpPr>
        <p:spPr bwMode="auto">
          <a:xfrm>
            <a:off x="2209800" y="3200400"/>
            <a:ext cx="295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</a:t>
            </a:r>
            <a:endParaRPr lang="en-US" sz="2000" u="none"/>
          </a:p>
        </p:txBody>
      </p:sp>
      <p:sp>
        <p:nvSpPr>
          <p:cNvPr id="40985" name="Text Box 25"/>
          <p:cNvSpPr txBox="1">
            <a:spLocks noChangeArrowheads="1"/>
          </p:cNvSpPr>
          <p:nvPr/>
        </p:nvSpPr>
        <p:spPr bwMode="auto">
          <a:xfrm>
            <a:off x="2971800" y="3200400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</a:t>
            </a:r>
            <a:endParaRPr lang="en-US" sz="2000" u="none"/>
          </a:p>
        </p:txBody>
      </p:sp>
      <p:sp>
        <p:nvSpPr>
          <p:cNvPr id="40986" name="Oval 26"/>
          <p:cNvSpPr>
            <a:spLocks noChangeArrowheads="1"/>
          </p:cNvSpPr>
          <p:nvPr/>
        </p:nvSpPr>
        <p:spPr bwMode="auto">
          <a:xfrm>
            <a:off x="5791200" y="1752600"/>
            <a:ext cx="381000" cy="381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B</a:t>
            </a:r>
          </a:p>
        </p:txBody>
      </p:sp>
      <p:sp>
        <p:nvSpPr>
          <p:cNvPr id="40987" name="Oval 27"/>
          <p:cNvSpPr>
            <a:spLocks noChangeArrowheads="1"/>
          </p:cNvSpPr>
          <p:nvPr/>
        </p:nvSpPr>
        <p:spPr bwMode="auto">
          <a:xfrm>
            <a:off x="5105400" y="24384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40988" name="AutoShape 31"/>
          <p:cNvCxnSpPr>
            <a:cxnSpLocks noChangeShapeType="1"/>
            <a:stCxn id="40986" idx="3"/>
            <a:endCxn id="40987" idx="0"/>
          </p:cNvCxnSpPr>
          <p:nvPr/>
        </p:nvCxnSpPr>
        <p:spPr bwMode="auto">
          <a:xfrm flipH="1">
            <a:off x="5295900" y="2078038"/>
            <a:ext cx="550863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0989" name="AutoShape 32"/>
          <p:cNvCxnSpPr>
            <a:cxnSpLocks noChangeShapeType="1"/>
            <a:stCxn id="40986" idx="5"/>
          </p:cNvCxnSpPr>
          <p:nvPr/>
        </p:nvCxnSpPr>
        <p:spPr bwMode="auto">
          <a:xfrm>
            <a:off x="6116638" y="2078038"/>
            <a:ext cx="415925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40990" name="Line 35"/>
          <p:cNvSpPr>
            <a:spLocks noChangeShapeType="1"/>
          </p:cNvSpPr>
          <p:nvPr/>
        </p:nvSpPr>
        <p:spPr bwMode="auto">
          <a:xfrm flipH="1">
            <a:off x="4953000" y="27432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1" name="Line 36"/>
          <p:cNvSpPr>
            <a:spLocks noChangeShapeType="1"/>
          </p:cNvSpPr>
          <p:nvPr/>
        </p:nvSpPr>
        <p:spPr bwMode="auto">
          <a:xfrm>
            <a:off x="5410200" y="281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2" name="Line 37"/>
          <p:cNvSpPr>
            <a:spLocks noChangeShapeType="1"/>
          </p:cNvSpPr>
          <p:nvPr/>
        </p:nvSpPr>
        <p:spPr bwMode="auto">
          <a:xfrm flipH="1">
            <a:off x="63246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3" name="Line 38"/>
          <p:cNvSpPr>
            <a:spLocks noChangeShapeType="1"/>
          </p:cNvSpPr>
          <p:nvPr/>
        </p:nvSpPr>
        <p:spPr bwMode="auto">
          <a:xfrm>
            <a:off x="6781800" y="28194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Line 39"/>
          <p:cNvSpPr>
            <a:spLocks noChangeShapeType="1"/>
          </p:cNvSpPr>
          <p:nvPr/>
        </p:nvSpPr>
        <p:spPr bwMode="auto">
          <a:xfrm flipH="1">
            <a:off x="7315200" y="21336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5" name="Line 40"/>
          <p:cNvSpPr>
            <a:spLocks noChangeShapeType="1"/>
          </p:cNvSpPr>
          <p:nvPr/>
        </p:nvSpPr>
        <p:spPr bwMode="auto">
          <a:xfrm>
            <a:off x="7772400" y="22098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6" name="Text Box 41"/>
          <p:cNvSpPr txBox="1">
            <a:spLocks noChangeArrowheads="1"/>
          </p:cNvSpPr>
          <p:nvPr/>
        </p:nvSpPr>
        <p:spPr bwMode="auto">
          <a:xfrm>
            <a:off x="4724400" y="2944813"/>
            <a:ext cx="3444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</a:t>
            </a:r>
            <a:endParaRPr lang="en-US" sz="2000" u="none"/>
          </a:p>
        </p:txBody>
      </p:sp>
      <p:sp>
        <p:nvSpPr>
          <p:cNvPr id="40997" name="Text Box 42"/>
          <p:cNvSpPr txBox="1">
            <a:spLocks noChangeArrowheads="1"/>
          </p:cNvSpPr>
          <p:nvPr/>
        </p:nvSpPr>
        <p:spPr bwMode="auto">
          <a:xfrm>
            <a:off x="5486400" y="2971800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</a:t>
            </a:r>
            <a:endParaRPr lang="en-US" sz="2000" u="none"/>
          </a:p>
        </p:txBody>
      </p:sp>
      <p:sp>
        <p:nvSpPr>
          <p:cNvPr id="40998" name="Text Box 43"/>
          <p:cNvSpPr txBox="1">
            <a:spLocks noChangeArrowheads="1"/>
          </p:cNvSpPr>
          <p:nvPr/>
        </p:nvSpPr>
        <p:spPr bwMode="auto">
          <a:xfrm>
            <a:off x="6172200" y="3048000"/>
            <a:ext cx="288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</a:t>
            </a:r>
            <a:endParaRPr lang="en-US" sz="2000" u="none"/>
          </a:p>
        </p:txBody>
      </p:sp>
      <p:sp>
        <p:nvSpPr>
          <p:cNvPr id="40999" name="Text Box 44"/>
          <p:cNvSpPr txBox="1">
            <a:spLocks noChangeArrowheads="1"/>
          </p:cNvSpPr>
          <p:nvPr/>
        </p:nvSpPr>
        <p:spPr bwMode="auto">
          <a:xfrm>
            <a:off x="6858000" y="3048000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</a:t>
            </a:r>
            <a:endParaRPr lang="en-US" sz="2000" u="none"/>
          </a:p>
        </p:txBody>
      </p:sp>
      <p:sp>
        <p:nvSpPr>
          <p:cNvPr id="41000" name="Text Box 45"/>
          <p:cNvSpPr txBox="1">
            <a:spLocks noChangeArrowheads="1"/>
          </p:cNvSpPr>
          <p:nvPr/>
        </p:nvSpPr>
        <p:spPr bwMode="auto">
          <a:xfrm>
            <a:off x="7162800" y="2362200"/>
            <a:ext cx="295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</a:t>
            </a:r>
            <a:endParaRPr lang="en-US" sz="2000" u="none"/>
          </a:p>
        </p:txBody>
      </p:sp>
      <p:sp>
        <p:nvSpPr>
          <p:cNvPr id="41001" name="Text Box 46"/>
          <p:cNvSpPr txBox="1">
            <a:spLocks noChangeArrowheads="1"/>
          </p:cNvSpPr>
          <p:nvPr/>
        </p:nvSpPr>
        <p:spPr bwMode="auto">
          <a:xfrm>
            <a:off x="7924800" y="2362200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</a:t>
            </a:r>
            <a:endParaRPr lang="en-US" sz="2000" u="none"/>
          </a:p>
        </p:txBody>
      </p:sp>
      <p:sp>
        <p:nvSpPr>
          <p:cNvPr id="41002" name="Text Box 47"/>
          <p:cNvSpPr txBox="1">
            <a:spLocks noChangeArrowheads="1"/>
          </p:cNvSpPr>
          <p:nvPr/>
        </p:nvSpPr>
        <p:spPr bwMode="auto">
          <a:xfrm>
            <a:off x="365125" y="1489075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x</a:t>
            </a:r>
          </a:p>
        </p:txBody>
      </p:sp>
      <p:sp>
        <p:nvSpPr>
          <p:cNvPr id="41003" name="Text Box 48"/>
          <p:cNvSpPr txBox="1">
            <a:spLocks noChangeArrowheads="1"/>
          </p:cNvSpPr>
          <p:nvPr/>
        </p:nvSpPr>
        <p:spPr bwMode="auto">
          <a:xfrm>
            <a:off x="2193925" y="1412875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w</a:t>
            </a:r>
          </a:p>
        </p:txBody>
      </p:sp>
      <p:sp>
        <p:nvSpPr>
          <p:cNvPr id="41004" name="Oval 49"/>
          <p:cNvSpPr>
            <a:spLocks noChangeArrowheads="1"/>
          </p:cNvSpPr>
          <p:nvPr/>
        </p:nvSpPr>
        <p:spPr bwMode="auto">
          <a:xfrm>
            <a:off x="6629400" y="12192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1005" name="Oval 50"/>
          <p:cNvSpPr>
            <a:spLocks noChangeArrowheads="1"/>
          </p:cNvSpPr>
          <p:nvPr/>
        </p:nvSpPr>
        <p:spPr bwMode="auto">
          <a:xfrm>
            <a:off x="6477000" y="24384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006" name="Oval 51"/>
          <p:cNvSpPr>
            <a:spLocks noChangeArrowheads="1"/>
          </p:cNvSpPr>
          <p:nvPr/>
        </p:nvSpPr>
        <p:spPr bwMode="auto">
          <a:xfrm>
            <a:off x="7391400" y="17526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41007" name="AutoShape 52"/>
          <p:cNvCxnSpPr>
            <a:cxnSpLocks noChangeShapeType="1"/>
            <a:stCxn id="41004" idx="3"/>
            <a:endCxn id="40986" idx="7"/>
          </p:cNvCxnSpPr>
          <p:nvPr/>
        </p:nvCxnSpPr>
        <p:spPr bwMode="auto">
          <a:xfrm flipH="1">
            <a:off x="6116638" y="1544638"/>
            <a:ext cx="568325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008" name="AutoShape 53"/>
          <p:cNvCxnSpPr>
            <a:cxnSpLocks noChangeShapeType="1"/>
            <a:stCxn id="41004" idx="5"/>
            <a:endCxn id="41006" idx="1"/>
          </p:cNvCxnSpPr>
          <p:nvPr/>
        </p:nvCxnSpPr>
        <p:spPr bwMode="auto">
          <a:xfrm>
            <a:off x="6954838" y="1544638"/>
            <a:ext cx="492125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41009" name="AutoShape 54"/>
          <p:cNvSpPr>
            <a:spLocks noChangeArrowheads="1"/>
          </p:cNvSpPr>
          <p:nvPr/>
        </p:nvSpPr>
        <p:spPr bwMode="auto">
          <a:xfrm>
            <a:off x="3581400" y="19812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0" name="Text Box 55"/>
          <p:cNvSpPr txBox="1">
            <a:spLocks noChangeArrowheads="1"/>
          </p:cNvSpPr>
          <p:nvPr/>
        </p:nvSpPr>
        <p:spPr bwMode="auto">
          <a:xfrm>
            <a:off x="4800600" y="22860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x</a:t>
            </a:r>
          </a:p>
        </p:txBody>
      </p:sp>
      <p:sp>
        <p:nvSpPr>
          <p:cNvPr id="41011" name="Text Box 56"/>
          <p:cNvSpPr txBox="1">
            <a:spLocks noChangeArrowheads="1"/>
          </p:cNvSpPr>
          <p:nvPr/>
        </p:nvSpPr>
        <p:spPr bwMode="auto">
          <a:xfrm>
            <a:off x="5715000" y="2362200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u="none"/>
              <a:t>new </a:t>
            </a:r>
            <a:r>
              <a:rPr lang="en-US" sz="2000" b="1" i="1" u="none"/>
              <a:t>w</a:t>
            </a:r>
          </a:p>
        </p:txBody>
      </p:sp>
      <p:sp>
        <p:nvSpPr>
          <p:cNvPr id="41012" name="Line 58"/>
          <p:cNvSpPr>
            <a:spLocks noChangeShapeType="1"/>
          </p:cNvSpPr>
          <p:nvPr/>
        </p:nvSpPr>
        <p:spPr bwMode="auto">
          <a:xfrm>
            <a:off x="1447800" y="990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3" name="Line 59"/>
          <p:cNvSpPr>
            <a:spLocks noChangeShapeType="1"/>
          </p:cNvSpPr>
          <p:nvPr/>
        </p:nvSpPr>
        <p:spPr bwMode="auto">
          <a:xfrm>
            <a:off x="6781800" y="1066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4" name="Text Box 60"/>
          <p:cNvSpPr txBox="1">
            <a:spLocks noChangeArrowheads="1"/>
          </p:cNvSpPr>
          <p:nvPr/>
        </p:nvSpPr>
        <p:spPr bwMode="auto">
          <a:xfrm>
            <a:off x="1600200" y="685800"/>
            <a:ext cx="692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p</a:t>
            </a:r>
            <a:r>
              <a:rPr lang="en-US" b="1" u="none"/>
              <a:t>[</a:t>
            </a:r>
            <a:r>
              <a:rPr lang="en-US" b="1" i="1" u="none"/>
              <a:t>x</a:t>
            </a:r>
            <a:r>
              <a:rPr lang="en-US" b="1" u="none"/>
              <a:t>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Red-black Tree – Example </a:t>
            </a:r>
          </a:p>
        </p:txBody>
      </p:sp>
      <p:sp>
        <p:nvSpPr>
          <p:cNvPr id="819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8196" name="Oval 5"/>
          <p:cNvSpPr>
            <a:spLocks noChangeArrowheads="1"/>
          </p:cNvSpPr>
          <p:nvPr/>
        </p:nvSpPr>
        <p:spPr bwMode="auto">
          <a:xfrm>
            <a:off x="3733800" y="1295400"/>
            <a:ext cx="457200" cy="457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u="none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H="1">
            <a:off x="2743200" y="1676400"/>
            <a:ext cx="1066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>
            <a:off x="4114800" y="1676400"/>
            <a:ext cx="1066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9"/>
          <p:cNvSpPr>
            <a:spLocks noChangeArrowheads="1"/>
          </p:cNvSpPr>
          <p:nvPr/>
        </p:nvSpPr>
        <p:spPr bwMode="auto">
          <a:xfrm>
            <a:off x="2438400" y="2438400"/>
            <a:ext cx="457200" cy="457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u="none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8200" name="Oval 10"/>
          <p:cNvSpPr>
            <a:spLocks noChangeArrowheads="1"/>
          </p:cNvSpPr>
          <p:nvPr/>
        </p:nvSpPr>
        <p:spPr bwMode="auto">
          <a:xfrm>
            <a:off x="5029200" y="2438400"/>
            <a:ext cx="457200" cy="457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201" name="Line 11"/>
          <p:cNvSpPr>
            <a:spLocks noChangeShapeType="1"/>
          </p:cNvSpPr>
          <p:nvPr/>
        </p:nvSpPr>
        <p:spPr bwMode="auto">
          <a:xfrm flipH="1">
            <a:off x="4419600" y="2819400"/>
            <a:ext cx="685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>
            <a:off x="5410200" y="2819400"/>
            <a:ext cx="609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Oval 13"/>
          <p:cNvSpPr>
            <a:spLocks noChangeArrowheads="1"/>
          </p:cNvSpPr>
          <p:nvPr/>
        </p:nvSpPr>
        <p:spPr bwMode="auto">
          <a:xfrm>
            <a:off x="4114800" y="3657600"/>
            <a:ext cx="457200" cy="457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u="none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8204" name="Oval 14"/>
          <p:cNvSpPr>
            <a:spLocks noChangeArrowheads="1"/>
          </p:cNvSpPr>
          <p:nvPr/>
        </p:nvSpPr>
        <p:spPr bwMode="auto">
          <a:xfrm>
            <a:off x="5867400" y="3733800"/>
            <a:ext cx="457200" cy="457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u="none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8205" name="Line 16"/>
          <p:cNvSpPr>
            <a:spLocks noChangeShapeType="1"/>
          </p:cNvSpPr>
          <p:nvPr/>
        </p:nvSpPr>
        <p:spPr bwMode="auto">
          <a:xfrm>
            <a:off x="6248400" y="41148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17"/>
          <p:cNvSpPr>
            <a:spLocks noChangeShapeType="1"/>
          </p:cNvSpPr>
          <p:nvPr/>
        </p:nvSpPr>
        <p:spPr bwMode="auto">
          <a:xfrm>
            <a:off x="4495800" y="40386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Oval 18"/>
          <p:cNvSpPr>
            <a:spLocks noChangeArrowheads="1"/>
          </p:cNvSpPr>
          <p:nvPr/>
        </p:nvSpPr>
        <p:spPr bwMode="auto">
          <a:xfrm>
            <a:off x="4953000" y="4648200"/>
            <a:ext cx="457200" cy="457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u="none"/>
              <a:t>38</a:t>
            </a:r>
          </a:p>
        </p:txBody>
      </p:sp>
      <p:sp>
        <p:nvSpPr>
          <p:cNvPr id="8208" name="Oval 19"/>
          <p:cNvSpPr>
            <a:spLocks noChangeArrowheads="1"/>
          </p:cNvSpPr>
          <p:nvPr/>
        </p:nvSpPr>
        <p:spPr bwMode="auto">
          <a:xfrm>
            <a:off x="6553200" y="4648200"/>
            <a:ext cx="457200" cy="457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u="none"/>
              <a:t>50</a:t>
            </a:r>
          </a:p>
        </p:txBody>
      </p:sp>
      <p:sp>
        <p:nvSpPr>
          <p:cNvPr id="8209" name="Text Box 33"/>
          <p:cNvSpPr txBox="1">
            <a:spLocks noChangeArrowheads="1"/>
          </p:cNvSpPr>
          <p:nvPr/>
        </p:nvSpPr>
        <p:spPr bwMode="auto">
          <a:xfrm>
            <a:off x="5029200" y="24384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/>
              <a:t>41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5075" y="2828925"/>
            <a:ext cx="4438650" cy="3511550"/>
            <a:chOff x="1578" y="1782"/>
            <a:chExt cx="2796" cy="2212"/>
          </a:xfrm>
        </p:grpSpPr>
        <p:sp>
          <p:nvSpPr>
            <p:cNvPr id="8212" name="Oval 20"/>
            <p:cNvSpPr>
              <a:spLocks noChangeArrowheads="1"/>
            </p:cNvSpPr>
            <p:nvPr/>
          </p:nvSpPr>
          <p:spPr bwMode="auto">
            <a:xfrm>
              <a:off x="2304" y="3600"/>
              <a:ext cx="288" cy="2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213" name="AutoShape 21"/>
            <p:cNvCxnSpPr>
              <a:cxnSpLocks noChangeShapeType="1"/>
              <a:stCxn id="8207" idx="3"/>
              <a:endCxn id="8212" idx="7"/>
            </p:cNvCxnSpPr>
            <p:nvPr/>
          </p:nvCxnSpPr>
          <p:spPr bwMode="auto">
            <a:xfrm rot="5400000">
              <a:off x="2622" y="3102"/>
              <a:ext cx="468" cy="612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8214" name="AutoShape 22"/>
            <p:cNvCxnSpPr>
              <a:cxnSpLocks noChangeShapeType="1"/>
              <a:stCxn id="8207" idx="5"/>
              <a:endCxn id="8212" idx="6"/>
            </p:cNvCxnSpPr>
            <p:nvPr/>
          </p:nvCxnSpPr>
          <p:spPr bwMode="auto">
            <a:xfrm rot="5400000">
              <a:off x="2694" y="3072"/>
              <a:ext cx="570" cy="774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8215" name="AutoShape 23"/>
            <p:cNvCxnSpPr>
              <a:cxnSpLocks noChangeShapeType="1"/>
              <a:stCxn id="8204" idx="3"/>
              <a:endCxn id="8212" idx="5"/>
            </p:cNvCxnSpPr>
            <p:nvPr/>
          </p:nvCxnSpPr>
          <p:spPr bwMode="auto">
            <a:xfrm rot="5400000">
              <a:off x="2520" y="2628"/>
              <a:ext cx="1248" cy="1188"/>
            </a:xfrm>
            <a:prstGeom prst="curvedConnector3">
              <a:avLst>
                <a:gd name="adj1" fmla="val 101199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8216" name="AutoShape 24"/>
            <p:cNvCxnSpPr>
              <a:cxnSpLocks noChangeShapeType="1"/>
              <a:stCxn id="8203" idx="3"/>
              <a:endCxn id="8212" idx="0"/>
            </p:cNvCxnSpPr>
            <p:nvPr/>
          </p:nvCxnSpPr>
          <p:spPr bwMode="auto">
            <a:xfrm rot="5400000">
              <a:off x="2016" y="2982"/>
              <a:ext cx="1050" cy="186"/>
            </a:xfrm>
            <a:prstGeom prst="curvedConnector3">
              <a:avLst>
                <a:gd name="adj1" fmla="val 52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8217" name="AutoShape 25"/>
            <p:cNvCxnSpPr>
              <a:cxnSpLocks noChangeShapeType="1"/>
              <a:stCxn id="8199" idx="5"/>
              <a:endCxn id="8212" idx="1"/>
            </p:cNvCxnSpPr>
            <p:nvPr/>
          </p:nvCxnSpPr>
          <p:spPr bwMode="auto">
            <a:xfrm rot="16200000" flipH="1">
              <a:off x="1134" y="2430"/>
              <a:ext cx="1860" cy="564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8218" name="AutoShape 26"/>
            <p:cNvCxnSpPr>
              <a:cxnSpLocks noChangeShapeType="1"/>
              <a:stCxn id="8199" idx="3"/>
              <a:endCxn id="8212" idx="2"/>
            </p:cNvCxnSpPr>
            <p:nvPr/>
          </p:nvCxnSpPr>
          <p:spPr bwMode="auto">
            <a:xfrm rot="16200000" flipH="1">
              <a:off x="960" y="2400"/>
              <a:ext cx="1962" cy="726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8219" name="AutoShape 27"/>
            <p:cNvCxnSpPr>
              <a:cxnSpLocks noChangeShapeType="1"/>
              <a:stCxn id="8208" idx="3"/>
              <a:endCxn id="8212" idx="4"/>
            </p:cNvCxnSpPr>
            <p:nvPr/>
          </p:nvCxnSpPr>
          <p:spPr bwMode="auto">
            <a:xfrm rot="5400000">
              <a:off x="2952" y="2670"/>
              <a:ext cx="714" cy="1722"/>
            </a:xfrm>
            <a:prstGeom prst="curvedConnector3">
              <a:avLst>
                <a:gd name="adj1" fmla="val 104199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8220" name="AutoShape 28"/>
            <p:cNvCxnSpPr>
              <a:cxnSpLocks noChangeShapeType="1"/>
              <a:stCxn id="8208" idx="5"/>
              <a:endCxn id="8212" idx="4"/>
            </p:cNvCxnSpPr>
            <p:nvPr/>
          </p:nvCxnSpPr>
          <p:spPr bwMode="auto">
            <a:xfrm rot="5400000">
              <a:off x="3054" y="2568"/>
              <a:ext cx="714" cy="1926"/>
            </a:xfrm>
            <a:prstGeom prst="curvedConnector3">
              <a:avLst>
                <a:gd name="adj1" fmla="val 120167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</p:cxnSp>
        <p:sp>
          <p:nvSpPr>
            <p:cNvPr id="8221" name="Text Box 39"/>
            <p:cNvSpPr txBox="1">
              <a:spLocks noChangeArrowheads="1"/>
            </p:cNvSpPr>
            <p:nvPr/>
          </p:nvSpPr>
          <p:spPr bwMode="auto">
            <a:xfrm>
              <a:off x="1920" y="3744"/>
              <a:ext cx="47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i="1" u="none"/>
                <a:t>nil</a:t>
              </a:r>
              <a:r>
                <a:rPr lang="en-US" sz="2000" u="none"/>
                <a:t>[</a:t>
              </a:r>
              <a:r>
                <a:rPr lang="en-US" sz="2000" i="1" u="none"/>
                <a:t>T</a:t>
              </a:r>
              <a:r>
                <a:rPr lang="en-US" sz="2000" u="none"/>
                <a:t>]</a:t>
              </a:r>
              <a:endParaRPr lang="en-US" sz="2000" i="1" u="none"/>
            </a:p>
          </p:txBody>
        </p:sp>
      </p:grpSp>
      <p:sp>
        <p:nvSpPr>
          <p:cNvPr id="8211" name="Text Box 41"/>
          <p:cNvSpPr txBox="1">
            <a:spLocks noChangeArrowheads="1"/>
          </p:cNvSpPr>
          <p:nvPr/>
        </p:nvSpPr>
        <p:spPr bwMode="auto">
          <a:xfrm>
            <a:off x="5638800" y="1371600"/>
            <a:ext cx="32004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i="1" u="none"/>
              <a:t>Remember</a:t>
            </a:r>
            <a:r>
              <a:rPr lang="en-US" u="none"/>
              <a:t>: every internal node has two children, even though nil leaves are not usually shown.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152400"/>
            <a:ext cx="9142412" cy="914400"/>
          </a:xfrm>
        </p:spPr>
        <p:txBody>
          <a:bodyPr>
            <a:normAutofit fontScale="90000"/>
          </a:bodyPr>
          <a:lstStyle/>
          <a:p>
            <a:r>
              <a:rPr lang="en-US" smtClean="0"/>
              <a:t>Case 2 – </a:t>
            </a:r>
            <a:r>
              <a:rPr lang="en-US" i="1" smtClean="0"/>
              <a:t>w</a:t>
            </a:r>
            <a:r>
              <a:rPr lang="en-US" smtClean="0"/>
              <a:t> is black, both </a:t>
            </a:r>
            <a:r>
              <a:rPr lang="en-US" i="1" smtClean="0"/>
              <a:t>w</a:t>
            </a:r>
            <a:r>
              <a:rPr lang="en-US" smtClean="0"/>
              <a:t>’s children are black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886200"/>
            <a:ext cx="8458200" cy="2590800"/>
          </a:xfrm>
        </p:spPr>
        <p:txBody>
          <a:bodyPr/>
          <a:lstStyle/>
          <a:p>
            <a:r>
              <a:rPr lang="en-US" sz="2400" smtClean="0"/>
              <a:t>Take 1 black off </a:t>
            </a:r>
            <a:r>
              <a:rPr lang="en-US" sz="2400" i="1" smtClean="0"/>
              <a:t>x </a:t>
            </a:r>
            <a:r>
              <a:rPr lang="en-US" sz="2400" smtClean="0"/>
              <a:t>(</a:t>
            </a:r>
            <a:r>
              <a:rPr lang="en-US" sz="2000" smtClean="0">
                <a:sym typeface="Symbol" pitchFamily="18" charset="2"/>
              </a:rPr>
              <a:t>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smtClean="0"/>
              <a:t>singly black) and off </a:t>
            </a:r>
            <a:r>
              <a:rPr lang="en-US" sz="2400" i="1" smtClean="0">
                <a:latin typeface="RMTMI" charset="-95"/>
              </a:rPr>
              <a:t>w </a:t>
            </a:r>
            <a:r>
              <a:rPr lang="en-US" sz="2400" smtClean="0"/>
              <a:t>(</a:t>
            </a:r>
            <a:r>
              <a:rPr lang="en-US" sz="2000" smtClean="0">
                <a:sym typeface="Symbol" pitchFamily="18" charset="2"/>
              </a:rPr>
              <a:t>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smtClean="0"/>
              <a:t>red).</a:t>
            </a:r>
          </a:p>
          <a:p>
            <a:r>
              <a:rPr lang="en-US" sz="2400" smtClean="0"/>
              <a:t>Move that black to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].</a:t>
            </a:r>
          </a:p>
          <a:p>
            <a:r>
              <a:rPr lang="en-US" sz="2400" smtClean="0"/>
              <a:t>Do the next iteration with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as the new </a:t>
            </a:r>
            <a:r>
              <a:rPr lang="en-US" sz="2400" i="1" smtClean="0"/>
              <a:t>x</a:t>
            </a:r>
            <a:r>
              <a:rPr lang="en-US" sz="2400" smtClean="0"/>
              <a:t>.</a:t>
            </a:r>
          </a:p>
          <a:p>
            <a:r>
              <a:rPr lang="en-US" sz="2400" smtClean="0"/>
              <a:t>If entered this case from case 1, then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was red </a:t>
            </a:r>
            <a:r>
              <a:rPr lang="en-US" sz="2000" smtClean="0">
                <a:sym typeface="Symbol" pitchFamily="18" charset="2"/>
              </a:rPr>
              <a:t>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smtClean="0"/>
              <a:t>new </a:t>
            </a:r>
            <a:r>
              <a:rPr lang="en-US" sz="2400" i="1" smtClean="0"/>
              <a:t>x </a:t>
            </a:r>
            <a:r>
              <a:rPr lang="en-US" sz="2400" smtClean="0"/>
              <a:t>is red &amp; black </a:t>
            </a:r>
            <a:r>
              <a:rPr lang="en-US" sz="2000" smtClean="0">
                <a:sym typeface="Symbol" pitchFamily="18" charset="2"/>
              </a:rPr>
              <a:t>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smtClean="0"/>
              <a:t>color attribute of new </a:t>
            </a:r>
            <a:r>
              <a:rPr lang="en-US" sz="2400" i="1" smtClean="0"/>
              <a:t>x </a:t>
            </a:r>
            <a:r>
              <a:rPr lang="en-US" sz="2400" smtClean="0"/>
              <a:t>is RED </a:t>
            </a:r>
            <a:r>
              <a:rPr lang="en-US" sz="2000" smtClean="0">
                <a:sym typeface="Symbol" pitchFamily="18" charset="2"/>
              </a:rPr>
              <a:t>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smtClean="0"/>
              <a:t>loop terminates. Then new </a:t>
            </a:r>
            <a:r>
              <a:rPr lang="en-US" sz="2400" i="1" smtClean="0"/>
              <a:t>x </a:t>
            </a:r>
            <a:r>
              <a:rPr lang="en-US" sz="2400" smtClean="0"/>
              <a:t>is made black in the last line.</a:t>
            </a:r>
          </a:p>
          <a:p>
            <a:endParaRPr lang="en-US" sz="2400" smtClean="0"/>
          </a:p>
        </p:txBody>
      </p:sp>
      <p:sp>
        <p:nvSpPr>
          <p:cNvPr id="419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1295400" y="1279525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B</a:t>
            </a:r>
          </a:p>
        </p:txBody>
      </p:sp>
      <p:sp>
        <p:nvSpPr>
          <p:cNvPr id="41990" name="Oval 5"/>
          <p:cNvSpPr>
            <a:spLocks noChangeArrowheads="1"/>
          </p:cNvSpPr>
          <p:nvPr/>
        </p:nvSpPr>
        <p:spPr bwMode="auto">
          <a:xfrm>
            <a:off x="609600" y="19653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1991" name="Oval 6"/>
          <p:cNvSpPr>
            <a:spLocks noChangeArrowheads="1"/>
          </p:cNvSpPr>
          <p:nvPr/>
        </p:nvSpPr>
        <p:spPr bwMode="auto">
          <a:xfrm>
            <a:off x="1981200" y="19653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1992" name="Oval 7"/>
          <p:cNvSpPr>
            <a:spLocks noChangeArrowheads="1"/>
          </p:cNvSpPr>
          <p:nvPr/>
        </p:nvSpPr>
        <p:spPr bwMode="auto">
          <a:xfrm>
            <a:off x="1447800" y="28035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1993" name="Oval 8"/>
          <p:cNvSpPr>
            <a:spLocks noChangeArrowheads="1"/>
          </p:cNvSpPr>
          <p:nvPr/>
        </p:nvSpPr>
        <p:spPr bwMode="auto">
          <a:xfrm>
            <a:off x="2514600" y="28035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41994" name="AutoShape 9"/>
          <p:cNvCxnSpPr>
            <a:cxnSpLocks noChangeShapeType="1"/>
            <a:stCxn id="41989" idx="3"/>
            <a:endCxn id="41990" idx="0"/>
          </p:cNvCxnSpPr>
          <p:nvPr/>
        </p:nvCxnSpPr>
        <p:spPr bwMode="auto">
          <a:xfrm flipH="1">
            <a:off x="800100" y="1604963"/>
            <a:ext cx="550863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995" name="AutoShape 10"/>
          <p:cNvCxnSpPr>
            <a:cxnSpLocks noChangeShapeType="1"/>
            <a:stCxn id="41989" idx="5"/>
            <a:endCxn id="41991" idx="1"/>
          </p:cNvCxnSpPr>
          <p:nvPr/>
        </p:nvCxnSpPr>
        <p:spPr bwMode="auto">
          <a:xfrm>
            <a:off x="1620838" y="1604963"/>
            <a:ext cx="415925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996" name="AutoShape 11"/>
          <p:cNvCxnSpPr>
            <a:cxnSpLocks noChangeShapeType="1"/>
            <a:stCxn id="41991" idx="3"/>
            <a:endCxn id="41992" idx="0"/>
          </p:cNvCxnSpPr>
          <p:nvPr/>
        </p:nvCxnSpPr>
        <p:spPr bwMode="auto">
          <a:xfrm flipH="1">
            <a:off x="1638300" y="2290763"/>
            <a:ext cx="398463" cy="512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1997" name="AutoShape 12"/>
          <p:cNvCxnSpPr>
            <a:cxnSpLocks noChangeShapeType="1"/>
            <a:stCxn id="41991" idx="5"/>
            <a:endCxn id="41993" idx="0"/>
          </p:cNvCxnSpPr>
          <p:nvPr/>
        </p:nvCxnSpPr>
        <p:spPr bwMode="auto">
          <a:xfrm>
            <a:off x="2306638" y="2290763"/>
            <a:ext cx="398462" cy="512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41998" name="Line 13"/>
          <p:cNvSpPr>
            <a:spLocks noChangeShapeType="1"/>
          </p:cNvSpPr>
          <p:nvPr/>
        </p:nvSpPr>
        <p:spPr bwMode="auto">
          <a:xfrm flipH="1">
            <a:off x="457200" y="22701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Line 14"/>
          <p:cNvSpPr>
            <a:spLocks noChangeShapeType="1"/>
          </p:cNvSpPr>
          <p:nvPr/>
        </p:nvSpPr>
        <p:spPr bwMode="auto">
          <a:xfrm>
            <a:off x="914400" y="23463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Line 15"/>
          <p:cNvSpPr>
            <a:spLocks noChangeShapeType="1"/>
          </p:cNvSpPr>
          <p:nvPr/>
        </p:nvSpPr>
        <p:spPr bwMode="auto">
          <a:xfrm flipH="1">
            <a:off x="1295400" y="3108325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Line 16"/>
          <p:cNvSpPr>
            <a:spLocks noChangeShapeType="1"/>
          </p:cNvSpPr>
          <p:nvPr/>
        </p:nvSpPr>
        <p:spPr bwMode="auto">
          <a:xfrm>
            <a:off x="1828800" y="3108325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17"/>
          <p:cNvSpPr>
            <a:spLocks noChangeShapeType="1"/>
          </p:cNvSpPr>
          <p:nvPr/>
        </p:nvSpPr>
        <p:spPr bwMode="auto">
          <a:xfrm flipH="1">
            <a:off x="2362200" y="31083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18"/>
          <p:cNvSpPr>
            <a:spLocks noChangeShapeType="1"/>
          </p:cNvSpPr>
          <p:nvPr/>
        </p:nvSpPr>
        <p:spPr bwMode="auto">
          <a:xfrm>
            <a:off x="2819400" y="31845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Text Box 19"/>
          <p:cNvSpPr txBox="1">
            <a:spLocks noChangeArrowheads="1"/>
          </p:cNvSpPr>
          <p:nvPr/>
        </p:nvSpPr>
        <p:spPr bwMode="auto">
          <a:xfrm>
            <a:off x="228600" y="2471738"/>
            <a:ext cx="3444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</a:t>
            </a:r>
            <a:endParaRPr lang="en-US" sz="2000" u="none"/>
          </a:p>
        </p:txBody>
      </p:sp>
      <p:sp>
        <p:nvSpPr>
          <p:cNvPr id="42005" name="Text Box 20"/>
          <p:cNvSpPr txBox="1">
            <a:spLocks noChangeArrowheads="1"/>
          </p:cNvSpPr>
          <p:nvPr/>
        </p:nvSpPr>
        <p:spPr bwMode="auto">
          <a:xfrm>
            <a:off x="990600" y="2498725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</a:t>
            </a:r>
            <a:endParaRPr lang="en-US" sz="2000" u="none"/>
          </a:p>
        </p:txBody>
      </p:sp>
      <p:sp>
        <p:nvSpPr>
          <p:cNvPr id="42006" name="Text Box 21"/>
          <p:cNvSpPr txBox="1">
            <a:spLocks noChangeArrowheads="1"/>
          </p:cNvSpPr>
          <p:nvPr/>
        </p:nvSpPr>
        <p:spPr bwMode="auto">
          <a:xfrm>
            <a:off x="1143000" y="3336925"/>
            <a:ext cx="288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</a:t>
            </a:r>
            <a:endParaRPr lang="en-US" sz="2000" u="none"/>
          </a:p>
        </p:txBody>
      </p:sp>
      <p:sp>
        <p:nvSpPr>
          <p:cNvPr id="42007" name="Text Box 22"/>
          <p:cNvSpPr txBox="1">
            <a:spLocks noChangeArrowheads="1"/>
          </p:cNvSpPr>
          <p:nvPr/>
        </p:nvSpPr>
        <p:spPr bwMode="auto">
          <a:xfrm>
            <a:off x="1828800" y="3336925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</a:t>
            </a:r>
            <a:endParaRPr lang="en-US" sz="2000" u="none"/>
          </a:p>
        </p:txBody>
      </p:sp>
      <p:sp>
        <p:nvSpPr>
          <p:cNvPr id="42008" name="Text Box 23"/>
          <p:cNvSpPr txBox="1">
            <a:spLocks noChangeArrowheads="1"/>
          </p:cNvSpPr>
          <p:nvPr/>
        </p:nvSpPr>
        <p:spPr bwMode="auto">
          <a:xfrm>
            <a:off x="2209800" y="3336925"/>
            <a:ext cx="295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</a:t>
            </a:r>
            <a:endParaRPr lang="en-US" sz="2000" u="none"/>
          </a:p>
        </p:txBody>
      </p:sp>
      <p:sp>
        <p:nvSpPr>
          <p:cNvPr id="42009" name="Text Box 24"/>
          <p:cNvSpPr txBox="1">
            <a:spLocks noChangeArrowheads="1"/>
          </p:cNvSpPr>
          <p:nvPr/>
        </p:nvSpPr>
        <p:spPr bwMode="auto">
          <a:xfrm>
            <a:off x="2971800" y="3336925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</a:t>
            </a:r>
            <a:endParaRPr lang="en-US" sz="2000" u="none"/>
          </a:p>
        </p:txBody>
      </p:sp>
      <p:sp>
        <p:nvSpPr>
          <p:cNvPr id="42010" name="Text Box 41"/>
          <p:cNvSpPr txBox="1">
            <a:spLocks noChangeArrowheads="1"/>
          </p:cNvSpPr>
          <p:nvPr/>
        </p:nvSpPr>
        <p:spPr bwMode="auto">
          <a:xfrm>
            <a:off x="365125" y="16256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x</a:t>
            </a:r>
          </a:p>
        </p:txBody>
      </p:sp>
      <p:sp>
        <p:nvSpPr>
          <p:cNvPr id="42011" name="Text Box 42"/>
          <p:cNvSpPr txBox="1">
            <a:spLocks noChangeArrowheads="1"/>
          </p:cNvSpPr>
          <p:nvPr/>
        </p:nvSpPr>
        <p:spPr bwMode="auto">
          <a:xfrm>
            <a:off x="2193925" y="15494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w</a:t>
            </a:r>
          </a:p>
        </p:txBody>
      </p:sp>
      <p:sp>
        <p:nvSpPr>
          <p:cNvPr id="42012" name="AutoShape 48"/>
          <p:cNvSpPr>
            <a:spLocks noChangeArrowheads="1"/>
          </p:cNvSpPr>
          <p:nvPr/>
        </p:nvSpPr>
        <p:spPr bwMode="auto">
          <a:xfrm>
            <a:off x="3581400" y="2117725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Oval 51"/>
          <p:cNvSpPr>
            <a:spLocks noChangeArrowheads="1"/>
          </p:cNvSpPr>
          <p:nvPr/>
        </p:nvSpPr>
        <p:spPr bwMode="auto">
          <a:xfrm>
            <a:off x="6629400" y="1355725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B</a:t>
            </a:r>
          </a:p>
        </p:txBody>
      </p:sp>
      <p:sp>
        <p:nvSpPr>
          <p:cNvPr id="42014" name="Oval 52"/>
          <p:cNvSpPr>
            <a:spLocks noChangeArrowheads="1"/>
          </p:cNvSpPr>
          <p:nvPr/>
        </p:nvSpPr>
        <p:spPr bwMode="auto">
          <a:xfrm>
            <a:off x="5943600" y="20415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2015" name="Oval 53"/>
          <p:cNvSpPr>
            <a:spLocks noChangeArrowheads="1"/>
          </p:cNvSpPr>
          <p:nvPr/>
        </p:nvSpPr>
        <p:spPr bwMode="auto">
          <a:xfrm>
            <a:off x="7315200" y="2041525"/>
            <a:ext cx="381000" cy="3810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D</a:t>
            </a:r>
          </a:p>
        </p:txBody>
      </p:sp>
      <p:sp>
        <p:nvSpPr>
          <p:cNvPr id="42016" name="Oval 54"/>
          <p:cNvSpPr>
            <a:spLocks noChangeArrowheads="1"/>
          </p:cNvSpPr>
          <p:nvPr/>
        </p:nvSpPr>
        <p:spPr bwMode="auto">
          <a:xfrm>
            <a:off x="6781800" y="28797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2017" name="Oval 55"/>
          <p:cNvSpPr>
            <a:spLocks noChangeArrowheads="1"/>
          </p:cNvSpPr>
          <p:nvPr/>
        </p:nvSpPr>
        <p:spPr bwMode="auto">
          <a:xfrm>
            <a:off x="7848600" y="28797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42018" name="AutoShape 56"/>
          <p:cNvCxnSpPr>
            <a:cxnSpLocks noChangeShapeType="1"/>
            <a:stCxn id="42013" idx="3"/>
            <a:endCxn id="42014" idx="0"/>
          </p:cNvCxnSpPr>
          <p:nvPr/>
        </p:nvCxnSpPr>
        <p:spPr bwMode="auto">
          <a:xfrm flipH="1">
            <a:off x="6134100" y="1681163"/>
            <a:ext cx="550863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2019" name="AutoShape 57"/>
          <p:cNvCxnSpPr>
            <a:cxnSpLocks noChangeShapeType="1"/>
            <a:stCxn id="42013" idx="5"/>
            <a:endCxn id="42015" idx="1"/>
          </p:cNvCxnSpPr>
          <p:nvPr/>
        </p:nvCxnSpPr>
        <p:spPr bwMode="auto">
          <a:xfrm>
            <a:off x="6954838" y="1681163"/>
            <a:ext cx="415925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2020" name="AutoShape 58"/>
          <p:cNvCxnSpPr>
            <a:cxnSpLocks noChangeShapeType="1"/>
            <a:stCxn id="42015" idx="3"/>
            <a:endCxn id="42016" idx="0"/>
          </p:cNvCxnSpPr>
          <p:nvPr/>
        </p:nvCxnSpPr>
        <p:spPr bwMode="auto">
          <a:xfrm flipH="1">
            <a:off x="6972300" y="2366963"/>
            <a:ext cx="398463" cy="512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2021" name="AutoShape 59"/>
          <p:cNvCxnSpPr>
            <a:cxnSpLocks noChangeShapeType="1"/>
            <a:stCxn id="42015" idx="5"/>
            <a:endCxn id="42017" idx="0"/>
          </p:cNvCxnSpPr>
          <p:nvPr/>
        </p:nvCxnSpPr>
        <p:spPr bwMode="auto">
          <a:xfrm>
            <a:off x="7640638" y="2366963"/>
            <a:ext cx="398462" cy="512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42022" name="Line 60"/>
          <p:cNvSpPr>
            <a:spLocks noChangeShapeType="1"/>
          </p:cNvSpPr>
          <p:nvPr/>
        </p:nvSpPr>
        <p:spPr bwMode="auto">
          <a:xfrm flipH="1">
            <a:off x="5791200" y="23463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Line 61"/>
          <p:cNvSpPr>
            <a:spLocks noChangeShapeType="1"/>
          </p:cNvSpPr>
          <p:nvPr/>
        </p:nvSpPr>
        <p:spPr bwMode="auto">
          <a:xfrm>
            <a:off x="6248400" y="24225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Line 62"/>
          <p:cNvSpPr>
            <a:spLocks noChangeShapeType="1"/>
          </p:cNvSpPr>
          <p:nvPr/>
        </p:nvSpPr>
        <p:spPr bwMode="auto">
          <a:xfrm flipH="1">
            <a:off x="6629400" y="3184525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Line 63"/>
          <p:cNvSpPr>
            <a:spLocks noChangeShapeType="1"/>
          </p:cNvSpPr>
          <p:nvPr/>
        </p:nvSpPr>
        <p:spPr bwMode="auto">
          <a:xfrm>
            <a:off x="7162800" y="3184525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Line 64"/>
          <p:cNvSpPr>
            <a:spLocks noChangeShapeType="1"/>
          </p:cNvSpPr>
          <p:nvPr/>
        </p:nvSpPr>
        <p:spPr bwMode="auto">
          <a:xfrm flipH="1">
            <a:off x="7696200" y="31845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Line 65"/>
          <p:cNvSpPr>
            <a:spLocks noChangeShapeType="1"/>
          </p:cNvSpPr>
          <p:nvPr/>
        </p:nvSpPr>
        <p:spPr bwMode="auto">
          <a:xfrm>
            <a:off x="8153400" y="32607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Text Box 66"/>
          <p:cNvSpPr txBox="1">
            <a:spLocks noChangeArrowheads="1"/>
          </p:cNvSpPr>
          <p:nvPr/>
        </p:nvSpPr>
        <p:spPr bwMode="auto">
          <a:xfrm>
            <a:off x="5562600" y="2547938"/>
            <a:ext cx="3444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</a:t>
            </a:r>
            <a:endParaRPr lang="en-US" sz="2000" u="none"/>
          </a:p>
        </p:txBody>
      </p:sp>
      <p:sp>
        <p:nvSpPr>
          <p:cNvPr id="42029" name="Text Box 67"/>
          <p:cNvSpPr txBox="1">
            <a:spLocks noChangeArrowheads="1"/>
          </p:cNvSpPr>
          <p:nvPr/>
        </p:nvSpPr>
        <p:spPr bwMode="auto">
          <a:xfrm>
            <a:off x="6324600" y="2574925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</a:t>
            </a:r>
            <a:endParaRPr lang="en-US" sz="2000" u="none"/>
          </a:p>
        </p:txBody>
      </p:sp>
      <p:sp>
        <p:nvSpPr>
          <p:cNvPr id="42030" name="Text Box 68"/>
          <p:cNvSpPr txBox="1">
            <a:spLocks noChangeArrowheads="1"/>
          </p:cNvSpPr>
          <p:nvPr/>
        </p:nvSpPr>
        <p:spPr bwMode="auto">
          <a:xfrm>
            <a:off x="6477000" y="3413125"/>
            <a:ext cx="288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</a:t>
            </a:r>
            <a:endParaRPr lang="en-US" sz="2000" u="none"/>
          </a:p>
        </p:txBody>
      </p:sp>
      <p:sp>
        <p:nvSpPr>
          <p:cNvPr id="42031" name="Text Box 69"/>
          <p:cNvSpPr txBox="1">
            <a:spLocks noChangeArrowheads="1"/>
          </p:cNvSpPr>
          <p:nvPr/>
        </p:nvSpPr>
        <p:spPr bwMode="auto">
          <a:xfrm>
            <a:off x="7162800" y="3413125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</a:t>
            </a:r>
            <a:endParaRPr lang="en-US" sz="2000" u="none"/>
          </a:p>
        </p:txBody>
      </p:sp>
      <p:sp>
        <p:nvSpPr>
          <p:cNvPr id="42032" name="Text Box 70"/>
          <p:cNvSpPr txBox="1">
            <a:spLocks noChangeArrowheads="1"/>
          </p:cNvSpPr>
          <p:nvPr/>
        </p:nvSpPr>
        <p:spPr bwMode="auto">
          <a:xfrm>
            <a:off x="7543800" y="3413125"/>
            <a:ext cx="295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</a:t>
            </a:r>
            <a:endParaRPr lang="en-US" sz="2000" u="none"/>
          </a:p>
        </p:txBody>
      </p:sp>
      <p:sp>
        <p:nvSpPr>
          <p:cNvPr id="42033" name="Text Box 71"/>
          <p:cNvSpPr txBox="1">
            <a:spLocks noChangeArrowheads="1"/>
          </p:cNvSpPr>
          <p:nvPr/>
        </p:nvSpPr>
        <p:spPr bwMode="auto">
          <a:xfrm>
            <a:off x="8305800" y="3413125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</a:t>
            </a:r>
            <a:endParaRPr lang="en-US" sz="2000" u="none"/>
          </a:p>
        </p:txBody>
      </p:sp>
      <p:sp>
        <p:nvSpPr>
          <p:cNvPr id="42034" name="Text Box 74"/>
          <p:cNvSpPr txBox="1">
            <a:spLocks noChangeArrowheads="1"/>
          </p:cNvSpPr>
          <p:nvPr/>
        </p:nvSpPr>
        <p:spPr bwMode="auto">
          <a:xfrm>
            <a:off x="6019800" y="974725"/>
            <a:ext cx="914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u="none"/>
              <a:t>new </a:t>
            </a:r>
            <a:r>
              <a:rPr lang="en-US" sz="2000" b="1" i="1" u="none"/>
              <a:t>x</a:t>
            </a:r>
          </a:p>
        </p:txBody>
      </p:sp>
      <p:sp>
        <p:nvSpPr>
          <p:cNvPr id="42035" name="Text Box 75"/>
          <p:cNvSpPr txBox="1">
            <a:spLocks noChangeArrowheads="1"/>
          </p:cNvSpPr>
          <p:nvPr/>
        </p:nvSpPr>
        <p:spPr bwMode="auto">
          <a:xfrm>
            <a:off x="1584325" y="1016000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c</a:t>
            </a:r>
          </a:p>
        </p:txBody>
      </p:sp>
      <p:sp>
        <p:nvSpPr>
          <p:cNvPr id="42036" name="Text Box 76"/>
          <p:cNvSpPr txBox="1">
            <a:spLocks noChangeArrowheads="1"/>
          </p:cNvSpPr>
          <p:nvPr/>
        </p:nvSpPr>
        <p:spPr bwMode="auto">
          <a:xfrm>
            <a:off x="7010400" y="1203325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c</a:t>
            </a:r>
          </a:p>
        </p:txBody>
      </p:sp>
      <p:sp>
        <p:nvSpPr>
          <p:cNvPr id="42037" name="Line 77"/>
          <p:cNvSpPr>
            <a:spLocks noChangeShapeType="1"/>
          </p:cNvSpPr>
          <p:nvPr/>
        </p:nvSpPr>
        <p:spPr bwMode="auto">
          <a:xfrm>
            <a:off x="1524000" y="112712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8" name="Line 78"/>
          <p:cNvSpPr>
            <a:spLocks noChangeShapeType="1"/>
          </p:cNvSpPr>
          <p:nvPr/>
        </p:nvSpPr>
        <p:spPr bwMode="auto">
          <a:xfrm>
            <a:off x="6781800" y="120332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9" name="Text Box 79"/>
          <p:cNvSpPr txBox="1">
            <a:spLocks noChangeArrowheads="1"/>
          </p:cNvSpPr>
          <p:nvPr/>
        </p:nvSpPr>
        <p:spPr bwMode="auto">
          <a:xfrm>
            <a:off x="685800" y="898525"/>
            <a:ext cx="692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p</a:t>
            </a:r>
            <a:r>
              <a:rPr lang="en-US" b="1" u="none"/>
              <a:t>[</a:t>
            </a:r>
            <a:r>
              <a:rPr lang="en-US" b="1" i="1" u="none"/>
              <a:t>x</a:t>
            </a:r>
            <a:r>
              <a:rPr lang="en-US" b="1" u="none"/>
              <a:t>]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Case 3 – </a:t>
            </a:r>
            <a:r>
              <a:rPr lang="en-US" sz="4000" i="1" dirty="0" smtClean="0"/>
              <a:t>w</a:t>
            </a:r>
            <a:r>
              <a:rPr lang="en-US" sz="4000" dirty="0" smtClean="0"/>
              <a:t> is black, </a:t>
            </a:r>
            <a:r>
              <a:rPr lang="en-US" sz="4000" i="1" dirty="0" err="1" smtClean="0"/>
              <a:t>w</a:t>
            </a:r>
            <a:r>
              <a:rPr lang="en-US" sz="4000" dirty="0" err="1" smtClean="0"/>
              <a:t>’s</a:t>
            </a:r>
            <a:r>
              <a:rPr lang="en-US" sz="4000" dirty="0" smtClean="0"/>
              <a:t> left child is red, </a:t>
            </a:r>
            <a:r>
              <a:rPr lang="en-US" sz="4000" i="1" dirty="0" err="1" smtClean="0"/>
              <a:t>w</a:t>
            </a:r>
            <a:r>
              <a:rPr lang="en-US" sz="4000" dirty="0" err="1" smtClean="0"/>
              <a:t>’s</a:t>
            </a:r>
            <a:r>
              <a:rPr lang="en-US" sz="4000" dirty="0" smtClean="0"/>
              <a:t> right child is black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800600"/>
            <a:ext cx="8458200" cy="2209800"/>
          </a:xfrm>
        </p:spPr>
        <p:txBody>
          <a:bodyPr/>
          <a:lstStyle/>
          <a:p>
            <a:r>
              <a:rPr lang="en-US" sz="2400" dirty="0" smtClean="0"/>
              <a:t>Make </a:t>
            </a:r>
            <a:r>
              <a:rPr lang="en-US" sz="2400" i="1" dirty="0" smtClean="0">
                <a:latin typeface="RMTMI" charset="-95"/>
              </a:rPr>
              <a:t>w </a:t>
            </a:r>
            <a:r>
              <a:rPr lang="en-US" sz="2400" dirty="0" smtClean="0"/>
              <a:t>red and </a:t>
            </a:r>
            <a:r>
              <a:rPr lang="en-US" sz="2400" i="1" dirty="0" err="1" smtClean="0">
                <a:latin typeface="RMTMI" charset="-95"/>
              </a:rPr>
              <a:t>w</a:t>
            </a:r>
            <a:r>
              <a:rPr lang="en-US" sz="2400" dirty="0" err="1" smtClean="0"/>
              <a:t>’s</a:t>
            </a:r>
            <a:r>
              <a:rPr lang="en-US" sz="2400" dirty="0" smtClean="0"/>
              <a:t> left child black.</a:t>
            </a:r>
          </a:p>
          <a:p>
            <a:r>
              <a:rPr lang="en-US" sz="2400" dirty="0" smtClean="0"/>
              <a:t>Then right rotate on </a:t>
            </a:r>
            <a:r>
              <a:rPr lang="en-US" sz="2400" i="1" dirty="0" smtClean="0">
                <a:latin typeface="RMTMI" charset="-95"/>
              </a:rPr>
              <a:t>w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New sibling </a:t>
            </a:r>
            <a:r>
              <a:rPr lang="en-US" sz="2400" i="1" dirty="0" smtClean="0">
                <a:latin typeface="RMTMI" charset="-95"/>
              </a:rPr>
              <a:t>w </a:t>
            </a:r>
            <a:r>
              <a:rPr lang="en-US" sz="2400" dirty="0" smtClean="0"/>
              <a:t>of </a:t>
            </a:r>
            <a:r>
              <a:rPr lang="en-US" sz="2400" i="1" dirty="0" smtClean="0"/>
              <a:t>x </a:t>
            </a:r>
            <a:r>
              <a:rPr lang="en-US" sz="2400" dirty="0" smtClean="0"/>
              <a:t>is black with a red right child </a:t>
            </a:r>
            <a:r>
              <a:rPr lang="en-US" sz="2400" dirty="0" smtClean="0">
                <a:sym typeface="Symbol" pitchFamily="18" charset="2"/>
              </a:rPr>
              <a:t></a:t>
            </a:r>
            <a:r>
              <a:rPr lang="en-US" sz="2400" dirty="0" smtClean="0">
                <a:latin typeface="MTSYN" charset="-127"/>
              </a:rPr>
              <a:t> </a:t>
            </a:r>
            <a:r>
              <a:rPr lang="en-US" sz="2400" dirty="0" smtClean="0"/>
              <a:t>case 4.</a:t>
            </a:r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43013" name="Oval 4"/>
          <p:cNvSpPr>
            <a:spLocks noChangeArrowheads="1"/>
          </p:cNvSpPr>
          <p:nvPr/>
        </p:nvSpPr>
        <p:spPr bwMode="auto">
          <a:xfrm>
            <a:off x="1295400" y="1889125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B</a:t>
            </a:r>
          </a:p>
        </p:txBody>
      </p:sp>
      <p:sp>
        <p:nvSpPr>
          <p:cNvPr id="43014" name="Oval 5"/>
          <p:cNvSpPr>
            <a:spLocks noChangeArrowheads="1"/>
          </p:cNvSpPr>
          <p:nvPr/>
        </p:nvSpPr>
        <p:spPr bwMode="auto">
          <a:xfrm>
            <a:off x="609600" y="25749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3015" name="Oval 6"/>
          <p:cNvSpPr>
            <a:spLocks noChangeArrowheads="1"/>
          </p:cNvSpPr>
          <p:nvPr/>
        </p:nvSpPr>
        <p:spPr bwMode="auto">
          <a:xfrm>
            <a:off x="1981200" y="25749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3016" name="Oval 7"/>
          <p:cNvSpPr>
            <a:spLocks noChangeArrowheads="1"/>
          </p:cNvSpPr>
          <p:nvPr/>
        </p:nvSpPr>
        <p:spPr bwMode="auto">
          <a:xfrm>
            <a:off x="1447800" y="3413125"/>
            <a:ext cx="381000" cy="3810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C</a:t>
            </a:r>
          </a:p>
        </p:txBody>
      </p:sp>
      <p:sp>
        <p:nvSpPr>
          <p:cNvPr id="43017" name="Oval 8"/>
          <p:cNvSpPr>
            <a:spLocks noChangeArrowheads="1"/>
          </p:cNvSpPr>
          <p:nvPr/>
        </p:nvSpPr>
        <p:spPr bwMode="auto">
          <a:xfrm>
            <a:off x="2514600" y="34131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43018" name="AutoShape 9"/>
          <p:cNvCxnSpPr>
            <a:cxnSpLocks noChangeShapeType="1"/>
            <a:stCxn id="43013" idx="3"/>
            <a:endCxn id="43014" idx="0"/>
          </p:cNvCxnSpPr>
          <p:nvPr/>
        </p:nvCxnSpPr>
        <p:spPr bwMode="auto">
          <a:xfrm flipH="1">
            <a:off x="800100" y="2214563"/>
            <a:ext cx="550863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3019" name="AutoShape 10"/>
          <p:cNvCxnSpPr>
            <a:cxnSpLocks noChangeShapeType="1"/>
            <a:stCxn id="43013" idx="5"/>
            <a:endCxn id="43015" idx="1"/>
          </p:cNvCxnSpPr>
          <p:nvPr/>
        </p:nvCxnSpPr>
        <p:spPr bwMode="auto">
          <a:xfrm>
            <a:off x="1620838" y="2214563"/>
            <a:ext cx="415925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3020" name="AutoShape 11"/>
          <p:cNvCxnSpPr>
            <a:cxnSpLocks noChangeShapeType="1"/>
            <a:stCxn id="43015" idx="3"/>
            <a:endCxn id="43016" idx="0"/>
          </p:cNvCxnSpPr>
          <p:nvPr/>
        </p:nvCxnSpPr>
        <p:spPr bwMode="auto">
          <a:xfrm flipH="1">
            <a:off x="1638300" y="2900363"/>
            <a:ext cx="398463" cy="512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3021" name="AutoShape 12"/>
          <p:cNvCxnSpPr>
            <a:cxnSpLocks noChangeShapeType="1"/>
            <a:stCxn id="43015" idx="5"/>
            <a:endCxn id="43017" idx="0"/>
          </p:cNvCxnSpPr>
          <p:nvPr/>
        </p:nvCxnSpPr>
        <p:spPr bwMode="auto">
          <a:xfrm>
            <a:off x="2306638" y="2900363"/>
            <a:ext cx="398462" cy="512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43022" name="Line 13"/>
          <p:cNvSpPr>
            <a:spLocks noChangeShapeType="1"/>
          </p:cNvSpPr>
          <p:nvPr/>
        </p:nvSpPr>
        <p:spPr bwMode="auto">
          <a:xfrm flipH="1">
            <a:off x="457200" y="28797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4"/>
          <p:cNvSpPr>
            <a:spLocks noChangeShapeType="1"/>
          </p:cNvSpPr>
          <p:nvPr/>
        </p:nvSpPr>
        <p:spPr bwMode="auto">
          <a:xfrm>
            <a:off x="914400" y="29559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5"/>
          <p:cNvSpPr>
            <a:spLocks noChangeShapeType="1"/>
          </p:cNvSpPr>
          <p:nvPr/>
        </p:nvSpPr>
        <p:spPr bwMode="auto">
          <a:xfrm flipH="1">
            <a:off x="1295400" y="3717925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Line 16"/>
          <p:cNvSpPr>
            <a:spLocks noChangeShapeType="1"/>
          </p:cNvSpPr>
          <p:nvPr/>
        </p:nvSpPr>
        <p:spPr bwMode="auto">
          <a:xfrm>
            <a:off x="1828800" y="3717925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6" name="Line 17"/>
          <p:cNvSpPr>
            <a:spLocks noChangeShapeType="1"/>
          </p:cNvSpPr>
          <p:nvPr/>
        </p:nvSpPr>
        <p:spPr bwMode="auto">
          <a:xfrm flipH="1">
            <a:off x="2362200" y="37179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18"/>
          <p:cNvSpPr>
            <a:spLocks noChangeShapeType="1"/>
          </p:cNvSpPr>
          <p:nvPr/>
        </p:nvSpPr>
        <p:spPr bwMode="auto">
          <a:xfrm>
            <a:off x="2819400" y="37941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Text Box 19"/>
          <p:cNvSpPr txBox="1">
            <a:spLocks noChangeArrowheads="1"/>
          </p:cNvSpPr>
          <p:nvPr/>
        </p:nvSpPr>
        <p:spPr bwMode="auto">
          <a:xfrm>
            <a:off x="228600" y="3081338"/>
            <a:ext cx="3444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</a:t>
            </a:r>
            <a:endParaRPr lang="en-US" sz="2000" u="none"/>
          </a:p>
        </p:txBody>
      </p:sp>
      <p:sp>
        <p:nvSpPr>
          <p:cNvPr id="43029" name="Text Box 20"/>
          <p:cNvSpPr txBox="1">
            <a:spLocks noChangeArrowheads="1"/>
          </p:cNvSpPr>
          <p:nvPr/>
        </p:nvSpPr>
        <p:spPr bwMode="auto">
          <a:xfrm>
            <a:off x="990600" y="3108325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</a:t>
            </a:r>
            <a:endParaRPr lang="en-US" sz="2000" u="none"/>
          </a:p>
        </p:txBody>
      </p:sp>
      <p:sp>
        <p:nvSpPr>
          <p:cNvPr id="43030" name="Text Box 21"/>
          <p:cNvSpPr txBox="1">
            <a:spLocks noChangeArrowheads="1"/>
          </p:cNvSpPr>
          <p:nvPr/>
        </p:nvSpPr>
        <p:spPr bwMode="auto">
          <a:xfrm>
            <a:off x="1143000" y="3946525"/>
            <a:ext cx="288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</a:t>
            </a:r>
            <a:endParaRPr lang="en-US" sz="2000" u="none"/>
          </a:p>
        </p:txBody>
      </p:sp>
      <p:sp>
        <p:nvSpPr>
          <p:cNvPr id="43031" name="Text Box 22"/>
          <p:cNvSpPr txBox="1">
            <a:spLocks noChangeArrowheads="1"/>
          </p:cNvSpPr>
          <p:nvPr/>
        </p:nvSpPr>
        <p:spPr bwMode="auto">
          <a:xfrm>
            <a:off x="1828800" y="3946525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</a:t>
            </a:r>
            <a:endParaRPr lang="en-US" sz="2000" u="none"/>
          </a:p>
        </p:txBody>
      </p:sp>
      <p:sp>
        <p:nvSpPr>
          <p:cNvPr id="43032" name="Text Box 23"/>
          <p:cNvSpPr txBox="1">
            <a:spLocks noChangeArrowheads="1"/>
          </p:cNvSpPr>
          <p:nvPr/>
        </p:nvSpPr>
        <p:spPr bwMode="auto">
          <a:xfrm>
            <a:off x="2209800" y="3946525"/>
            <a:ext cx="295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</a:t>
            </a:r>
            <a:endParaRPr lang="en-US" sz="2000" u="none"/>
          </a:p>
        </p:txBody>
      </p:sp>
      <p:sp>
        <p:nvSpPr>
          <p:cNvPr id="43033" name="Text Box 24"/>
          <p:cNvSpPr txBox="1">
            <a:spLocks noChangeArrowheads="1"/>
          </p:cNvSpPr>
          <p:nvPr/>
        </p:nvSpPr>
        <p:spPr bwMode="auto">
          <a:xfrm>
            <a:off x="2971800" y="3946525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</a:t>
            </a:r>
            <a:endParaRPr lang="en-US" sz="2000" u="none"/>
          </a:p>
        </p:txBody>
      </p:sp>
      <p:sp>
        <p:nvSpPr>
          <p:cNvPr id="43034" name="Text Box 25"/>
          <p:cNvSpPr txBox="1">
            <a:spLocks noChangeArrowheads="1"/>
          </p:cNvSpPr>
          <p:nvPr/>
        </p:nvSpPr>
        <p:spPr bwMode="auto">
          <a:xfrm>
            <a:off x="365125" y="22352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x</a:t>
            </a:r>
          </a:p>
        </p:txBody>
      </p:sp>
      <p:sp>
        <p:nvSpPr>
          <p:cNvPr id="43035" name="Text Box 26"/>
          <p:cNvSpPr txBox="1">
            <a:spLocks noChangeArrowheads="1"/>
          </p:cNvSpPr>
          <p:nvPr/>
        </p:nvSpPr>
        <p:spPr bwMode="auto">
          <a:xfrm>
            <a:off x="2193925" y="2159000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w</a:t>
            </a:r>
          </a:p>
        </p:txBody>
      </p:sp>
      <p:sp>
        <p:nvSpPr>
          <p:cNvPr id="43036" name="AutoShape 27"/>
          <p:cNvSpPr>
            <a:spLocks noChangeArrowheads="1"/>
          </p:cNvSpPr>
          <p:nvPr/>
        </p:nvSpPr>
        <p:spPr bwMode="auto">
          <a:xfrm>
            <a:off x="3581400" y="2727325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7" name="Oval 28"/>
          <p:cNvSpPr>
            <a:spLocks noChangeArrowheads="1"/>
          </p:cNvSpPr>
          <p:nvPr/>
        </p:nvSpPr>
        <p:spPr bwMode="auto">
          <a:xfrm>
            <a:off x="6629400" y="1965325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B</a:t>
            </a:r>
          </a:p>
        </p:txBody>
      </p:sp>
      <p:sp>
        <p:nvSpPr>
          <p:cNvPr id="43038" name="Oval 29"/>
          <p:cNvSpPr>
            <a:spLocks noChangeArrowheads="1"/>
          </p:cNvSpPr>
          <p:nvPr/>
        </p:nvSpPr>
        <p:spPr bwMode="auto">
          <a:xfrm>
            <a:off x="5943600" y="26511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3039" name="Oval 30"/>
          <p:cNvSpPr>
            <a:spLocks noChangeArrowheads="1"/>
          </p:cNvSpPr>
          <p:nvPr/>
        </p:nvSpPr>
        <p:spPr bwMode="auto">
          <a:xfrm>
            <a:off x="7315200" y="26511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3040" name="Oval 32"/>
          <p:cNvSpPr>
            <a:spLocks noChangeArrowheads="1"/>
          </p:cNvSpPr>
          <p:nvPr/>
        </p:nvSpPr>
        <p:spPr bwMode="auto">
          <a:xfrm>
            <a:off x="7772400" y="3260725"/>
            <a:ext cx="381000" cy="3810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D</a:t>
            </a:r>
          </a:p>
        </p:txBody>
      </p:sp>
      <p:cxnSp>
        <p:nvCxnSpPr>
          <p:cNvPr id="43041" name="AutoShape 33"/>
          <p:cNvCxnSpPr>
            <a:cxnSpLocks noChangeShapeType="1"/>
            <a:stCxn id="43037" idx="3"/>
            <a:endCxn id="43038" idx="0"/>
          </p:cNvCxnSpPr>
          <p:nvPr/>
        </p:nvCxnSpPr>
        <p:spPr bwMode="auto">
          <a:xfrm flipH="1">
            <a:off x="6134100" y="2290763"/>
            <a:ext cx="550863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3042" name="AutoShape 34"/>
          <p:cNvCxnSpPr>
            <a:cxnSpLocks noChangeShapeType="1"/>
            <a:stCxn id="43037" idx="5"/>
            <a:endCxn id="43039" idx="1"/>
          </p:cNvCxnSpPr>
          <p:nvPr/>
        </p:nvCxnSpPr>
        <p:spPr bwMode="auto">
          <a:xfrm>
            <a:off x="6954838" y="2290763"/>
            <a:ext cx="415925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3043" name="AutoShape 35"/>
          <p:cNvCxnSpPr>
            <a:cxnSpLocks noChangeShapeType="1"/>
            <a:stCxn id="43039" idx="3"/>
          </p:cNvCxnSpPr>
          <p:nvPr/>
        </p:nvCxnSpPr>
        <p:spPr bwMode="auto">
          <a:xfrm flipH="1">
            <a:off x="6972300" y="2976563"/>
            <a:ext cx="398463" cy="512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3044" name="AutoShape 36"/>
          <p:cNvCxnSpPr>
            <a:cxnSpLocks noChangeShapeType="1"/>
            <a:stCxn id="43039" idx="5"/>
            <a:endCxn id="43040" idx="0"/>
          </p:cNvCxnSpPr>
          <p:nvPr/>
        </p:nvCxnSpPr>
        <p:spPr bwMode="auto">
          <a:xfrm>
            <a:off x="7640638" y="2976563"/>
            <a:ext cx="322262" cy="2841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43045" name="Line 37"/>
          <p:cNvSpPr>
            <a:spLocks noChangeShapeType="1"/>
          </p:cNvSpPr>
          <p:nvPr/>
        </p:nvSpPr>
        <p:spPr bwMode="auto">
          <a:xfrm flipH="1">
            <a:off x="5791200" y="29559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38"/>
          <p:cNvSpPr>
            <a:spLocks noChangeShapeType="1"/>
          </p:cNvSpPr>
          <p:nvPr/>
        </p:nvSpPr>
        <p:spPr bwMode="auto">
          <a:xfrm>
            <a:off x="6248400" y="30321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 flipH="1">
            <a:off x="7543800" y="3565525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Line 41"/>
          <p:cNvSpPr>
            <a:spLocks noChangeShapeType="1"/>
          </p:cNvSpPr>
          <p:nvPr/>
        </p:nvSpPr>
        <p:spPr bwMode="auto">
          <a:xfrm flipH="1">
            <a:off x="8224838" y="42513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9" name="Line 42"/>
          <p:cNvSpPr>
            <a:spLocks noChangeShapeType="1"/>
          </p:cNvSpPr>
          <p:nvPr/>
        </p:nvSpPr>
        <p:spPr bwMode="auto">
          <a:xfrm>
            <a:off x="8610600" y="4251325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0" name="Text Box 43"/>
          <p:cNvSpPr txBox="1">
            <a:spLocks noChangeArrowheads="1"/>
          </p:cNvSpPr>
          <p:nvPr/>
        </p:nvSpPr>
        <p:spPr bwMode="auto">
          <a:xfrm>
            <a:off x="5562600" y="3157538"/>
            <a:ext cx="3444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</a:t>
            </a:r>
            <a:endParaRPr lang="en-US" sz="2000" u="none"/>
          </a:p>
        </p:txBody>
      </p:sp>
      <p:sp>
        <p:nvSpPr>
          <p:cNvPr id="43051" name="Text Box 44"/>
          <p:cNvSpPr txBox="1">
            <a:spLocks noChangeArrowheads="1"/>
          </p:cNvSpPr>
          <p:nvPr/>
        </p:nvSpPr>
        <p:spPr bwMode="auto">
          <a:xfrm>
            <a:off x="6324600" y="3184525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</a:t>
            </a:r>
            <a:endParaRPr lang="en-US" sz="2000" u="none"/>
          </a:p>
        </p:txBody>
      </p:sp>
      <p:sp>
        <p:nvSpPr>
          <p:cNvPr id="43052" name="Text Box 45"/>
          <p:cNvSpPr txBox="1">
            <a:spLocks noChangeArrowheads="1"/>
          </p:cNvSpPr>
          <p:nvPr/>
        </p:nvSpPr>
        <p:spPr bwMode="auto">
          <a:xfrm>
            <a:off x="6781800" y="3413125"/>
            <a:ext cx="288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</a:t>
            </a:r>
            <a:endParaRPr lang="en-US" sz="2000" u="none"/>
          </a:p>
        </p:txBody>
      </p:sp>
      <p:sp>
        <p:nvSpPr>
          <p:cNvPr id="43053" name="Text Box 46"/>
          <p:cNvSpPr txBox="1">
            <a:spLocks noChangeArrowheads="1"/>
          </p:cNvSpPr>
          <p:nvPr/>
        </p:nvSpPr>
        <p:spPr bwMode="auto">
          <a:xfrm>
            <a:off x="7315200" y="3794125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</a:t>
            </a:r>
            <a:endParaRPr lang="en-US" sz="2000" u="none"/>
          </a:p>
        </p:txBody>
      </p:sp>
      <p:sp>
        <p:nvSpPr>
          <p:cNvPr id="43054" name="Text Box 47"/>
          <p:cNvSpPr txBox="1">
            <a:spLocks noChangeArrowheads="1"/>
          </p:cNvSpPr>
          <p:nvPr/>
        </p:nvSpPr>
        <p:spPr bwMode="auto">
          <a:xfrm>
            <a:off x="8072438" y="4479925"/>
            <a:ext cx="295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</a:t>
            </a:r>
            <a:endParaRPr lang="en-US" sz="2000" u="none"/>
          </a:p>
        </p:txBody>
      </p:sp>
      <p:sp>
        <p:nvSpPr>
          <p:cNvPr id="43055" name="Text Box 48"/>
          <p:cNvSpPr txBox="1">
            <a:spLocks noChangeArrowheads="1"/>
          </p:cNvSpPr>
          <p:nvPr/>
        </p:nvSpPr>
        <p:spPr bwMode="auto">
          <a:xfrm>
            <a:off x="8834438" y="4403725"/>
            <a:ext cx="3095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</a:t>
            </a:r>
            <a:endParaRPr lang="en-US" sz="2000" u="none"/>
          </a:p>
        </p:txBody>
      </p:sp>
      <p:sp>
        <p:nvSpPr>
          <p:cNvPr id="43056" name="Text Box 50"/>
          <p:cNvSpPr txBox="1">
            <a:spLocks noChangeArrowheads="1"/>
          </p:cNvSpPr>
          <p:nvPr/>
        </p:nvSpPr>
        <p:spPr bwMode="auto">
          <a:xfrm>
            <a:off x="1584325" y="1625600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c</a:t>
            </a:r>
          </a:p>
        </p:txBody>
      </p:sp>
      <p:sp>
        <p:nvSpPr>
          <p:cNvPr id="43057" name="Text Box 51"/>
          <p:cNvSpPr txBox="1">
            <a:spLocks noChangeArrowheads="1"/>
          </p:cNvSpPr>
          <p:nvPr/>
        </p:nvSpPr>
        <p:spPr bwMode="auto">
          <a:xfrm>
            <a:off x="7010400" y="1812925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c</a:t>
            </a:r>
          </a:p>
        </p:txBody>
      </p:sp>
      <p:sp>
        <p:nvSpPr>
          <p:cNvPr id="43058" name="Oval 52"/>
          <p:cNvSpPr>
            <a:spLocks noChangeArrowheads="1"/>
          </p:cNvSpPr>
          <p:nvPr/>
        </p:nvSpPr>
        <p:spPr bwMode="auto">
          <a:xfrm>
            <a:off x="8305800" y="3870325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3059" name="Line 53"/>
          <p:cNvSpPr>
            <a:spLocks noChangeShapeType="1"/>
          </p:cNvSpPr>
          <p:nvPr/>
        </p:nvSpPr>
        <p:spPr bwMode="auto">
          <a:xfrm>
            <a:off x="8077200" y="3565525"/>
            <a:ext cx="3810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0" name="Text Box 54"/>
          <p:cNvSpPr txBox="1">
            <a:spLocks noChangeArrowheads="1"/>
          </p:cNvSpPr>
          <p:nvPr/>
        </p:nvSpPr>
        <p:spPr bwMode="auto">
          <a:xfrm>
            <a:off x="7696200" y="2346325"/>
            <a:ext cx="9890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u="none"/>
              <a:t>new</a:t>
            </a:r>
            <a:r>
              <a:rPr lang="en-US" b="1" i="1" u="none"/>
              <a:t> w</a:t>
            </a:r>
          </a:p>
        </p:txBody>
      </p:sp>
      <p:sp>
        <p:nvSpPr>
          <p:cNvPr id="43061" name="Text Box 55"/>
          <p:cNvSpPr txBox="1">
            <a:spLocks noChangeArrowheads="1"/>
          </p:cNvSpPr>
          <p:nvPr/>
        </p:nvSpPr>
        <p:spPr bwMode="auto">
          <a:xfrm>
            <a:off x="5638800" y="2346325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x</a:t>
            </a:r>
          </a:p>
        </p:txBody>
      </p:sp>
      <p:sp>
        <p:nvSpPr>
          <p:cNvPr id="43062" name="Line 56"/>
          <p:cNvSpPr>
            <a:spLocks noChangeShapeType="1"/>
          </p:cNvSpPr>
          <p:nvPr/>
        </p:nvSpPr>
        <p:spPr bwMode="auto">
          <a:xfrm>
            <a:off x="1447800" y="173672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63" name="Line 58"/>
          <p:cNvSpPr>
            <a:spLocks noChangeShapeType="1"/>
          </p:cNvSpPr>
          <p:nvPr/>
        </p:nvSpPr>
        <p:spPr bwMode="auto">
          <a:xfrm>
            <a:off x="6781800" y="1812925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2413" cy="914400"/>
          </a:xfrm>
        </p:spPr>
        <p:txBody>
          <a:bodyPr/>
          <a:lstStyle/>
          <a:p>
            <a:r>
              <a:rPr lang="en-US" sz="4000" dirty="0" smtClean="0"/>
              <a:t>Case 4 – </a:t>
            </a:r>
            <a:r>
              <a:rPr lang="en-US" sz="4000" i="1" dirty="0" smtClean="0"/>
              <a:t>w</a:t>
            </a:r>
            <a:r>
              <a:rPr lang="en-US" sz="4000" dirty="0" smtClean="0"/>
              <a:t> is black, </a:t>
            </a:r>
            <a:r>
              <a:rPr lang="en-US" sz="4000" i="1" dirty="0" err="1" smtClean="0"/>
              <a:t>w</a:t>
            </a:r>
            <a:r>
              <a:rPr lang="en-US" sz="4000" dirty="0" err="1" smtClean="0"/>
              <a:t>’s</a:t>
            </a:r>
            <a:r>
              <a:rPr lang="en-US" sz="4000" dirty="0" smtClean="0"/>
              <a:t> right child is red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3733800"/>
            <a:ext cx="8458200" cy="2590800"/>
          </a:xfrm>
        </p:spPr>
        <p:txBody>
          <a:bodyPr/>
          <a:lstStyle/>
          <a:p>
            <a:r>
              <a:rPr lang="en-US" sz="2400" smtClean="0"/>
              <a:t>Make </a:t>
            </a:r>
            <a:r>
              <a:rPr lang="en-US" sz="2400" i="1" smtClean="0">
                <a:latin typeface="RMTMI" charset="-95"/>
              </a:rPr>
              <a:t>w </a:t>
            </a:r>
            <a:r>
              <a:rPr lang="en-US" sz="2400" smtClean="0"/>
              <a:t>be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]’s color (</a:t>
            </a:r>
            <a:r>
              <a:rPr lang="en-US" sz="2400" i="1" smtClean="0"/>
              <a:t>c</a:t>
            </a:r>
            <a:r>
              <a:rPr lang="en-US" sz="2400" smtClean="0"/>
              <a:t>).</a:t>
            </a:r>
          </a:p>
          <a:p>
            <a:r>
              <a:rPr lang="en-US" sz="2400" smtClean="0"/>
              <a:t>Make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 black and </a:t>
            </a:r>
            <a:r>
              <a:rPr lang="en-US" sz="2400" i="1" smtClean="0">
                <a:latin typeface="RMTMI" charset="-95"/>
              </a:rPr>
              <a:t>w</a:t>
            </a:r>
            <a:r>
              <a:rPr lang="en-US" sz="2400" smtClean="0"/>
              <a:t>’s right child black.</a:t>
            </a:r>
          </a:p>
          <a:p>
            <a:r>
              <a:rPr lang="en-US" sz="2400" smtClean="0"/>
              <a:t>Then left rotate on </a:t>
            </a:r>
            <a:r>
              <a:rPr lang="en-US" sz="2400" i="1" smtClean="0"/>
              <a:t>p</a:t>
            </a:r>
            <a:r>
              <a:rPr lang="en-US" sz="2400" smtClean="0"/>
              <a:t>[</a:t>
            </a:r>
            <a:r>
              <a:rPr lang="en-US" sz="2400" i="1" smtClean="0"/>
              <a:t>x</a:t>
            </a:r>
            <a:r>
              <a:rPr lang="en-US" sz="2400" smtClean="0"/>
              <a:t>].</a:t>
            </a:r>
          </a:p>
          <a:p>
            <a:r>
              <a:rPr lang="en-US" sz="2400" smtClean="0"/>
              <a:t>Remove the extra black on </a:t>
            </a:r>
            <a:r>
              <a:rPr lang="en-US" sz="2400" i="1" smtClean="0"/>
              <a:t>x </a:t>
            </a:r>
            <a:r>
              <a:rPr lang="en-US" sz="2400" smtClean="0"/>
              <a:t>(</a:t>
            </a:r>
            <a:r>
              <a:rPr lang="en-US" sz="2400" smtClean="0">
                <a:sym typeface="Symbol" pitchFamily="18" charset="2"/>
              </a:rPr>
              <a:t></a:t>
            </a:r>
            <a:r>
              <a:rPr lang="en-US" sz="2400" smtClean="0">
                <a:latin typeface="MTSYN" charset="-127"/>
              </a:rPr>
              <a:t> </a:t>
            </a:r>
            <a:r>
              <a:rPr lang="en-US" sz="2400" i="1" smtClean="0"/>
              <a:t>x </a:t>
            </a:r>
            <a:r>
              <a:rPr lang="en-US" sz="2400" smtClean="0"/>
              <a:t>is now singly black) without violating any red-black properties.</a:t>
            </a:r>
          </a:p>
          <a:p>
            <a:r>
              <a:rPr lang="en-US" sz="2400" smtClean="0"/>
              <a:t>All done. Setting </a:t>
            </a:r>
            <a:r>
              <a:rPr lang="en-US" sz="2400" i="1" smtClean="0"/>
              <a:t>x </a:t>
            </a:r>
            <a:r>
              <a:rPr lang="en-US" sz="2400" smtClean="0"/>
              <a:t>to root causes the loop to terminate.</a:t>
            </a:r>
          </a:p>
          <a:p>
            <a:endParaRPr lang="en-US" sz="2400" smtClean="0"/>
          </a:p>
        </p:txBody>
      </p:sp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44037" name="Oval 4"/>
          <p:cNvSpPr>
            <a:spLocks noChangeArrowheads="1"/>
          </p:cNvSpPr>
          <p:nvPr/>
        </p:nvSpPr>
        <p:spPr bwMode="auto">
          <a:xfrm>
            <a:off x="1295400" y="11430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B</a:t>
            </a:r>
          </a:p>
        </p:txBody>
      </p:sp>
      <p:sp>
        <p:nvSpPr>
          <p:cNvPr id="44038" name="Oval 5"/>
          <p:cNvSpPr>
            <a:spLocks noChangeArrowheads="1"/>
          </p:cNvSpPr>
          <p:nvPr/>
        </p:nvSpPr>
        <p:spPr bwMode="auto">
          <a:xfrm>
            <a:off x="609600" y="18288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4039" name="Oval 6"/>
          <p:cNvSpPr>
            <a:spLocks noChangeArrowheads="1"/>
          </p:cNvSpPr>
          <p:nvPr/>
        </p:nvSpPr>
        <p:spPr bwMode="auto">
          <a:xfrm>
            <a:off x="1981200" y="18288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4040" name="Oval 7"/>
          <p:cNvSpPr>
            <a:spLocks noChangeArrowheads="1"/>
          </p:cNvSpPr>
          <p:nvPr/>
        </p:nvSpPr>
        <p:spPr bwMode="auto">
          <a:xfrm>
            <a:off x="1447800" y="2667000"/>
            <a:ext cx="381000" cy="3810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C</a:t>
            </a:r>
          </a:p>
        </p:txBody>
      </p:sp>
      <p:sp>
        <p:nvSpPr>
          <p:cNvPr id="44041" name="Oval 8"/>
          <p:cNvSpPr>
            <a:spLocks noChangeArrowheads="1"/>
          </p:cNvSpPr>
          <p:nvPr/>
        </p:nvSpPr>
        <p:spPr bwMode="auto">
          <a:xfrm>
            <a:off x="2514600" y="2667000"/>
            <a:ext cx="381000" cy="381000"/>
          </a:xfrm>
          <a:prstGeom prst="ellipse">
            <a:avLst/>
          </a:prstGeom>
          <a:solidFill>
            <a:srgbClr val="FF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E</a:t>
            </a:r>
          </a:p>
        </p:txBody>
      </p:sp>
      <p:cxnSp>
        <p:nvCxnSpPr>
          <p:cNvPr id="44042" name="AutoShape 9"/>
          <p:cNvCxnSpPr>
            <a:cxnSpLocks noChangeShapeType="1"/>
            <a:stCxn id="44037" idx="3"/>
            <a:endCxn id="44038" idx="0"/>
          </p:cNvCxnSpPr>
          <p:nvPr/>
        </p:nvCxnSpPr>
        <p:spPr bwMode="auto">
          <a:xfrm flipH="1">
            <a:off x="800100" y="1468438"/>
            <a:ext cx="550863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4043" name="AutoShape 10"/>
          <p:cNvCxnSpPr>
            <a:cxnSpLocks noChangeShapeType="1"/>
            <a:stCxn id="44037" idx="5"/>
            <a:endCxn id="44039" idx="1"/>
          </p:cNvCxnSpPr>
          <p:nvPr/>
        </p:nvCxnSpPr>
        <p:spPr bwMode="auto">
          <a:xfrm>
            <a:off x="1620838" y="1468438"/>
            <a:ext cx="415925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4044" name="AutoShape 11"/>
          <p:cNvCxnSpPr>
            <a:cxnSpLocks noChangeShapeType="1"/>
            <a:stCxn id="44039" idx="3"/>
            <a:endCxn id="44040" idx="0"/>
          </p:cNvCxnSpPr>
          <p:nvPr/>
        </p:nvCxnSpPr>
        <p:spPr bwMode="auto">
          <a:xfrm flipH="1">
            <a:off x="1638300" y="2154238"/>
            <a:ext cx="398463" cy="512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4045" name="AutoShape 12"/>
          <p:cNvCxnSpPr>
            <a:cxnSpLocks noChangeShapeType="1"/>
            <a:stCxn id="44039" idx="5"/>
            <a:endCxn id="44041" idx="0"/>
          </p:cNvCxnSpPr>
          <p:nvPr/>
        </p:nvCxnSpPr>
        <p:spPr bwMode="auto">
          <a:xfrm>
            <a:off x="2306638" y="2154238"/>
            <a:ext cx="398462" cy="512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44046" name="Line 13"/>
          <p:cNvSpPr>
            <a:spLocks noChangeShapeType="1"/>
          </p:cNvSpPr>
          <p:nvPr/>
        </p:nvSpPr>
        <p:spPr bwMode="auto">
          <a:xfrm flipH="1">
            <a:off x="457200" y="21336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Line 14"/>
          <p:cNvSpPr>
            <a:spLocks noChangeShapeType="1"/>
          </p:cNvSpPr>
          <p:nvPr/>
        </p:nvSpPr>
        <p:spPr bwMode="auto">
          <a:xfrm>
            <a:off x="914400" y="21336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Line 15"/>
          <p:cNvSpPr>
            <a:spLocks noChangeShapeType="1"/>
          </p:cNvSpPr>
          <p:nvPr/>
        </p:nvSpPr>
        <p:spPr bwMode="auto">
          <a:xfrm flipH="1">
            <a:off x="1295400" y="29718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Line 16"/>
          <p:cNvSpPr>
            <a:spLocks noChangeShapeType="1"/>
          </p:cNvSpPr>
          <p:nvPr/>
        </p:nvSpPr>
        <p:spPr bwMode="auto">
          <a:xfrm>
            <a:off x="1828800" y="29718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17"/>
          <p:cNvSpPr>
            <a:spLocks noChangeShapeType="1"/>
          </p:cNvSpPr>
          <p:nvPr/>
        </p:nvSpPr>
        <p:spPr bwMode="auto">
          <a:xfrm flipH="1">
            <a:off x="2362200" y="29718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18"/>
          <p:cNvSpPr>
            <a:spLocks noChangeShapeType="1"/>
          </p:cNvSpPr>
          <p:nvPr/>
        </p:nvSpPr>
        <p:spPr bwMode="auto">
          <a:xfrm>
            <a:off x="2819400" y="30480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Text Box 19"/>
          <p:cNvSpPr txBox="1">
            <a:spLocks noChangeArrowheads="1"/>
          </p:cNvSpPr>
          <p:nvPr/>
        </p:nvSpPr>
        <p:spPr bwMode="auto">
          <a:xfrm>
            <a:off x="228600" y="2335213"/>
            <a:ext cx="3444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</a:t>
            </a:r>
            <a:endParaRPr lang="en-US" sz="2000" u="none"/>
          </a:p>
        </p:txBody>
      </p:sp>
      <p:sp>
        <p:nvSpPr>
          <p:cNvPr id="44053" name="Text Box 20"/>
          <p:cNvSpPr txBox="1">
            <a:spLocks noChangeArrowheads="1"/>
          </p:cNvSpPr>
          <p:nvPr/>
        </p:nvSpPr>
        <p:spPr bwMode="auto">
          <a:xfrm>
            <a:off x="990600" y="2362200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</a:t>
            </a:r>
            <a:endParaRPr lang="en-US" sz="2000" u="none"/>
          </a:p>
        </p:txBody>
      </p:sp>
      <p:sp>
        <p:nvSpPr>
          <p:cNvPr id="44054" name="Text Box 21"/>
          <p:cNvSpPr txBox="1">
            <a:spLocks noChangeArrowheads="1"/>
          </p:cNvSpPr>
          <p:nvPr/>
        </p:nvSpPr>
        <p:spPr bwMode="auto">
          <a:xfrm>
            <a:off x="1143000" y="3200400"/>
            <a:ext cx="288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</a:t>
            </a:r>
            <a:endParaRPr lang="en-US" sz="2000" u="none"/>
          </a:p>
        </p:txBody>
      </p:sp>
      <p:sp>
        <p:nvSpPr>
          <p:cNvPr id="44055" name="Text Box 22"/>
          <p:cNvSpPr txBox="1">
            <a:spLocks noChangeArrowheads="1"/>
          </p:cNvSpPr>
          <p:nvPr/>
        </p:nvSpPr>
        <p:spPr bwMode="auto">
          <a:xfrm>
            <a:off x="1828800" y="3200400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</a:t>
            </a:r>
            <a:endParaRPr lang="en-US" sz="2000" u="none"/>
          </a:p>
        </p:txBody>
      </p:sp>
      <p:sp>
        <p:nvSpPr>
          <p:cNvPr id="44056" name="Text Box 23"/>
          <p:cNvSpPr txBox="1">
            <a:spLocks noChangeArrowheads="1"/>
          </p:cNvSpPr>
          <p:nvPr/>
        </p:nvSpPr>
        <p:spPr bwMode="auto">
          <a:xfrm>
            <a:off x="2209800" y="3200400"/>
            <a:ext cx="295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</a:t>
            </a:r>
            <a:endParaRPr lang="en-US" sz="2000" u="none"/>
          </a:p>
        </p:txBody>
      </p:sp>
      <p:sp>
        <p:nvSpPr>
          <p:cNvPr id="44057" name="Text Box 24"/>
          <p:cNvSpPr txBox="1">
            <a:spLocks noChangeArrowheads="1"/>
          </p:cNvSpPr>
          <p:nvPr/>
        </p:nvSpPr>
        <p:spPr bwMode="auto">
          <a:xfrm>
            <a:off x="2971800" y="3200400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</a:t>
            </a:r>
            <a:endParaRPr lang="en-US" sz="2000" u="none"/>
          </a:p>
        </p:txBody>
      </p:sp>
      <p:sp>
        <p:nvSpPr>
          <p:cNvPr id="44058" name="Oval 25"/>
          <p:cNvSpPr>
            <a:spLocks noChangeArrowheads="1"/>
          </p:cNvSpPr>
          <p:nvPr/>
        </p:nvSpPr>
        <p:spPr bwMode="auto">
          <a:xfrm>
            <a:off x="5791200" y="17526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4059" name="Oval 26"/>
          <p:cNvSpPr>
            <a:spLocks noChangeArrowheads="1"/>
          </p:cNvSpPr>
          <p:nvPr/>
        </p:nvSpPr>
        <p:spPr bwMode="auto">
          <a:xfrm>
            <a:off x="5105400" y="24384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44060" name="AutoShape 27"/>
          <p:cNvCxnSpPr>
            <a:cxnSpLocks noChangeShapeType="1"/>
            <a:stCxn id="44058" idx="3"/>
            <a:endCxn id="44059" idx="0"/>
          </p:cNvCxnSpPr>
          <p:nvPr/>
        </p:nvCxnSpPr>
        <p:spPr bwMode="auto">
          <a:xfrm flipH="1">
            <a:off x="5295900" y="2078038"/>
            <a:ext cx="550863" cy="3603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4061" name="AutoShape 28"/>
          <p:cNvCxnSpPr>
            <a:cxnSpLocks noChangeShapeType="1"/>
            <a:stCxn id="44058" idx="5"/>
          </p:cNvCxnSpPr>
          <p:nvPr/>
        </p:nvCxnSpPr>
        <p:spPr bwMode="auto">
          <a:xfrm>
            <a:off x="6116638" y="2078038"/>
            <a:ext cx="415925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44062" name="Line 29"/>
          <p:cNvSpPr>
            <a:spLocks noChangeShapeType="1"/>
          </p:cNvSpPr>
          <p:nvPr/>
        </p:nvSpPr>
        <p:spPr bwMode="auto">
          <a:xfrm flipH="1">
            <a:off x="4953000" y="27432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Line 30"/>
          <p:cNvSpPr>
            <a:spLocks noChangeShapeType="1"/>
          </p:cNvSpPr>
          <p:nvPr/>
        </p:nvSpPr>
        <p:spPr bwMode="auto">
          <a:xfrm>
            <a:off x="5410200" y="28194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4" name="Line 31"/>
          <p:cNvSpPr>
            <a:spLocks noChangeShapeType="1"/>
          </p:cNvSpPr>
          <p:nvPr/>
        </p:nvSpPr>
        <p:spPr bwMode="auto">
          <a:xfrm flipH="1">
            <a:off x="6324600" y="2819400"/>
            <a:ext cx="228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5" name="Line 32"/>
          <p:cNvSpPr>
            <a:spLocks noChangeShapeType="1"/>
          </p:cNvSpPr>
          <p:nvPr/>
        </p:nvSpPr>
        <p:spPr bwMode="auto">
          <a:xfrm>
            <a:off x="6781800" y="28194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Line 33"/>
          <p:cNvSpPr>
            <a:spLocks noChangeShapeType="1"/>
          </p:cNvSpPr>
          <p:nvPr/>
        </p:nvSpPr>
        <p:spPr bwMode="auto">
          <a:xfrm flipH="1">
            <a:off x="7315200" y="21336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7" name="Line 34"/>
          <p:cNvSpPr>
            <a:spLocks noChangeShapeType="1"/>
          </p:cNvSpPr>
          <p:nvPr/>
        </p:nvSpPr>
        <p:spPr bwMode="auto">
          <a:xfrm>
            <a:off x="7772400" y="22098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8" name="Text Box 35"/>
          <p:cNvSpPr txBox="1">
            <a:spLocks noChangeArrowheads="1"/>
          </p:cNvSpPr>
          <p:nvPr/>
        </p:nvSpPr>
        <p:spPr bwMode="auto">
          <a:xfrm>
            <a:off x="4724400" y="2944813"/>
            <a:ext cx="3444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</a:t>
            </a:r>
            <a:endParaRPr lang="en-US" sz="2000" u="none"/>
          </a:p>
        </p:txBody>
      </p:sp>
      <p:sp>
        <p:nvSpPr>
          <p:cNvPr id="44069" name="Text Box 36"/>
          <p:cNvSpPr txBox="1">
            <a:spLocks noChangeArrowheads="1"/>
          </p:cNvSpPr>
          <p:nvPr/>
        </p:nvSpPr>
        <p:spPr bwMode="auto">
          <a:xfrm>
            <a:off x="5486400" y="2971800"/>
            <a:ext cx="323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</a:t>
            </a:r>
            <a:endParaRPr lang="en-US" sz="2000" u="none"/>
          </a:p>
        </p:txBody>
      </p:sp>
      <p:sp>
        <p:nvSpPr>
          <p:cNvPr id="44070" name="Text Box 37"/>
          <p:cNvSpPr txBox="1">
            <a:spLocks noChangeArrowheads="1"/>
          </p:cNvSpPr>
          <p:nvPr/>
        </p:nvSpPr>
        <p:spPr bwMode="auto">
          <a:xfrm>
            <a:off x="6172200" y="3048000"/>
            <a:ext cx="2889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</a:t>
            </a:r>
            <a:endParaRPr lang="en-US" sz="2000" u="none"/>
          </a:p>
        </p:txBody>
      </p:sp>
      <p:sp>
        <p:nvSpPr>
          <p:cNvPr id="44071" name="Text Box 38"/>
          <p:cNvSpPr txBox="1">
            <a:spLocks noChangeArrowheads="1"/>
          </p:cNvSpPr>
          <p:nvPr/>
        </p:nvSpPr>
        <p:spPr bwMode="auto">
          <a:xfrm>
            <a:off x="6858000" y="3048000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</a:t>
            </a:r>
            <a:endParaRPr lang="en-US" sz="2000" u="none"/>
          </a:p>
        </p:txBody>
      </p:sp>
      <p:sp>
        <p:nvSpPr>
          <p:cNvPr id="44072" name="Text Box 39"/>
          <p:cNvSpPr txBox="1">
            <a:spLocks noChangeArrowheads="1"/>
          </p:cNvSpPr>
          <p:nvPr/>
        </p:nvSpPr>
        <p:spPr bwMode="auto">
          <a:xfrm>
            <a:off x="7162800" y="2362200"/>
            <a:ext cx="2952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</a:t>
            </a:r>
            <a:endParaRPr lang="en-US" sz="2000" u="none"/>
          </a:p>
        </p:txBody>
      </p:sp>
      <p:sp>
        <p:nvSpPr>
          <p:cNvPr id="44073" name="Text Box 40"/>
          <p:cNvSpPr txBox="1">
            <a:spLocks noChangeArrowheads="1"/>
          </p:cNvSpPr>
          <p:nvPr/>
        </p:nvSpPr>
        <p:spPr bwMode="auto">
          <a:xfrm>
            <a:off x="7924800" y="2362200"/>
            <a:ext cx="3095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u="none">
                <a:sym typeface="Symbol" pitchFamily="18" charset="2"/>
              </a:rPr>
              <a:t></a:t>
            </a:r>
            <a:endParaRPr lang="en-US" sz="2000" u="none"/>
          </a:p>
        </p:txBody>
      </p:sp>
      <p:sp>
        <p:nvSpPr>
          <p:cNvPr id="44074" name="Text Box 41"/>
          <p:cNvSpPr txBox="1">
            <a:spLocks noChangeArrowheads="1"/>
          </p:cNvSpPr>
          <p:nvPr/>
        </p:nvSpPr>
        <p:spPr bwMode="auto">
          <a:xfrm>
            <a:off x="365125" y="1489075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x</a:t>
            </a:r>
          </a:p>
        </p:txBody>
      </p:sp>
      <p:sp>
        <p:nvSpPr>
          <p:cNvPr id="44075" name="Text Box 42"/>
          <p:cNvSpPr txBox="1">
            <a:spLocks noChangeArrowheads="1"/>
          </p:cNvSpPr>
          <p:nvPr/>
        </p:nvSpPr>
        <p:spPr bwMode="auto">
          <a:xfrm>
            <a:off x="2193925" y="1412875"/>
            <a:ext cx="387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w</a:t>
            </a:r>
          </a:p>
        </p:txBody>
      </p:sp>
      <p:sp>
        <p:nvSpPr>
          <p:cNvPr id="44076" name="Oval 43"/>
          <p:cNvSpPr>
            <a:spLocks noChangeArrowheads="1"/>
          </p:cNvSpPr>
          <p:nvPr/>
        </p:nvSpPr>
        <p:spPr bwMode="auto">
          <a:xfrm>
            <a:off x="6629400" y="1219200"/>
            <a:ext cx="381000" cy="3810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D</a:t>
            </a:r>
          </a:p>
        </p:txBody>
      </p:sp>
      <p:sp>
        <p:nvSpPr>
          <p:cNvPr id="44077" name="Oval 44"/>
          <p:cNvSpPr>
            <a:spLocks noChangeArrowheads="1"/>
          </p:cNvSpPr>
          <p:nvPr/>
        </p:nvSpPr>
        <p:spPr bwMode="auto">
          <a:xfrm>
            <a:off x="6477000" y="2438400"/>
            <a:ext cx="381000" cy="381000"/>
          </a:xfrm>
          <a:prstGeom prst="ellipse">
            <a:avLst/>
          </a:prstGeom>
          <a:solidFill>
            <a:srgbClr val="FF66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/>
              <a:t>C</a:t>
            </a:r>
          </a:p>
        </p:txBody>
      </p:sp>
      <p:sp>
        <p:nvSpPr>
          <p:cNvPr id="44078" name="Oval 45"/>
          <p:cNvSpPr>
            <a:spLocks noChangeArrowheads="1"/>
          </p:cNvSpPr>
          <p:nvPr/>
        </p:nvSpPr>
        <p:spPr bwMode="auto">
          <a:xfrm>
            <a:off x="7391400" y="1752600"/>
            <a:ext cx="381000" cy="3810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1" u="none">
                <a:solidFill>
                  <a:schemeClr val="bg1"/>
                </a:solidFill>
              </a:rPr>
              <a:t>E</a:t>
            </a:r>
          </a:p>
        </p:txBody>
      </p:sp>
      <p:cxnSp>
        <p:nvCxnSpPr>
          <p:cNvPr id="44079" name="AutoShape 46"/>
          <p:cNvCxnSpPr>
            <a:cxnSpLocks noChangeShapeType="1"/>
            <a:stCxn id="44076" idx="3"/>
            <a:endCxn id="44058" idx="7"/>
          </p:cNvCxnSpPr>
          <p:nvPr/>
        </p:nvCxnSpPr>
        <p:spPr bwMode="auto">
          <a:xfrm flipH="1">
            <a:off x="6116638" y="1544638"/>
            <a:ext cx="568325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44080" name="AutoShape 47"/>
          <p:cNvCxnSpPr>
            <a:cxnSpLocks noChangeShapeType="1"/>
            <a:stCxn id="44076" idx="5"/>
            <a:endCxn id="44078" idx="1"/>
          </p:cNvCxnSpPr>
          <p:nvPr/>
        </p:nvCxnSpPr>
        <p:spPr bwMode="auto">
          <a:xfrm>
            <a:off x="6954838" y="1544638"/>
            <a:ext cx="492125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44081" name="AutoShape 48"/>
          <p:cNvSpPr>
            <a:spLocks noChangeArrowheads="1"/>
          </p:cNvSpPr>
          <p:nvPr/>
        </p:nvSpPr>
        <p:spPr bwMode="auto">
          <a:xfrm>
            <a:off x="3581400" y="1981200"/>
            <a:ext cx="1143000" cy="304800"/>
          </a:xfrm>
          <a:prstGeom prst="rightArrow">
            <a:avLst>
              <a:gd name="adj1" fmla="val 50000"/>
              <a:gd name="adj2" fmla="val 93750"/>
            </a:avLst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2" name="Text Box 49"/>
          <p:cNvSpPr txBox="1">
            <a:spLocks noChangeArrowheads="1"/>
          </p:cNvSpPr>
          <p:nvPr/>
        </p:nvSpPr>
        <p:spPr bwMode="auto">
          <a:xfrm>
            <a:off x="4800600" y="2286000"/>
            <a:ext cx="336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x</a:t>
            </a:r>
          </a:p>
        </p:txBody>
      </p:sp>
      <p:sp>
        <p:nvSpPr>
          <p:cNvPr id="44083" name="Text Box 51"/>
          <p:cNvSpPr txBox="1">
            <a:spLocks noChangeArrowheads="1"/>
          </p:cNvSpPr>
          <p:nvPr/>
        </p:nvSpPr>
        <p:spPr bwMode="auto">
          <a:xfrm>
            <a:off x="1584325" y="879475"/>
            <a:ext cx="319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c</a:t>
            </a:r>
          </a:p>
        </p:txBody>
      </p:sp>
      <p:sp>
        <p:nvSpPr>
          <p:cNvPr id="44084" name="Text Box 52"/>
          <p:cNvSpPr txBox="1">
            <a:spLocks noChangeArrowheads="1"/>
          </p:cNvSpPr>
          <p:nvPr/>
        </p:nvSpPr>
        <p:spPr bwMode="auto">
          <a:xfrm>
            <a:off x="1752600" y="2438400"/>
            <a:ext cx="4206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 i="1" u="none"/>
              <a:t>c</a:t>
            </a:r>
            <a:r>
              <a:rPr lang="en-US" b="1" i="1" u="none">
                <a:sym typeface="Symbol" pitchFamily="18" charset="2"/>
              </a:rPr>
              <a:t>’</a:t>
            </a:r>
            <a:endParaRPr lang="en-US" b="1" i="1" u="none"/>
          </a:p>
        </p:txBody>
      </p:sp>
      <p:sp>
        <p:nvSpPr>
          <p:cNvPr id="44085" name="Line 53"/>
          <p:cNvSpPr>
            <a:spLocks noChangeShapeType="1"/>
          </p:cNvSpPr>
          <p:nvPr/>
        </p:nvSpPr>
        <p:spPr bwMode="auto">
          <a:xfrm>
            <a:off x="1447800" y="9906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86" name="Line 54"/>
          <p:cNvSpPr>
            <a:spLocks noChangeShapeType="1"/>
          </p:cNvSpPr>
          <p:nvPr/>
        </p:nvSpPr>
        <p:spPr bwMode="auto">
          <a:xfrm>
            <a:off x="6781800" y="10668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Explanation of RB-Delete-Fixup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5105400"/>
          </a:xfrm>
        </p:spPr>
        <p:txBody>
          <a:bodyPr/>
          <a:lstStyle/>
          <a:p>
            <a:r>
              <a:rPr lang="en-US" altLang="zh-CN" sz="2000" b="0" dirty="0" smtClean="0"/>
              <a:t>x is the current node passed to the RB-Delete-</a:t>
            </a:r>
            <a:r>
              <a:rPr lang="en-US" altLang="zh-CN" sz="2000" b="0" dirty="0" err="1" smtClean="0"/>
              <a:t>Fixup</a:t>
            </a:r>
            <a:r>
              <a:rPr lang="en-US" altLang="zh-CN" sz="2000" b="0" dirty="0" smtClean="0"/>
              <a:t>, which is called within RB-Delete. Darkened nodes are black, heavily shaded nodes are red, lightly shaded nodes (represented as c and c</a:t>
            </a:r>
            <a:r>
              <a:rPr lang="en-US" altLang="en-US" sz="2000" b="0" dirty="0" smtClean="0"/>
              <a:t>’</a:t>
            </a:r>
            <a:r>
              <a:rPr lang="en-US" altLang="zh-CN" sz="2000" b="0" dirty="0" smtClean="0"/>
              <a:t>) are either red or black.</a:t>
            </a:r>
          </a:p>
          <a:p>
            <a:r>
              <a:rPr lang="en-US" altLang="zh-CN" sz="2000" b="0" dirty="0" smtClean="0"/>
              <a:t>w is a sibling of x.  </a:t>
            </a:r>
            <a:r>
              <a:rPr lang="el-GR" sz="2000" b="0" dirty="0" smtClean="0"/>
              <a:t>α</a:t>
            </a:r>
            <a:r>
              <a:rPr lang="en-US" altLang="zh-CN" sz="2000" b="0" dirty="0" smtClean="0"/>
              <a:t>,β, …, ζ represent arbitrary sub-trees.  </a:t>
            </a:r>
          </a:p>
          <a:p>
            <a:r>
              <a:rPr lang="en-US" altLang="zh-CN" sz="2000" b="0" dirty="0" smtClean="0"/>
              <a:t>In each case (1, 2, 3, and 4), the before configuration is transformed to the after configuration by changing color and/or performing rotation.</a:t>
            </a:r>
          </a:p>
          <a:p>
            <a:r>
              <a:rPr lang="en-US" altLang="zh-CN" sz="2000" u="sng" dirty="0" smtClean="0"/>
              <a:t>Case 1</a:t>
            </a:r>
            <a:r>
              <a:rPr lang="en-US" altLang="zh-CN" sz="2000" b="0" dirty="0" smtClean="0"/>
              <a:t> is transformed into case 2, 3, or 4 by exchanging the colors of nodes B and D, performing a left rotation.</a:t>
            </a:r>
          </a:p>
          <a:p>
            <a:r>
              <a:rPr lang="en-US" altLang="zh-CN" sz="2000" b="0" dirty="0" smtClean="0"/>
              <a:t>In </a:t>
            </a:r>
            <a:r>
              <a:rPr lang="en-US" altLang="zh-CN" sz="2000" u="sng" dirty="0" smtClean="0"/>
              <a:t>case 2</a:t>
            </a:r>
            <a:r>
              <a:rPr lang="en-US" altLang="zh-CN" sz="2000" b="0" dirty="0" smtClean="0"/>
              <a:t>, extra black represented by pointer x is moved up the tree by coloring node D red and pointing x to B</a:t>
            </a:r>
          </a:p>
          <a:p>
            <a:r>
              <a:rPr lang="en-US" altLang="zh-CN" sz="2000" u="sng" dirty="0" smtClean="0"/>
              <a:t>Case 3</a:t>
            </a:r>
            <a:r>
              <a:rPr lang="en-US" altLang="zh-CN" sz="2000" b="0" dirty="0" smtClean="0"/>
              <a:t> is transformed to case 4 by exchanging color of C and D, plus performing a right rotation.</a:t>
            </a:r>
          </a:p>
          <a:p>
            <a:r>
              <a:rPr lang="en-US" altLang="zh-CN" sz="2000" b="0" dirty="0" smtClean="0"/>
              <a:t>In </a:t>
            </a:r>
            <a:r>
              <a:rPr lang="en-US" altLang="zh-CN" sz="2000" u="sng" dirty="0" smtClean="0"/>
              <a:t>case 4</a:t>
            </a:r>
            <a:r>
              <a:rPr lang="en-US" altLang="zh-CN" sz="2000" b="0" dirty="0" smtClean="0"/>
              <a:t>, extra black represented by x can be moved by exchanging colors, and performing a left rotation.  Then the loop terminates.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 550</a:t>
            </a:r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 smtClean="0"/>
              <a:t>O</a:t>
            </a:r>
            <a:r>
              <a:rPr lang="en-US" smtClean="0">
                <a:latin typeface="RMTMI" charset="-95"/>
              </a:rPr>
              <a:t>(</a:t>
            </a:r>
            <a:r>
              <a:rPr lang="en-US" smtClean="0"/>
              <a:t>lg </a:t>
            </a:r>
            <a:r>
              <a:rPr lang="en-US" i="1" smtClean="0"/>
              <a:t>n</a:t>
            </a:r>
            <a:r>
              <a:rPr lang="en-US" smtClean="0">
                <a:latin typeface="RMTMI" charset="-95"/>
              </a:rPr>
              <a:t>)</a:t>
            </a:r>
            <a:r>
              <a:rPr lang="en-US" i="1" smtClean="0">
                <a:latin typeface="RMTMI" charset="-95"/>
              </a:rPr>
              <a:t> </a:t>
            </a:r>
            <a:r>
              <a:rPr lang="en-US" smtClean="0"/>
              <a:t>time to get through RB-Delete up to the call of RB-Delete-Fixup.</a:t>
            </a:r>
          </a:p>
          <a:p>
            <a:pPr>
              <a:lnSpc>
                <a:spcPct val="90000"/>
              </a:lnSpc>
            </a:pPr>
            <a:r>
              <a:rPr lang="en-US" smtClean="0"/>
              <a:t>Within RB-Delete-Fixup: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Case 2 is the only case in which more iterations occur.</a:t>
            </a:r>
          </a:p>
          <a:p>
            <a:pPr lvl="2">
              <a:lnSpc>
                <a:spcPct val="90000"/>
              </a:lnSpc>
            </a:pPr>
            <a:r>
              <a:rPr lang="en-US" i="1" smtClean="0"/>
              <a:t>x </a:t>
            </a:r>
            <a:r>
              <a:rPr lang="en-US" smtClean="0"/>
              <a:t>moves up 1 level.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Hence, </a:t>
            </a:r>
            <a:r>
              <a:rPr lang="en-US" i="1" smtClean="0"/>
              <a:t>O</a:t>
            </a:r>
            <a:r>
              <a:rPr lang="en-US" smtClean="0">
                <a:latin typeface="RMTMI" charset="-95"/>
              </a:rPr>
              <a:t>(</a:t>
            </a:r>
            <a:r>
              <a:rPr lang="en-US" smtClean="0"/>
              <a:t>lg </a:t>
            </a:r>
            <a:r>
              <a:rPr lang="en-US" i="1" smtClean="0"/>
              <a:t>n</a:t>
            </a:r>
            <a:r>
              <a:rPr lang="en-US" smtClean="0">
                <a:latin typeface="RMTMI" charset="-95"/>
              </a:rPr>
              <a:t>)</a:t>
            </a:r>
            <a:r>
              <a:rPr lang="en-US" i="1" smtClean="0">
                <a:latin typeface="RMTMI" charset="-95"/>
              </a:rPr>
              <a:t> </a:t>
            </a:r>
            <a:r>
              <a:rPr lang="en-US" smtClean="0"/>
              <a:t>iterations.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Each of cases 1, 3, and 4 has 1 rotation </a:t>
            </a:r>
            <a:r>
              <a:rPr lang="en-US" sz="2400" smtClean="0">
                <a:sym typeface="Symbol" pitchFamily="18" charset="2"/>
              </a:rPr>
              <a:t></a:t>
            </a:r>
            <a:r>
              <a:rPr lang="en-US" smtClean="0">
                <a:latin typeface="MTSYN" charset="-127"/>
              </a:rPr>
              <a:t> </a:t>
            </a:r>
            <a:r>
              <a:rPr lang="en-US" smtClean="0">
                <a:sym typeface="Symbol" pitchFamily="18" charset="2"/>
              </a:rPr>
              <a:t></a:t>
            </a:r>
            <a:r>
              <a:rPr lang="en-US" smtClean="0">
                <a:latin typeface="MTSYN" charset="-127"/>
              </a:rPr>
              <a:t> </a:t>
            </a:r>
            <a:r>
              <a:rPr lang="en-US" smtClean="0"/>
              <a:t>3 rotations in all.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Hence, </a:t>
            </a:r>
            <a:r>
              <a:rPr lang="en-US" i="1" smtClean="0"/>
              <a:t>O</a:t>
            </a:r>
            <a:r>
              <a:rPr lang="en-US" smtClean="0">
                <a:latin typeface="RMTMI" charset="-95"/>
              </a:rPr>
              <a:t>(</a:t>
            </a:r>
            <a:r>
              <a:rPr lang="en-US" smtClean="0"/>
              <a:t>lg </a:t>
            </a:r>
            <a:r>
              <a:rPr lang="en-US" i="1" smtClean="0"/>
              <a:t>n</a:t>
            </a:r>
            <a:r>
              <a:rPr lang="en-US" smtClean="0">
                <a:latin typeface="RMTMI" charset="-95"/>
              </a:rPr>
              <a:t>)</a:t>
            </a:r>
            <a:r>
              <a:rPr lang="en-US" i="1" smtClean="0">
                <a:latin typeface="RMTMI" charset="-95"/>
              </a:rPr>
              <a:t> </a:t>
            </a:r>
            <a:r>
              <a:rPr lang="en-US" smtClean="0"/>
              <a:t>time.</a:t>
            </a:r>
          </a:p>
          <a:p>
            <a:pPr>
              <a:lnSpc>
                <a:spcPct val="90000"/>
              </a:lnSpc>
            </a:pPr>
            <a:endParaRPr lang="en-US" smtClean="0"/>
          </a:p>
        </p:txBody>
      </p:sp>
      <p:sp>
        <p:nvSpPr>
          <p:cNvPr id="450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Height of a Red-black Tree</a:t>
            </a:r>
          </a:p>
        </p:txBody>
      </p:sp>
      <p:sp>
        <p:nvSpPr>
          <p:cNvPr id="9220" name="Rectangle 1027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839200" cy="5334000"/>
          </a:xfrm>
        </p:spPr>
        <p:txBody>
          <a:bodyPr/>
          <a:lstStyle/>
          <a:p>
            <a:r>
              <a:rPr lang="en-US" smtClean="0">
                <a:solidFill>
                  <a:srgbClr val="CC3300"/>
                </a:solidFill>
              </a:rPr>
              <a:t>Height of a node:</a:t>
            </a:r>
          </a:p>
          <a:p>
            <a:pPr lvl="1"/>
            <a:r>
              <a:rPr lang="en-US" i="1" smtClean="0"/>
              <a:t>h</a:t>
            </a:r>
            <a:r>
              <a:rPr lang="en-US" smtClean="0"/>
              <a:t>(</a:t>
            </a:r>
            <a:r>
              <a:rPr lang="en-US" i="1" smtClean="0"/>
              <a:t>x</a:t>
            </a:r>
            <a:r>
              <a:rPr lang="en-US" smtClean="0"/>
              <a:t>) = number of edges in a longest path to a leaf.</a:t>
            </a:r>
          </a:p>
          <a:p>
            <a:r>
              <a:rPr lang="en-US" smtClean="0">
                <a:solidFill>
                  <a:srgbClr val="CC3300"/>
                </a:solidFill>
              </a:rPr>
              <a:t>Black-height of a node </a:t>
            </a:r>
            <a:r>
              <a:rPr lang="en-US" i="1" smtClean="0">
                <a:solidFill>
                  <a:srgbClr val="CC3300"/>
                </a:solidFill>
              </a:rPr>
              <a:t>x</a:t>
            </a:r>
            <a:r>
              <a:rPr lang="en-US" smtClean="0">
                <a:solidFill>
                  <a:srgbClr val="CC3300"/>
                </a:solidFill>
              </a:rPr>
              <a:t>, </a:t>
            </a:r>
            <a:r>
              <a:rPr lang="en-US" i="1" smtClean="0">
                <a:solidFill>
                  <a:srgbClr val="CC3300"/>
                </a:solidFill>
              </a:rPr>
              <a:t>bh</a:t>
            </a:r>
            <a:r>
              <a:rPr lang="en-US" smtClean="0">
                <a:solidFill>
                  <a:srgbClr val="CC3300"/>
                </a:solidFill>
              </a:rPr>
              <a:t>(</a:t>
            </a:r>
            <a:r>
              <a:rPr lang="en-US" i="1" smtClean="0">
                <a:solidFill>
                  <a:srgbClr val="CC3300"/>
                </a:solidFill>
              </a:rPr>
              <a:t>x</a:t>
            </a:r>
            <a:r>
              <a:rPr lang="en-US" smtClean="0">
                <a:solidFill>
                  <a:srgbClr val="CC3300"/>
                </a:solidFill>
              </a:rPr>
              <a:t>):</a:t>
            </a:r>
          </a:p>
          <a:p>
            <a:pPr lvl="1"/>
            <a:r>
              <a:rPr lang="en-US" i="1" smtClean="0"/>
              <a:t>bh</a:t>
            </a:r>
            <a:r>
              <a:rPr lang="en-US" smtClean="0">
                <a:latin typeface="RMTMI" charset="-95"/>
              </a:rPr>
              <a:t>(</a:t>
            </a:r>
            <a:r>
              <a:rPr lang="en-US" i="1" smtClean="0"/>
              <a:t>x</a:t>
            </a:r>
            <a:r>
              <a:rPr lang="en-US" smtClean="0">
                <a:latin typeface="RMTMI" charset="-95"/>
              </a:rPr>
              <a:t>)</a:t>
            </a:r>
            <a:r>
              <a:rPr lang="en-US" i="1" smtClean="0">
                <a:latin typeface="RMTMI" charset="-95"/>
              </a:rPr>
              <a:t> </a:t>
            </a:r>
            <a:r>
              <a:rPr lang="en-US" smtClean="0"/>
              <a:t>= number of black nodes (including </a:t>
            </a:r>
            <a:r>
              <a:rPr lang="en-US" i="1" smtClean="0"/>
              <a:t>nil</a:t>
            </a:r>
            <a:r>
              <a:rPr lang="en-US" smtClean="0"/>
              <a:t>[</a:t>
            </a:r>
            <a:r>
              <a:rPr lang="en-US" i="1" smtClean="0"/>
              <a:t>T </a:t>
            </a:r>
            <a:r>
              <a:rPr lang="en-US" smtClean="0"/>
              <a:t>]) </a:t>
            </a:r>
            <a:br>
              <a:rPr lang="en-US" smtClean="0"/>
            </a:br>
            <a:r>
              <a:rPr lang="en-US" smtClean="0"/>
              <a:t>on the path from </a:t>
            </a:r>
            <a:r>
              <a:rPr lang="en-US" i="1" smtClean="0"/>
              <a:t>x </a:t>
            </a:r>
            <a:r>
              <a:rPr lang="en-US" smtClean="0"/>
              <a:t>to leaf, not counting </a:t>
            </a:r>
            <a:r>
              <a:rPr lang="en-US" i="1" smtClean="0"/>
              <a:t>x</a:t>
            </a:r>
            <a:r>
              <a:rPr lang="en-US" smtClean="0"/>
              <a:t>.</a:t>
            </a:r>
          </a:p>
          <a:p>
            <a:r>
              <a:rPr lang="en-US" smtClean="0"/>
              <a:t>Black-height of a red-black tree is the black-height of its root.</a:t>
            </a:r>
          </a:p>
          <a:p>
            <a:pPr lvl="1"/>
            <a:r>
              <a:rPr lang="en-US" smtClean="0"/>
              <a:t>By Property 5, </a:t>
            </a:r>
            <a:r>
              <a:rPr lang="en-US" smtClean="0">
                <a:solidFill>
                  <a:schemeClr val="hlink"/>
                </a:solidFill>
              </a:rPr>
              <a:t>black height is well defined</a:t>
            </a:r>
            <a:r>
              <a:rPr lang="en-US" smtClean="0"/>
              <a:t>.</a:t>
            </a:r>
          </a:p>
          <a:p>
            <a:pPr lvl="1"/>
            <a:endParaRPr lang="en-US" smtClean="0"/>
          </a:p>
        </p:txBody>
      </p:sp>
      <p:sp>
        <p:nvSpPr>
          <p:cNvPr id="921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Height of a Red-black Tree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219200"/>
            <a:ext cx="4152900" cy="51054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Example:</a:t>
            </a:r>
            <a:endParaRPr lang="en-US" sz="1000" smtClean="0">
              <a:solidFill>
                <a:schemeClr val="tx1"/>
              </a:solidFill>
            </a:endParaRPr>
          </a:p>
          <a:p>
            <a:endParaRPr lang="en-US" sz="1000" smtClean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rgbClr val="CC3300"/>
                </a:solidFill>
              </a:rPr>
              <a:t>Height of a node:</a:t>
            </a:r>
          </a:p>
          <a:p>
            <a:pPr lvl="1">
              <a:buFontTx/>
              <a:buNone/>
            </a:pPr>
            <a:r>
              <a:rPr lang="en-US" sz="2800" i="1" smtClean="0"/>
              <a:t>h</a:t>
            </a:r>
            <a:r>
              <a:rPr lang="en-US" sz="2800" smtClean="0"/>
              <a:t>(</a:t>
            </a:r>
            <a:r>
              <a:rPr lang="en-US" sz="2800" i="1" smtClean="0"/>
              <a:t>x</a:t>
            </a:r>
            <a:r>
              <a:rPr lang="en-US" sz="2800" smtClean="0"/>
              <a:t>) = # of edges in a longest path to a leaf.</a:t>
            </a:r>
          </a:p>
          <a:p>
            <a:r>
              <a:rPr lang="en-US" smtClean="0">
                <a:solidFill>
                  <a:srgbClr val="CC3300"/>
                </a:solidFill>
              </a:rPr>
              <a:t>Black-height of a node </a:t>
            </a:r>
            <a:r>
              <a:rPr lang="en-US" i="1" smtClean="0"/>
              <a:t>bh</a:t>
            </a:r>
            <a:r>
              <a:rPr lang="en-US" smtClean="0">
                <a:latin typeface="RMTMI" charset="-95"/>
              </a:rPr>
              <a:t>(</a:t>
            </a:r>
            <a:r>
              <a:rPr lang="en-US" i="1" smtClean="0"/>
              <a:t>x</a:t>
            </a:r>
            <a:r>
              <a:rPr lang="en-US" smtClean="0">
                <a:latin typeface="RMTMI" charset="-95"/>
              </a:rPr>
              <a:t>)</a:t>
            </a:r>
            <a:r>
              <a:rPr lang="en-US" i="1" smtClean="0">
                <a:latin typeface="RMTMI" charset="-95"/>
              </a:rPr>
              <a:t> </a:t>
            </a:r>
            <a:r>
              <a:rPr lang="en-US" smtClean="0"/>
              <a:t>= # of black nodes on path from </a:t>
            </a:r>
            <a:r>
              <a:rPr lang="en-US" i="1" smtClean="0"/>
              <a:t>x </a:t>
            </a:r>
            <a:r>
              <a:rPr lang="en-US" smtClean="0"/>
              <a:t>to leaf, not counting </a:t>
            </a:r>
            <a:r>
              <a:rPr lang="en-US" i="1" smtClean="0"/>
              <a:t>x</a:t>
            </a:r>
            <a:r>
              <a:rPr lang="en-US" smtClean="0"/>
              <a:t>.</a:t>
            </a:r>
            <a:endParaRPr lang="en-US" sz="1000" smtClean="0"/>
          </a:p>
          <a:p>
            <a:endParaRPr lang="en-US" sz="1000" smtClean="0"/>
          </a:p>
          <a:p>
            <a:r>
              <a:rPr lang="en-US" smtClean="0">
                <a:solidFill>
                  <a:srgbClr val="CC3300"/>
                </a:solidFill>
              </a:rPr>
              <a:t>How are they related?</a:t>
            </a:r>
          </a:p>
          <a:p>
            <a:pPr lvl="1"/>
            <a:r>
              <a:rPr lang="en-US" i="1" smtClean="0"/>
              <a:t>bh(x) </a:t>
            </a:r>
            <a:r>
              <a:rPr lang="en-US" sz="2100" smtClean="0">
                <a:cs typeface="Times New Roman" pitchFamily="18" charset="0"/>
                <a:sym typeface="Symbol" pitchFamily="18" charset="2"/>
              </a:rPr>
              <a:t>≤</a:t>
            </a:r>
            <a:r>
              <a:rPr lang="en-US" sz="2100" smtClean="0">
                <a:sym typeface="Symbol" pitchFamily="18" charset="2"/>
              </a:rPr>
              <a:t> </a:t>
            </a:r>
            <a:r>
              <a:rPr lang="en-US" sz="2100" i="1" smtClean="0">
                <a:sym typeface="Symbol" pitchFamily="18" charset="2"/>
              </a:rPr>
              <a:t>h(x) </a:t>
            </a:r>
            <a:r>
              <a:rPr lang="en-US" sz="2100" smtClean="0">
                <a:cs typeface="Times New Roman" pitchFamily="18" charset="0"/>
                <a:sym typeface="Symbol" pitchFamily="18" charset="2"/>
              </a:rPr>
              <a:t>≤</a:t>
            </a:r>
            <a:r>
              <a:rPr lang="en-US" sz="2100" smtClean="0">
                <a:sym typeface="Symbol" pitchFamily="18" charset="2"/>
              </a:rPr>
              <a:t> 2 </a:t>
            </a:r>
            <a:r>
              <a:rPr lang="en-US" sz="2100" i="1" smtClean="0">
                <a:sym typeface="Symbol" pitchFamily="18" charset="2"/>
              </a:rPr>
              <a:t>bh(x)</a:t>
            </a:r>
          </a:p>
        </p:txBody>
      </p:sp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  <p:sp>
        <p:nvSpPr>
          <p:cNvPr id="10245" name="Oval 6"/>
          <p:cNvSpPr>
            <a:spLocks noChangeArrowheads="1"/>
          </p:cNvSpPr>
          <p:nvPr/>
        </p:nvSpPr>
        <p:spPr bwMode="auto">
          <a:xfrm>
            <a:off x="5768975" y="1295400"/>
            <a:ext cx="457200" cy="457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u="none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 flipH="1">
            <a:off x="4778375" y="1676400"/>
            <a:ext cx="1066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6149975" y="1676400"/>
            <a:ext cx="10668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Oval 9"/>
          <p:cNvSpPr>
            <a:spLocks noChangeArrowheads="1"/>
          </p:cNvSpPr>
          <p:nvPr/>
        </p:nvSpPr>
        <p:spPr bwMode="auto">
          <a:xfrm>
            <a:off x="4473575" y="2438400"/>
            <a:ext cx="457200" cy="457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u="none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10249" name="Oval 10"/>
          <p:cNvSpPr>
            <a:spLocks noChangeArrowheads="1"/>
          </p:cNvSpPr>
          <p:nvPr/>
        </p:nvSpPr>
        <p:spPr bwMode="auto">
          <a:xfrm>
            <a:off x="7064375" y="2438400"/>
            <a:ext cx="457200" cy="457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>
            <a:off x="6454775" y="2819400"/>
            <a:ext cx="6858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7445375" y="2819400"/>
            <a:ext cx="60960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13"/>
          <p:cNvSpPr>
            <a:spLocks noChangeArrowheads="1"/>
          </p:cNvSpPr>
          <p:nvPr/>
        </p:nvSpPr>
        <p:spPr bwMode="auto">
          <a:xfrm>
            <a:off x="6149975" y="3657600"/>
            <a:ext cx="457200" cy="457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u="none">
                <a:solidFill>
                  <a:schemeClr val="bg1"/>
                </a:solidFill>
              </a:rPr>
              <a:t>30</a:t>
            </a:r>
          </a:p>
        </p:txBody>
      </p:sp>
      <p:sp>
        <p:nvSpPr>
          <p:cNvPr id="10253" name="Oval 14"/>
          <p:cNvSpPr>
            <a:spLocks noChangeArrowheads="1"/>
          </p:cNvSpPr>
          <p:nvPr/>
        </p:nvSpPr>
        <p:spPr bwMode="auto">
          <a:xfrm>
            <a:off x="7902575" y="3733800"/>
            <a:ext cx="457200" cy="457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u="none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>
            <a:off x="8283575" y="4114800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6530975" y="4038600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Oval 17"/>
          <p:cNvSpPr>
            <a:spLocks noChangeArrowheads="1"/>
          </p:cNvSpPr>
          <p:nvPr/>
        </p:nvSpPr>
        <p:spPr bwMode="auto">
          <a:xfrm>
            <a:off x="6988175" y="4648200"/>
            <a:ext cx="457200" cy="457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u="none"/>
              <a:t>38</a:t>
            </a:r>
          </a:p>
        </p:txBody>
      </p:sp>
      <p:sp>
        <p:nvSpPr>
          <p:cNvPr id="10257" name="Oval 18"/>
          <p:cNvSpPr>
            <a:spLocks noChangeArrowheads="1"/>
          </p:cNvSpPr>
          <p:nvPr/>
        </p:nvSpPr>
        <p:spPr bwMode="auto">
          <a:xfrm>
            <a:off x="8588375" y="4648200"/>
            <a:ext cx="457200" cy="4572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u="none"/>
              <a:t>50</a:t>
            </a:r>
          </a:p>
        </p:txBody>
      </p:sp>
      <p:sp>
        <p:nvSpPr>
          <p:cNvPr id="10258" name="Oval 19"/>
          <p:cNvSpPr>
            <a:spLocks noChangeArrowheads="1"/>
          </p:cNvSpPr>
          <p:nvPr/>
        </p:nvSpPr>
        <p:spPr bwMode="auto">
          <a:xfrm>
            <a:off x="5692775" y="5715000"/>
            <a:ext cx="457200" cy="457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59" name="AutoShape 20"/>
          <p:cNvCxnSpPr>
            <a:cxnSpLocks noChangeShapeType="1"/>
            <a:stCxn id="10256" idx="3"/>
            <a:endCxn id="10258" idx="7"/>
          </p:cNvCxnSpPr>
          <p:nvPr/>
        </p:nvCxnSpPr>
        <p:spPr bwMode="auto">
          <a:xfrm rot="5400000">
            <a:off x="6197600" y="4924425"/>
            <a:ext cx="742950" cy="97155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0260" name="AutoShape 21"/>
          <p:cNvCxnSpPr>
            <a:cxnSpLocks noChangeShapeType="1"/>
            <a:stCxn id="10256" idx="5"/>
            <a:endCxn id="10258" idx="6"/>
          </p:cNvCxnSpPr>
          <p:nvPr/>
        </p:nvCxnSpPr>
        <p:spPr bwMode="auto">
          <a:xfrm rot="5400000">
            <a:off x="6311900" y="4876800"/>
            <a:ext cx="904875" cy="1228725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0261" name="AutoShape 22"/>
          <p:cNvCxnSpPr>
            <a:cxnSpLocks noChangeShapeType="1"/>
            <a:stCxn id="10253" idx="3"/>
            <a:endCxn id="10258" idx="5"/>
          </p:cNvCxnSpPr>
          <p:nvPr/>
        </p:nvCxnSpPr>
        <p:spPr bwMode="auto">
          <a:xfrm rot="5400000">
            <a:off x="6035675" y="4171950"/>
            <a:ext cx="1981200" cy="1885950"/>
          </a:xfrm>
          <a:prstGeom prst="curvedConnector3">
            <a:avLst>
              <a:gd name="adj1" fmla="val 10119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0262" name="AutoShape 23"/>
          <p:cNvCxnSpPr>
            <a:cxnSpLocks noChangeShapeType="1"/>
            <a:stCxn id="10252" idx="3"/>
            <a:endCxn id="10258" idx="0"/>
          </p:cNvCxnSpPr>
          <p:nvPr/>
        </p:nvCxnSpPr>
        <p:spPr bwMode="auto">
          <a:xfrm rot="5400000">
            <a:off x="5235575" y="4733925"/>
            <a:ext cx="1666875" cy="295275"/>
          </a:xfrm>
          <a:prstGeom prst="curvedConnector3">
            <a:avLst>
              <a:gd name="adj1" fmla="val 52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0263" name="AutoShape 24"/>
          <p:cNvCxnSpPr>
            <a:cxnSpLocks noChangeShapeType="1"/>
            <a:stCxn id="10248" idx="5"/>
            <a:endCxn id="10258" idx="1"/>
          </p:cNvCxnSpPr>
          <p:nvPr/>
        </p:nvCxnSpPr>
        <p:spPr bwMode="auto">
          <a:xfrm rot="16200000" flipH="1">
            <a:off x="3835400" y="3857625"/>
            <a:ext cx="2952750" cy="89535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0264" name="AutoShape 25"/>
          <p:cNvCxnSpPr>
            <a:cxnSpLocks noChangeShapeType="1"/>
            <a:stCxn id="10248" idx="3"/>
            <a:endCxn id="10258" idx="2"/>
          </p:cNvCxnSpPr>
          <p:nvPr/>
        </p:nvCxnSpPr>
        <p:spPr bwMode="auto">
          <a:xfrm rot="16200000" flipH="1">
            <a:off x="3559175" y="3810000"/>
            <a:ext cx="3114675" cy="1152525"/>
          </a:xfrm>
          <a:prstGeom prst="curvedConnector2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0265" name="AutoShape 26"/>
          <p:cNvCxnSpPr>
            <a:cxnSpLocks noChangeShapeType="1"/>
            <a:stCxn id="10257" idx="3"/>
            <a:endCxn id="10258" idx="4"/>
          </p:cNvCxnSpPr>
          <p:nvPr/>
        </p:nvCxnSpPr>
        <p:spPr bwMode="auto">
          <a:xfrm rot="5400000">
            <a:off x="6721475" y="4238625"/>
            <a:ext cx="1133475" cy="2733675"/>
          </a:xfrm>
          <a:prstGeom prst="curvedConnector3">
            <a:avLst>
              <a:gd name="adj1" fmla="val 104199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0266" name="AutoShape 27"/>
          <p:cNvCxnSpPr>
            <a:cxnSpLocks noChangeShapeType="1"/>
            <a:stCxn id="10257" idx="5"/>
            <a:endCxn id="10258" idx="4"/>
          </p:cNvCxnSpPr>
          <p:nvPr/>
        </p:nvCxnSpPr>
        <p:spPr bwMode="auto">
          <a:xfrm rot="5400000">
            <a:off x="6883400" y="4076700"/>
            <a:ext cx="1133475" cy="3057525"/>
          </a:xfrm>
          <a:prstGeom prst="curvedConnector3">
            <a:avLst>
              <a:gd name="adj1" fmla="val 120167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10267" name="Text Box 28"/>
          <p:cNvSpPr txBox="1">
            <a:spLocks noChangeArrowheads="1"/>
          </p:cNvSpPr>
          <p:nvPr/>
        </p:nvSpPr>
        <p:spPr bwMode="auto">
          <a:xfrm>
            <a:off x="7064375" y="24384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u="none"/>
              <a:t>41</a:t>
            </a:r>
          </a:p>
        </p:txBody>
      </p:sp>
      <p:sp>
        <p:nvSpPr>
          <p:cNvPr id="10268" name="Text Box 29"/>
          <p:cNvSpPr txBox="1">
            <a:spLocks noChangeArrowheads="1"/>
          </p:cNvSpPr>
          <p:nvPr/>
        </p:nvSpPr>
        <p:spPr bwMode="auto">
          <a:xfrm>
            <a:off x="5083175" y="5943600"/>
            <a:ext cx="7604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u="none"/>
              <a:t>nil</a:t>
            </a:r>
            <a:r>
              <a:rPr lang="en-US" sz="2000" u="none"/>
              <a:t>[</a:t>
            </a:r>
            <a:r>
              <a:rPr lang="en-US" sz="2000" i="1" u="none"/>
              <a:t>T</a:t>
            </a:r>
            <a:r>
              <a:rPr lang="en-US" sz="2000" u="none"/>
              <a:t>]</a:t>
            </a:r>
            <a:endParaRPr lang="en-US" sz="2000" i="1" u="none"/>
          </a:p>
        </p:txBody>
      </p:sp>
      <p:sp>
        <p:nvSpPr>
          <p:cNvPr id="10269" name="Text Box 30"/>
          <p:cNvSpPr txBox="1">
            <a:spLocks noChangeArrowheads="1"/>
          </p:cNvSpPr>
          <p:nvPr/>
        </p:nvSpPr>
        <p:spPr bwMode="auto">
          <a:xfrm>
            <a:off x="6248400" y="1066800"/>
            <a:ext cx="708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u="none"/>
              <a:t>h</a:t>
            </a:r>
            <a:r>
              <a:rPr lang="en-US" sz="2000" u="none"/>
              <a:t>=4</a:t>
            </a:r>
          </a:p>
          <a:p>
            <a:r>
              <a:rPr lang="en-US" sz="2000" i="1" u="none"/>
              <a:t>bh</a:t>
            </a:r>
            <a:r>
              <a:rPr lang="en-US" sz="2000" u="none"/>
              <a:t>=2</a:t>
            </a:r>
          </a:p>
        </p:txBody>
      </p:sp>
      <p:sp>
        <p:nvSpPr>
          <p:cNvPr id="10270" name="Text Box 32"/>
          <p:cNvSpPr txBox="1">
            <a:spLocks noChangeArrowheads="1"/>
          </p:cNvSpPr>
          <p:nvPr/>
        </p:nvSpPr>
        <p:spPr bwMode="auto">
          <a:xfrm>
            <a:off x="7467600" y="2209800"/>
            <a:ext cx="708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u="none"/>
              <a:t>h</a:t>
            </a:r>
            <a:r>
              <a:rPr lang="en-US" sz="2000" u="none"/>
              <a:t>=3</a:t>
            </a:r>
          </a:p>
          <a:p>
            <a:r>
              <a:rPr lang="en-US" sz="2000" i="1" u="none"/>
              <a:t>bh</a:t>
            </a:r>
            <a:r>
              <a:rPr lang="en-US" sz="2000" u="none"/>
              <a:t>=2</a:t>
            </a:r>
          </a:p>
        </p:txBody>
      </p:sp>
      <p:sp>
        <p:nvSpPr>
          <p:cNvPr id="10271" name="Text Box 33"/>
          <p:cNvSpPr txBox="1">
            <a:spLocks noChangeArrowheads="1"/>
          </p:cNvSpPr>
          <p:nvPr/>
        </p:nvSpPr>
        <p:spPr bwMode="auto">
          <a:xfrm>
            <a:off x="5540375" y="3641725"/>
            <a:ext cx="708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u="none"/>
              <a:t>h</a:t>
            </a:r>
            <a:r>
              <a:rPr lang="en-US" sz="2000" u="none"/>
              <a:t>=2</a:t>
            </a:r>
          </a:p>
          <a:p>
            <a:r>
              <a:rPr lang="en-US" sz="2000" i="1" u="none"/>
              <a:t>bh</a:t>
            </a:r>
            <a:r>
              <a:rPr lang="en-US" sz="2000" u="none"/>
              <a:t>=1</a:t>
            </a:r>
          </a:p>
        </p:txBody>
      </p:sp>
      <p:sp>
        <p:nvSpPr>
          <p:cNvPr id="10272" name="Text Box 34"/>
          <p:cNvSpPr txBox="1">
            <a:spLocks noChangeArrowheads="1"/>
          </p:cNvSpPr>
          <p:nvPr/>
        </p:nvSpPr>
        <p:spPr bwMode="auto">
          <a:xfrm>
            <a:off x="8359775" y="3505200"/>
            <a:ext cx="708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u="none"/>
              <a:t>h</a:t>
            </a:r>
            <a:r>
              <a:rPr lang="en-US" sz="2000" u="none"/>
              <a:t>=2</a:t>
            </a:r>
          </a:p>
          <a:p>
            <a:r>
              <a:rPr lang="en-US" sz="2000" i="1" u="none"/>
              <a:t>bh</a:t>
            </a:r>
            <a:r>
              <a:rPr lang="en-US" sz="2000" u="none"/>
              <a:t>=1</a:t>
            </a:r>
          </a:p>
        </p:txBody>
      </p:sp>
      <p:sp>
        <p:nvSpPr>
          <p:cNvPr id="10273" name="Text Box 36"/>
          <p:cNvSpPr txBox="1">
            <a:spLocks noChangeArrowheads="1"/>
          </p:cNvSpPr>
          <p:nvPr/>
        </p:nvSpPr>
        <p:spPr bwMode="auto">
          <a:xfrm>
            <a:off x="7140575" y="4038600"/>
            <a:ext cx="708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u="none"/>
              <a:t>h</a:t>
            </a:r>
            <a:r>
              <a:rPr lang="en-US" sz="2000" u="none"/>
              <a:t>=1</a:t>
            </a:r>
          </a:p>
          <a:p>
            <a:r>
              <a:rPr lang="en-US" sz="2000" i="1" u="none"/>
              <a:t>bh</a:t>
            </a:r>
            <a:r>
              <a:rPr lang="en-US" sz="2000" u="none"/>
              <a:t>=1</a:t>
            </a:r>
          </a:p>
        </p:txBody>
      </p:sp>
      <p:sp>
        <p:nvSpPr>
          <p:cNvPr id="10274" name="Text Box 37"/>
          <p:cNvSpPr txBox="1">
            <a:spLocks noChangeArrowheads="1"/>
          </p:cNvSpPr>
          <p:nvPr/>
        </p:nvSpPr>
        <p:spPr bwMode="auto">
          <a:xfrm>
            <a:off x="5029200" y="2362200"/>
            <a:ext cx="708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u="none"/>
              <a:t>h</a:t>
            </a:r>
            <a:r>
              <a:rPr lang="en-US" sz="2000" u="none"/>
              <a:t>=1</a:t>
            </a:r>
          </a:p>
          <a:p>
            <a:r>
              <a:rPr lang="en-US" sz="2000" i="1" u="none"/>
              <a:t>bh</a:t>
            </a:r>
            <a:r>
              <a:rPr lang="en-US" sz="2000" u="none"/>
              <a:t>=1</a:t>
            </a:r>
          </a:p>
        </p:txBody>
      </p:sp>
      <p:sp>
        <p:nvSpPr>
          <p:cNvPr id="10275" name="Text Box 38"/>
          <p:cNvSpPr txBox="1">
            <a:spLocks noChangeArrowheads="1"/>
          </p:cNvSpPr>
          <p:nvPr/>
        </p:nvSpPr>
        <p:spPr bwMode="auto">
          <a:xfrm>
            <a:off x="8001000" y="4648200"/>
            <a:ext cx="7080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i="1" u="none"/>
              <a:t>h</a:t>
            </a:r>
            <a:r>
              <a:rPr lang="en-US" sz="2000" u="none"/>
              <a:t>=1</a:t>
            </a:r>
          </a:p>
          <a:p>
            <a:r>
              <a:rPr lang="en-US" sz="2000" i="1" u="none"/>
              <a:t>bh</a:t>
            </a:r>
            <a:r>
              <a:rPr lang="en-US" sz="2000" u="none"/>
              <a:t>=1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Lemma “RB Height”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588375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   Consider a node </a:t>
            </a:r>
            <a:r>
              <a:rPr lang="en-US" i="1" smtClean="0"/>
              <a:t>x</a:t>
            </a:r>
            <a:r>
              <a:rPr lang="en-US" smtClean="0"/>
              <a:t> in an RB tree: </a:t>
            </a:r>
            <a:r>
              <a:rPr lang="en-US" smtClean="0">
                <a:solidFill>
                  <a:srgbClr val="CC3300"/>
                </a:solidFill>
              </a:rPr>
              <a:t>The longest descending path from </a:t>
            </a:r>
            <a:r>
              <a:rPr lang="en-US" i="1" smtClean="0">
                <a:solidFill>
                  <a:srgbClr val="CC3300"/>
                </a:solidFill>
              </a:rPr>
              <a:t>x</a:t>
            </a:r>
            <a:r>
              <a:rPr lang="en-US" smtClean="0">
                <a:solidFill>
                  <a:srgbClr val="CC3300"/>
                </a:solidFill>
              </a:rPr>
              <a:t> to a leaf has length </a:t>
            </a:r>
            <a:r>
              <a:rPr lang="en-US" i="1" smtClean="0">
                <a:solidFill>
                  <a:srgbClr val="CC3300"/>
                </a:solidFill>
              </a:rPr>
              <a:t>h</a:t>
            </a:r>
            <a:r>
              <a:rPr lang="en-US" smtClean="0">
                <a:solidFill>
                  <a:srgbClr val="CC3300"/>
                </a:solidFill>
              </a:rPr>
              <a:t>(</a:t>
            </a:r>
            <a:r>
              <a:rPr lang="en-US" i="1" smtClean="0">
                <a:solidFill>
                  <a:srgbClr val="CC3300"/>
                </a:solidFill>
              </a:rPr>
              <a:t>x</a:t>
            </a:r>
            <a:r>
              <a:rPr lang="en-US" smtClean="0">
                <a:solidFill>
                  <a:srgbClr val="CC3300"/>
                </a:solidFill>
              </a:rPr>
              <a:t>),  which is at most twice the length of the shortest descending path from </a:t>
            </a:r>
            <a:r>
              <a:rPr lang="en-US" i="1" smtClean="0">
                <a:solidFill>
                  <a:srgbClr val="CC3300"/>
                </a:solidFill>
              </a:rPr>
              <a:t>x</a:t>
            </a:r>
            <a:r>
              <a:rPr lang="en-US" smtClean="0">
                <a:solidFill>
                  <a:srgbClr val="CC3300"/>
                </a:solidFill>
              </a:rPr>
              <a:t> to a leaf.</a:t>
            </a:r>
          </a:p>
          <a:p>
            <a:pPr>
              <a:buFont typeface="Wingdings" pitchFamily="2" charset="2"/>
              <a:buNone/>
            </a:pPr>
            <a:r>
              <a:rPr lang="en-US" smtClean="0">
                <a:solidFill>
                  <a:schemeClr val="hlink"/>
                </a:solidFill>
              </a:rPr>
              <a:t>Proof:</a:t>
            </a:r>
          </a:p>
          <a:p>
            <a:pPr>
              <a:buFont typeface="Wingdings" pitchFamily="2" charset="2"/>
              <a:buNone/>
            </a:pPr>
            <a:r>
              <a:rPr lang="en-US" sz="3000" smtClean="0"/>
              <a:t># black nodes on any path from </a:t>
            </a:r>
            <a:r>
              <a:rPr lang="en-US" sz="3000" i="1" smtClean="0"/>
              <a:t>x</a:t>
            </a:r>
            <a:r>
              <a:rPr lang="en-US" sz="3000" smtClean="0"/>
              <a:t> = </a:t>
            </a:r>
            <a:r>
              <a:rPr lang="en-US" sz="3000" i="1" smtClean="0"/>
              <a:t>bh</a:t>
            </a:r>
            <a:r>
              <a:rPr lang="en-US" sz="3000" smtClean="0"/>
              <a:t>(</a:t>
            </a:r>
            <a:r>
              <a:rPr lang="en-US" sz="3000" i="1" smtClean="0"/>
              <a:t>x</a:t>
            </a:r>
            <a:r>
              <a:rPr lang="en-US" sz="3000" smtClean="0"/>
              <a:t>)  (prop 5)</a:t>
            </a:r>
          </a:p>
          <a:p>
            <a:pPr>
              <a:buFont typeface="Symbol" pitchFamily="18" charset="2"/>
              <a:buChar char="£"/>
            </a:pPr>
            <a:r>
              <a:rPr lang="en-US" sz="3000" smtClean="0">
                <a:sym typeface="Symbol" pitchFamily="18" charset="2"/>
              </a:rPr>
              <a:t># nodes on shortest path from </a:t>
            </a:r>
            <a:r>
              <a:rPr lang="en-US" sz="3000" i="1" smtClean="0">
                <a:sym typeface="Symbol" pitchFamily="18" charset="2"/>
              </a:rPr>
              <a:t>x</a:t>
            </a:r>
            <a:r>
              <a:rPr lang="en-US" sz="3000" smtClean="0">
                <a:sym typeface="Symbol" pitchFamily="18" charset="2"/>
              </a:rPr>
              <a:t>, </a:t>
            </a:r>
            <a:r>
              <a:rPr lang="en-US" sz="3000" i="1" smtClean="0">
                <a:sym typeface="Symbol" pitchFamily="18" charset="2"/>
              </a:rPr>
              <a:t>s</a:t>
            </a:r>
            <a:r>
              <a:rPr lang="en-US" sz="3000" smtClean="0">
                <a:sym typeface="Symbol" pitchFamily="18" charset="2"/>
              </a:rPr>
              <a:t>(</a:t>
            </a:r>
            <a:r>
              <a:rPr lang="en-US" sz="3000" i="1" smtClean="0">
                <a:sym typeface="Symbol" pitchFamily="18" charset="2"/>
              </a:rPr>
              <a:t>x</a:t>
            </a:r>
            <a:r>
              <a:rPr lang="en-US" sz="3000" smtClean="0">
                <a:sym typeface="Symbol" pitchFamily="18" charset="2"/>
              </a:rPr>
              <a:t>). (prop 1)</a:t>
            </a:r>
          </a:p>
          <a:p>
            <a:pPr>
              <a:buFont typeface="Symbol" pitchFamily="18" charset="2"/>
              <a:buNone/>
            </a:pPr>
            <a:r>
              <a:rPr lang="en-US" sz="3000" smtClean="0">
                <a:sym typeface="Symbol" pitchFamily="18" charset="2"/>
              </a:rPr>
              <a:t>But, there are no consecutive red (prop 4),</a:t>
            </a:r>
          </a:p>
          <a:p>
            <a:pPr>
              <a:buFont typeface="Symbol" pitchFamily="18" charset="2"/>
              <a:buNone/>
            </a:pPr>
            <a:r>
              <a:rPr lang="en-US" sz="3000" smtClean="0">
                <a:sym typeface="Symbol" pitchFamily="18" charset="2"/>
              </a:rPr>
              <a:t>and we end with black (prop 3), so </a:t>
            </a:r>
            <a:r>
              <a:rPr lang="en-US" sz="3000" i="1" smtClean="0">
                <a:sym typeface="Symbol" pitchFamily="18" charset="2"/>
              </a:rPr>
              <a:t>h</a:t>
            </a:r>
            <a:r>
              <a:rPr lang="en-US" sz="3000" smtClean="0">
                <a:sym typeface="Symbol" pitchFamily="18" charset="2"/>
              </a:rPr>
              <a:t>(</a:t>
            </a:r>
            <a:r>
              <a:rPr lang="en-US" sz="3000" i="1" smtClean="0">
                <a:sym typeface="Symbol" pitchFamily="18" charset="2"/>
              </a:rPr>
              <a:t>x</a:t>
            </a:r>
            <a:r>
              <a:rPr lang="en-US" sz="3000" smtClean="0">
                <a:sym typeface="Symbol" pitchFamily="18" charset="2"/>
              </a:rPr>
              <a:t>) </a:t>
            </a:r>
            <a:r>
              <a:rPr lang="en-US" sz="3000" smtClean="0">
                <a:cs typeface="Times New Roman" pitchFamily="18" charset="0"/>
                <a:sym typeface="Symbol" pitchFamily="18" charset="2"/>
              </a:rPr>
              <a:t>≤</a:t>
            </a:r>
            <a:r>
              <a:rPr lang="en-US" sz="3000" smtClean="0">
                <a:sym typeface="Symbol" pitchFamily="18" charset="2"/>
              </a:rPr>
              <a:t> 2 </a:t>
            </a:r>
            <a:r>
              <a:rPr lang="en-US" sz="3000" i="1" smtClean="0">
                <a:sym typeface="Symbol" pitchFamily="18" charset="2"/>
              </a:rPr>
              <a:t>bh</a:t>
            </a:r>
            <a:r>
              <a:rPr lang="en-US" sz="3000" smtClean="0">
                <a:sym typeface="Symbol" pitchFamily="18" charset="2"/>
              </a:rPr>
              <a:t>(</a:t>
            </a:r>
            <a:r>
              <a:rPr lang="en-US" sz="3000" i="1" smtClean="0">
                <a:sym typeface="Symbol" pitchFamily="18" charset="2"/>
              </a:rPr>
              <a:t>x</a:t>
            </a:r>
            <a:r>
              <a:rPr lang="en-US" sz="3000" smtClean="0">
                <a:sym typeface="Symbol" pitchFamily="18" charset="2"/>
              </a:rPr>
              <a:t>).</a:t>
            </a:r>
          </a:p>
          <a:p>
            <a:pPr>
              <a:buFont typeface="Symbol" pitchFamily="18" charset="2"/>
              <a:buNone/>
            </a:pPr>
            <a:r>
              <a:rPr lang="en-US" sz="3000" smtClean="0">
                <a:sym typeface="Symbol" pitchFamily="18" charset="2"/>
              </a:rPr>
              <a:t>Thus, </a:t>
            </a:r>
            <a:r>
              <a:rPr lang="en-US" sz="3000" i="1" smtClean="0">
                <a:sym typeface="Symbol" pitchFamily="18" charset="2"/>
              </a:rPr>
              <a:t>h</a:t>
            </a:r>
            <a:r>
              <a:rPr lang="en-US" sz="3000" smtClean="0">
                <a:sym typeface="Symbol" pitchFamily="18" charset="2"/>
              </a:rPr>
              <a:t>(</a:t>
            </a:r>
            <a:r>
              <a:rPr lang="en-US" sz="3000" i="1" smtClean="0">
                <a:sym typeface="Symbol" pitchFamily="18" charset="2"/>
              </a:rPr>
              <a:t>x</a:t>
            </a:r>
            <a:r>
              <a:rPr lang="en-US" sz="3000" smtClean="0">
                <a:sym typeface="Symbol" pitchFamily="18" charset="2"/>
              </a:rPr>
              <a:t>) </a:t>
            </a:r>
            <a:r>
              <a:rPr lang="en-US" sz="3000" smtClean="0">
                <a:cs typeface="Times New Roman" pitchFamily="18" charset="0"/>
                <a:sym typeface="Symbol" pitchFamily="18" charset="2"/>
              </a:rPr>
              <a:t>≤</a:t>
            </a:r>
            <a:r>
              <a:rPr lang="en-US" sz="3000" smtClean="0">
                <a:sym typeface="Symbol" pitchFamily="18" charset="2"/>
              </a:rPr>
              <a:t> 2 </a:t>
            </a:r>
            <a:r>
              <a:rPr lang="en-US" sz="3000" i="1" smtClean="0">
                <a:sym typeface="Symbol" pitchFamily="18" charset="2"/>
              </a:rPr>
              <a:t>s</a:t>
            </a:r>
            <a:r>
              <a:rPr lang="en-US" sz="3000" smtClean="0">
                <a:sym typeface="Symbol" pitchFamily="18" charset="2"/>
              </a:rPr>
              <a:t>(</a:t>
            </a:r>
            <a:r>
              <a:rPr lang="en-US" sz="3000" i="1" smtClean="0">
                <a:sym typeface="Symbol" pitchFamily="18" charset="2"/>
              </a:rPr>
              <a:t>x</a:t>
            </a:r>
            <a:r>
              <a:rPr lang="en-US" sz="3000" smtClean="0">
                <a:sym typeface="Symbol" pitchFamily="18" charset="2"/>
              </a:rPr>
              <a:t>).</a:t>
            </a:r>
            <a:r>
              <a:rPr lang="en-US" sz="2800" smtClean="0">
                <a:sym typeface="Symbol" pitchFamily="18" charset="2"/>
              </a:rPr>
              <a:t>  </a:t>
            </a:r>
            <a:r>
              <a:rPr lang="en-US" sz="1800" b="1" smtClean="0">
                <a:sym typeface="Symbol" pitchFamily="18" charset="2"/>
              </a:rPr>
              <a:t>QED</a:t>
            </a:r>
            <a:endParaRPr lang="en-US" sz="2800" smtClean="0">
              <a:sym typeface="Symbol" pitchFamily="18" charset="2"/>
            </a:endParaRPr>
          </a:p>
        </p:txBody>
      </p:sp>
      <p:sp>
        <p:nvSpPr>
          <p:cNvPr id="112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Bound on RB Tree Height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458200" cy="5486400"/>
          </a:xfrm>
        </p:spPr>
        <p:txBody>
          <a:bodyPr/>
          <a:lstStyle/>
          <a:p>
            <a:r>
              <a:rPr lang="en-US" b="1" smtClean="0">
                <a:solidFill>
                  <a:srgbClr val="CC3300"/>
                </a:solidFill>
              </a:rPr>
              <a:t>Lemma: </a:t>
            </a:r>
            <a:r>
              <a:rPr lang="en-US" smtClean="0">
                <a:sym typeface="Symbol" pitchFamily="18" charset="2"/>
              </a:rPr>
              <a:t>The subtree rooted at any node </a:t>
            </a:r>
            <a:r>
              <a:rPr lang="en-US" i="1" smtClean="0">
                <a:sym typeface="Symbol" pitchFamily="18" charset="2"/>
              </a:rPr>
              <a:t>x </a:t>
            </a:r>
            <a:r>
              <a:rPr lang="en-US" smtClean="0">
                <a:sym typeface="Symbol" pitchFamily="18" charset="2"/>
              </a:rPr>
              <a:t>has 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</a:t>
            </a:r>
            <a:r>
              <a:rPr lang="en-US" smtClean="0">
                <a:latin typeface="MTSYN" charset="-127"/>
                <a:sym typeface="Symbol" pitchFamily="18" charset="2"/>
              </a:rPr>
              <a:t> </a:t>
            </a:r>
            <a:r>
              <a:rPr lang="en-US" smtClean="0">
                <a:sym typeface="Symbol" pitchFamily="18" charset="2"/>
              </a:rPr>
              <a:t>2</a:t>
            </a:r>
            <a:r>
              <a:rPr lang="en-US" i="1" baseline="30000" smtClean="0">
                <a:sym typeface="Symbol" pitchFamily="18" charset="2"/>
              </a:rPr>
              <a:t>bh</a:t>
            </a:r>
            <a:r>
              <a:rPr lang="en-US" baseline="30000" smtClean="0">
                <a:latin typeface="RMTMI" charset="-95"/>
                <a:sym typeface="Symbol" pitchFamily="18" charset="2"/>
              </a:rPr>
              <a:t>(</a:t>
            </a:r>
            <a:r>
              <a:rPr lang="en-US" i="1" baseline="30000" smtClean="0">
                <a:sym typeface="Symbol" pitchFamily="18" charset="2"/>
              </a:rPr>
              <a:t>x</a:t>
            </a:r>
            <a:r>
              <a:rPr lang="en-US" baseline="30000" smtClean="0">
                <a:latin typeface="RMTMI" charset="-95"/>
                <a:sym typeface="Symbol" pitchFamily="18" charset="2"/>
              </a:rPr>
              <a:t>)</a:t>
            </a:r>
            <a:r>
              <a:rPr lang="en-US" smtClean="0">
                <a:latin typeface="MTSYN" charset="-127"/>
                <a:sym typeface="Symbol" pitchFamily="18" charset="2"/>
              </a:rPr>
              <a:t>–</a:t>
            </a:r>
            <a:r>
              <a:rPr lang="en-US" smtClean="0">
                <a:sym typeface="Symbol" pitchFamily="18" charset="2"/>
              </a:rPr>
              <a:t>1 internal nodes.</a:t>
            </a:r>
          </a:p>
          <a:p>
            <a:r>
              <a:rPr lang="en-US" sz="2800" b="1" smtClean="0">
                <a:solidFill>
                  <a:srgbClr val="CC3300"/>
                </a:solidFill>
                <a:sym typeface="Symbol" pitchFamily="18" charset="2"/>
              </a:rPr>
              <a:t>Proof:</a:t>
            </a:r>
            <a:r>
              <a:rPr lang="en-US" sz="2800" smtClean="0">
                <a:solidFill>
                  <a:srgbClr val="CC3300"/>
                </a:solidFill>
                <a:sym typeface="Symbol" pitchFamily="18" charset="2"/>
              </a:rPr>
              <a:t> </a:t>
            </a:r>
            <a:r>
              <a:rPr lang="en-US" sz="2800" smtClean="0">
                <a:sym typeface="Symbol" pitchFamily="18" charset="2"/>
              </a:rPr>
              <a:t>By induction on height of </a:t>
            </a:r>
            <a:r>
              <a:rPr lang="en-US" sz="2800" i="1" smtClean="0">
                <a:sym typeface="Symbol" pitchFamily="18" charset="2"/>
              </a:rPr>
              <a:t>x</a:t>
            </a:r>
            <a:r>
              <a:rPr lang="en-US" sz="2800" smtClean="0">
                <a:sym typeface="Symbol" pitchFamily="18" charset="2"/>
              </a:rPr>
              <a:t>.</a:t>
            </a:r>
          </a:p>
          <a:p>
            <a:pPr lvl="1"/>
            <a:r>
              <a:rPr lang="en-US" b="1" smtClean="0">
                <a:solidFill>
                  <a:schemeClr val="hlink"/>
                </a:solidFill>
                <a:sym typeface="Symbol" pitchFamily="18" charset="2"/>
              </a:rPr>
              <a:t>Base Case:</a:t>
            </a:r>
            <a:r>
              <a:rPr lang="en-US" sz="2400" b="1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400" b="1" smtClean="0">
                <a:sym typeface="Symbol" pitchFamily="18" charset="2"/>
              </a:rPr>
              <a:t> </a:t>
            </a:r>
            <a:r>
              <a:rPr lang="en-US" sz="2400" smtClean="0">
                <a:sym typeface="Symbol" pitchFamily="18" charset="2"/>
              </a:rPr>
              <a:t>Height</a:t>
            </a:r>
            <a:r>
              <a:rPr lang="en-US" sz="2400" b="1" smtClean="0">
                <a:sym typeface="Symbol" pitchFamily="18" charset="2"/>
              </a:rPr>
              <a:t> </a:t>
            </a:r>
            <a:r>
              <a:rPr lang="en-US" sz="2400" i="1" smtClean="0">
                <a:sym typeface="Symbol" pitchFamily="18" charset="2"/>
              </a:rPr>
              <a:t>h(x) </a:t>
            </a:r>
            <a:r>
              <a:rPr lang="en-US" sz="2400" smtClean="0">
                <a:latin typeface="MTSYN" charset="-127"/>
                <a:sym typeface="Symbol" pitchFamily="18" charset="2"/>
              </a:rPr>
              <a:t>= </a:t>
            </a:r>
            <a:r>
              <a:rPr lang="en-US" sz="2400" smtClean="0">
                <a:sym typeface="Symbol" pitchFamily="18" charset="2"/>
              </a:rPr>
              <a:t>0 </a:t>
            </a:r>
            <a:r>
              <a:rPr lang="en-US" sz="2000" smtClean="0">
                <a:sym typeface="Symbol" pitchFamily="18" charset="2"/>
              </a:rPr>
              <a:t></a:t>
            </a:r>
            <a:r>
              <a:rPr lang="en-US" sz="2400" smtClean="0">
                <a:latin typeface="MTSYN" charset="-127"/>
                <a:sym typeface="Symbol" pitchFamily="18" charset="2"/>
              </a:rPr>
              <a:t> </a:t>
            </a:r>
            <a:r>
              <a:rPr lang="en-US" sz="2400" i="1" smtClean="0">
                <a:sym typeface="Symbol" pitchFamily="18" charset="2"/>
              </a:rPr>
              <a:t>x </a:t>
            </a:r>
            <a:r>
              <a:rPr lang="en-US" sz="2400" smtClean="0">
                <a:sym typeface="Symbol" pitchFamily="18" charset="2"/>
              </a:rPr>
              <a:t>is a leaf </a:t>
            </a:r>
            <a:r>
              <a:rPr lang="en-US" sz="2000" smtClean="0">
                <a:sym typeface="Symbol" pitchFamily="18" charset="2"/>
              </a:rPr>
              <a:t> </a:t>
            </a:r>
            <a:r>
              <a:rPr lang="en-US" sz="2400" smtClean="0">
                <a:sym typeface="Symbol" pitchFamily="18" charset="2"/>
              </a:rPr>
              <a:t>bh</a:t>
            </a:r>
            <a:r>
              <a:rPr lang="en-US" sz="2400" smtClean="0">
                <a:latin typeface="RMTMI" charset="-95"/>
                <a:sym typeface="Symbol" pitchFamily="18" charset="2"/>
              </a:rPr>
              <a:t>(</a:t>
            </a:r>
            <a:r>
              <a:rPr lang="en-US" sz="2400" i="1" smtClean="0">
                <a:sym typeface="Symbol" pitchFamily="18" charset="2"/>
              </a:rPr>
              <a:t>x</a:t>
            </a:r>
            <a:r>
              <a:rPr lang="en-US" sz="2400" smtClean="0">
                <a:latin typeface="RMTMI" charset="-95"/>
                <a:sym typeface="Symbol" pitchFamily="18" charset="2"/>
              </a:rPr>
              <a:t>)</a:t>
            </a:r>
            <a:r>
              <a:rPr lang="en-US" sz="2400" i="1" smtClean="0">
                <a:latin typeface="RMTMI" charset="-95"/>
                <a:sym typeface="Symbol" pitchFamily="18" charset="2"/>
              </a:rPr>
              <a:t> </a:t>
            </a:r>
            <a:r>
              <a:rPr lang="en-US" sz="2400" smtClean="0">
                <a:latin typeface="MTSYN" charset="-127"/>
                <a:sym typeface="Symbol" pitchFamily="18" charset="2"/>
              </a:rPr>
              <a:t>= </a:t>
            </a:r>
            <a:r>
              <a:rPr lang="en-US" sz="2400" smtClean="0">
                <a:sym typeface="Symbol" pitchFamily="18" charset="2"/>
              </a:rPr>
              <a:t>0.</a:t>
            </a:r>
            <a:br>
              <a:rPr lang="en-US" sz="2400" smtClean="0">
                <a:sym typeface="Symbol" pitchFamily="18" charset="2"/>
              </a:rPr>
            </a:br>
            <a:r>
              <a:rPr lang="en-US" sz="2400" smtClean="0">
                <a:sym typeface="Symbol" pitchFamily="18" charset="2"/>
              </a:rPr>
              <a:t>Subtree has 2</a:t>
            </a:r>
            <a:r>
              <a:rPr lang="en-US" sz="2400" baseline="30000" smtClean="0">
                <a:sym typeface="Symbol" pitchFamily="18" charset="2"/>
              </a:rPr>
              <a:t>0</a:t>
            </a:r>
            <a:r>
              <a:rPr lang="en-US" sz="2400" smtClean="0">
                <a:latin typeface="MTSYN" charset="-127"/>
                <a:sym typeface="Symbol" pitchFamily="18" charset="2"/>
              </a:rPr>
              <a:t>–</a:t>
            </a:r>
            <a:r>
              <a:rPr lang="en-US" sz="2400" smtClean="0">
                <a:sym typeface="Symbol" pitchFamily="18" charset="2"/>
              </a:rPr>
              <a:t>1 </a:t>
            </a:r>
            <a:r>
              <a:rPr lang="en-US" sz="2400" smtClean="0">
                <a:latin typeface="MTSYN" charset="-127"/>
                <a:sym typeface="Symbol" pitchFamily="18" charset="2"/>
              </a:rPr>
              <a:t>= </a:t>
            </a:r>
            <a:r>
              <a:rPr lang="en-US" sz="2400" smtClean="0">
                <a:sym typeface="Symbol" pitchFamily="18" charset="2"/>
              </a:rPr>
              <a:t>0 nodes. </a:t>
            </a:r>
          </a:p>
          <a:p>
            <a:pPr lvl="1"/>
            <a:endParaRPr lang="en-US" sz="1000" smtClean="0">
              <a:sym typeface="Symbol" pitchFamily="18" charset="2"/>
            </a:endParaRPr>
          </a:p>
          <a:p>
            <a:pPr lvl="1"/>
            <a:r>
              <a:rPr lang="en-US" b="1" smtClean="0">
                <a:solidFill>
                  <a:schemeClr val="hlink"/>
                </a:solidFill>
                <a:sym typeface="Symbol" pitchFamily="18" charset="2"/>
              </a:rPr>
              <a:t>Induction Step: </a:t>
            </a:r>
            <a:r>
              <a:rPr lang="en-US" smtClean="0">
                <a:sym typeface="Symbol" pitchFamily="18" charset="2"/>
              </a:rPr>
              <a:t>Height </a:t>
            </a:r>
            <a:r>
              <a:rPr lang="en-US" i="1" smtClean="0">
                <a:sym typeface="Symbol" pitchFamily="18" charset="2"/>
              </a:rPr>
              <a:t>h(x) </a:t>
            </a:r>
            <a:r>
              <a:rPr lang="en-US" smtClean="0">
                <a:sym typeface="Symbol" pitchFamily="18" charset="2"/>
              </a:rPr>
              <a:t>= </a:t>
            </a:r>
            <a:r>
              <a:rPr lang="en-US" i="1" smtClean="0">
                <a:sym typeface="Symbol" pitchFamily="18" charset="2"/>
              </a:rPr>
              <a:t>h &gt; </a:t>
            </a:r>
            <a:r>
              <a:rPr lang="en-US" smtClean="0">
                <a:sym typeface="Symbol" pitchFamily="18" charset="2"/>
              </a:rPr>
              <a:t>0</a:t>
            </a:r>
            <a:r>
              <a:rPr lang="en-US" i="1" smtClean="0">
                <a:sym typeface="Symbol" pitchFamily="18" charset="2"/>
              </a:rPr>
              <a:t> </a:t>
            </a:r>
            <a:r>
              <a:rPr lang="en-US" smtClean="0">
                <a:sym typeface="Symbol" pitchFamily="18" charset="2"/>
              </a:rPr>
              <a:t>and </a:t>
            </a:r>
            <a:r>
              <a:rPr lang="en-US" i="1" smtClean="0">
                <a:sym typeface="Symbol" pitchFamily="18" charset="2"/>
              </a:rPr>
              <a:t>bh</a:t>
            </a:r>
            <a:r>
              <a:rPr lang="en-US" smtClean="0">
                <a:latin typeface="RMTMI" charset="-95"/>
                <a:sym typeface="Symbol" pitchFamily="18" charset="2"/>
              </a:rPr>
              <a:t>(</a:t>
            </a:r>
            <a:r>
              <a:rPr lang="en-US" i="1" smtClean="0">
                <a:sym typeface="Symbol" pitchFamily="18" charset="2"/>
              </a:rPr>
              <a:t>x</a:t>
            </a:r>
            <a:r>
              <a:rPr lang="en-US" smtClean="0">
                <a:latin typeface="RMTMI" charset="-95"/>
                <a:sym typeface="Symbol" pitchFamily="18" charset="2"/>
              </a:rPr>
              <a:t>)</a:t>
            </a:r>
            <a:r>
              <a:rPr lang="en-US" i="1" smtClean="0">
                <a:latin typeface="RMTMI" charset="-95"/>
                <a:sym typeface="Symbol" pitchFamily="18" charset="2"/>
              </a:rPr>
              <a:t> </a:t>
            </a:r>
            <a:r>
              <a:rPr lang="en-US" smtClean="0">
                <a:latin typeface="MTSYN" charset="-127"/>
                <a:sym typeface="Symbol" pitchFamily="18" charset="2"/>
              </a:rPr>
              <a:t>= </a:t>
            </a:r>
            <a:r>
              <a:rPr lang="en-US" i="1" smtClean="0">
                <a:sym typeface="Symbol" pitchFamily="18" charset="2"/>
              </a:rPr>
              <a:t>b</a:t>
            </a:r>
            <a:r>
              <a:rPr lang="en-US" smtClean="0">
                <a:sym typeface="Symbol" pitchFamily="18" charset="2"/>
              </a:rPr>
              <a:t>.</a:t>
            </a:r>
          </a:p>
          <a:p>
            <a:pPr lvl="2"/>
            <a:r>
              <a:rPr lang="en-US" smtClean="0">
                <a:sym typeface="Symbol" pitchFamily="18" charset="2"/>
              </a:rPr>
              <a:t>Each child of </a:t>
            </a:r>
            <a:r>
              <a:rPr lang="en-US" i="1" smtClean="0">
                <a:sym typeface="Symbol" pitchFamily="18" charset="2"/>
              </a:rPr>
              <a:t>x </a:t>
            </a:r>
            <a:r>
              <a:rPr lang="en-US" smtClean="0">
                <a:sym typeface="Symbol" pitchFamily="18" charset="2"/>
              </a:rPr>
              <a:t>has height </a:t>
            </a:r>
            <a:r>
              <a:rPr lang="en-US" i="1" smtClean="0">
                <a:sym typeface="Symbol" pitchFamily="18" charset="2"/>
              </a:rPr>
              <a:t>h </a:t>
            </a:r>
            <a:r>
              <a:rPr lang="en-US" smtClean="0">
                <a:latin typeface="MTSYN" charset="-127"/>
                <a:sym typeface="Symbol" pitchFamily="18" charset="2"/>
              </a:rPr>
              <a:t>- </a:t>
            </a:r>
            <a:r>
              <a:rPr lang="en-US" smtClean="0">
                <a:sym typeface="Symbol" pitchFamily="18" charset="2"/>
              </a:rPr>
              <a:t>1 and 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sym typeface="Symbol" pitchFamily="18" charset="2"/>
              </a:rPr>
              <a:t>black-height either </a:t>
            </a:r>
            <a:r>
              <a:rPr lang="en-US" i="1" smtClean="0">
                <a:sym typeface="Symbol" pitchFamily="18" charset="2"/>
              </a:rPr>
              <a:t>b </a:t>
            </a:r>
            <a:r>
              <a:rPr lang="en-US" smtClean="0">
                <a:sym typeface="Symbol" pitchFamily="18" charset="2"/>
              </a:rPr>
              <a:t>(child is </a:t>
            </a:r>
            <a:r>
              <a:rPr lang="en-US" smtClean="0">
                <a:solidFill>
                  <a:srgbClr val="CC3300"/>
                </a:solidFill>
                <a:sym typeface="Symbol" pitchFamily="18" charset="2"/>
              </a:rPr>
              <a:t>red</a:t>
            </a:r>
            <a:r>
              <a:rPr lang="en-US" smtClean="0">
                <a:sym typeface="Symbol" pitchFamily="18" charset="2"/>
              </a:rPr>
              <a:t>) or </a:t>
            </a:r>
            <a:r>
              <a:rPr lang="en-US" i="1" smtClean="0">
                <a:sym typeface="Symbol" pitchFamily="18" charset="2"/>
              </a:rPr>
              <a:t>b </a:t>
            </a:r>
            <a:r>
              <a:rPr lang="en-US" smtClean="0">
                <a:latin typeface="MTSYN" charset="-127"/>
                <a:sym typeface="Symbol" pitchFamily="18" charset="2"/>
              </a:rPr>
              <a:t>- </a:t>
            </a:r>
            <a:r>
              <a:rPr lang="en-US" smtClean="0">
                <a:sym typeface="Symbol" pitchFamily="18" charset="2"/>
              </a:rPr>
              <a:t>1 (child is </a:t>
            </a:r>
            <a:r>
              <a:rPr lang="en-US" smtClean="0">
                <a:solidFill>
                  <a:schemeClr val="hlink"/>
                </a:solidFill>
                <a:sym typeface="Symbol" pitchFamily="18" charset="2"/>
              </a:rPr>
              <a:t>black</a:t>
            </a:r>
            <a:r>
              <a:rPr lang="en-US" smtClean="0">
                <a:sym typeface="Symbol" pitchFamily="18" charset="2"/>
              </a:rPr>
              <a:t>).</a:t>
            </a:r>
          </a:p>
          <a:p>
            <a:pPr lvl="2"/>
            <a:r>
              <a:rPr lang="en-US" smtClean="0">
                <a:sym typeface="Symbol" pitchFamily="18" charset="2"/>
              </a:rPr>
              <a:t> By ind. hyp., each child has </a:t>
            </a:r>
            <a:r>
              <a:rPr lang="en-US" smtClean="0">
                <a:latin typeface="MTSYN" charset="-127"/>
                <a:sym typeface="Symbol" pitchFamily="18" charset="2"/>
              </a:rPr>
              <a:t> </a:t>
            </a:r>
            <a:r>
              <a:rPr lang="en-US" smtClean="0">
                <a:sym typeface="Symbol" pitchFamily="18" charset="2"/>
              </a:rPr>
              <a:t>2</a:t>
            </a:r>
            <a:r>
              <a:rPr lang="en-US" baseline="30000" smtClean="0">
                <a:sym typeface="Symbol" pitchFamily="18" charset="2"/>
              </a:rPr>
              <a:t>bh</a:t>
            </a:r>
            <a:r>
              <a:rPr lang="en-US" baseline="30000" smtClean="0">
                <a:latin typeface="RMTMI" charset="-95"/>
                <a:sym typeface="Symbol" pitchFamily="18" charset="2"/>
              </a:rPr>
              <a:t>(</a:t>
            </a:r>
            <a:r>
              <a:rPr lang="en-US" i="1" baseline="30000" smtClean="0">
                <a:sym typeface="Symbol" pitchFamily="18" charset="2"/>
              </a:rPr>
              <a:t>x</a:t>
            </a:r>
            <a:r>
              <a:rPr lang="en-US" baseline="30000" smtClean="0">
                <a:latin typeface="RMTMI" charset="-95"/>
                <a:sym typeface="Symbol" pitchFamily="18" charset="2"/>
              </a:rPr>
              <a:t>)</a:t>
            </a:r>
            <a:r>
              <a:rPr lang="en-US" baseline="30000" smtClean="0">
                <a:latin typeface="MTSYN" charset="-127"/>
                <a:sym typeface="Symbol" pitchFamily="18" charset="2"/>
              </a:rPr>
              <a:t>– </a:t>
            </a:r>
            <a:r>
              <a:rPr lang="en-US" baseline="30000" smtClean="0">
                <a:sym typeface="Symbol" pitchFamily="18" charset="2"/>
              </a:rPr>
              <a:t>1</a:t>
            </a:r>
            <a:r>
              <a:rPr lang="en-US" smtClean="0">
                <a:latin typeface="MTSYN" charset="-127"/>
                <a:sym typeface="Symbol" pitchFamily="18" charset="2"/>
              </a:rPr>
              <a:t>–</a:t>
            </a:r>
            <a:r>
              <a:rPr lang="en-US" smtClean="0">
                <a:sym typeface="Symbol" pitchFamily="18" charset="2"/>
              </a:rPr>
              <a:t>1 internal nodes.</a:t>
            </a:r>
          </a:p>
          <a:p>
            <a:pPr lvl="2"/>
            <a:r>
              <a:rPr lang="en-US" smtClean="0">
                <a:sym typeface="Symbol" pitchFamily="18" charset="2"/>
              </a:rPr>
              <a:t>Subtree rooted at </a:t>
            </a:r>
            <a:r>
              <a:rPr lang="en-US" i="1" smtClean="0">
                <a:sym typeface="Symbol" pitchFamily="18" charset="2"/>
              </a:rPr>
              <a:t>x </a:t>
            </a:r>
            <a:r>
              <a:rPr lang="en-US" smtClean="0">
                <a:sym typeface="Symbol" pitchFamily="18" charset="2"/>
              </a:rPr>
              <a:t>has  </a:t>
            </a:r>
            <a:r>
              <a:rPr lang="en-US" smtClean="0">
                <a:latin typeface="MTSYN" charset="-127"/>
                <a:sym typeface="Symbol" pitchFamily="18" charset="2"/>
              </a:rPr>
              <a:t> </a:t>
            </a:r>
            <a:r>
              <a:rPr lang="en-US" smtClean="0">
                <a:sym typeface="Symbol" pitchFamily="18" charset="2"/>
              </a:rPr>
              <a:t>2 </a:t>
            </a:r>
            <a:r>
              <a:rPr lang="en-US" smtClean="0">
                <a:latin typeface="RMTMI" charset="-95"/>
                <a:sym typeface="Symbol" pitchFamily="18" charset="2"/>
              </a:rPr>
              <a:t>(</a:t>
            </a:r>
            <a:r>
              <a:rPr lang="en-US" smtClean="0">
                <a:sym typeface="Symbol" pitchFamily="18" charset="2"/>
              </a:rPr>
              <a:t>2</a:t>
            </a:r>
            <a:r>
              <a:rPr lang="en-US" baseline="30000" smtClean="0">
                <a:sym typeface="Symbol" pitchFamily="18" charset="2"/>
              </a:rPr>
              <a:t>bh</a:t>
            </a:r>
            <a:r>
              <a:rPr lang="en-US" baseline="30000" smtClean="0">
                <a:latin typeface="RMTMI" charset="-95"/>
                <a:sym typeface="Symbol" pitchFamily="18" charset="2"/>
              </a:rPr>
              <a:t>(</a:t>
            </a:r>
            <a:r>
              <a:rPr lang="en-US" i="1" baseline="30000" smtClean="0">
                <a:sym typeface="Symbol" pitchFamily="18" charset="2"/>
              </a:rPr>
              <a:t>x</a:t>
            </a:r>
            <a:r>
              <a:rPr lang="en-US" baseline="30000" smtClean="0">
                <a:latin typeface="RMTMI" charset="-95"/>
                <a:sym typeface="Symbol" pitchFamily="18" charset="2"/>
              </a:rPr>
              <a:t>) </a:t>
            </a:r>
            <a:r>
              <a:rPr lang="en-US" baseline="30000" smtClean="0">
                <a:latin typeface="MTSYN" charset="-127"/>
                <a:sym typeface="Symbol" pitchFamily="18" charset="2"/>
              </a:rPr>
              <a:t>– </a:t>
            </a:r>
            <a:r>
              <a:rPr lang="en-US" baseline="30000" smtClean="0">
                <a:sym typeface="Symbol" pitchFamily="18" charset="2"/>
              </a:rPr>
              <a:t>1</a:t>
            </a:r>
            <a:r>
              <a:rPr lang="en-US" smtClean="0">
                <a:sym typeface="Symbol" pitchFamily="18" charset="2"/>
              </a:rPr>
              <a:t> </a:t>
            </a:r>
            <a:r>
              <a:rPr lang="en-US" smtClean="0">
                <a:latin typeface="MTSYN" charset="-127"/>
                <a:sym typeface="Symbol" pitchFamily="18" charset="2"/>
              </a:rPr>
              <a:t>– </a:t>
            </a:r>
            <a:r>
              <a:rPr lang="en-US" smtClean="0">
                <a:sym typeface="Symbol" pitchFamily="18" charset="2"/>
              </a:rPr>
              <a:t>1</a:t>
            </a:r>
            <a:r>
              <a:rPr lang="en-US" smtClean="0">
                <a:latin typeface="RMTMI" charset="-95"/>
                <a:sym typeface="Symbol" pitchFamily="18" charset="2"/>
              </a:rPr>
              <a:t>)</a:t>
            </a:r>
            <a:r>
              <a:rPr lang="en-US" smtClean="0">
                <a:latin typeface="MTSYN" charset="-127"/>
                <a:sym typeface="Symbol" pitchFamily="18" charset="2"/>
              </a:rPr>
              <a:t>+</a:t>
            </a:r>
            <a:r>
              <a:rPr lang="en-US" smtClean="0">
                <a:sym typeface="Symbol" pitchFamily="18" charset="2"/>
              </a:rPr>
              <a:t>1 </a:t>
            </a:r>
            <a:br>
              <a:rPr lang="en-US" smtClean="0">
                <a:sym typeface="Symbol" pitchFamily="18" charset="2"/>
              </a:rPr>
            </a:br>
            <a:r>
              <a:rPr lang="en-US" smtClean="0">
                <a:latin typeface="MTSYN" charset="-127"/>
                <a:sym typeface="Symbol" pitchFamily="18" charset="2"/>
              </a:rPr>
              <a:t>= </a:t>
            </a:r>
            <a:r>
              <a:rPr lang="en-US" smtClean="0">
                <a:sym typeface="Symbol" pitchFamily="18" charset="2"/>
              </a:rPr>
              <a:t>2</a:t>
            </a:r>
            <a:r>
              <a:rPr lang="en-US" baseline="30000" smtClean="0">
                <a:sym typeface="Symbol" pitchFamily="18" charset="2"/>
              </a:rPr>
              <a:t>bh</a:t>
            </a:r>
            <a:r>
              <a:rPr lang="en-US" baseline="30000" smtClean="0">
                <a:latin typeface="RMTMI" charset="-95"/>
                <a:sym typeface="Symbol" pitchFamily="18" charset="2"/>
              </a:rPr>
              <a:t>(</a:t>
            </a:r>
            <a:r>
              <a:rPr lang="en-US" i="1" baseline="30000" smtClean="0">
                <a:sym typeface="Symbol" pitchFamily="18" charset="2"/>
              </a:rPr>
              <a:t>x</a:t>
            </a:r>
            <a:r>
              <a:rPr lang="en-US" baseline="30000" smtClean="0">
                <a:latin typeface="RMTMI" charset="-95"/>
                <a:sym typeface="Symbol" pitchFamily="18" charset="2"/>
              </a:rPr>
              <a:t>)</a:t>
            </a:r>
            <a:r>
              <a:rPr lang="en-US" smtClean="0">
                <a:latin typeface="RMTMI" charset="-95"/>
                <a:sym typeface="Symbol" pitchFamily="18" charset="2"/>
              </a:rPr>
              <a:t> </a:t>
            </a:r>
            <a:r>
              <a:rPr lang="en-US" smtClean="0">
                <a:latin typeface="MTSYN" charset="-127"/>
                <a:sym typeface="Symbol" pitchFamily="18" charset="2"/>
              </a:rPr>
              <a:t>– </a:t>
            </a:r>
            <a:r>
              <a:rPr lang="en-US" smtClean="0">
                <a:sym typeface="Symbol" pitchFamily="18" charset="2"/>
              </a:rPr>
              <a:t>1 internal nodes. (The </a:t>
            </a:r>
            <a:r>
              <a:rPr lang="en-US" smtClean="0">
                <a:latin typeface="MTSYN" charset="-127"/>
                <a:sym typeface="Symbol" pitchFamily="18" charset="2"/>
              </a:rPr>
              <a:t>+</a:t>
            </a:r>
            <a:r>
              <a:rPr lang="en-US" smtClean="0">
                <a:sym typeface="Symbol" pitchFamily="18" charset="2"/>
              </a:rPr>
              <a:t>1 is for </a:t>
            </a:r>
            <a:r>
              <a:rPr lang="en-US" i="1" smtClean="0">
                <a:sym typeface="Symbol" pitchFamily="18" charset="2"/>
              </a:rPr>
              <a:t>x </a:t>
            </a:r>
            <a:r>
              <a:rPr lang="en-US" smtClean="0">
                <a:sym typeface="Symbol" pitchFamily="18" charset="2"/>
              </a:rPr>
              <a:t>itself.)</a:t>
            </a:r>
          </a:p>
        </p:txBody>
      </p:sp>
      <p:sp>
        <p:nvSpPr>
          <p:cNvPr id="1229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 on RB Tree Height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Lemma: </a:t>
            </a:r>
            <a:r>
              <a:rPr lang="en-US" sz="2800" dirty="0" smtClean="0">
                <a:sym typeface="Symbol" pitchFamily="18" charset="2"/>
              </a:rPr>
              <a:t>The </a:t>
            </a:r>
            <a:r>
              <a:rPr lang="en-US" sz="2800" dirty="0" err="1" smtClean="0">
                <a:sym typeface="Symbol" pitchFamily="18" charset="2"/>
              </a:rPr>
              <a:t>subtree</a:t>
            </a:r>
            <a:r>
              <a:rPr lang="en-US" sz="2800" dirty="0" smtClean="0">
                <a:sym typeface="Symbol" pitchFamily="18" charset="2"/>
              </a:rPr>
              <a:t> rooted at any node x has </a:t>
            </a:r>
            <a:br>
              <a:rPr lang="en-US" sz="2800" dirty="0" smtClean="0">
                <a:sym typeface="Symbol" pitchFamily="18" charset="2"/>
              </a:rPr>
            </a:br>
            <a:r>
              <a:rPr lang="en-US" sz="2800" dirty="0" smtClean="0">
                <a:sym typeface="Symbol" pitchFamily="18" charset="2"/>
              </a:rPr>
              <a:t> 2bh(x)–1 internal nodes.</a:t>
            </a:r>
            <a:endParaRPr lang="en-US" sz="1400" dirty="0" smtClean="0">
              <a:sym typeface="Symbol" pitchFamily="18" charset="2"/>
            </a:endParaRPr>
          </a:p>
          <a:p>
            <a:r>
              <a:rPr lang="en-US" b="1" dirty="0" smtClean="0">
                <a:solidFill>
                  <a:srgbClr val="CC3300"/>
                </a:solidFill>
              </a:rPr>
              <a:t>Lemma 14.1: </a:t>
            </a:r>
            <a:r>
              <a:rPr lang="en-US" dirty="0" smtClean="0">
                <a:solidFill>
                  <a:schemeClr val="hlink"/>
                </a:solidFill>
              </a:rPr>
              <a:t>A red-black tree with </a:t>
            </a:r>
            <a:r>
              <a:rPr lang="en-US" i="1" dirty="0" smtClean="0">
                <a:solidFill>
                  <a:schemeClr val="hlink"/>
                </a:solidFill>
              </a:rPr>
              <a:t>n</a:t>
            </a:r>
            <a:r>
              <a:rPr lang="en-US" dirty="0" smtClean="0">
                <a:solidFill>
                  <a:schemeClr val="hlink"/>
                </a:solidFill>
              </a:rPr>
              <a:t> internal nodes has height at most 2 </a:t>
            </a:r>
            <a:r>
              <a:rPr lang="en-US" dirty="0" err="1" smtClean="0">
                <a:solidFill>
                  <a:schemeClr val="hlink"/>
                </a:solidFill>
              </a:rPr>
              <a:t>lg</a:t>
            </a:r>
            <a:r>
              <a:rPr lang="en-US" dirty="0" smtClean="0">
                <a:solidFill>
                  <a:schemeClr val="hlink"/>
                </a:solidFill>
              </a:rPr>
              <a:t>(</a:t>
            </a:r>
            <a:r>
              <a:rPr lang="en-US" i="1" dirty="0" smtClean="0">
                <a:solidFill>
                  <a:schemeClr val="hlink"/>
                </a:solidFill>
              </a:rPr>
              <a:t>n+</a:t>
            </a:r>
            <a:r>
              <a:rPr lang="en-US" dirty="0" smtClean="0">
                <a:solidFill>
                  <a:schemeClr val="hlink"/>
                </a:solidFill>
              </a:rPr>
              <a:t>1)</a:t>
            </a:r>
            <a:r>
              <a:rPr lang="en-US" i="1" dirty="0" smtClean="0">
                <a:solidFill>
                  <a:schemeClr val="hlink"/>
                </a:solidFill>
              </a:rPr>
              <a:t>.</a:t>
            </a:r>
          </a:p>
          <a:p>
            <a:r>
              <a:rPr lang="en-US" b="1" dirty="0" smtClean="0">
                <a:solidFill>
                  <a:srgbClr val="CC3300"/>
                </a:solidFill>
              </a:rPr>
              <a:t>Proof:</a:t>
            </a:r>
            <a:endParaRPr lang="en-US" dirty="0" smtClean="0"/>
          </a:p>
          <a:p>
            <a:pPr lvl="1"/>
            <a:r>
              <a:rPr lang="en-US" dirty="0" smtClean="0"/>
              <a:t>By the above lemma, </a:t>
            </a:r>
            <a:r>
              <a:rPr lang="en-US" i="1" dirty="0" smtClean="0"/>
              <a:t>n </a:t>
            </a:r>
            <a:r>
              <a:rPr lang="en-US" dirty="0" smtClean="0">
                <a:sym typeface="Symbol" pitchFamily="18" charset="2"/>
              </a:rPr>
              <a:t></a:t>
            </a:r>
            <a:r>
              <a:rPr lang="en-US" dirty="0" smtClean="0">
                <a:latin typeface="MTSYN" charset="-127"/>
              </a:rPr>
              <a:t> </a:t>
            </a:r>
            <a:r>
              <a:rPr lang="en-US" dirty="0" smtClean="0"/>
              <a:t>2</a:t>
            </a:r>
            <a:r>
              <a:rPr lang="en-US" i="1" baseline="30000" dirty="0" smtClean="0"/>
              <a:t>bh</a:t>
            </a:r>
            <a:r>
              <a:rPr lang="en-US" i="1" dirty="0" smtClean="0"/>
              <a:t> </a:t>
            </a:r>
            <a:r>
              <a:rPr lang="en-US" dirty="0" smtClean="0">
                <a:latin typeface="MTSYN" charset="-127"/>
                <a:sym typeface="Symbol" pitchFamily="18" charset="2"/>
              </a:rPr>
              <a:t>–</a:t>
            </a:r>
            <a:r>
              <a:rPr lang="en-US" dirty="0" smtClean="0">
                <a:latin typeface="MTSYN" charset="-127"/>
              </a:rPr>
              <a:t> </a:t>
            </a:r>
            <a:r>
              <a:rPr lang="en-US" dirty="0" smtClean="0"/>
              <a:t>1,</a:t>
            </a:r>
          </a:p>
          <a:p>
            <a:pPr lvl="1"/>
            <a:r>
              <a:rPr lang="en-US" dirty="0" smtClean="0"/>
              <a:t>and since </a:t>
            </a:r>
            <a:r>
              <a:rPr lang="en-US" i="1" dirty="0" err="1" smtClean="0"/>
              <a:t>bh</a:t>
            </a:r>
            <a:r>
              <a:rPr lang="en-US" i="1" dirty="0" smtClean="0"/>
              <a:t> </a:t>
            </a:r>
            <a:r>
              <a:rPr lang="en-US" dirty="0" smtClean="0">
                <a:sym typeface="Symbol" pitchFamily="18" charset="2"/>
              </a:rPr>
              <a:t></a:t>
            </a:r>
            <a:r>
              <a:rPr lang="en-US" i="1" dirty="0" smtClean="0">
                <a:sym typeface="Symbol" pitchFamily="18" charset="2"/>
              </a:rPr>
              <a:t>h</a:t>
            </a:r>
            <a:r>
              <a:rPr lang="en-US" dirty="0" smtClean="0">
                <a:sym typeface="Symbol" pitchFamily="18" charset="2"/>
              </a:rPr>
              <a:t>/2,</a:t>
            </a:r>
            <a:r>
              <a:rPr lang="en-US" dirty="0" smtClean="0"/>
              <a:t> we have </a:t>
            </a:r>
            <a:r>
              <a:rPr lang="en-US" i="1" dirty="0" smtClean="0"/>
              <a:t>n </a:t>
            </a:r>
            <a:r>
              <a:rPr lang="en-US" dirty="0" smtClean="0">
                <a:sym typeface="Symbol" pitchFamily="18" charset="2"/>
              </a:rPr>
              <a:t> </a:t>
            </a:r>
            <a:r>
              <a:rPr lang="en-US" dirty="0" smtClean="0"/>
              <a:t>2</a:t>
            </a:r>
            <a:r>
              <a:rPr lang="en-US" i="1" baseline="30000" dirty="0" smtClean="0"/>
              <a:t>h</a:t>
            </a:r>
            <a:r>
              <a:rPr lang="en-US" i="1" baseline="30000" dirty="0" smtClean="0">
                <a:latin typeface="RMTMI" charset="-95"/>
              </a:rPr>
              <a:t>/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latin typeface="MTSYN" charset="-127"/>
                <a:sym typeface="Symbol" pitchFamily="18" charset="2"/>
              </a:rPr>
              <a:t>–</a:t>
            </a:r>
            <a:r>
              <a:rPr lang="en-US" dirty="0" smtClean="0">
                <a:latin typeface="MTSYN" charset="-127"/>
              </a:rPr>
              <a:t> </a:t>
            </a:r>
            <a:r>
              <a:rPr lang="en-US" dirty="0" smtClean="0"/>
              <a:t>1.</a:t>
            </a:r>
          </a:p>
          <a:p>
            <a:pPr lvl="1"/>
            <a:r>
              <a:rPr lang="en-US" sz="2400" dirty="0" smtClean="0">
                <a:sym typeface="Symbol" pitchFamily="18" charset="2"/>
              </a:rPr>
              <a:t>  </a:t>
            </a:r>
            <a:r>
              <a:rPr lang="en-US" i="1" dirty="0" smtClean="0"/>
              <a:t>h </a:t>
            </a:r>
            <a:r>
              <a:rPr lang="en-US" dirty="0" smtClean="0">
                <a:sym typeface="Symbol" pitchFamily="18" charset="2"/>
              </a:rPr>
              <a:t></a:t>
            </a:r>
            <a:r>
              <a:rPr lang="en-US" dirty="0" smtClean="0">
                <a:latin typeface="MTSYN" charset="-127"/>
              </a:rPr>
              <a:t> </a:t>
            </a:r>
            <a:r>
              <a:rPr lang="en-US" dirty="0" smtClean="0"/>
              <a:t>2 </a:t>
            </a:r>
            <a:r>
              <a:rPr lang="en-US" dirty="0" err="1" smtClean="0"/>
              <a:t>lg</a:t>
            </a:r>
            <a:r>
              <a:rPr lang="en-US" dirty="0" smtClean="0">
                <a:latin typeface="RMTMI" charset="-95"/>
              </a:rPr>
              <a:t>(</a:t>
            </a:r>
            <a:r>
              <a:rPr lang="en-US" i="1" dirty="0" smtClean="0"/>
              <a:t>n </a:t>
            </a:r>
            <a:r>
              <a:rPr lang="en-US" dirty="0" smtClean="0">
                <a:latin typeface="MTSYN" charset="-127"/>
              </a:rPr>
              <a:t>+ </a:t>
            </a:r>
            <a:r>
              <a:rPr lang="en-US" dirty="0" smtClean="0"/>
              <a:t>1</a:t>
            </a:r>
            <a:r>
              <a:rPr lang="en-US" dirty="0" smtClean="0">
                <a:latin typeface="RMTMI" charset="-95"/>
              </a:rPr>
              <a:t>)</a:t>
            </a:r>
            <a:r>
              <a:rPr lang="en-US" dirty="0" smtClean="0"/>
              <a:t>.</a:t>
            </a:r>
            <a:endParaRPr lang="en-US" dirty="0" smtClean="0">
              <a:sym typeface="Symbol" pitchFamily="18" charset="2"/>
            </a:endParaRPr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Comp 550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3340</Words>
  <Application>Microsoft Office PowerPoint</Application>
  <PresentationFormat>全屏显示(4:3)</PresentationFormat>
  <Paragraphs>657</Paragraphs>
  <Slides>44</Slides>
  <Notes>43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</vt:lpstr>
      <vt:lpstr>Red-Black Trees</vt:lpstr>
      <vt:lpstr>Red-black Tree</vt:lpstr>
      <vt:lpstr>Red-black Properties</vt:lpstr>
      <vt:lpstr>Red-black Tree – Example </vt:lpstr>
      <vt:lpstr>Height of a Red-black Tree</vt:lpstr>
      <vt:lpstr>Height of a Red-black Tree</vt:lpstr>
      <vt:lpstr>Lemma “RB Height”</vt:lpstr>
      <vt:lpstr>Bound on RB Tree Height</vt:lpstr>
      <vt:lpstr>Bound on RB Tree Height</vt:lpstr>
      <vt:lpstr>Points to Remember</vt:lpstr>
      <vt:lpstr>Operations on RB Trees</vt:lpstr>
      <vt:lpstr>Rotations</vt:lpstr>
      <vt:lpstr>Rotations</vt:lpstr>
      <vt:lpstr>Left Rotation – Pseudo-code</vt:lpstr>
      <vt:lpstr>Rotation</vt:lpstr>
      <vt:lpstr>Reminder: Red-black Properties</vt:lpstr>
      <vt:lpstr>Insertion in RB Trees</vt:lpstr>
      <vt:lpstr>Insertion</vt:lpstr>
      <vt:lpstr>Insertion – Fixup</vt:lpstr>
      <vt:lpstr>Insertion – Fixup </vt:lpstr>
      <vt:lpstr>Insertion – Fixup </vt:lpstr>
      <vt:lpstr>Correctness</vt:lpstr>
      <vt:lpstr>Correctness – Contd.</vt:lpstr>
      <vt:lpstr>Case 1 – uncle y is red</vt:lpstr>
      <vt:lpstr>Case 2 – y is black, z is a right child</vt:lpstr>
      <vt:lpstr>Case 3 – y is black, z is a left child</vt:lpstr>
      <vt:lpstr>RB-Insert Example</vt:lpstr>
      <vt:lpstr>RB-Insert Example</vt:lpstr>
      <vt:lpstr>RB-Insert Example</vt:lpstr>
      <vt:lpstr>Algorithm Analysis</vt:lpstr>
      <vt:lpstr>Deletion</vt:lpstr>
      <vt:lpstr>Deletion</vt:lpstr>
      <vt:lpstr>Deletion</vt:lpstr>
      <vt:lpstr>RB Properties Violation</vt:lpstr>
      <vt:lpstr>RB Properties Violation</vt:lpstr>
      <vt:lpstr>Deletion – Fixup </vt:lpstr>
      <vt:lpstr>幻灯片 37</vt:lpstr>
      <vt:lpstr>Deletion – Fixup </vt:lpstr>
      <vt:lpstr>Case 1 – w is red</vt:lpstr>
      <vt:lpstr>Case 2 – w is black, both w’s children are black</vt:lpstr>
      <vt:lpstr>Case 3 – w is black, w’s left child is red, w’s right child is black</vt:lpstr>
      <vt:lpstr>Case 4 – w is black, w’s right child is red</vt:lpstr>
      <vt:lpstr>Explanation of RB-Delete-Fixup</vt:lpstr>
      <vt:lpstr>Analysis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Search Trees</dc:title>
  <dc:creator>UmaMaheswari</dc:creator>
  <cp:lastModifiedBy>sony</cp:lastModifiedBy>
  <cp:revision>69</cp:revision>
  <dcterms:created xsi:type="dcterms:W3CDTF">2014-09-11T12:05:55Z</dcterms:created>
  <dcterms:modified xsi:type="dcterms:W3CDTF">2015-02-28T05:48:07Z</dcterms:modified>
</cp:coreProperties>
</file>