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2.xml" ContentType="application/vnd.openxmlformats-officedocument.presentationml.notesSlide+xml"/>
  <Override PartName="/ppt/notesSlides/notesSlide31.xml" ContentType="application/vnd.openxmlformats-officedocument.presentationml.notesSlide+xml"/>
  <Override PartName="/ppt/slides/slide22.xml" ContentType="application/vnd.openxmlformats-officedocument.presentationml.slide+xml"/>
  <Override PartName="/ppt/slides/slide28.xml" ContentType="application/vnd.openxmlformats-officedocument.presentationml.slide+xml"/>
  <Override PartName="/ppt/notesSlides/notesSlide11.xml" ContentType="application/vnd.openxmlformats-officedocument.presentationml.notesSlide+xml"/>
  <Override PartName="/docProps/app.xml" ContentType="application/vnd.openxmlformats-officedocument.extended-properties+xml"/>
  <Override PartName="/ppt/slides/slide30.xml" ContentType="application/vnd.openxmlformats-officedocument.presentationml.slide+xml"/>
  <Override PartName="/ppt/notesSlides/notesSlide9.xml" ContentType="application/vnd.openxmlformats-officedocument.presentationml.notesSlide+xml"/>
  <Override PartName="/ppt/slides/slide36.xml" ContentType="application/vnd.openxmlformats-officedocument.presentationml.slide+xml"/>
  <Override PartName="/ppt/slides/slide11.xml" ContentType="application/vnd.openxmlformats-officedocument.presentationml.slide+xml"/>
  <Override PartName="/ppt/slides/slide18.xml" ContentType="application/vnd.openxmlformats-officedocument.presentationml.slide+xml"/>
  <Override PartName="/ppt/slides/slide47.xml" ContentType="application/vnd.openxmlformats-officedocument.presentationml.slide+xml"/>
  <Override PartName="/ppt/theme/theme3.xml" ContentType="application/vnd.openxmlformats-officedocument.theme+xml"/>
  <Override PartName="/ppt/notesSlides/notesSlide16.xml" ContentType="application/vnd.openxmlformats-officedocument.presentationml.notesSlide+xml"/>
  <Override PartName="/ppt/slideLayouts/slideLayout3.xml" ContentType="application/vnd.openxmlformats-officedocument.presentationml.slideLayout+xml"/>
  <Override PartName="/ppt/slides/slide21.xml" ContentType="application/vnd.openxmlformats-officedocument.presentationml.slide+xml"/>
  <Override PartName="/ppt/slides/slide23.xml" ContentType="application/vnd.openxmlformats-officedocument.presentationml.slide+xml"/>
  <Override PartName="/ppt/slideLayouts/slideLayout9.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viewProps.xml" ContentType="application/vnd.openxmlformats-officedocument.presentationml.viewProps+xml"/>
  <Override PartName="/ppt/notesSlides/notesSlide15.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6.xml" ContentType="application/vnd.openxmlformats-officedocument.presentationml.notesSlide+xml"/>
  <Override PartName="/ppt/slides/slide20.xml" ContentType="application/vnd.openxmlformats-officedocument.presentationml.slide+xml"/>
  <Override PartName="/ppt/slides/slide17.xml" ContentType="application/vnd.openxmlformats-officedocument.presentationml.slide+xml"/>
  <Override PartName="/ppt/slideLayouts/slideLayout4.xml" ContentType="application/vnd.openxmlformats-officedocument.presentationml.slideLayout+xml"/>
  <Override PartName="/ppt/notesSlides/notesSlide13.xml" ContentType="application/vnd.openxmlformats-officedocument.presentationml.notesSlide+xml"/>
  <Override PartName="/ppt/slideLayouts/slideLayout2.xml" ContentType="application/vnd.openxmlformats-officedocument.presentationml.slideLayout+xml"/>
  <Override PartName="/ppt/notesSlides/notesSlide1.xml" ContentType="application/vnd.openxmlformats-officedocument.presentationml.notesSlide+xml"/>
  <Override PartName="/ppt/slides/slide43.xml" ContentType="application/vnd.openxmlformats-officedocument.presentationml.slide+xml"/>
  <Override PartName="/ppt/slideLayouts/slideLayout6.xml" ContentType="application/vnd.openxmlformats-officedocument.presentationml.slideLayout+xml"/>
  <Override PartName="/ppt/slides/slide37.xml" ContentType="application/vnd.openxmlformats-officedocument.presentationml.slide+xml"/>
  <Override PartName="/ppt/slides/slide10.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notesSlides/notesSlide18.xml" ContentType="application/vnd.openxmlformats-officedocument.presentationml.notesSlide+xml"/>
  <Default Extension="png" ContentType="image/png"/>
  <Override PartName="/ppt/slides/slide27.xml" ContentType="application/vnd.openxmlformats-officedocument.presentationml.slide+xml"/>
  <Override PartName="/docProps/core.xml" ContentType="application/vnd.openxmlformats-package.core-properties+xml"/>
  <Override PartName="/ppt/slides/slide31.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Override PartName="/ppt/notesSlides/notesSlide24.xml" ContentType="application/vnd.openxmlformats-officedocument.presentationml.notesSlide+xml"/>
  <Override PartName="/ppt/slides/slide12.xml" ContentType="application/vnd.openxmlformats-officedocument.presentationml.slide+xml"/>
  <Override PartName="/ppt/slides/slide19.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notesSlides/notesSlide14.xml" ContentType="application/vnd.openxmlformats-officedocument.presentationml.notesSlide+xml"/>
  <Override PartName="/ppt/notesSlides/notesSlide28.xml" ContentType="application/vnd.openxmlformats-officedocument.presentationml.notesSlide+xml"/>
  <Override PartName="/ppt/theme/theme2.xml" ContentType="application/vnd.openxmlformats-officedocument.theme+xml"/>
  <Override PartName="/ppt/notesSlides/notesSlide27.xml" ContentType="application/vnd.openxmlformats-officedocument.presentationml.notesSlide+xml"/>
  <Override PartName="/ppt/slides/slide2.xml" ContentType="application/vnd.openxmlformats-officedocument.presentationml.slide+xml"/>
  <Override PartName="/ppt/notesSlides/notesSlide25.xml" ContentType="application/vnd.openxmlformats-officedocument.presentationml.notesSlide+xml"/>
  <Override PartName="/ppt/slides/slide35.xml" ContentType="application/vnd.openxmlformats-officedocument.presentationml.slide+xml"/>
  <Override PartName="/ppt/slides/slide42.xml" ContentType="application/vnd.openxmlformats-officedocument.presentationml.slide+xml"/>
  <Override PartName="/ppt/slides/slide45.xml" ContentType="application/vnd.openxmlformats-officedocument.presentationml.slide+xml"/>
  <Override PartName="/ppt/notesSlides/notesSlide21.xml" ContentType="application/vnd.openxmlformats-officedocument.presentationml.notesSlide+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notesSlides/notesSlide3.xml" ContentType="application/vnd.openxmlformats-officedocument.presentationml.notesSlide+xml"/>
  <Override PartName="/ppt/notesSlides/notesSlide29.xml" ContentType="application/vnd.openxmlformats-officedocument.presentationml.notesSlide+xml"/>
  <Default Extension="xml" ContentType="application/xml"/>
  <Override PartName="/ppt/slides/slide26.xml" ContentType="application/vnd.openxmlformats-officedocument.presentationml.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slides/slide25.xml" ContentType="application/vnd.openxmlformats-officedocument.presentationml.slide+xml"/>
  <Override PartName="/ppt/notesSlides/notesSlide19.xml" ContentType="application/vnd.openxmlformats-officedocument.presentationml.notesSlide+xml"/>
  <Override PartName="/ppt/slides/slide14.xml" ContentType="application/vnd.openxmlformats-officedocument.presentationml.slide+xml"/>
  <Override PartName="/ppt/slides/slide40.xml" ContentType="application/vnd.openxmlformats-officedocument.presentationml.slide+xml"/>
  <Override PartName="/ppt/slides/slide34.xml" ContentType="application/vnd.openxmlformats-officedocument.presentationml.slide+xml"/>
  <Override PartName="/ppt/notesSlides/notesSlide26.xml" ContentType="application/vnd.openxmlformats-officedocument.presentationml.notesSlide+xml"/>
  <Override PartName="/ppt/slides/slide44.xml" ContentType="application/vnd.openxmlformats-officedocument.presentationml.slide+xml"/>
  <Override PartName="/ppt/notesSlides/notesSlide12.xml" ContentType="application/vnd.openxmlformats-officedocument.presentationml.notesSlide+xml"/>
  <Override PartName="/ppt/notesSlides/notesSlide5.xml" ContentType="application/vnd.openxmlformats-officedocument.presentationml.notesSlide+xml"/>
  <Override PartName="/ppt/slideLayouts/slideLayout1.xml" ContentType="application/vnd.openxmlformats-officedocument.presentationml.slideLayout+xml"/>
  <Override PartName="/ppt/theme/theme1.xml" ContentType="application/vnd.openxmlformats-officedocument.theme+xml"/>
  <Override PartName="/ppt/presentation.xml" ContentType="application/vnd.openxmlformats-officedocument.presentationml.presentation.main+xml"/>
  <Override PartName="/ppt/slides/slide5.xml" ContentType="application/vnd.openxmlformats-officedocument.presentationml.slide+xml"/>
  <Override PartName="/ppt/slideLayouts/slideLayout7.xml" ContentType="application/vnd.openxmlformats-officedocument.presentationml.slideLayout+xml"/>
  <Default Extension="jpeg" ContentType="image/jpe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ppt/slides/slide8.xml" ContentType="application/vnd.openxmlformats-officedocument.presentationml.slide+xml"/>
  <Override PartName="/ppt/slides/slide15.xml" ContentType="application/vnd.openxmlformats-officedocument.presentationml.slide+xml"/>
  <Default Extension="rels" ContentType="application/vnd.openxmlformats-package.relationships+xml"/>
  <Override PartName="/ppt/slides/slide9.xml" ContentType="application/vnd.openxmlformats-officedocument.presentationml.slide+xml"/>
  <Override PartName="/ppt/slides/slide24.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notesSlides/notesSlide30.xml" ContentType="application/vnd.openxmlformats-officedocument.presentationml.notesSlide+xml"/>
  <Override PartName="/ppt/slides/slide6.xml" ContentType="application/vnd.openxmlformats-officedocument.presentationml.slide+xml"/>
  <Override PartName="/ppt/slides/slide16.xml" ContentType="application/vnd.openxmlformats-officedocument.presentationml.slide+xml"/>
  <Override PartName="/ppt/notesSlides/notesSlide20.xml" ContentType="application/vnd.openxmlformats-officedocument.presentationml.notesSlide+xml"/>
  <Override PartName="/ppt/slides/slide38.xml" ContentType="application/vnd.openxmlformats-officedocument.presentationml.slide+xml"/>
  <Default Extension="gif" ContentType="image/gif"/>
  <Override PartName="/ppt/slides/slide29.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756" r:id="rId1"/>
  </p:sldMasterIdLst>
  <p:notesMasterIdLst>
    <p:notesMasterId r:id="rId49"/>
  </p:notesMasterIdLst>
  <p:handoutMasterIdLst>
    <p:handoutMasterId r:id="rId50"/>
  </p:handoutMasterIdLst>
  <p:sldIdLst>
    <p:sldId id="256" r:id="rId2"/>
    <p:sldId id="257" r:id="rId3"/>
    <p:sldId id="273" r:id="rId4"/>
    <p:sldId id="275" r:id="rId5"/>
    <p:sldId id="274" r:id="rId6"/>
    <p:sldId id="276" r:id="rId7"/>
    <p:sldId id="277" r:id="rId8"/>
    <p:sldId id="278" r:id="rId9"/>
    <p:sldId id="279" r:id="rId10"/>
    <p:sldId id="280" r:id="rId11"/>
    <p:sldId id="281" r:id="rId12"/>
    <p:sldId id="282" r:id="rId13"/>
    <p:sldId id="291" r:id="rId14"/>
    <p:sldId id="292" r:id="rId15"/>
    <p:sldId id="293" r:id="rId16"/>
    <p:sldId id="300" r:id="rId17"/>
    <p:sldId id="294" r:id="rId18"/>
    <p:sldId id="283" r:id="rId19"/>
    <p:sldId id="284" r:id="rId20"/>
    <p:sldId id="285" r:id="rId21"/>
    <p:sldId id="286" r:id="rId22"/>
    <p:sldId id="287" r:id="rId23"/>
    <p:sldId id="288" r:id="rId24"/>
    <p:sldId id="289" r:id="rId25"/>
    <p:sldId id="290" r:id="rId26"/>
    <p:sldId id="295" r:id="rId27"/>
    <p:sldId id="296" r:id="rId28"/>
    <p:sldId id="297" r:id="rId29"/>
    <p:sldId id="298" r:id="rId30"/>
    <p:sldId id="299" r:id="rId31"/>
    <p:sldId id="258" r:id="rId32"/>
    <p:sldId id="259" r:id="rId33"/>
    <p:sldId id="260" r:id="rId34"/>
    <p:sldId id="261" r:id="rId35"/>
    <p:sldId id="264" r:id="rId36"/>
    <p:sldId id="265" r:id="rId37"/>
    <p:sldId id="266" r:id="rId38"/>
    <p:sldId id="267" r:id="rId39"/>
    <p:sldId id="262" r:id="rId40"/>
    <p:sldId id="268" r:id="rId41"/>
    <p:sldId id="263" r:id="rId42"/>
    <p:sldId id="269" r:id="rId43"/>
    <p:sldId id="270" r:id="rId44"/>
    <p:sldId id="271" r:id="rId45"/>
    <p:sldId id="272" r:id="rId46"/>
    <p:sldId id="301" r:id="rId47"/>
    <p:sldId id="302"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9" autoAdjust="0"/>
    <p:restoredTop sz="94692" autoAdjust="0"/>
  </p:normalViewPr>
  <p:slideViewPr>
    <p:cSldViewPr snapToObjects="1">
      <p:cViewPr varScale="1">
        <p:scale>
          <a:sx n="156" d="100"/>
          <a:sy n="156" d="100"/>
        </p:scale>
        <p:origin x="-1088" y="-10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39" Type="http://schemas.openxmlformats.org/officeDocument/2006/relationships/slide" Target="slides/slide38.xml"/><Relationship Id="rId7" Type="http://schemas.openxmlformats.org/officeDocument/2006/relationships/slide" Target="slides/slide6.xml"/><Relationship Id="rId43" Type="http://schemas.openxmlformats.org/officeDocument/2006/relationships/slide" Target="slides/slide42.xml"/><Relationship Id="rId25" Type="http://schemas.openxmlformats.org/officeDocument/2006/relationships/slide" Target="slides/slide24.xml"/><Relationship Id="rId10" Type="http://schemas.openxmlformats.org/officeDocument/2006/relationships/slide" Target="slides/slide9.xml"/><Relationship Id="rId50" Type="http://schemas.openxmlformats.org/officeDocument/2006/relationships/handoutMaster" Target="handoutMasters/handoutMaster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27" Type="http://schemas.openxmlformats.org/officeDocument/2006/relationships/slide" Target="slides/slide26.xml"/><Relationship Id="rId14" Type="http://schemas.openxmlformats.org/officeDocument/2006/relationships/slide" Target="slides/slide13.xml"/><Relationship Id="rId4" Type="http://schemas.openxmlformats.org/officeDocument/2006/relationships/slide" Target="slides/slide3.xml"/><Relationship Id="rId28" Type="http://schemas.openxmlformats.org/officeDocument/2006/relationships/slide" Target="slides/slide27.xml"/><Relationship Id="rId45" Type="http://schemas.openxmlformats.org/officeDocument/2006/relationships/slide" Target="slides/slide44.xml"/><Relationship Id="rId42" Type="http://schemas.openxmlformats.org/officeDocument/2006/relationships/slide" Target="slides/slide41.xml"/><Relationship Id="rId6" Type="http://schemas.openxmlformats.org/officeDocument/2006/relationships/slide" Target="slides/slide5.xml"/><Relationship Id="rId49" Type="http://schemas.openxmlformats.org/officeDocument/2006/relationships/notesMaster" Target="notesMasters/notesMaster1.xml"/><Relationship Id="rId44" Type="http://schemas.openxmlformats.org/officeDocument/2006/relationships/slide" Target="slides/slide43.xml"/><Relationship Id="rId19" Type="http://schemas.openxmlformats.org/officeDocument/2006/relationships/slide" Target="slides/slide18.xml"/><Relationship Id="rId38" Type="http://schemas.openxmlformats.org/officeDocument/2006/relationships/slide" Target="slides/slide37.xml"/><Relationship Id="rId20" Type="http://schemas.openxmlformats.org/officeDocument/2006/relationships/slide" Target="slides/slide19.xml"/><Relationship Id="rId2" Type="http://schemas.openxmlformats.org/officeDocument/2006/relationships/slide" Target="slides/slide1.xml"/><Relationship Id="rId46" Type="http://schemas.openxmlformats.org/officeDocument/2006/relationships/slide" Target="slides/slide45.xml"/><Relationship Id="rId35" Type="http://schemas.openxmlformats.org/officeDocument/2006/relationships/slide" Target="slides/slide34.xml"/><Relationship Id="rId51" Type="http://schemas.openxmlformats.org/officeDocument/2006/relationships/printerSettings" Target="printerSettings/printerSettings1.bin"/><Relationship Id="rId55" Type="http://schemas.openxmlformats.org/officeDocument/2006/relationships/tableStyles" Target="tableStyles.xml"/><Relationship Id="rId31" Type="http://schemas.openxmlformats.org/officeDocument/2006/relationships/slide" Target="slides/slide30.xml"/><Relationship Id="rId34" Type="http://schemas.openxmlformats.org/officeDocument/2006/relationships/slide" Target="slides/slide33.xml"/><Relationship Id="rId40" Type="http://schemas.openxmlformats.org/officeDocument/2006/relationships/slide" Target="slides/slide39.xml"/><Relationship Id="rId36" Type="http://schemas.openxmlformats.org/officeDocument/2006/relationships/slide" Target="slides/slide35.xml"/><Relationship Id="rId1" Type="http://schemas.openxmlformats.org/officeDocument/2006/relationships/slideMaster" Target="slideMasters/slideMaster1.xml"/><Relationship Id="rId24" Type="http://schemas.openxmlformats.org/officeDocument/2006/relationships/slide" Target="slides/slide23.xml"/><Relationship Id="rId47" Type="http://schemas.openxmlformats.org/officeDocument/2006/relationships/slide" Target="slides/slide46.xml"/><Relationship Id="rId48" Type="http://schemas.openxmlformats.org/officeDocument/2006/relationships/slide" Target="slides/slide47.xml"/><Relationship Id="rId8" Type="http://schemas.openxmlformats.org/officeDocument/2006/relationships/slide" Target="slides/slide7.xml"/><Relationship Id="rId13" Type="http://schemas.openxmlformats.org/officeDocument/2006/relationships/slide" Target="slides/slide12.xml"/><Relationship Id="rId32" Type="http://schemas.openxmlformats.org/officeDocument/2006/relationships/slide" Target="slides/slide31.xml"/><Relationship Id="rId37" Type="http://schemas.openxmlformats.org/officeDocument/2006/relationships/slide" Target="slides/slide36.xml"/><Relationship Id="rId52" Type="http://schemas.openxmlformats.org/officeDocument/2006/relationships/presProps" Target="presProps.xml"/><Relationship Id="rId54" Type="http://schemas.openxmlformats.org/officeDocument/2006/relationships/theme" Target="theme/theme1.xml"/><Relationship Id="rId12" Type="http://schemas.openxmlformats.org/officeDocument/2006/relationships/slide" Target="slides/slide11.xml"/><Relationship Id="rId3" Type="http://schemas.openxmlformats.org/officeDocument/2006/relationships/slide" Target="slides/slide2.xml"/><Relationship Id="rId23" Type="http://schemas.openxmlformats.org/officeDocument/2006/relationships/slide" Target="slides/slide22.xml"/><Relationship Id="rId53" Type="http://schemas.openxmlformats.org/officeDocument/2006/relationships/viewProps" Target="viewProps.xml"/><Relationship Id="rId26" Type="http://schemas.openxmlformats.org/officeDocument/2006/relationships/slide" Target="slides/slide25.xml"/><Relationship Id="rId30" Type="http://schemas.openxmlformats.org/officeDocument/2006/relationships/slide" Target="slides/slide29.xml"/><Relationship Id="rId11" Type="http://schemas.openxmlformats.org/officeDocument/2006/relationships/slide" Target="slides/slide10.xml"/><Relationship Id="rId29" Type="http://schemas.openxmlformats.org/officeDocument/2006/relationships/slide" Target="slides/slide28.xml"/><Relationship Id="rId16" Type="http://schemas.openxmlformats.org/officeDocument/2006/relationships/slide" Target="slides/slide15.xml"/><Relationship Id="rId33" Type="http://schemas.openxmlformats.org/officeDocument/2006/relationships/slide" Target="slides/slide32.xml"/><Relationship Id="rId41" Type="http://schemas.openxmlformats.org/officeDocument/2006/relationships/slide" Target="slides/slide40.xml"/><Relationship Id="rId5" Type="http://schemas.openxmlformats.org/officeDocument/2006/relationships/slide" Target="slides/slide4.xml"/><Relationship Id="rId15" Type="http://schemas.openxmlformats.org/officeDocument/2006/relationships/slide" Target="slides/slide14.xml"/><Relationship Id="rId22" Type="http://schemas.openxmlformats.org/officeDocument/2006/relationships/slide" Target="slides/slide21.xml"/><Relationship Id="rId21" Type="http://schemas.openxmlformats.org/officeDocument/2006/relationships/slide" Target="slides/slide2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D256D30-A702-D449-AAD3-CCBC7140C5F6}" type="datetimeFigureOut">
              <a:rPr lang="en-US" smtClean="0"/>
              <a:pPr/>
              <a:t>10/5/10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91E3FB-28AD-4347-A27E-95047C938EB9}" type="slidenum">
              <a:rPr lang="en-US" smtClean="0"/>
              <a:pPr/>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5310C92-9998-624F-BBEB-91F8E3A9DF24}" type="datetimeFigureOut">
              <a:rPr lang="en-US" smtClean="0"/>
              <a:pPr/>
              <a:t>10/5/10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3834AF-2306-1344-BC63-10F69A74C284}" type="slidenum">
              <a:rPr lang="en-US" smtClean="0"/>
              <a:pPr/>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8" Type="http://schemas.openxmlformats.org/officeDocument/2006/relationships/hyperlink" Target="http://en.wikipedia.org/wiki/Authentication" TargetMode="External"/><Relationship Id="rId4" Type="http://schemas.openxmlformats.org/officeDocument/2006/relationships/hyperlink" Target="http://en.wikipedia.org/wiki/Digital_signature" TargetMode="External"/><Relationship Id="rId5" Type="http://schemas.openxmlformats.org/officeDocument/2006/relationships/hyperlink" Target="http://en.wikipedia.org/wiki/Firewalls" TargetMode="External"/><Relationship Id="rId7" Type="http://schemas.openxmlformats.org/officeDocument/2006/relationships/hyperlink" Target="http://en.wikipedia.org/wiki/RBAC" TargetMode="External"/><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en.wikipedia.org/wiki/Smart_card" TargetMode="External"/><Relationship Id="rId6" Type="http://schemas.openxmlformats.org/officeDocument/2006/relationships/hyperlink" Target="http://en.wikipedia.org/wiki/Database"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3" Type="http://schemas.openxmlformats.org/officeDocument/2006/relationships/hyperlink" Target="http://en.wikipedia.org/wiki/Verification_and_validation" TargetMode="Externa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of a</a:t>
            </a:r>
            <a:r>
              <a:rPr lang="en-US" baseline="0" dirty="0" smtClean="0"/>
              <a:t> security kernel is to isolate and localize all ‘security critical’ software in one place – the kernel.</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document, typically created by a user or user community, which identifies security requirements for a class of security devices (for example, </a:t>
            </a:r>
            <a:r>
              <a:rPr lang="en-US" sz="1200" kern="1200" dirty="0" smtClean="0">
                <a:solidFill>
                  <a:schemeClr val="tx1"/>
                </a:solidFill>
                <a:latin typeface="+mn-lt"/>
                <a:ea typeface="+mn-ea"/>
                <a:cs typeface="+mn-cs"/>
                <a:hlinkClick r:id="rId3"/>
              </a:rPr>
              <a:t>smart cards used to provide </a:t>
            </a:r>
            <a:r>
              <a:rPr lang="en-US" sz="1200" kern="1200" dirty="0" smtClean="0">
                <a:solidFill>
                  <a:schemeClr val="tx1"/>
                </a:solidFill>
                <a:latin typeface="+mn-lt"/>
                <a:ea typeface="+mn-ea"/>
                <a:cs typeface="+mn-cs"/>
                <a:hlinkClick r:id="rId4"/>
              </a:rPr>
              <a:t>digital signatures, or network </a:t>
            </a:r>
            <a:r>
              <a:rPr lang="en-US" sz="1200" kern="1200" dirty="0" smtClean="0">
                <a:solidFill>
                  <a:schemeClr val="tx1"/>
                </a:solidFill>
                <a:latin typeface="+mn-lt"/>
                <a:ea typeface="+mn-ea"/>
                <a:cs typeface="+mn-cs"/>
                <a:hlinkClick r:id="rId5"/>
              </a:rPr>
              <a:t>firewalls) relevant to that user for a particular purpose</a:t>
            </a: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A protection profile contains</a:t>
            </a:r>
            <a:r>
              <a:rPr lang="en-US" sz="1200" kern="1200" baseline="0" dirty="0" smtClean="0">
                <a:solidFill>
                  <a:schemeClr val="tx1"/>
                </a:solidFill>
                <a:latin typeface="+mn-lt"/>
                <a:ea typeface="+mn-ea"/>
                <a:cs typeface="+mn-cs"/>
              </a:rPr>
              <a:t> two sets of requirements:  Functional requirements and assurance requirements.</a:t>
            </a:r>
          </a:p>
          <a:p>
            <a:r>
              <a:rPr lang="en-US" sz="1200" kern="1200" baseline="0" dirty="0" smtClean="0">
                <a:solidFill>
                  <a:schemeClr val="tx1"/>
                </a:solidFill>
                <a:latin typeface="+mn-lt"/>
                <a:ea typeface="+mn-ea"/>
                <a:cs typeface="+mn-cs"/>
              </a:rPr>
              <a:t>Functional Requirements:  What does the product do?</a:t>
            </a: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Security</a:t>
            </a:r>
            <a:r>
              <a:rPr lang="en-US" sz="1200" kern="1200" baseline="0" dirty="0" smtClean="0">
                <a:solidFill>
                  <a:schemeClr val="tx1"/>
                </a:solidFill>
                <a:latin typeface="+mn-lt"/>
                <a:ea typeface="+mn-ea"/>
                <a:cs typeface="+mn-cs"/>
              </a:rPr>
              <a:t> Target: </a:t>
            </a:r>
            <a:r>
              <a:rPr lang="en-US" sz="1200" kern="1200" dirty="0" smtClean="0">
                <a:solidFill>
                  <a:schemeClr val="tx1"/>
                </a:solidFill>
                <a:latin typeface="+mn-lt"/>
                <a:ea typeface="+mn-ea"/>
                <a:cs typeface="+mn-cs"/>
              </a:rPr>
              <a:t>This allows vendors to tailor the evaluation to accurately match the intended capabilities of their product. This means that a network firewall does not have to meet the same functional requirements as a </a:t>
            </a:r>
            <a:r>
              <a:rPr lang="en-US" sz="1200" kern="1200" dirty="0" smtClean="0">
                <a:solidFill>
                  <a:schemeClr val="tx1"/>
                </a:solidFill>
                <a:latin typeface="+mn-lt"/>
                <a:ea typeface="+mn-ea"/>
                <a:cs typeface="+mn-cs"/>
                <a:hlinkClick r:id="rId6"/>
              </a:rPr>
              <a:t>database management system, and that different firewalls may in fact be evaluated against completely different lists of requirements.</a:t>
            </a:r>
            <a:endParaRPr lang="en-US" sz="1200" kern="120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baseline="0" dirty="0" err="1" smtClean="0">
                <a:solidFill>
                  <a:schemeClr val="tx1"/>
                </a:solidFill>
                <a:latin typeface="+mn-lt"/>
                <a:ea typeface="+mn-ea"/>
                <a:cs typeface="+mn-cs"/>
              </a:rPr>
              <a:t>SFR’s</a:t>
            </a:r>
            <a:r>
              <a:rPr lang="en-US" sz="1200" kern="1200" baseline="0" dirty="0" smtClean="0">
                <a:solidFill>
                  <a:schemeClr val="tx1"/>
                </a:solidFill>
                <a:latin typeface="+mn-lt"/>
                <a:ea typeface="+mn-ea"/>
                <a:cs typeface="+mn-cs"/>
              </a:rPr>
              <a:t> - </a:t>
            </a:r>
            <a:r>
              <a:rPr lang="en-US" sz="1200" kern="1200" dirty="0" smtClean="0">
                <a:solidFill>
                  <a:schemeClr val="tx1"/>
                </a:solidFill>
                <a:latin typeface="+mn-lt"/>
                <a:ea typeface="+mn-ea"/>
                <a:cs typeface="+mn-cs"/>
              </a:rPr>
              <a:t>The Common Criteria presents a standard catalogue of such functions. For example, an SFR may state </a:t>
            </a:r>
            <a:r>
              <a:rPr lang="en-US" sz="1200" b="1" kern="1200" dirty="0" smtClean="0">
                <a:solidFill>
                  <a:schemeClr val="tx1"/>
                </a:solidFill>
                <a:latin typeface="+mn-lt"/>
                <a:ea typeface="+mn-ea"/>
                <a:cs typeface="+mn-cs"/>
              </a:rPr>
              <a:t>how a user acting a particular </a:t>
            </a:r>
            <a:r>
              <a:rPr lang="en-US" sz="1200" b="1" kern="1200" dirty="0" smtClean="0">
                <a:solidFill>
                  <a:schemeClr val="tx1"/>
                </a:solidFill>
                <a:latin typeface="+mn-lt"/>
                <a:ea typeface="+mn-ea"/>
                <a:cs typeface="+mn-cs"/>
                <a:hlinkClick r:id="rId7"/>
              </a:rPr>
              <a:t>role might be </a:t>
            </a:r>
            <a:r>
              <a:rPr lang="en-US" sz="1200" b="1" kern="1200" dirty="0" smtClean="0">
                <a:solidFill>
                  <a:schemeClr val="tx1"/>
                </a:solidFill>
                <a:latin typeface="+mn-lt"/>
                <a:ea typeface="+mn-ea"/>
                <a:cs typeface="+mn-cs"/>
                <a:hlinkClick r:id="rId8"/>
              </a:rPr>
              <a:t>authenticated. The list of SFRs can vary from one evaluation to the next, even if two targets are the same type of product.</a:t>
            </a:r>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Assurance Requirements:  What information can you provide that will demonstrate that it will do what you say it will do?</a:t>
            </a:r>
          </a:p>
          <a:p>
            <a:r>
              <a:rPr lang="en-US" sz="1200" kern="1200" baseline="0" dirty="0" smtClean="0">
                <a:solidFill>
                  <a:schemeClr val="tx1"/>
                </a:solidFill>
                <a:latin typeface="+mn-lt"/>
                <a:ea typeface="+mn-ea"/>
                <a:cs typeface="+mn-cs"/>
              </a:rPr>
              <a:t>Protection profile must be evaluated using the </a:t>
            </a:r>
            <a:r>
              <a:rPr lang="en-US" sz="1200" kern="1200" dirty="0" smtClean="0">
                <a:solidFill>
                  <a:schemeClr val="tx1"/>
                </a:solidFill>
                <a:latin typeface="+mn-lt"/>
                <a:ea typeface="+mn-ea"/>
                <a:cs typeface="+mn-cs"/>
              </a:rPr>
              <a:t>Common Methodology for Information Technology Security</a:t>
            </a:r>
            <a:r>
              <a:rPr lang="en-US" sz="1200" kern="1200" baseline="0" dirty="0" smtClean="0">
                <a:solidFill>
                  <a:schemeClr val="tx1"/>
                </a:solidFill>
                <a:latin typeface="+mn-lt"/>
                <a:ea typeface="+mn-ea"/>
                <a:cs typeface="+mn-cs"/>
              </a:rPr>
              <a:t> Evaluation.</a:t>
            </a:r>
          </a:p>
          <a:p>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EAL - </a:t>
            </a:r>
            <a:r>
              <a:rPr lang="en-US" sz="1200" kern="1200" dirty="0" smtClean="0">
                <a:solidFill>
                  <a:schemeClr val="tx1"/>
                </a:solidFill>
                <a:latin typeface="+mn-lt"/>
                <a:ea typeface="+mn-ea"/>
                <a:cs typeface="+mn-cs"/>
              </a:rPr>
              <a:t>Each EAL corresponds to a package of security assurance requirements (</a:t>
            </a:r>
            <a:r>
              <a:rPr lang="en-US" sz="1200" kern="1200" dirty="0" err="1" smtClean="0">
                <a:solidFill>
                  <a:schemeClr val="tx1"/>
                </a:solidFill>
                <a:latin typeface="+mn-lt"/>
                <a:ea typeface="+mn-ea"/>
                <a:cs typeface="+mn-cs"/>
              </a:rPr>
              <a:t>SARs</a:t>
            </a:r>
            <a:r>
              <a:rPr lang="en-US" sz="1200" kern="1200" dirty="0" smtClean="0">
                <a:solidFill>
                  <a:schemeClr val="tx1"/>
                </a:solidFill>
                <a:latin typeface="+mn-lt"/>
                <a:ea typeface="+mn-ea"/>
                <a:cs typeface="+mn-cs"/>
              </a:rPr>
              <a:t>, see above) which covers the complete development of a product, with a given level of strictness. Common Criteria lists seven levels, with EAL 1 being the most basic (and therefore cheapest to implement and evaluate) and EAL 7 being the most stringent (and most expensive). Normally, an ST or PP author will not select assurance requirements individually but choose one of these packages, possibly 'augmenting' requirements in a few areas with requirements from a higher level. Higher </a:t>
            </a:r>
            <a:r>
              <a:rPr lang="en-US" sz="1200" kern="1200" dirty="0" err="1" smtClean="0">
                <a:solidFill>
                  <a:schemeClr val="tx1"/>
                </a:solidFill>
                <a:latin typeface="+mn-lt"/>
                <a:ea typeface="+mn-ea"/>
                <a:cs typeface="+mn-cs"/>
              </a:rPr>
              <a:t>EALs</a:t>
            </a:r>
            <a:r>
              <a:rPr lang="en-US" sz="1200" kern="120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do not necessarily imply "better security", they only mean that the claimed security assurance of the TOE has been more extensively </a:t>
            </a:r>
            <a:r>
              <a:rPr lang="en-US" sz="1200" i="1" kern="1200" dirty="0" smtClean="0">
                <a:solidFill>
                  <a:schemeClr val="tx1"/>
                </a:solidFill>
                <a:latin typeface="+mn-lt"/>
                <a:ea typeface="+mn-ea"/>
                <a:cs typeface="+mn-cs"/>
                <a:hlinkClick r:id="rId3"/>
              </a:rPr>
              <a:t>verified.</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15</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ARINC 653 dictates</a:t>
            </a:r>
            <a:r>
              <a:rPr lang="en-US" baseline="0" dirty="0" smtClean="0"/>
              <a:t> the partitioning of resources.</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17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Enforcement of the data isolation policy is the guarantee that an application can access only the memory that has specifically been allocated for its use. Enforcement of this policy counters the threats of compromise, tamper and virus. Compromise is the unauthorized reading of data. Tamper is the unauthorized writing of data. Virus employs tamper to spread instances of malicious code throughout the system.</a:t>
            </a:r>
          </a:p>
          <a:p>
            <a:endParaRPr lang="en-US" dirty="0" smtClean="0"/>
          </a:p>
          <a:p>
            <a:r>
              <a:rPr lang="en-US" sz="1200" kern="1200" dirty="0" smtClean="0">
                <a:solidFill>
                  <a:schemeClr val="tx1"/>
                </a:solidFill>
                <a:latin typeface="+mn-lt"/>
                <a:ea typeface="+mn-ea"/>
                <a:cs typeface="+mn-cs"/>
              </a:rPr>
              <a:t>Enforcement of the control of information flow is the guarantee that entities in a system can communicate with each other only by approved paths. Enforcement of this policy counters the threat of bypass, where errant or malicious code can circumvent the protection mechanisms built into the system, rendering them ineffective.</a:t>
            </a:r>
          </a:p>
          <a:p>
            <a:endParaRPr lang="en-US" sz="120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Enforcement of the periods processing policy is the guarantee that the processor itself is not the means for compromise. Before switching from one partition to another, the microprocessor is scrubbed. This scrubbing, combined with deterministic CPU time allocation, counters the threat that side effects of authorized system usage can be used as covert channels. A covert channel, an unintended data path through the system, is another potential vehicle for compromise.</a:t>
            </a:r>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Damage limitation is the policy that all failures are contained locally and are recovered from locally. Failure of one component can’t cause failure of another. Errant or malicious software in the system, or malicious users, may be able to make one component fail, but that failure will not cause any other component to fail. Our system will not suffer domino-like chain reactions of failure, a threat called cascade.</a:t>
            </a:r>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small size of the separation kernel is a manifestation of the most important MILS design objective: Dramatically reduce the amount of policy enforcement code so that we can dramatically increase the inspection of that code. It is because of this rigorous inspection that the MILS separation kernel can be trusted.</a:t>
            </a:r>
          </a:p>
          <a:p>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20</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Middleware is defined as reusable software components that provide services to the applications. Middleware resides in the same kind of partition as the application that it supports, either co-resident with the application or in a partition by itself. Middleware runs in unprivileged (user) mode, making these services subject to separation kernel policy enforcement. The services that are typically found in an operating system, such as memory allocation, device drivers, I/O primitives, file systems and network stacks are all relegated to the middleware layer.</a:t>
            </a:r>
          </a:p>
          <a:p>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21</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 important part of making any application robust is to provide components that protect the application itself. These components typically include error checking, parameter validation, user authentication and access control. Protection functions are called reference monitors. Application-level reference monitors are the most effective because they can be tightly focused on the specific requirements for that application rather than trying to be general purpose.</a:t>
            </a:r>
            <a:r>
              <a:rPr lang="en-US" dirty="0" smtClean="0"/>
              <a:t> </a:t>
            </a:r>
          </a:p>
          <a:p>
            <a:r>
              <a:rPr lang="en-US" sz="1200" kern="1200" dirty="0" smtClean="0">
                <a:solidFill>
                  <a:schemeClr val="tx1"/>
                </a:solidFill>
                <a:latin typeface="+mn-lt"/>
                <a:ea typeface="+mn-ea"/>
                <a:cs typeface="+mn-cs"/>
              </a:rPr>
              <a:t>• Non-</a:t>
            </a:r>
            <a:r>
              <a:rPr lang="en-US" sz="1200" kern="1200" dirty="0" err="1" smtClean="0">
                <a:solidFill>
                  <a:schemeClr val="tx1"/>
                </a:solidFill>
                <a:latin typeface="+mn-lt"/>
                <a:ea typeface="+mn-ea"/>
                <a:cs typeface="+mn-cs"/>
              </a:rPr>
              <a:t>bypassable</a:t>
            </a:r>
            <a:r>
              <a:rPr lang="en-US" sz="1200" kern="1200" dirty="0" smtClean="0">
                <a:solidFill>
                  <a:schemeClr val="tx1"/>
                </a:solidFill>
                <a:latin typeface="+mn-lt"/>
                <a:ea typeface="+mn-ea"/>
                <a:cs typeface="+mn-cs"/>
              </a:rPr>
              <a:t>: The reference monitor can’t be circumvented</a:t>
            </a:r>
          </a:p>
          <a:p>
            <a:r>
              <a:rPr lang="en-US" sz="1200" kern="1200" dirty="0" smtClean="0">
                <a:solidFill>
                  <a:schemeClr val="tx1"/>
                </a:solidFill>
                <a:latin typeface="+mn-lt"/>
                <a:ea typeface="+mn-ea"/>
                <a:cs typeface="+mn-cs"/>
              </a:rPr>
              <a:t>• </a:t>
            </a:r>
            <a:r>
              <a:rPr lang="en-US" sz="1200" kern="1200" dirty="0" err="1" smtClean="0">
                <a:solidFill>
                  <a:schemeClr val="tx1"/>
                </a:solidFill>
                <a:latin typeface="+mn-lt"/>
                <a:ea typeface="+mn-ea"/>
                <a:cs typeface="+mn-cs"/>
              </a:rPr>
              <a:t>Evaluatable</a:t>
            </a:r>
            <a:r>
              <a:rPr lang="en-US" sz="1200" kern="1200" dirty="0" smtClean="0">
                <a:solidFill>
                  <a:schemeClr val="tx1"/>
                </a:solidFill>
                <a:latin typeface="+mn-lt"/>
                <a:ea typeface="+mn-ea"/>
                <a:cs typeface="+mn-cs"/>
              </a:rPr>
              <a:t>: The reference monitor is small enough that rigorous inspection is practical</a:t>
            </a:r>
          </a:p>
          <a:p>
            <a:r>
              <a:rPr lang="en-US" sz="1200" kern="1200" dirty="0" smtClean="0">
                <a:solidFill>
                  <a:schemeClr val="tx1"/>
                </a:solidFill>
                <a:latin typeface="+mn-lt"/>
                <a:ea typeface="+mn-ea"/>
                <a:cs typeface="+mn-cs"/>
              </a:rPr>
              <a:t>• Always Invoked: The reference monitor runs each and every time</a:t>
            </a:r>
          </a:p>
          <a:p>
            <a:r>
              <a:rPr lang="en-US" sz="1200" kern="1200" dirty="0" smtClean="0">
                <a:solidFill>
                  <a:schemeClr val="tx1"/>
                </a:solidFill>
                <a:latin typeface="+mn-lt"/>
                <a:ea typeface="+mn-ea"/>
                <a:cs typeface="+mn-cs"/>
              </a:rPr>
              <a:t>• Tamperproof: The reference monitor and its data are protected from unauthorized modification </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In order to be effective, all system protection must be NEAT.</a:t>
            </a:r>
          </a:p>
          <a:p>
            <a:r>
              <a:rPr lang="en-US" sz="1200" kern="1200" dirty="0" smtClean="0">
                <a:solidFill>
                  <a:schemeClr val="tx1"/>
                </a:solidFill>
                <a:latin typeface="+mn-lt"/>
                <a:ea typeface="+mn-ea"/>
                <a:cs typeface="+mn-cs"/>
              </a:rPr>
              <a:t>An important point is that the reference monitor is not part of the separation kernel but it has all of the same guarantees (i.e., NEAT-</a:t>
            </a:r>
            <a:r>
              <a:rPr lang="en-US" sz="1200" kern="1200" dirty="0" err="1" smtClean="0">
                <a:solidFill>
                  <a:schemeClr val="tx1"/>
                </a:solidFill>
                <a:latin typeface="+mn-lt"/>
                <a:ea typeface="+mn-ea"/>
                <a:cs typeface="+mn-cs"/>
              </a:rPr>
              <a:t>ness</a:t>
            </a:r>
            <a:r>
              <a:rPr lang="en-US" sz="1200" kern="1200" dirty="0" smtClean="0">
                <a:solidFill>
                  <a:schemeClr val="tx1"/>
                </a:solidFill>
                <a:latin typeface="+mn-lt"/>
                <a:ea typeface="+mn-ea"/>
                <a:cs typeface="+mn-cs"/>
              </a:rPr>
              <a:t>) as if it were a part of that kernel. There is no risk that application level reference monitors will have any side effects on the separation kernel’s policy enforcement because that reference monitor is subject to those policies itself.</a:t>
            </a:r>
          </a:p>
          <a:p>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22</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PCS enables the system designer to control and even redesign how processing, data, services and even connectivity are distributed across the entire system without affecting the applications. The PCS ensures that data will flow only according to how it has been configured, eliminating threats to confidentiality and integrity.</a:t>
            </a:r>
          </a:p>
          <a:p>
            <a:endParaRPr lang="en-US" dirty="0" smtClean="0"/>
          </a:p>
          <a:p>
            <a:r>
              <a:rPr lang="en-US" sz="1200" kern="1200" dirty="0" smtClean="0">
                <a:solidFill>
                  <a:schemeClr val="tx1"/>
                </a:solidFill>
                <a:latin typeface="+mn-lt"/>
                <a:ea typeface="+mn-ea"/>
                <a:cs typeface="+mn-cs"/>
              </a:rPr>
              <a:t>• Strong Identity of Nodes</a:t>
            </a:r>
          </a:p>
          <a:p>
            <a:r>
              <a:rPr lang="en-US" sz="1200" kern="1200" dirty="0" smtClean="0">
                <a:solidFill>
                  <a:schemeClr val="tx1"/>
                </a:solidFill>
                <a:latin typeface="+mn-lt"/>
                <a:ea typeface="+mn-ea"/>
                <a:cs typeface="+mn-cs"/>
              </a:rPr>
              <a:t>Protection against spoofing, man in the middle and other means used to extract sensitive data from a system without authorization.</a:t>
            </a:r>
          </a:p>
          <a:p>
            <a:r>
              <a:rPr lang="en-US" sz="1200" kern="1200" dirty="0" smtClean="0">
                <a:solidFill>
                  <a:schemeClr val="tx1"/>
                </a:solidFill>
                <a:latin typeface="+mn-lt"/>
                <a:ea typeface="+mn-ea"/>
                <a:cs typeface="+mn-cs"/>
              </a:rPr>
              <a:t>• Data Separation, According to Policy</a:t>
            </a:r>
          </a:p>
          <a:p>
            <a:r>
              <a:rPr lang="en-US" sz="1200" kern="1200" dirty="0" smtClean="0">
                <a:solidFill>
                  <a:schemeClr val="tx1"/>
                </a:solidFill>
                <a:latin typeface="+mn-lt"/>
                <a:ea typeface="+mn-ea"/>
                <a:cs typeface="+mn-cs"/>
              </a:rPr>
              <a:t>Not all data has the same sensitivity level. Trade secrets must be kept separate from confidential business data. Both of these must be kept separate from public data such as parts lists and ordering information normally made available on E-business web sites.</a:t>
            </a:r>
          </a:p>
          <a:p>
            <a:r>
              <a:rPr lang="en-US" sz="1200" kern="1200" dirty="0" smtClean="0">
                <a:solidFill>
                  <a:schemeClr val="tx1"/>
                </a:solidFill>
                <a:latin typeface="+mn-lt"/>
                <a:ea typeface="+mn-ea"/>
                <a:cs typeface="+mn-cs"/>
              </a:rPr>
              <a:t>• Application of Encryption</a:t>
            </a:r>
          </a:p>
          <a:p>
            <a:r>
              <a:rPr lang="en-US" sz="1200" kern="1200" dirty="0" smtClean="0">
                <a:solidFill>
                  <a:schemeClr val="tx1"/>
                </a:solidFill>
                <a:latin typeface="+mn-lt"/>
                <a:ea typeface="+mn-ea"/>
                <a:cs typeface="+mn-cs"/>
              </a:rPr>
              <a:t>The PCS can apply either software or hardware encryption in accordance with the protection policy. By encrypting the data before it ever reaches the network stack, we can use standard commercial network components without fear of tamper or compromise because all data is “in the black.” Any attempt to hack or attack the network stack will yield only encrypted data. </a:t>
            </a:r>
          </a:p>
          <a:p>
            <a:r>
              <a:rPr lang="en-US" sz="1200" kern="1200" dirty="0" smtClean="0">
                <a:solidFill>
                  <a:schemeClr val="tx1"/>
                </a:solidFill>
                <a:latin typeface="+mn-lt"/>
                <a:ea typeface="+mn-ea"/>
                <a:cs typeface="+mn-cs"/>
              </a:rPr>
              <a:t>• Policy Management</a:t>
            </a:r>
          </a:p>
          <a:p>
            <a:r>
              <a:rPr lang="en-US" sz="1200" kern="1200" dirty="0" smtClean="0">
                <a:solidFill>
                  <a:schemeClr val="tx1"/>
                </a:solidFill>
                <a:latin typeface="+mn-lt"/>
                <a:ea typeface="+mn-ea"/>
                <a:cs typeface="+mn-cs"/>
              </a:rPr>
              <a:t>The PCS validates that its policy data is both consistent and compatible with the policies at “the other end.” Inconsistent and incompatible policy data in distributed systems is a significant vulnerability.</a:t>
            </a:r>
          </a:p>
          <a:p>
            <a:r>
              <a:rPr lang="en-US" sz="1200" kern="1200" dirty="0" smtClean="0">
                <a:solidFill>
                  <a:schemeClr val="tx1"/>
                </a:solidFill>
                <a:latin typeface="+mn-lt"/>
                <a:ea typeface="+mn-ea"/>
                <a:cs typeface="+mn-cs"/>
              </a:rPr>
              <a:t>• Covert Channel Suppression</a:t>
            </a:r>
          </a:p>
          <a:p>
            <a:r>
              <a:rPr lang="en-US" sz="1200" kern="1200" dirty="0" smtClean="0">
                <a:solidFill>
                  <a:schemeClr val="tx1"/>
                </a:solidFill>
                <a:latin typeface="+mn-lt"/>
                <a:ea typeface="+mn-ea"/>
                <a:cs typeface="+mn-cs"/>
              </a:rPr>
              <a:t>An errant or even malicious application can control the transmission of data to cause unauthorized disclosure of sensitive data as a side effect of normal system traffic. Imagine controlling the timing of legitimate traffic to signal sensitive data in Morse code. The PCS is logically between the application and the network protocol stack. The PCS transmits and receives data only in accordance with the protection policy, including timing constraints when applicable. Because the PCS throttles data to the rates configured in the policy, malicious applications on either end can’t mount a Denial of Service attack.</a:t>
            </a:r>
          </a:p>
          <a:p>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25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NSA has published guidance documents to describe its</a:t>
            </a:r>
            <a:r>
              <a:rPr lang="en-US" sz="1200" kern="1200" baseline="0" dirty="0" smtClean="0">
                <a:solidFill>
                  <a:schemeClr val="tx1"/>
                </a:solidFill>
                <a:latin typeface="+mn-lt"/>
                <a:ea typeface="+mn-ea"/>
                <a:cs typeface="+mn-cs"/>
              </a:rPr>
              <a:t> robustness levels.</a:t>
            </a:r>
          </a:p>
          <a:p>
            <a:r>
              <a:rPr lang="en-US" sz="1200" kern="1200" baseline="0" dirty="0" smtClean="0">
                <a:solidFill>
                  <a:schemeClr val="tx1"/>
                </a:solidFill>
                <a:latin typeface="+mn-lt"/>
                <a:ea typeface="+mn-ea"/>
                <a:cs typeface="+mn-cs"/>
              </a:rPr>
              <a:t>SKPP helps to ensure that the kernel meets the N A and T requirements of the neat principles.</a:t>
            </a:r>
          </a:p>
          <a:p>
            <a:r>
              <a:rPr lang="en-US" dirty="0" smtClean="0"/>
              <a:t>An evaluation to SKPP presents</a:t>
            </a:r>
            <a:r>
              <a:rPr lang="en-US" baseline="0" dirty="0" smtClean="0"/>
              <a:t> the highest Common Criteria Security level for commercial software.</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26</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basic</a:t>
            </a:r>
            <a:r>
              <a:rPr lang="en-US" baseline="0" dirty="0" smtClean="0"/>
              <a:t> VM architecture is susceptible to vulnerabilities of the main underlying host OS as well as the </a:t>
            </a:r>
            <a:r>
              <a:rPr lang="en-US" baseline="0" dirty="0" err="1" smtClean="0"/>
              <a:t>vunerabilities</a:t>
            </a:r>
            <a:r>
              <a:rPr lang="en-US" baseline="0" dirty="0" smtClean="0"/>
              <a:t> of the guest </a:t>
            </a:r>
            <a:r>
              <a:rPr lang="en-US" baseline="0" dirty="0" err="1" smtClean="0"/>
              <a:t>OS’s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27</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a:t>
            </a:r>
            <a:r>
              <a:rPr lang="en-US" baseline="0" dirty="0" smtClean="0"/>
              <a:t> trusted processes are added to the system, the kernel is no longer the sole arbiter of security.</a:t>
            </a:r>
          </a:p>
          <a:p>
            <a:r>
              <a:rPr lang="en-US" baseline="0" dirty="0" smtClean="0"/>
              <a:t>Need to ensure that the privileges of those trusted processes aren’t abused or usurped by other processes.</a:t>
            </a:r>
          </a:p>
          <a:p>
            <a:r>
              <a:rPr lang="en-US" baseline="0" dirty="0" smtClean="0"/>
              <a:t>How do we know when to trust a process?</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5</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Hypervisor controls the hardware, not a</a:t>
            </a:r>
            <a:r>
              <a:rPr lang="en-US" baseline="0" dirty="0" smtClean="0"/>
              <a:t> host operating system. </a:t>
            </a:r>
          </a:p>
          <a:p>
            <a:r>
              <a:rPr lang="en-US" baseline="0" dirty="0" smtClean="0"/>
              <a:t>Results in millions of bytes of privileged code which can contain vulnerabilities.</a:t>
            </a:r>
          </a:p>
          <a:p>
            <a:r>
              <a:rPr lang="en-US" baseline="0" dirty="0" err="1" smtClean="0"/>
              <a:t>Xen</a:t>
            </a:r>
            <a:r>
              <a:rPr lang="en-US" baseline="0" dirty="0" smtClean="0"/>
              <a:t> is an example hypervisor.  This is used in many cloud computing environments for security and monitoring.</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28</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Designed for high assurance applications.</a:t>
            </a:r>
          </a:p>
          <a:p>
            <a:r>
              <a:rPr lang="en-US" dirty="0" smtClean="0"/>
              <a:t>Can host multiple partitioned ARINC</a:t>
            </a:r>
            <a:r>
              <a:rPr lang="en-US" baseline="0" dirty="0" smtClean="0"/>
              <a:t> 653 applications.</a:t>
            </a:r>
          </a:p>
          <a:p>
            <a:r>
              <a:rPr lang="en-US" baseline="0" dirty="0" smtClean="0"/>
              <a:t>Virtual machines operate completely in their own partitions – this is referred to as padded cell.</a:t>
            </a:r>
          </a:p>
          <a:p>
            <a:r>
              <a:rPr lang="en-US" baseline="0" dirty="0" smtClean="0"/>
              <a:t>Nothing in the guest confines can escape the partition or affect the other critical applications.</a:t>
            </a:r>
          </a:p>
          <a:p>
            <a:r>
              <a:rPr lang="en-US" baseline="0" dirty="0" smtClean="0"/>
              <a:t>Guest OS and applications run unmodified in it’s own partition.</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29</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Example of having non-critical</a:t>
            </a:r>
            <a:r>
              <a:rPr lang="en-US" baseline="0" dirty="0" smtClean="0"/>
              <a:t> and critical applications together.</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30</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 subject can only access objects at certain levels determined by his security level. For instance, the following are two typical access specifications: ``Unclassified personnel cannot read data at confidential levels'' and ``Top-Secret data cannot be written into the files at unclassified levels''.</a:t>
            </a:r>
            <a:endParaRPr lang="en-US" dirty="0" smtClean="0"/>
          </a:p>
          <a:p>
            <a:r>
              <a:rPr lang="en-US" dirty="0" smtClean="0"/>
              <a:t>Control – of extending</a:t>
            </a:r>
            <a:r>
              <a:rPr lang="en-US" baseline="0" dirty="0" smtClean="0"/>
              <a:t> or rescinding access to an object.</a:t>
            </a:r>
          </a:p>
        </p:txBody>
      </p:sp>
      <p:sp>
        <p:nvSpPr>
          <p:cNvPr id="4" name="Slide Number Placeholder 3"/>
          <p:cNvSpPr>
            <a:spLocks noGrp="1"/>
          </p:cNvSpPr>
          <p:nvPr>
            <p:ph type="sldNum" sz="quarter" idx="10"/>
          </p:nvPr>
        </p:nvSpPr>
        <p:spPr/>
        <p:txBody>
          <a:bodyPr/>
          <a:lstStyle/>
          <a:p>
            <a:fld id="{433834AF-2306-1344-BC63-10F69A74C284}" type="slidenum">
              <a:rPr lang="en-US" smtClean="0"/>
              <a:pPr/>
              <a:t>31</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a paragraph from</a:t>
            </a:r>
            <a:r>
              <a:rPr lang="en-US" baseline="0" dirty="0" smtClean="0"/>
              <a:t> an intelligence report could be copied into a file with bowling scores than the system had lost accurate control of the situation.</a:t>
            </a:r>
          </a:p>
          <a:p>
            <a:r>
              <a:rPr lang="en-US" baseline="0" dirty="0" smtClean="0"/>
              <a:t>They chose option 2.</a:t>
            </a:r>
          </a:p>
          <a:p>
            <a:r>
              <a:rPr lang="en-US" baseline="0" dirty="0" smtClean="0"/>
              <a:t>Implemented it by denying the second access request.  Less overhead than option 1.</a:t>
            </a:r>
          </a:p>
          <a:p>
            <a:r>
              <a:rPr lang="en-US" sz="1200" kern="1200" dirty="0" smtClean="0">
                <a:solidFill>
                  <a:schemeClr val="tx1"/>
                </a:solidFill>
                <a:latin typeface="+mn-lt"/>
                <a:ea typeface="+mn-ea"/>
                <a:cs typeface="+mn-cs"/>
              </a:rPr>
              <a:t>That is, if the high-level object is successfully opened or read, a subsequent request to open the low-level object for write would be denied.</a:t>
            </a:r>
          </a:p>
          <a:p>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32</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33</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Simple security – the subject’s classification is higher than</a:t>
            </a:r>
            <a:r>
              <a:rPr lang="en-US" baseline="0" dirty="0" smtClean="0"/>
              <a:t> the object’s classification.</a:t>
            </a:r>
          </a:p>
          <a:p>
            <a:r>
              <a:rPr lang="en-US" baseline="0" dirty="0" smtClean="0"/>
              <a:t>Discretionary Security -  the subject has access to the object (regardless of classification).</a:t>
            </a:r>
          </a:p>
          <a:p>
            <a:r>
              <a:rPr lang="en-US" baseline="0" dirty="0" smtClean="0"/>
              <a:t>*-property – basically, a subject of higher classification cannot create a resource of a lower classification.</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34</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With Bell-La </a:t>
            </a:r>
            <a:r>
              <a:rPr lang="en-US" sz="1200" kern="1200" dirty="0" err="1" smtClean="0">
                <a:solidFill>
                  <a:schemeClr val="tx1"/>
                </a:solidFill>
                <a:latin typeface="+mn-lt"/>
                <a:ea typeface="+mn-ea"/>
                <a:cs typeface="+mn-cs"/>
              </a:rPr>
              <a:t>Padula</a:t>
            </a:r>
            <a:r>
              <a:rPr lang="en-US" sz="1200" kern="1200" dirty="0" smtClean="0">
                <a:solidFill>
                  <a:schemeClr val="tx1"/>
                </a:solidFill>
                <a:latin typeface="+mn-lt"/>
                <a:ea typeface="+mn-ea"/>
                <a:cs typeface="+mn-cs"/>
              </a:rPr>
              <a:t>, users can create content only at or above their own security level (i.e. secret researchers can create secret or top-secret files but may not create public files; no write-down). Conversely, users can view content only at or below their own security level (i.e. secret researchers can view public or secret files, but may not view top-secret files; no read-up).</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37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created 17 Rules.</a:t>
            </a:r>
            <a:endParaRPr lang="en-US" smtClean="0"/>
          </a:p>
          <a:p>
            <a:endParaRPr lang="en-US"/>
          </a:p>
        </p:txBody>
      </p:sp>
      <p:sp>
        <p:nvSpPr>
          <p:cNvPr id="4" name="Slide Number Placeholder 3"/>
          <p:cNvSpPr>
            <a:spLocks noGrp="1"/>
          </p:cNvSpPr>
          <p:nvPr>
            <p:ph type="sldNum" sz="quarter" idx="10"/>
          </p:nvPr>
        </p:nvSpPr>
        <p:spPr/>
        <p:txBody>
          <a:bodyPr/>
          <a:lstStyle/>
          <a:p>
            <a:fld id="{433834AF-2306-1344-BC63-10F69A74C284}" type="slidenum">
              <a:rPr lang="en-US" smtClean="0"/>
              <a:pPr/>
              <a:t>38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covert timing</a:t>
            </a:r>
            <a:r>
              <a:rPr lang="en-US" baseline="0" dirty="0" smtClean="0"/>
              <a:t> channel is an illicit communication path in which one item (High) signals information to another entity (Low) against the system security policy, by modulating its use of system resources in such a way </a:t>
            </a:r>
            <a:r>
              <a:rPr lang="en-US" sz="1200" kern="1200" dirty="0" smtClean="0">
                <a:solidFill>
                  <a:schemeClr val="tx1"/>
                </a:solidFill>
                <a:latin typeface="+mn-lt"/>
                <a:ea typeface="+mn-ea"/>
                <a:cs typeface="+mn-cs"/>
              </a:rPr>
              <a:t>that this manipulation affects the response</a:t>
            </a:r>
            <a:r>
              <a:rPr lang="en-US" sz="1200" kern="1200" baseline="0" dirty="0" smtClean="0">
                <a:solidFill>
                  <a:schemeClr val="tx1"/>
                </a:solidFill>
                <a:latin typeface="+mn-lt"/>
                <a:ea typeface="+mn-ea"/>
                <a:cs typeface="+mn-cs"/>
              </a:rPr>
              <a:t> time in Low</a:t>
            </a:r>
          </a:p>
          <a:p>
            <a:r>
              <a:rPr lang="en-US" sz="1200" kern="1200" baseline="0" dirty="0" smtClean="0">
                <a:solidFill>
                  <a:schemeClr val="tx1"/>
                </a:solidFill>
                <a:latin typeface="+mn-lt"/>
                <a:ea typeface="+mn-ea"/>
                <a:cs typeface="+mn-cs"/>
              </a:rPr>
              <a:t>Based upon the degree of deducibility and types of information deducible by Low.</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Most </a:t>
            </a:r>
            <a:r>
              <a:rPr lang="en-US" sz="1200" kern="1200" baseline="0" dirty="0" err="1" smtClean="0">
                <a:solidFill>
                  <a:schemeClr val="tx1"/>
                </a:solidFill>
                <a:latin typeface="+mn-lt"/>
                <a:ea typeface="+mn-ea"/>
                <a:cs typeface="+mn-cs"/>
              </a:rPr>
              <a:t>realtime</a:t>
            </a:r>
            <a:r>
              <a:rPr lang="en-US" sz="1200" kern="1200" baseline="0" dirty="0" smtClean="0">
                <a:solidFill>
                  <a:schemeClr val="tx1"/>
                </a:solidFill>
                <a:latin typeface="+mn-lt"/>
                <a:ea typeface="+mn-ea"/>
                <a:cs typeface="+mn-cs"/>
              </a:rPr>
              <a:t> scheduling algorithms are priority based where a process of higher priority gets precedence over a lower priority  process.  When the higher priority task gets to run is determined by the scheduling algorithm.  Many are pre-emptive.  </a:t>
            </a:r>
          </a:p>
          <a:p>
            <a:r>
              <a:rPr lang="en-US" sz="1200" kern="1200" baseline="0" dirty="0" smtClean="0">
                <a:solidFill>
                  <a:schemeClr val="tx1"/>
                </a:solidFill>
                <a:latin typeface="+mn-lt"/>
                <a:ea typeface="+mn-ea"/>
                <a:cs typeface="+mn-cs"/>
              </a:rPr>
              <a:t>Scheduling </a:t>
            </a:r>
            <a:r>
              <a:rPr lang="en-US" sz="1200" kern="1200" baseline="0" dirty="0" err="1" smtClean="0">
                <a:solidFill>
                  <a:schemeClr val="tx1"/>
                </a:solidFill>
                <a:latin typeface="+mn-lt"/>
                <a:ea typeface="+mn-ea"/>
                <a:cs typeface="+mn-cs"/>
              </a:rPr>
              <a:t>preemptiveness</a:t>
            </a:r>
            <a:r>
              <a:rPr lang="en-US" sz="1200" kern="1200" baseline="0" dirty="0" smtClean="0">
                <a:solidFill>
                  <a:schemeClr val="tx1"/>
                </a:solidFill>
                <a:latin typeface="+mn-lt"/>
                <a:ea typeface="+mn-ea"/>
                <a:cs typeface="+mn-cs"/>
              </a:rPr>
              <a:t> may cause a covert timing channel</a:t>
            </a:r>
          </a:p>
        </p:txBody>
      </p:sp>
      <p:sp>
        <p:nvSpPr>
          <p:cNvPr id="4" name="Slide Number Placeholder 3"/>
          <p:cNvSpPr>
            <a:spLocks noGrp="1"/>
          </p:cNvSpPr>
          <p:nvPr>
            <p:ph type="sldNum" sz="quarter" idx="10"/>
          </p:nvPr>
        </p:nvSpPr>
        <p:spPr/>
        <p:txBody>
          <a:bodyPr/>
          <a:lstStyle/>
          <a:p>
            <a:fld id="{433834AF-2306-1344-BC63-10F69A74C284}" type="slidenum">
              <a:rPr lang="en-US" smtClean="0"/>
              <a:pPr/>
              <a:t>39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can’t elevate</a:t>
            </a:r>
            <a:r>
              <a:rPr lang="en-US" baseline="0" dirty="0" smtClean="0"/>
              <a:t> a process to a trusted level and then give it free reign of the system.   This can cause inconveniences to the other processes within the system.</a:t>
            </a:r>
          </a:p>
          <a:p>
            <a:r>
              <a:rPr lang="en-US" baseline="0" dirty="0" smtClean="0"/>
              <a:t>Once you start having a secure kernel and a trusted process all of a sudden there is no separation between the kernel and the process because they are no longer independent.</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6</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channel is discrete</a:t>
            </a:r>
            <a:r>
              <a:rPr lang="en-US" baseline="0" dirty="0" smtClean="0"/>
              <a:t> and </a:t>
            </a:r>
            <a:r>
              <a:rPr lang="en-US" baseline="0" dirty="0" err="1" smtClean="0"/>
              <a:t>memoryless</a:t>
            </a:r>
            <a:r>
              <a:rPr lang="en-US" baseline="0" dirty="0" smtClean="0"/>
              <a:t> given that the output symbols only depend on the input symbols from X.</a:t>
            </a:r>
          </a:p>
          <a:p>
            <a:r>
              <a:rPr lang="en-US" baseline="0" dirty="0" smtClean="0"/>
              <a:t>When noise occurs during the transmission of a symbol, the symbol might be altered and affect the output observed by the receiver.</a:t>
            </a:r>
          </a:p>
          <a:p>
            <a:r>
              <a:rPr lang="en-US" baseline="0" dirty="0" smtClean="0"/>
              <a:t>The behavior of a noisy channel may be non-deterministic in a sense that the output observed by the receiver is no longer a function of the input transmitted.</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41</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Non-deducible:  Upon receiving any symbol</a:t>
            </a:r>
            <a:r>
              <a:rPr lang="en-US" baseline="0" dirty="0" smtClean="0"/>
              <a:t>. Low cannot reliably deduce which symbol has been sent by High.</a:t>
            </a:r>
          </a:p>
          <a:p>
            <a:r>
              <a:rPr lang="en-US" baseline="0" dirty="0" smtClean="0"/>
              <a:t>Positive Deducible:  Low can tell exactly which symbol has been sent by High by observing some symbols.</a:t>
            </a:r>
          </a:p>
          <a:p>
            <a:r>
              <a:rPr lang="en-US" baseline="0" dirty="0" smtClean="0"/>
              <a:t>Negative Deducible:  Low can determine exactly which symbol has not been transmitted by High.</a:t>
            </a:r>
          </a:p>
          <a:p>
            <a:r>
              <a:rPr lang="en-US" baseline="0" dirty="0" smtClean="0"/>
              <a:t>Partially Deducible: Low can deduce the occurrence of a set of multiple input symbols or the non occurrence  of a set of multiple input symbols.</a:t>
            </a:r>
          </a:p>
          <a:p>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need to separate the properties</a:t>
            </a:r>
            <a:r>
              <a:rPr lang="en-US" baseline="0" dirty="0" smtClean="0"/>
              <a:t> of the application from the secure kernel</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various functions</a:t>
            </a:r>
            <a:r>
              <a:rPr lang="en-US" baseline="0" dirty="0" smtClean="0"/>
              <a:t> in a distributed system are provided by specialized individual subsystems which are physically separated from each other and provided with only limited channels of communication with one another.</a:t>
            </a:r>
          </a:p>
          <a:p>
            <a:r>
              <a:rPr lang="en-US" baseline="0" dirty="0" smtClean="0"/>
              <a:t>A lot of security issues vanish as a result.</a:t>
            </a:r>
          </a:p>
          <a:p>
            <a:r>
              <a:rPr lang="en-US" baseline="0" dirty="0" smtClean="0"/>
              <a:t>The security problems here at at least less significant than in a system where everything runs together.</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Files are the only means of information flow between users of different security classifications.</a:t>
            </a:r>
          </a:p>
          <a:p>
            <a:r>
              <a:rPr lang="en-US" dirty="0" smtClean="0"/>
              <a:t>File</a:t>
            </a:r>
            <a:r>
              <a:rPr lang="en-US" baseline="0" dirty="0" smtClean="0"/>
              <a:t> Server, physical separation from the user.</a:t>
            </a:r>
          </a:p>
          <a:p>
            <a:r>
              <a:rPr lang="en-US" baseline="0" dirty="0" smtClean="0"/>
              <a:t>Only need to enforce one security policy on the file server itself.</a:t>
            </a:r>
          </a:p>
          <a:p>
            <a:r>
              <a:rPr lang="en-US" baseline="0" dirty="0" smtClean="0"/>
              <a:t>Users do  not have direct access to one another.</a:t>
            </a:r>
          </a:p>
          <a:p>
            <a:r>
              <a:rPr lang="en-US" baseline="0" dirty="0" smtClean="0"/>
              <a:t>Rest of security comes from the physical separation from the file system and the inability of the users to directly communicate with one another.</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Secure Network Front End. – interposed between</a:t>
            </a:r>
            <a:r>
              <a:rPr lang="en-US" baseline="0" dirty="0" smtClean="0"/>
              <a:t> a host and a network to provide end to end encryption.</a:t>
            </a:r>
          </a:p>
          <a:p>
            <a:r>
              <a:rPr lang="en-US" baseline="0" dirty="0" smtClean="0"/>
              <a:t>Contains components for handling the protocol, and message buffering.</a:t>
            </a:r>
          </a:p>
          <a:p>
            <a:r>
              <a:rPr lang="en-US" baseline="0" dirty="0" smtClean="0"/>
              <a:t>The host side is the red component.  The network side is the black component.</a:t>
            </a:r>
          </a:p>
          <a:p>
            <a:r>
              <a:rPr lang="en-US" baseline="0" dirty="0" smtClean="0"/>
              <a:t>Red component passes </a:t>
            </a:r>
            <a:r>
              <a:rPr lang="en-US" baseline="0" dirty="0" err="1" smtClean="0"/>
              <a:t>cleartext</a:t>
            </a:r>
            <a:r>
              <a:rPr lang="en-US" baseline="0" dirty="0" smtClean="0"/>
              <a:t> to the crypto to be encrypted and passed to the black to be passed along the line.</a:t>
            </a:r>
          </a:p>
          <a:p>
            <a:r>
              <a:rPr lang="en-US" baseline="0" dirty="0" smtClean="0"/>
              <a:t>The bypass is used to pass headers between the red and black components so they can cooperate.</a:t>
            </a:r>
          </a:p>
          <a:p>
            <a:r>
              <a:rPr lang="en-US" baseline="0" dirty="0" smtClean="0"/>
              <a:t>Red component can’t be allowed to pass </a:t>
            </a:r>
            <a:r>
              <a:rPr lang="en-US" baseline="0" dirty="0" err="1" smtClean="0"/>
              <a:t>cleartext</a:t>
            </a:r>
            <a:r>
              <a:rPr lang="en-US" baseline="0" dirty="0" smtClean="0"/>
              <a:t> </a:t>
            </a:r>
            <a:r>
              <a:rPr lang="en-US" baseline="0" dirty="0" err="1" smtClean="0"/>
              <a:t>informaiton</a:t>
            </a:r>
            <a:r>
              <a:rPr lang="en-US" baseline="0" dirty="0" smtClean="0"/>
              <a:t> to the black component through the bypass.</a:t>
            </a:r>
          </a:p>
          <a:p>
            <a:r>
              <a:rPr lang="en-US" baseline="0" dirty="0" smtClean="0"/>
              <a:t>To create a separation, a sensor is placed in the bypass to perform procedural checks on the traffic passing through – to check that legitimate protocol info is passed.</a:t>
            </a:r>
          </a:p>
          <a:p>
            <a:r>
              <a:rPr lang="en-US" baseline="0" dirty="0" smtClean="0"/>
              <a:t>The issue isn’t that the Red and black can communicate.  But rather what channels are available for them to communicate.</a:t>
            </a:r>
          </a:p>
        </p:txBody>
      </p:sp>
      <p:sp>
        <p:nvSpPr>
          <p:cNvPr id="4" name="Slide Number Placeholder 3"/>
          <p:cNvSpPr>
            <a:spLocks noGrp="1"/>
          </p:cNvSpPr>
          <p:nvPr>
            <p:ph type="sldNum" sz="quarter" idx="10"/>
          </p:nvPr>
        </p:nvSpPr>
        <p:spPr/>
        <p:txBody>
          <a:bodyPr/>
          <a:lstStyle/>
          <a:p>
            <a:fld id="{433834AF-2306-1344-BC63-10F69A74C284}" type="slidenum">
              <a:rPr lang="en-US" smtClean="0"/>
              <a:pPr/>
              <a:t>11</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critical components require no special privileges</a:t>
            </a:r>
            <a:r>
              <a:rPr lang="en-US" baseline="0" dirty="0" smtClean="0"/>
              <a:t> of the kernel</a:t>
            </a:r>
          </a:p>
          <a:p>
            <a:r>
              <a:rPr lang="en-US" baseline="0" dirty="0" smtClean="0"/>
              <a:t>We have completely decoupled the properties required of the security kernel from those concerned with the larger questions of the system’s overall purpose.</a:t>
            </a:r>
          </a:p>
          <a:p>
            <a:r>
              <a:rPr lang="en-US" baseline="0" dirty="0" smtClean="0"/>
              <a:t>The security kernel just maintains the distributed environment and the critical components describe the security policies.</a:t>
            </a:r>
          </a:p>
          <a:p>
            <a:endParaRPr lang="en-US" baseline="0" dirty="0" smtClean="0"/>
          </a:p>
          <a:p>
            <a:r>
              <a:rPr lang="en-US" baseline="0" dirty="0" smtClean="0"/>
              <a:t>Security Kernel just focuses on keeping the processes separate.</a:t>
            </a:r>
          </a:p>
          <a:p>
            <a:r>
              <a:rPr lang="en-US" baseline="0" dirty="0" smtClean="0"/>
              <a:t>Have a whole bunch of individual virtual machines.</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12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In other words, Common Criteria provides assurance that the process of specification, implementation and evaluation of a computer security product has been conducted in a rigorous and standard manner.</a:t>
            </a:r>
            <a:endParaRPr lang="en-US" dirty="0"/>
          </a:p>
        </p:txBody>
      </p:sp>
      <p:sp>
        <p:nvSpPr>
          <p:cNvPr id="4" name="Slide Number Placeholder 3"/>
          <p:cNvSpPr>
            <a:spLocks noGrp="1"/>
          </p:cNvSpPr>
          <p:nvPr>
            <p:ph type="sldNum" sz="quarter" idx="10"/>
          </p:nvPr>
        </p:nvSpPr>
        <p:spPr/>
        <p:txBody>
          <a:bodyPr/>
          <a:lstStyle/>
          <a:p>
            <a:fld id="{433834AF-2306-1344-BC63-10F69A74C284}" type="slidenum">
              <a:rPr lang="en-US" smtClean="0"/>
              <a:pPr/>
              <a:t>13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lstStyle>
          <a:p>
            <a:r>
              <a:rPr kumimoji="0" lang="en-CA"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sp>
        <p:nvSpPr>
          <p:cNvPr id="7" name="Date Placeholder 6"/>
          <p:cNvSpPr>
            <a:spLocks noGrp="1"/>
          </p:cNvSpPr>
          <p:nvPr>
            <p:ph type="dt" sz="half" idx="10"/>
          </p:nvPr>
        </p:nvSpPr>
        <p:spPr/>
        <p:txBody>
          <a:bodyPr/>
          <a:lstStyle/>
          <a:p>
            <a:fld id="{D1B2A821-13E4-D245-93FC-CA6DE20FB177}" type="datetime1">
              <a:rPr lang="en-US" smtClean="0"/>
              <a:pPr/>
              <a:t>10/5/10</a:t>
            </a:fld>
            <a:endParaRPr lang="en-US"/>
          </a:p>
        </p:txBody>
      </p:sp>
      <p:sp>
        <p:nvSpPr>
          <p:cNvPr id="20" name="Footer Placeholder 19"/>
          <p:cNvSpPr>
            <a:spLocks noGrp="1"/>
          </p:cNvSpPr>
          <p:nvPr>
            <p:ph type="ftr" sz="quarter" idx="11"/>
          </p:nvPr>
        </p:nvSpPr>
        <p:spPr/>
        <p:txBody>
          <a:bodyPr/>
          <a:lstStyle/>
          <a:p>
            <a:r>
              <a:rPr lang="en-US" smtClean="0"/>
              <a:t>COMP 790 Avionics</a:t>
            </a:r>
            <a:endParaRPr lang="en-US"/>
          </a:p>
        </p:txBody>
      </p:sp>
      <p:sp>
        <p:nvSpPr>
          <p:cNvPr id="10" name="Slide Number Placeholder 9"/>
          <p:cNvSpPr>
            <a:spLocks noGrp="1"/>
          </p:cNvSpPr>
          <p:nvPr>
            <p:ph type="sldNum" sz="quarter" idx="12"/>
          </p:nvPr>
        </p:nvSpPr>
        <p:spPr/>
        <p:txBody>
          <a:bodyPr/>
          <a:lstStyle/>
          <a:p>
            <a:fld id="{EEDB27B4-4712-3447-90FD-C4831A5785BD}"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633AEF32-DA57-7041-BB79-9CE246B1F539}"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44D90580-DA88-5343-908C-33E0C5996FE8}"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sp>
        <p:nvSpPr>
          <p:cNvPr id="4" name="Date Placeholder 3"/>
          <p:cNvSpPr>
            <a:spLocks noGrp="1"/>
          </p:cNvSpPr>
          <p:nvPr>
            <p:ph type="dt" sz="half" idx="10"/>
          </p:nvPr>
        </p:nvSpPr>
        <p:spPr/>
        <p:txBody>
          <a:bodyPr/>
          <a:lstStyle/>
          <a:p>
            <a:fld id="{46FF1DE1-74A3-084E-84A6-F790F5C54D56}"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16292582-9FC8-4B1B-8456-B27CC842DEE2}"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CA"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5" name="Date Placeholder 4"/>
          <p:cNvSpPr>
            <a:spLocks noGrp="1"/>
          </p:cNvSpPr>
          <p:nvPr>
            <p:ph type="dt" sz="half" idx="10"/>
          </p:nvPr>
        </p:nvSpPr>
        <p:spPr/>
        <p:txBody>
          <a:bodyPr/>
          <a:lstStyle/>
          <a:p>
            <a:fld id="{4CA85350-E178-1B40-B919-1CC89B48A103}" type="datetime1">
              <a:rPr lang="en-US" smtClean="0"/>
              <a:pPr/>
              <a:t>10/5/10</a:t>
            </a:fld>
            <a:endParaRPr lang="en-US"/>
          </a:p>
        </p:txBody>
      </p:sp>
      <p:sp>
        <p:nvSpPr>
          <p:cNvPr id="6" name="Footer Placeholder 5"/>
          <p:cNvSpPr>
            <a:spLocks noGrp="1"/>
          </p:cNvSpPr>
          <p:nvPr>
            <p:ph type="ftr" sz="quarter" idx="11"/>
          </p:nvPr>
        </p:nvSpPr>
        <p:spPr/>
        <p:txBody>
          <a:bodyPr/>
          <a:lstStyle/>
          <a:p>
            <a:r>
              <a:rPr lang="en-US" smtClean="0"/>
              <a:t>COMP 790 Avionics</a:t>
            </a:r>
            <a:endParaRPr lang="en-US"/>
          </a:p>
        </p:txBody>
      </p:sp>
      <p:sp>
        <p:nvSpPr>
          <p:cNvPr id="7" name="Slide Number Placeholder 6"/>
          <p:cNvSpPr>
            <a:spLocks noGrp="1"/>
          </p:cNvSpPr>
          <p:nvPr>
            <p:ph type="sldNum" sz="quarter" idx="12"/>
          </p:nvPr>
        </p:nvSpPr>
        <p:spPr/>
        <p:txBody>
          <a:bodyPr/>
          <a:lstStyle/>
          <a:p>
            <a:fld id="{EEDB27B4-4712-3447-90FD-C4831A5785B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CA"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CA"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7" name="Date Placeholder 6"/>
          <p:cNvSpPr>
            <a:spLocks noGrp="1"/>
          </p:cNvSpPr>
          <p:nvPr>
            <p:ph type="dt" sz="half" idx="10"/>
          </p:nvPr>
        </p:nvSpPr>
        <p:spPr/>
        <p:txBody>
          <a:bodyPr/>
          <a:lstStyle/>
          <a:p>
            <a:fld id="{FCD89273-496C-3F48-B72F-4478A320C10C}" type="datetime1">
              <a:rPr lang="en-US" smtClean="0"/>
              <a:pPr/>
              <a:t>10/5/10</a:t>
            </a:fld>
            <a:endParaRPr lang="en-US"/>
          </a:p>
        </p:txBody>
      </p:sp>
      <p:sp>
        <p:nvSpPr>
          <p:cNvPr id="8" name="Footer Placeholder 7"/>
          <p:cNvSpPr>
            <a:spLocks noGrp="1"/>
          </p:cNvSpPr>
          <p:nvPr>
            <p:ph type="ftr" sz="quarter" idx="11"/>
          </p:nvPr>
        </p:nvSpPr>
        <p:spPr/>
        <p:txBody>
          <a:bodyPr/>
          <a:lstStyle/>
          <a:p>
            <a:r>
              <a:rPr lang="en-US" smtClean="0"/>
              <a:t>COMP 790 Avionics</a:t>
            </a:r>
            <a:endParaRPr lang="en-US"/>
          </a:p>
        </p:txBody>
      </p:sp>
      <p:sp>
        <p:nvSpPr>
          <p:cNvPr id="9" name="Slide Number Placeholder 8"/>
          <p:cNvSpPr>
            <a:spLocks noGrp="1"/>
          </p:cNvSpPr>
          <p:nvPr>
            <p:ph type="sldNum" sz="quarter" idx="12"/>
          </p:nvPr>
        </p:nvSpPr>
        <p:spPr/>
        <p:txBody>
          <a:bodyPr/>
          <a:lstStyle/>
          <a:p>
            <a:fld id="{EEDB27B4-4712-3447-90FD-C4831A5785B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CA" smtClean="0"/>
              <a:t>Click to edit Master title style</a:t>
            </a:r>
            <a:endParaRPr kumimoji="0" lang="en-US"/>
          </a:p>
        </p:txBody>
      </p:sp>
      <p:sp>
        <p:nvSpPr>
          <p:cNvPr id="3" name="Date Placeholder 2"/>
          <p:cNvSpPr>
            <a:spLocks noGrp="1"/>
          </p:cNvSpPr>
          <p:nvPr>
            <p:ph type="dt" sz="half" idx="10"/>
          </p:nvPr>
        </p:nvSpPr>
        <p:spPr/>
        <p:txBody>
          <a:bodyPr/>
          <a:lstStyle/>
          <a:p>
            <a:fld id="{DB6E2668-4FD6-2B46-A74D-9413C4AB6017}" type="datetime1">
              <a:rPr lang="en-US" smtClean="0"/>
              <a:pPr/>
              <a:t>10/5/10</a:t>
            </a:fld>
            <a:endParaRPr lang="en-US"/>
          </a:p>
        </p:txBody>
      </p:sp>
      <p:sp>
        <p:nvSpPr>
          <p:cNvPr id="4" name="Footer Placeholder 3"/>
          <p:cNvSpPr>
            <a:spLocks noGrp="1"/>
          </p:cNvSpPr>
          <p:nvPr>
            <p:ph type="ftr" sz="quarter" idx="11"/>
          </p:nvPr>
        </p:nvSpPr>
        <p:spPr/>
        <p:txBody>
          <a:bodyPr/>
          <a:lstStyle/>
          <a:p>
            <a:r>
              <a:rPr lang="en-US" smtClean="0"/>
              <a:t>COMP 790 Avionics</a:t>
            </a:r>
            <a:endParaRPr lang="en-US"/>
          </a:p>
        </p:txBody>
      </p:sp>
      <p:sp>
        <p:nvSpPr>
          <p:cNvPr id="5" name="Slide Number Placeholder 4"/>
          <p:cNvSpPr>
            <a:spLocks noGrp="1"/>
          </p:cNvSpPr>
          <p:nvPr>
            <p:ph type="sldNum" sz="quarter" idx="12"/>
          </p:nvPr>
        </p:nvSpPr>
        <p:spPr/>
        <p:txBody>
          <a:bodyPr/>
          <a:lstStyle/>
          <a:p>
            <a:fld id="{EEDB27B4-4712-3447-90FD-C4831A5785B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59A778C8-3BD7-D347-823B-38E75B93D013}" type="datetime1">
              <a:rPr lang="en-US" smtClean="0"/>
              <a:pPr/>
              <a:t>10/5/10</a:t>
            </a:fld>
            <a:endParaRPr lang="en-US"/>
          </a:p>
        </p:txBody>
      </p:sp>
      <p:sp>
        <p:nvSpPr>
          <p:cNvPr id="3" name="Footer Placeholder 2"/>
          <p:cNvSpPr>
            <a:spLocks noGrp="1"/>
          </p:cNvSpPr>
          <p:nvPr>
            <p:ph type="ftr" sz="quarter" idx="11"/>
          </p:nvPr>
        </p:nvSpPr>
        <p:spPr/>
        <p:txBody>
          <a:bodyPr/>
          <a:lstStyle/>
          <a:p>
            <a:r>
              <a:rPr lang="en-US" smtClean="0"/>
              <a:t>COMP 790 Avionics</a:t>
            </a:r>
            <a:endParaRPr lang="en-US"/>
          </a:p>
        </p:txBody>
      </p:sp>
      <p:sp>
        <p:nvSpPr>
          <p:cNvPr id="4" name="Slide Number Placeholder 3"/>
          <p:cNvSpPr>
            <a:spLocks noGrp="1"/>
          </p:cNvSpPr>
          <p:nvPr>
            <p:ph type="sldNum" sz="quarter" idx="12"/>
          </p:nvPr>
        </p:nvSpPr>
        <p:spPr/>
        <p:txBody>
          <a:bodyPr/>
          <a:lstStyle/>
          <a:p>
            <a:fld id="{EEDB27B4-4712-3447-90FD-C4831A5785BD}"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CA"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5" name="Date Placeholder 4"/>
          <p:cNvSpPr>
            <a:spLocks noGrp="1"/>
          </p:cNvSpPr>
          <p:nvPr>
            <p:ph type="dt" sz="half" idx="10"/>
          </p:nvPr>
        </p:nvSpPr>
        <p:spPr/>
        <p:txBody>
          <a:bodyPr/>
          <a:lstStyle/>
          <a:p>
            <a:fld id="{AE19504F-6E94-BA40-9948-27292F6A8B6E}" type="datetime1">
              <a:rPr lang="en-US" smtClean="0"/>
              <a:pPr/>
              <a:t>10/5/10</a:t>
            </a:fld>
            <a:endParaRPr lang="en-US"/>
          </a:p>
        </p:txBody>
      </p:sp>
      <p:sp>
        <p:nvSpPr>
          <p:cNvPr id="6" name="Footer Placeholder 5"/>
          <p:cNvSpPr>
            <a:spLocks noGrp="1"/>
          </p:cNvSpPr>
          <p:nvPr>
            <p:ph type="ftr" sz="quarter" idx="11"/>
          </p:nvPr>
        </p:nvSpPr>
        <p:spPr/>
        <p:txBody>
          <a:bodyPr/>
          <a:lstStyle/>
          <a:p>
            <a:r>
              <a:rPr lang="en-US" smtClean="0"/>
              <a:t>COMP 790 Avionics</a:t>
            </a:r>
            <a:endParaRPr lang="en-US"/>
          </a:p>
        </p:txBody>
      </p:sp>
      <p:sp>
        <p:nvSpPr>
          <p:cNvPr id="7" name="Slide Number Placeholder 6"/>
          <p:cNvSpPr>
            <a:spLocks noGrp="1"/>
          </p:cNvSpPr>
          <p:nvPr>
            <p:ph type="sldNum" sz="quarter" idx="12"/>
          </p:nvPr>
        </p:nvSpPr>
        <p:spPr/>
        <p:txBody>
          <a:bodyPr/>
          <a:lstStyle/>
          <a:p>
            <a:fld id="{EEDB27B4-4712-3447-90FD-C4831A5785B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CA" smtClean="0"/>
              <a:t>Click to edit Master title style</a:t>
            </a:r>
            <a:endParaRPr kumimoji="0" lang="en-US"/>
          </a:p>
        </p:txBody>
      </p:sp>
      <p:sp>
        <p:nvSpPr>
          <p:cNvPr id="5" name="Date Placeholder 4"/>
          <p:cNvSpPr>
            <a:spLocks noGrp="1"/>
          </p:cNvSpPr>
          <p:nvPr>
            <p:ph type="dt" sz="half" idx="10"/>
          </p:nvPr>
        </p:nvSpPr>
        <p:spPr/>
        <p:txBody>
          <a:bodyPr/>
          <a:lstStyle/>
          <a:p>
            <a:fld id="{5D93A7C4-93D2-B747-BF75-38A229377730}" type="datetime1">
              <a:rPr lang="en-US" smtClean="0"/>
              <a:pPr/>
              <a:t>10/5/10</a:t>
            </a:fld>
            <a:endParaRPr lang="en-US"/>
          </a:p>
        </p:txBody>
      </p:sp>
      <p:sp>
        <p:nvSpPr>
          <p:cNvPr id="6" name="Footer Placeholder 5"/>
          <p:cNvSpPr>
            <a:spLocks noGrp="1"/>
          </p:cNvSpPr>
          <p:nvPr>
            <p:ph type="ftr" sz="quarter" idx="11"/>
          </p:nvPr>
        </p:nvSpPr>
        <p:spPr/>
        <p:txBody>
          <a:bodyPr/>
          <a:lstStyle/>
          <a:p>
            <a:r>
              <a:rPr lang="en-US" smtClean="0"/>
              <a:t>COMP 790 Avionics</a:t>
            </a:r>
            <a:endParaRPr lang="en-US"/>
          </a:p>
        </p:txBody>
      </p:sp>
      <p:sp>
        <p:nvSpPr>
          <p:cNvPr id="7" name="Slide Number Placeholder 6"/>
          <p:cNvSpPr>
            <a:spLocks noGrp="1"/>
          </p:cNvSpPr>
          <p:nvPr>
            <p:ph type="sldNum" sz="quarter" idx="12"/>
          </p:nvPr>
        </p:nvSpPr>
        <p:spPr/>
        <p:txBody>
          <a:bodyPr/>
          <a:lstStyle/>
          <a:p>
            <a:fld id="{EEDB27B4-4712-3447-90FD-C4831A5785BD}"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CA" smtClean="0"/>
              <a:t>Click icon to add picture</a:t>
            </a:r>
            <a:endParaRPr kumimoji="0" lang="en-US" dirty="0"/>
          </a:p>
        </p:txBody>
      </p:sp>
      <p:sp>
        <p:nvSpPr>
          <p:cNvPr id="9"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CA"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CA"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CA" smtClean="0"/>
              <a:t>Click to edit Master text styles</a:t>
            </a:r>
          </a:p>
          <a:p>
            <a:pPr lvl="1" eaLnBrk="1" latinLnBrk="0" hangingPunct="1"/>
            <a:r>
              <a:rPr kumimoji="0" lang="en-CA" smtClean="0"/>
              <a:t>Second level</a:t>
            </a:r>
          </a:p>
          <a:p>
            <a:pPr lvl="2" eaLnBrk="1" latinLnBrk="0" hangingPunct="1"/>
            <a:r>
              <a:rPr kumimoji="0" lang="en-CA" smtClean="0"/>
              <a:t>Third level</a:t>
            </a:r>
          </a:p>
          <a:p>
            <a:pPr lvl="3" eaLnBrk="1" latinLnBrk="0" hangingPunct="1"/>
            <a:r>
              <a:rPr kumimoji="0" lang="en-CA" smtClean="0"/>
              <a:t>Fourth level</a:t>
            </a:r>
          </a:p>
          <a:p>
            <a:pPr lvl="4" eaLnBrk="1" latinLnBrk="0" hangingPunct="1"/>
            <a:r>
              <a:rPr kumimoji="0" lang="en-CA" smtClean="0"/>
              <a:t>Fifth level</a:t>
            </a:r>
            <a:endParaRPr kumimoji="0" lang="en-US"/>
          </a:p>
        </p:txBody>
      </p:sp>
      <p:sp>
        <p:nvSpPr>
          <p:cNvPr id="24" name="Date Placeholder 23"/>
          <p:cNvSpPr>
            <a:spLocks noGrp="1"/>
          </p:cNvSpPr>
          <p:nvPr>
            <p:ph type="dt" sz="half" idx="2"/>
          </p:nvPr>
        </p:nvSpPr>
        <p:spPr>
          <a:xfrm>
            <a:off x="12192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pPr algn="l"/>
            <a:fld id="{34547F3B-92B3-D44F-AB42-F766708A716E}" type="datetime1">
              <a:rPr lang="en-US" smtClean="0"/>
              <a:pPr algn="l"/>
              <a:t>10/5/10</a:t>
            </a:fld>
            <a:endParaRPr lang="en-US" dirty="0"/>
          </a:p>
        </p:txBody>
      </p:sp>
      <p:sp>
        <p:nvSpPr>
          <p:cNvPr id="10" name="Footer Placeholder 9"/>
          <p:cNvSpPr>
            <a:spLocks noGrp="1"/>
          </p:cNvSpPr>
          <p:nvPr>
            <p:ph type="ftr" sz="quarter" idx="3"/>
          </p:nvPr>
        </p:nvSpPr>
        <p:spPr>
          <a:xfrm>
            <a:off x="3352800" y="6305550"/>
            <a:ext cx="52578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r>
              <a:rPr lang="en-US" dirty="0" smtClean="0"/>
              <a:t>COMP 790 Avionics</a:t>
            </a:r>
            <a:endParaRPr lang="en-US" dirty="0"/>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EEDB27B4-4712-3447-90FD-C4831A5785BD}"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3"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3"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3"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3"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3" Type="http://schemas.openxmlformats.org/officeDocument/2006/relationships/image" Target="../media/image1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3"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3" Type="http://schemas.openxmlformats.org/officeDocument/2006/relationships/image" Target="../media/image1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3"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3" Type="http://schemas.openxmlformats.org/officeDocument/2006/relationships/image" Target="../media/image2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3" Type="http://schemas.openxmlformats.org/officeDocument/2006/relationships/image" Target="../media/image2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png"/><Relationship Id="rId5"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3151187"/>
            <a:ext cx="7772400" cy="1470025"/>
          </a:xfrm>
        </p:spPr>
        <p:txBody>
          <a:bodyPr>
            <a:normAutofit/>
          </a:bodyPr>
          <a:lstStyle/>
          <a:p>
            <a:r>
              <a:rPr lang="en-US" dirty="0" smtClean="0"/>
              <a:t>Security for Avionics Systems</a:t>
            </a:r>
            <a:endParaRPr lang="en-US" dirty="0"/>
          </a:p>
        </p:txBody>
      </p:sp>
      <p:sp>
        <p:nvSpPr>
          <p:cNvPr id="3" name="Subtitle 2"/>
          <p:cNvSpPr>
            <a:spLocks noGrp="1"/>
          </p:cNvSpPr>
          <p:nvPr>
            <p:ph type="subTitle" idx="1"/>
          </p:nvPr>
        </p:nvSpPr>
        <p:spPr/>
        <p:txBody>
          <a:bodyPr/>
          <a:lstStyle/>
          <a:p>
            <a:r>
              <a:rPr lang="en-US" dirty="0" smtClean="0"/>
              <a:t>By: Teryl Taylor</a:t>
            </a:r>
            <a:endParaRPr lang="en-US" dirty="0"/>
          </a:p>
        </p:txBody>
      </p:sp>
      <p:pic>
        <p:nvPicPr>
          <p:cNvPr id="4" name="Picture 3"/>
          <p:cNvPicPr>
            <a:picLocks noChangeAspect="1"/>
          </p:cNvPicPr>
          <p:nvPr/>
        </p:nvPicPr>
        <p:blipFill>
          <a:blip r:embed="rId2"/>
          <a:stretch>
            <a:fillRect/>
          </a:stretch>
        </p:blipFill>
        <p:spPr>
          <a:xfrm>
            <a:off x="5689600" y="533400"/>
            <a:ext cx="2768600" cy="2263331"/>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File Server in more detail</a:t>
            </a:r>
            <a:endParaRPr lang="en-US" dirty="0"/>
          </a:p>
        </p:txBody>
      </p:sp>
      <p:sp>
        <p:nvSpPr>
          <p:cNvPr id="3" name="Content Placeholder 2"/>
          <p:cNvSpPr>
            <a:spLocks noGrp="1"/>
          </p:cNvSpPr>
          <p:nvPr>
            <p:ph idx="1"/>
          </p:nvPr>
        </p:nvSpPr>
        <p:spPr/>
        <p:txBody>
          <a:bodyPr/>
          <a:lstStyle/>
          <a:p>
            <a:r>
              <a:rPr lang="en-US" dirty="0" smtClean="0"/>
              <a:t>Only does one function.</a:t>
            </a:r>
          </a:p>
          <a:p>
            <a:r>
              <a:rPr lang="en-US" dirty="0" smtClean="0"/>
              <a:t>Requires no user programming or operating system.</a:t>
            </a:r>
          </a:p>
          <a:p>
            <a:r>
              <a:rPr lang="en-US" dirty="0" smtClean="0"/>
              <a:t>In order to guarantee the security of the whole system we only need to verify that the file server is secure.</a:t>
            </a:r>
          </a:p>
          <a:p>
            <a:r>
              <a:rPr lang="en-US" dirty="0" smtClean="0"/>
              <a:t>Security properties are specific to the task – not a set of overall general properties.</a:t>
            </a:r>
          </a:p>
          <a:p>
            <a:pPr>
              <a:buNone/>
            </a:pP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Example SNFE</a:t>
            </a:r>
            <a:endParaRPr lang="en-US" dirty="0"/>
          </a:p>
        </p:txBody>
      </p:sp>
      <p:pic>
        <p:nvPicPr>
          <p:cNvPr id="7" name="Content Placeholder 6" descr="Picture 13.png"/>
          <p:cNvPicPr>
            <a:picLocks noGrp="1" noChangeAspect="1"/>
          </p:cNvPicPr>
          <p:nvPr>
            <p:ph idx="1"/>
          </p:nvPr>
        </p:nvPicPr>
        <p:blipFill>
          <a:blip r:embed="rId3"/>
          <a:srcRect t="-4510" b="-4510"/>
          <a:stretch>
            <a:fillRect/>
          </a:stretch>
        </p:blipFill>
        <p:spPr/>
      </p:pic>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Solution – Separation Kernel</a:t>
            </a:r>
            <a:endParaRPr lang="en-US" dirty="0"/>
          </a:p>
        </p:txBody>
      </p:sp>
      <p:sp>
        <p:nvSpPr>
          <p:cNvPr id="3" name="Content Placeholder 2"/>
          <p:cNvSpPr>
            <a:spLocks noGrp="1"/>
          </p:cNvSpPr>
          <p:nvPr>
            <p:ph idx="1"/>
          </p:nvPr>
        </p:nvSpPr>
        <p:spPr/>
        <p:txBody>
          <a:bodyPr/>
          <a:lstStyle/>
          <a:p>
            <a:r>
              <a:rPr lang="en-US" dirty="0" smtClean="0"/>
              <a:t>Create a distributed system on a single processor.</a:t>
            </a:r>
          </a:p>
          <a:p>
            <a:r>
              <a:rPr lang="en-US" dirty="0" smtClean="0"/>
              <a:t>Logical rather than physical separation of components.</a:t>
            </a:r>
          </a:p>
          <a:p>
            <a:r>
              <a:rPr lang="en-US" dirty="0" smtClean="0"/>
              <a:t>Create security channels between the processes for information flow.</a:t>
            </a:r>
          </a:p>
          <a:p>
            <a:r>
              <a:rPr lang="en-US" dirty="0" smtClean="0"/>
              <a:t>The security policies are embedded in the individual components.</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Criteria</a:t>
            </a:r>
            <a:endParaRPr lang="en-US" dirty="0"/>
          </a:p>
        </p:txBody>
      </p:sp>
      <p:sp>
        <p:nvSpPr>
          <p:cNvPr id="3" name="Content Placeholder 2"/>
          <p:cNvSpPr>
            <a:spLocks noGrp="1"/>
          </p:cNvSpPr>
          <p:nvPr>
            <p:ph idx="1"/>
          </p:nvPr>
        </p:nvSpPr>
        <p:spPr/>
        <p:txBody>
          <a:bodyPr/>
          <a:lstStyle/>
          <a:p>
            <a:r>
              <a:rPr lang="en-US" dirty="0" smtClean="0"/>
              <a:t>Is an international standard for computer security certification.</a:t>
            </a:r>
          </a:p>
          <a:p>
            <a:r>
              <a:rPr lang="en-US" dirty="0" smtClean="0"/>
              <a:t>Users specify their functional and assurance requirements.</a:t>
            </a:r>
          </a:p>
          <a:p>
            <a:r>
              <a:rPr lang="en-US" dirty="0" smtClean="0"/>
              <a:t>Vendors make claims about the security attributes of their products.</a:t>
            </a:r>
          </a:p>
          <a:p>
            <a:r>
              <a:rPr lang="en-US" dirty="0" smtClean="0"/>
              <a:t>Testing laboratories verify the claims made.</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Criteria Concepts</a:t>
            </a:r>
            <a:endParaRPr lang="en-US" dirty="0"/>
          </a:p>
        </p:txBody>
      </p:sp>
      <p:sp>
        <p:nvSpPr>
          <p:cNvPr id="3" name="Content Placeholder 2"/>
          <p:cNvSpPr>
            <a:spLocks noGrp="1"/>
          </p:cNvSpPr>
          <p:nvPr>
            <p:ph idx="1"/>
          </p:nvPr>
        </p:nvSpPr>
        <p:spPr/>
        <p:txBody>
          <a:bodyPr/>
          <a:lstStyle/>
          <a:p>
            <a:r>
              <a:rPr lang="en-US" dirty="0" smtClean="0"/>
              <a:t>Protection Profile – security requirements document.</a:t>
            </a:r>
          </a:p>
          <a:p>
            <a:r>
              <a:rPr lang="en-US" dirty="0" smtClean="0"/>
              <a:t>Security Target – document discussing the attributes of the target.</a:t>
            </a:r>
          </a:p>
          <a:p>
            <a:r>
              <a:rPr lang="en-US" dirty="0" smtClean="0"/>
              <a:t>Security Functional Requirements – specifies the functions provided by the target.</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14</a:t>
            </a:fld>
            <a:endParaRPr lang="en-US"/>
          </a:p>
        </p:txBody>
      </p:sp>
      <p:pic>
        <p:nvPicPr>
          <p:cNvPr id="7" name="Picture 6"/>
          <p:cNvPicPr>
            <a:picLocks noChangeAspect="1"/>
          </p:cNvPicPr>
          <p:nvPr/>
        </p:nvPicPr>
        <p:blipFill>
          <a:blip r:embed="rId3"/>
          <a:stretch>
            <a:fillRect/>
          </a:stretch>
        </p:blipFill>
        <p:spPr>
          <a:xfrm>
            <a:off x="5771907" y="4711700"/>
            <a:ext cx="2686293" cy="16129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Concepts Continued…</a:t>
            </a:r>
            <a:endParaRPr lang="en-US" dirty="0"/>
          </a:p>
        </p:txBody>
      </p:sp>
      <p:sp>
        <p:nvSpPr>
          <p:cNvPr id="3" name="Content Placeholder 2"/>
          <p:cNvSpPr>
            <a:spLocks noGrp="1"/>
          </p:cNvSpPr>
          <p:nvPr>
            <p:ph idx="1"/>
          </p:nvPr>
        </p:nvSpPr>
        <p:spPr/>
        <p:txBody>
          <a:bodyPr/>
          <a:lstStyle/>
          <a:p>
            <a:r>
              <a:rPr lang="en-US" dirty="0" smtClean="0"/>
              <a:t>Security Assurance Requirements - descriptions of the measures taken during development and evaluation of the product to assure compliance with the claimed security functionality.</a:t>
            </a:r>
          </a:p>
          <a:p>
            <a:r>
              <a:rPr lang="en-US" dirty="0" smtClean="0"/>
              <a:t>Evaluation Assurance Level - the numerical rating describing the depth and rigor of an evaluation.</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EAL’s</a:t>
            </a:r>
            <a:endParaRPr lang="en-US" dirty="0"/>
          </a:p>
        </p:txBody>
      </p:sp>
      <p:pic>
        <p:nvPicPr>
          <p:cNvPr id="9" name="Content Placeholder 8" descr="Picture 20.png"/>
          <p:cNvPicPr>
            <a:picLocks noGrp="1" noChangeAspect="1"/>
          </p:cNvPicPr>
          <p:nvPr>
            <p:ph idx="1"/>
          </p:nvPr>
        </p:nvPicPr>
        <p:blipFill>
          <a:blip r:embed="rId2"/>
          <a:srcRect l="-18199" r="-18199"/>
          <a:stretch>
            <a:fillRect/>
          </a:stretch>
        </p:blipFill>
        <p:spPr/>
      </p:pic>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Integrated Modular Avionics</a:t>
            </a:r>
            <a:endParaRPr lang="en-US" dirty="0"/>
          </a:p>
        </p:txBody>
      </p:sp>
      <p:sp>
        <p:nvSpPr>
          <p:cNvPr id="3" name="Content Placeholder 2"/>
          <p:cNvSpPr>
            <a:spLocks noGrp="1"/>
          </p:cNvSpPr>
          <p:nvPr>
            <p:ph idx="1"/>
          </p:nvPr>
        </p:nvSpPr>
        <p:spPr/>
        <p:txBody>
          <a:bodyPr/>
          <a:lstStyle/>
          <a:p>
            <a:r>
              <a:rPr lang="en-US" dirty="0" smtClean="0"/>
              <a:t>Provides an approach where multiple applications can operate on the same processor.</a:t>
            </a:r>
          </a:p>
          <a:p>
            <a:r>
              <a:rPr lang="en-US" dirty="0" smtClean="0"/>
              <a:t>RTOS management of resources is guided by ARINC 653 – “Avionics Application Software Standard Interface”</a:t>
            </a:r>
          </a:p>
          <a:p>
            <a:r>
              <a:rPr lang="en-US" dirty="0" smtClean="0"/>
              <a:t>Applications targeted for IMA must follow the APEX API.</a:t>
            </a:r>
          </a:p>
          <a:p>
            <a:r>
              <a:rPr lang="en-US" dirty="0" smtClean="0"/>
              <a:t>Makes for ease of portability.</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MILS System</a:t>
            </a:r>
            <a:endParaRPr lang="en-US" dirty="0"/>
          </a:p>
        </p:txBody>
      </p:sp>
      <p:sp>
        <p:nvSpPr>
          <p:cNvPr id="3" name="Content Placeholder 2"/>
          <p:cNvSpPr>
            <a:spLocks noGrp="1"/>
          </p:cNvSpPr>
          <p:nvPr>
            <p:ph idx="1"/>
          </p:nvPr>
        </p:nvSpPr>
        <p:spPr/>
        <p:txBody>
          <a:bodyPr/>
          <a:lstStyle/>
          <a:p>
            <a:r>
              <a:rPr lang="en-US" dirty="0" smtClean="0"/>
              <a:t>Problem: In military applications we need to prove a system is secure and correct.</a:t>
            </a:r>
          </a:p>
          <a:p>
            <a:r>
              <a:rPr lang="en-US" dirty="0" smtClean="0"/>
              <a:t>Much more difficult as systems become increasingly complex – Moore’s Law doesn’t help.</a:t>
            </a:r>
          </a:p>
          <a:p>
            <a:r>
              <a:rPr lang="en-US" dirty="0" smtClean="0"/>
              <a:t>Imperative to modularize components to reduce complexity and use divide and conquer approaches to proving.</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MILS System Cont’d</a:t>
            </a:r>
            <a:endParaRPr lang="en-US" dirty="0"/>
          </a:p>
        </p:txBody>
      </p:sp>
      <p:sp>
        <p:nvSpPr>
          <p:cNvPr id="3" name="Content Placeholder 2"/>
          <p:cNvSpPr>
            <a:spLocks noGrp="1"/>
          </p:cNvSpPr>
          <p:nvPr>
            <p:ph idx="1"/>
          </p:nvPr>
        </p:nvSpPr>
        <p:spPr/>
        <p:txBody>
          <a:bodyPr/>
          <a:lstStyle/>
          <a:p>
            <a:r>
              <a:rPr lang="en-US" dirty="0" smtClean="0"/>
              <a:t>MILS Architecture is designed to accomplish four goals:</a:t>
            </a:r>
          </a:p>
          <a:p>
            <a:pPr lvl="1"/>
            <a:r>
              <a:rPr lang="en-US" dirty="0" smtClean="0"/>
              <a:t>Enforcing Data Isolation</a:t>
            </a:r>
          </a:p>
          <a:p>
            <a:pPr lvl="1"/>
            <a:r>
              <a:rPr lang="en-US" dirty="0" smtClean="0"/>
              <a:t>Control of Information Flow</a:t>
            </a:r>
          </a:p>
          <a:p>
            <a:pPr lvl="1"/>
            <a:r>
              <a:rPr lang="en-US" dirty="0" smtClean="0"/>
              <a:t>Period Processing</a:t>
            </a:r>
          </a:p>
          <a:p>
            <a:pPr lvl="1"/>
            <a:r>
              <a:rPr lang="en-US" dirty="0" smtClean="0"/>
              <a:t>Damage Limitation Policies</a:t>
            </a:r>
          </a:p>
          <a:p>
            <a:pPr lvl="1"/>
            <a:r>
              <a:rPr lang="en-US" dirty="0" smtClean="0"/>
              <a:t>That’s it…????</a:t>
            </a:r>
          </a:p>
          <a:p>
            <a:r>
              <a:rPr lang="en-US" dirty="0" smtClean="0"/>
              <a:t>KISS principle – the simpler, the better…and </a:t>
            </a:r>
            <a:r>
              <a:rPr lang="en-US" smtClean="0"/>
              <a:t>more verifiable.</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19</a:t>
            </a:fld>
            <a:endParaRPr lang="en-US"/>
          </a:p>
        </p:txBody>
      </p:sp>
      <p:pic>
        <p:nvPicPr>
          <p:cNvPr id="7" name="Picture 6"/>
          <p:cNvPicPr>
            <a:picLocks noChangeAspect="1"/>
          </p:cNvPicPr>
          <p:nvPr/>
        </p:nvPicPr>
        <p:blipFill>
          <a:blip r:embed="rId3"/>
          <a:stretch>
            <a:fillRect/>
          </a:stretch>
        </p:blipFill>
        <p:spPr>
          <a:xfrm>
            <a:off x="6400800" y="3124200"/>
            <a:ext cx="2413000" cy="170357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p:txBody>
          <a:bodyPr/>
          <a:lstStyle/>
          <a:p>
            <a:r>
              <a:rPr lang="en-US" dirty="0" smtClean="0"/>
              <a:t>The trouble with typical security paradigms</a:t>
            </a:r>
          </a:p>
          <a:p>
            <a:r>
              <a:rPr lang="en-US" dirty="0" err="1" smtClean="0"/>
              <a:t>Rushby’s</a:t>
            </a:r>
            <a:r>
              <a:rPr lang="en-US" dirty="0" smtClean="0"/>
              <a:t> Solution.</a:t>
            </a:r>
          </a:p>
          <a:p>
            <a:r>
              <a:rPr lang="en-US" dirty="0" smtClean="0"/>
              <a:t>Common Criteria</a:t>
            </a:r>
          </a:p>
          <a:p>
            <a:r>
              <a:rPr lang="en-US" dirty="0" smtClean="0"/>
              <a:t>MILS Architecture</a:t>
            </a:r>
          </a:p>
          <a:p>
            <a:r>
              <a:rPr lang="en-US" dirty="0" smtClean="0"/>
              <a:t>Integrity OS</a:t>
            </a:r>
          </a:p>
          <a:p>
            <a:r>
              <a:rPr lang="en-US" dirty="0" smtClean="0"/>
              <a:t>Bell-La </a:t>
            </a:r>
            <a:r>
              <a:rPr lang="en-US" dirty="0" err="1" smtClean="0"/>
              <a:t>Padula</a:t>
            </a:r>
            <a:r>
              <a:rPr lang="en-US" dirty="0" smtClean="0"/>
              <a:t> Model for Security</a:t>
            </a:r>
          </a:p>
          <a:p>
            <a:r>
              <a:rPr lang="en-US" smtClean="0"/>
              <a:t>Covert Channels</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dirty="0"/>
          </a:p>
        </p:txBody>
      </p:sp>
      <p:sp>
        <p:nvSpPr>
          <p:cNvPr id="5" name="Footer Placeholder 4"/>
          <p:cNvSpPr>
            <a:spLocks noGrp="1"/>
          </p:cNvSpPr>
          <p:nvPr>
            <p:ph type="ftr" sz="quarter" idx="11"/>
          </p:nvPr>
        </p:nvSpPr>
        <p:spPr/>
        <p:txBody>
          <a:bodyPr/>
          <a:lstStyle/>
          <a:p>
            <a:r>
              <a:rPr lang="en-US" dirty="0" smtClean="0"/>
              <a:t>COMP 790 Avionics</a:t>
            </a:r>
            <a:endParaRPr lang="en-US" dirty="0"/>
          </a:p>
        </p:txBody>
      </p:sp>
      <p:sp>
        <p:nvSpPr>
          <p:cNvPr id="6" name="Slide Number Placeholder 5"/>
          <p:cNvSpPr>
            <a:spLocks noGrp="1"/>
          </p:cNvSpPr>
          <p:nvPr>
            <p:ph type="sldNum" sz="quarter" idx="12"/>
          </p:nvPr>
        </p:nvSpPr>
        <p:spPr/>
        <p:txBody>
          <a:bodyPr/>
          <a:lstStyle/>
          <a:p>
            <a:fld id="{EEDB27B4-4712-3447-90FD-C4831A5785BD}"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MILS Characteristics </a:t>
            </a:r>
            <a:endParaRPr lang="en-US" dirty="0"/>
          </a:p>
        </p:txBody>
      </p:sp>
      <p:sp>
        <p:nvSpPr>
          <p:cNvPr id="3" name="Content Placeholder 2"/>
          <p:cNvSpPr>
            <a:spLocks noGrp="1"/>
          </p:cNvSpPr>
          <p:nvPr>
            <p:ph idx="1"/>
          </p:nvPr>
        </p:nvSpPr>
        <p:spPr/>
        <p:txBody>
          <a:bodyPr>
            <a:normAutofit/>
          </a:bodyPr>
          <a:lstStyle/>
          <a:p>
            <a:r>
              <a:rPr lang="en-US" dirty="0" smtClean="0"/>
              <a:t>It is the only code that runs in supervisory or privileged modes. </a:t>
            </a:r>
          </a:p>
          <a:p>
            <a:pPr lvl="1"/>
            <a:r>
              <a:rPr lang="en-US" dirty="0" smtClean="0"/>
              <a:t>Applications run in user mode.</a:t>
            </a:r>
          </a:p>
          <a:p>
            <a:pPr lvl="1"/>
            <a:r>
              <a:rPr lang="en-US" dirty="0" smtClean="0"/>
              <a:t>No code – device drivers or MMU can affect the kernels protection.</a:t>
            </a:r>
          </a:p>
          <a:p>
            <a:r>
              <a:rPr lang="en-US" dirty="0" smtClean="0"/>
              <a:t>The kernel is kept small.</a:t>
            </a:r>
          </a:p>
          <a:p>
            <a:pPr lvl="1"/>
            <a:r>
              <a:rPr lang="en-US" dirty="0" smtClean="0"/>
              <a:t>4000 lines of code or less.</a:t>
            </a:r>
          </a:p>
          <a:p>
            <a:pPr lvl="1"/>
            <a:r>
              <a:rPr lang="en-US" dirty="0" smtClean="0"/>
              <a:t>Easier for provability.</a:t>
            </a:r>
          </a:p>
          <a:p>
            <a:pPr lvl="1"/>
            <a:r>
              <a:rPr lang="en-US" dirty="0" smtClean="0"/>
              <a:t>Only has to be done once – reusability.</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MILS Architecture</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21</a:t>
            </a:fld>
            <a:endParaRPr lang="en-US"/>
          </a:p>
        </p:txBody>
      </p:sp>
      <p:pic>
        <p:nvPicPr>
          <p:cNvPr id="7" name="Content Placeholder 6"/>
          <p:cNvPicPr>
            <a:picLocks noGrp="1"/>
          </p:cNvPicPr>
          <p:nvPr>
            <p:ph idx="1"/>
          </p:nvPr>
        </p:nvPicPr>
        <p:blipFill>
          <a:blip r:embed="rId3"/>
          <a:srcRect l="-4045" r="-4045"/>
          <a:stretch>
            <a:fillRect/>
          </a:stretch>
        </p:blipFill>
        <p:spPr bwMode="auto">
          <a:xfrm>
            <a:off x="1371600" y="1524000"/>
            <a:ext cx="7333488" cy="4419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NEAT</a:t>
            </a:r>
            <a:endParaRPr lang="en-US" dirty="0"/>
          </a:p>
        </p:txBody>
      </p:sp>
      <p:sp>
        <p:nvSpPr>
          <p:cNvPr id="3" name="Content Placeholder 2"/>
          <p:cNvSpPr>
            <a:spLocks noGrp="1"/>
          </p:cNvSpPr>
          <p:nvPr>
            <p:ph idx="1"/>
          </p:nvPr>
        </p:nvSpPr>
        <p:spPr/>
        <p:txBody>
          <a:bodyPr/>
          <a:lstStyle/>
          <a:p>
            <a:r>
              <a:rPr lang="en-US" dirty="0" smtClean="0"/>
              <a:t>Need application level protection: reference monitor</a:t>
            </a:r>
          </a:p>
          <a:p>
            <a:r>
              <a:rPr lang="en-US" sz="3600" dirty="0" smtClean="0">
                <a:solidFill>
                  <a:srgbClr val="FF0000"/>
                </a:solidFill>
              </a:rPr>
              <a:t>N</a:t>
            </a:r>
            <a:r>
              <a:rPr lang="en-US" dirty="0" smtClean="0"/>
              <a:t>on-</a:t>
            </a:r>
            <a:r>
              <a:rPr lang="en-US" dirty="0" err="1" smtClean="0"/>
              <a:t>Bypassable</a:t>
            </a:r>
            <a:endParaRPr lang="en-US" dirty="0" smtClean="0"/>
          </a:p>
          <a:p>
            <a:r>
              <a:rPr lang="en-US" sz="3600" dirty="0" err="1" smtClean="0">
                <a:solidFill>
                  <a:srgbClr val="FF0000"/>
                </a:solidFill>
              </a:rPr>
              <a:t>E</a:t>
            </a:r>
            <a:r>
              <a:rPr lang="en-US" dirty="0" err="1" smtClean="0"/>
              <a:t>valuatable</a:t>
            </a:r>
            <a:endParaRPr lang="en-US" dirty="0" smtClean="0"/>
          </a:p>
          <a:p>
            <a:r>
              <a:rPr lang="en-US" sz="3600" dirty="0" smtClean="0">
                <a:solidFill>
                  <a:srgbClr val="FF0000"/>
                </a:solidFill>
              </a:rPr>
              <a:t>A</a:t>
            </a:r>
            <a:r>
              <a:rPr lang="en-US" dirty="0" smtClean="0"/>
              <a:t>lways Invoked</a:t>
            </a:r>
          </a:p>
          <a:p>
            <a:r>
              <a:rPr lang="en-US" sz="3600" dirty="0" smtClean="0">
                <a:solidFill>
                  <a:srgbClr val="FF0000"/>
                </a:solidFill>
              </a:rPr>
              <a:t>T</a:t>
            </a:r>
            <a:r>
              <a:rPr lang="en-US" dirty="0" smtClean="0"/>
              <a:t>amperproof</a:t>
            </a:r>
          </a:p>
          <a:p>
            <a:endParaRPr lang="en-US" dirty="0" smtClean="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22</a:t>
            </a:fld>
            <a:endParaRPr lang="en-US"/>
          </a:p>
        </p:txBody>
      </p:sp>
      <p:pic>
        <p:nvPicPr>
          <p:cNvPr id="7" name="Picture 6"/>
          <p:cNvPicPr>
            <a:picLocks noChangeAspect="1"/>
          </p:cNvPicPr>
          <p:nvPr/>
        </p:nvPicPr>
        <p:blipFill>
          <a:blip r:embed="rId3"/>
          <a:stretch>
            <a:fillRect/>
          </a:stretch>
        </p:blipFill>
        <p:spPr>
          <a:xfrm>
            <a:off x="6042945" y="2190750"/>
            <a:ext cx="2890743" cy="411480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Networking in MILS</a:t>
            </a:r>
            <a:endParaRPr lang="en-US" dirty="0"/>
          </a:p>
        </p:txBody>
      </p:sp>
      <p:sp>
        <p:nvSpPr>
          <p:cNvPr id="3" name="Content Placeholder 2"/>
          <p:cNvSpPr>
            <a:spLocks noGrp="1"/>
          </p:cNvSpPr>
          <p:nvPr>
            <p:ph idx="1"/>
          </p:nvPr>
        </p:nvSpPr>
        <p:spPr/>
        <p:txBody>
          <a:bodyPr/>
          <a:lstStyle/>
          <a:p>
            <a:r>
              <a:rPr lang="en-US" dirty="0" smtClean="0"/>
              <a:t>Socket API is the same as in normal systems.</a:t>
            </a:r>
          </a:p>
          <a:p>
            <a:r>
              <a:rPr lang="en-US" dirty="0" smtClean="0"/>
              <a:t>API is partitioned separately from the stack and drivers.</a:t>
            </a:r>
          </a:p>
          <a:p>
            <a:r>
              <a:rPr lang="en-US" dirty="0" smtClean="0"/>
              <a:t>Uses the kernel’s high assurance information flow policy.</a:t>
            </a:r>
          </a:p>
          <a:p>
            <a:r>
              <a:rPr lang="en-US" dirty="0" smtClean="0"/>
              <a:t>Policy is enforced by the Partitioning Communications System PCS.</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23</a:t>
            </a:fld>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PCS</a:t>
            </a:r>
            <a:endParaRPr lang="en-US" dirty="0"/>
          </a:p>
        </p:txBody>
      </p:sp>
      <p:sp>
        <p:nvSpPr>
          <p:cNvPr id="3" name="Content Placeholder 2"/>
          <p:cNvSpPr>
            <a:spLocks noGrp="1"/>
          </p:cNvSpPr>
          <p:nvPr>
            <p:ph idx="1"/>
          </p:nvPr>
        </p:nvSpPr>
        <p:spPr/>
        <p:txBody>
          <a:bodyPr/>
          <a:lstStyle/>
          <a:p>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24</a:t>
            </a:fld>
            <a:endParaRPr lang="en-US"/>
          </a:p>
        </p:txBody>
      </p:sp>
      <p:pic>
        <p:nvPicPr>
          <p:cNvPr id="7" name="Picture 6" descr="http://rtcmagazine.com/archive_images/rtc0503_sdt_2_2.gif"/>
          <p:cNvPicPr/>
          <p:nvPr/>
        </p:nvPicPr>
        <p:blipFill>
          <a:blip r:embed="rId2"/>
          <a:srcRect/>
          <a:stretch>
            <a:fillRect/>
          </a:stretch>
        </p:blipFill>
        <p:spPr bwMode="auto">
          <a:xfrm>
            <a:off x="1752600" y="1905000"/>
            <a:ext cx="65532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PCS cont’d</a:t>
            </a:r>
            <a:endParaRPr lang="en-US" dirty="0"/>
          </a:p>
        </p:txBody>
      </p:sp>
      <p:sp>
        <p:nvSpPr>
          <p:cNvPr id="3" name="Content Placeholder 2"/>
          <p:cNvSpPr>
            <a:spLocks noGrp="1"/>
          </p:cNvSpPr>
          <p:nvPr>
            <p:ph idx="1"/>
          </p:nvPr>
        </p:nvSpPr>
        <p:spPr/>
        <p:txBody>
          <a:bodyPr/>
          <a:lstStyle/>
          <a:p>
            <a:r>
              <a:rPr lang="en-US" dirty="0" smtClean="0"/>
              <a:t> Strong Identity of Nodes.</a:t>
            </a:r>
          </a:p>
          <a:p>
            <a:r>
              <a:rPr lang="en-US" dirty="0" smtClean="0"/>
              <a:t>Data Separation, According to Policy.</a:t>
            </a:r>
          </a:p>
          <a:p>
            <a:r>
              <a:rPr lang="en-US" dirty="0" smtClean="0"/>
              <a:t>Application of Encryption – before hitting the protocol stack.</a:t>
            </a:r>
          </a:p>
          <a:p>
            <a:r>
              <a:rPr lang="en-US" dirty="0" smtClean="0"/>
              <a:t>Policy Management.</a:t>
            </a:r>
          </a:p>
          <a:p>
            <a:r>
              <a:rPr lang="en-US" dirty="0" smtClean="0"/>
              <a:t>Covert Channel Suppression.</a:t>
            </a:r>
          </a:p>
          <a:p>
            <a:endParaRPr lang="en-US" dirty="0" smtClean="0"/>
          </a:p>
          <a:p>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Integrity MILS RTOS.</a:t>
            </a:r>
            <a:endParaRPr lang="en-US" dirty="0"/>
          </a:p>
        </p:txBody>
      </p:sp>
      <p:sp>
        <p:nvSpPr>
          <p:cNvPr id="3" name="Content Placeholder 2"/>
          <p:cNvSpPr>
            <a:spLocks noGrp="1"/>
          </p:cNvSpPr>
          <p:nvPr>
            <p:ph idx="1"/>
          </p:nvPr>
        </p:nvSpPr>
        <p:spPr/>
        <p:txBody>
          <a:bodyPr/>
          <a:lstStyle/>
          <a:p>
            <a:r>
              <a:rPr lang="en-US" dirty="0" smtClean="0"/>
              <a:t>Designed for high robustness (as described by the NSA).</a:t>
            </a:r>
          </a:p>
          <a:p>
            <a:r>
              <a:rPr lang="en-US" dirty="0" smtClean="0"/>
              <a:t>Certified based on the “Separation Kernel Protection Profile” – contains both functional and assurance requirements.</a:t>
            </a:r>
          </a:p>
          <a:p>
            <a:r>
              <a:rPr lang="en-US" dirty="0" smtClean="0"/>
              <a:t>Requirements include separation and information flow control.</a:t>
            </a:r>
          </a:p>
          <a:p>
            <a:r>
              <a:rPr lang="en-US" dirty="0" smtClean="0"/>
              <a:t>Products evaluated against SKPP must exceed EAL 6.</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 Machines</a:t>
            </a:r>
            <a:endParaRPr lang="en-US" dirty="0"/>
          </a:p>
        </p:txBody>
      </p:sp>
      <p:sp>
        <p:nvSpPr>
          <p:cNvPr id="3" name="Content Placeholder 2"/>
          <p:cNvSpPr>
            <a:spLocks noGrp="1"/>
          </p:cNvSpPr>
          <p:nvPr>
            <p:ph idx="1"/>
          </p:nvPr>
        </p:nvSpPr>
        <p:spPr/>
        <p:txBody>
          <a:bodyPr/>
          <a:lstStyle/>
          <a:p>
            <a:r>
              <a:rPr lang="en-US" dirty="0" smtClean="0"/>
              <a:t>MILS compliant systems must ensure that inter-VM intrusions are not possible.</a:t>
            </a:r>
          </a:p>
          <a:p>
            <a:r>
              <a:rPr lang="en-US" dirty="0" smtClean="0"/>
              <a:t>Higher requirement than basic hypervisors.</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27</a:t>
            </a:fld>
            <a:endParaRPr lang="en-US"/>
          </a:p>
        </p:txBody>
      </p:sp>
      <p:pic>
        <p:nvPicPr>
          <p:cNvPr id="7" name="Picture 6" descr="Picture 14.png"/>
          <p:cNvPicPr>
            <a:picLocks noChangeAspect="1"/>
          </p:cNvPicPr>
          <p:nvPr/>
        </p:nvPicPr>
        <p:blipFill>
          <a:blip r:embed="rId3"/>
          <a:stretch>
            <a:fillRect/>
          </a:stretch>
        </p:blipFill>
        <p:spPr>
          <a:xfrm>
            <a:off x="4114800" y="3257550"/>
            <a:ext cx="4109663" cy="3048000"/>
          </a:xfrm>
          <a:prstGeom prst="rect">
            <a:avLst/>
          </a:prstGeom>
        </p:spPr>
      </p:pic>
      <p:sp>
        <p:nvSpPr>
          <p:cNvPr id="8" name="TextBox 7"/>
          <p:cNvSpPr txBox="1"/>
          <p:nvPr/>
        </p:nvSpPr>
        <p:spPr>
          <a:xfrm>
            <a:off x="1905000" y="4419600"/>
            <a:ext cx="2228795" cy="369332"/>
          </a:xfrm>
          <a:prstGeom prst="rect">
            <a:avLst/>
          </a:prstGeom>
          <a:noFill/>
        </p:spPr>
        <p:txBody>
          <a:bodyPr wrap="none" rtlCol="0">
            <a:spAutoFit/>
          </a:bodyPr>
          <a:lstStyle/>
          <a:p>
            <a:r>
              <a:rPr lang="en-US" dirty="0" smtClean="0"/>
              <a:t>Basic VM Architecture</a:t>
            </a:r>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Bare Metal Virtual Machine</a:t>
            </a:r>
            <a:endParaRPr lang="en-US" dirty="0"/>
          </a:p>
        </p:txBody>
      </p:sp>
      <p:pic>
        <p:nvPicPr>
          <p:cNvPr id="7" name="Content Placeholder 6" descr="Picture 15.png"/>
          <p:cNvPicPr>
            <a:picLocks noGrp="1" noChangeAspect="1"/>
          </p:cNvPicPr>
          <p:nvPr>
            <p:ph idx="1"/>
          </p:nvPr>
        </p:nvPicPr>
        <p:blipFill>
          <a:blip r:embed="rId3"/>
          <a:srcRect t="-16766" b="-16766"/>
          <a:stretch>
            <a:fillRect/>
          </a:stretch>
        </p:blipFill>
        <p:spPr/>
      </p:pic>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Integrity’s Architecture </a:t>
            </a:r>
            <a:br>
              <a:rPr lang="en-US" dirty="0" smtClean="0"/>
            </a:br>
            <a:r>
              <a:rPr lang="en-US" dirty="0" smtClean="0"/>
              <a:t>Micro Kernel Based </a:t>
            </a:r>
            <a:endParaRPr lang="en-US" dirty="0"/>
          </a:p>
        </p:txBody>
      </p:sp>
      <p:pic>
        <p:nvPicPr>
          <p:cNvPr id="7" name="Content Placeholder 6" descr="Picture 18.png"/>
          <p:cNvPicPr>
            <a:picLocks noGrp="1" noChangeAspect="1"/>
          </p:cNvPicPr>
          <p:nvPr>
            <p:ph idx="1"/>
          </p:nvPr>
        </p:nvPicPr>
        <p:blipFill>
          <a:blip r:embed="rId3"/>
          <a:srcRect l="-3524" r="-3524"/>
          <a:stretch>
            <a:fillRect/>
          </a:stretch>
        </p:blipFill>
        <p:spPr/>
      </p:pic>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a:t>
            </a:r>
            <a:endParaRPr lang="en-US" dirty="0"/>
          </a:p>
        </p:txBody>
      </p:sp>
      <p:sp>
        <p:nvSpPr>
          <p:cNvPr id="3" name="Content Placeholder 2"/>
          <p:cNvSpPr>
            <a:spLocks noGrp="1"/>
          </p:cNvSpPr>
          <p:nvPr>
            <p:ph idx="1"/>
          </p:nvPr>
        </p:nvSpPr>
        <p:spPr/>
        <p:txBody>
          <a:bodyPr/>
          <a:lstStyle/>
          <a:p>
            <a:r>
              <a:rPr lang="en-US" dirty="0" smtClean="0"/>
              <a:t>Security is all about trust </a:t>
            </a:r>
          </a:p>
          <a:p>
            <a:pPr lvl="1"/>
            <a:r>
              <a:rPr lang="en-US" dirty="0" smtClean="0"/>
              <a:t>Can we trust the applications we are running?</a:t>
            </a:r>
          </a:p>
          <a:p>
            <a:pPr lvl="1"/>
            <a:r>
              <a:rPr lang="en-US" dirty="0" smtClean="0"/>
              <a:t>Can we trust the person on the other side of the computer?</a:t>
            </a:r>
          </a:p>
          <a:p>
            <a:r>
              <a:rPr lang="en-US" dirty="0" smtClean="0"/>
              <a:t>Many applications weren’t/aren’t built with security in mind.</a:t>
            </a:r>
          </a:p>
          <a:p>
            <a:r>
              <a:rPr lang="en-US" dirty="0" smtClean="0"/>
              <a:t>Systems are doing things they were never meant to do. </a:t>
            </a:r>
          </a:p>
          <a:p>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VM</a:t>
            </a:r>
            <a:endParaRPr lang="en-US" dirty="0"/>
          </a:p>
        </p:txBody>
      </p:sp>
      <p:pic>
        <p:nvPicPr>
          <p:cNvPr id="7" name="Content Placeholder 6" descr="Picture 19.png"/>
          <p:cNvPicPr>
            <a:picLocks noGrp="1" noChangeAspect="1"/>
          </p:cNvPicPr>
          <p:nvPr>
            <p:ph idx="1"/>
          </p:nvPr>
        </p:nvPicPr>
        <p:blipFill>
          <a:blip r:embed="rId3"/>
          <a:srcRect t="-53835" b="-53835"/>
          <a:stretch>
            <a:fillRect/>
          </a:stretch>
        </p:blipFill>
        <p:spPr/>
      </p:pic>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30</a:t>
            </a:fld>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Bell-La </a:t>
            </a:r>
            <a:r>
              <a:rPr lang="en-US" dirty="0" err="1" smtClean="0"/>
              <a:t>Padula</a:t>
            </a:r>
            <a:r>
              <a:rPr lang="en-US" dirty="0" smtClean="0"/>
              <a:t> Model</a:t>
            </a:r>
            <a:endParaRPr lang="en-US" dirty="0"/>
          </a:p>
        </p:txBody>
      </p:sp>
      <p:sp>
        <p:nvSpPr>
          <p:cNvPr id="3" name="Content Placeholder 2"/>
          <p:cNvSpPr>
            <a:spLocks noGrp="1"/>
          </p:cNvSpPr>
          <p:nvPr>
            <p:ph idx="1"/>
          </p:nvPr>
        </p:nvSpPr>
        <p:spPr/>
        <p:txBody>
          <a:bodyPr>
            <a:normAutofit/>
          </a:bodyPr>
          <a:lstStyle/>
          <a:p>
            <a:r>
              <a:rPr lang="en-US" dirty="0" smtClean="0"/>
              <a:t>Was proposed to enforce access control in military applications.</a:t>
            </a:r>
          </a:p>
          <a:p>
            <a:r>
              <a:rPr lang="en-US" dirty="0" smtClean="0"/>
              <a:t>Subjects and objects are partitioned into different security levels.</a:t>
            </a:r>
          </a:p>
          <a:p>
            <a:r>
              <a:rPr lang="en-US" dirty="0" smtClean="0"/>
              <a:t>Thought about what would happen when a shared object had it’s security level changed.</a:t>
            </a:r>
          </a:p>
          <a:p>
            <a:r>
              <a:rPr lang="en-US" dirty="0" smtClean="0"/>
              <a:t>Label’s ranged from Top-secret to Unclassified.</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Bell-La </a:t>
            </a:r>
            <a:r>
              <a:rPr lang="en-US" dirty="0" err="1" smtClean="0"/>
              <a:t>Padula</a:t>
            </a:r>
            <a:r>
              <a:rPr lang="en-US" dirty="0" smtClean="0"/>
              <a:t> Model Cont’d</a:t>
            </a:r>
            <a:endParaRPr lang="en-US" dirty="0"/>
          </a:p>
        </p:txBody>
      </p:sp>
      <p:sp>
        <p:nvSpPr>
          <p:cNvPr id="3" name="Content Placeholder 2"/>
          <p:cNvSpPr>
            <a:spLocks noGrp="1"/>
          </p:cNvSpPr>
          <p:nvPr>
            <p:ph idx="1"/>
          </p:nvPr>
        </p:nvSpPr>
        <p:spPr/>
        <p:txBody>
          <a:bodyPr/>
          <a:lstStyle/>
          <a:p>
            <a:r>
              <a:rPr lang="en-US" dirty="0" smtClean="0"/>
              <a:t>Unrestricted users could modify files without others realizing it.</a:t>
            </a:r>
          </a:p>
          <a:p>
            <a:r>
              <a:rPr lang="en-US" dirty="0" smtClean="0"/>
              <a:t>One cannot protect an item with finer granularity than the protection system supports.</a:t>
            </a:r>
          </a:p>
          <a:p>
            <a:r>
              <a:rPr lang="en-US" dirty="0" smtClean="0"/>
              <a:t>Two Options:  </a:t>
            </a:r>
          </a:p>
          <a:p>
            <a:pPr marL="1117854" lvl="2" indent="-514350">
              <a:buFont typeface="Wingdings" charset="2"/>
              <a:buAutoNum type="arabicPlain"/>
            </a:pPr>
            <a:r>
              <a:rPr lang="en-US" dirty="0" smtClean="0"/>
              <a:t>Monitor the flow of info</a:t>
            </a:r>
          </a:p>
          <a:p>
            <a:pPr marL="1117854" lvl="2" indent="-514350">
              <a:buFont typeface="Wingdings" charset="2"/>
              <a:buAutoNum type="arabicPlain"/>
            </a:pPr>
            <a:r>
              <a:rPr lang="en-US" dirty="0" smtClean="0"/>
              <a:t>Deny access to two objects simultaneously if the flow of information could be objectionable.</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Flow</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33</a:t>
            </a:fld>
            <a:endParaRPr lang="en-US"/>
          </a:p>
        </p:txBody>
      </p:sp>
      <p:pic>
        <p:nvPicPr>
          <p:cNvPr id="7" name="Picture 6"/>
          <p:cNvPicPr>
            <a:picLocks noChangeAspect="1"/>
          </p:cNvPicPr>
          <p:nvPr/>
        </p:nvPicPr>
        <p:blipFill>
          <a:blip r:embed="rId3"/>
          <a:stretch>
            <a:fillRect/>
          </a:stretch>
        </p:blipFill>
        <p:spPr>
          <a:xfrm>
            <a:off x="2895600" y="1295400"/>
            <a:ext cx="4540250" cy="496529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a:t>
            </a:r>
            <a:endParaRPr lang="en-US" dirty="0"/>
          </a:p>
        </p:txBody>
      </p:sp>
      <p:sp>
        <p:nvSpPr>
          <p:cNvPr id="3" name="Content Placeholder 2"/>
          <p:cNvSpPr>
            <a:spLocks noGrp="1"/>
          </p:cNvSpPr>
          <p:nvPr>
            <p:ph idx="1"/>
          </p:nvPr>
        </p:nvSpPr>
        <p:spPr/>
        <p:txBody>
          <a:bodyPr/>
          <a:lstStyle/>
          <a:p>
            <a:r>
              <a:rPr lang="en-US" dirty="0" smtClean="0"/>
              <a:t>Designed a set of rules governing every change in access mode.</a:t>
            </a:r>
          </a:p>
          <a:p>
            <a:r>
              <a:rPr lang="en-US" dirty="0" smtClean="0"/>
              <a:t>Each rule preserved:</a:t>
            </a:r>
          </a:p>
          <a:p>
            <a:pPr lvl="2"/>
            <a:r>
              <a:rPr lang="en-US" dirty="0" smtClean="0"/>
              <a:t>Simple security (user has proper access rights)</a:t>
            </a:r>
          </a:p>
          <a:p>
            <a:pPr lvl="2"/>
            <a:r>
              <a:rPr lang="en-US" dirty="0" smtClean="0"/>
              <a:t>Discretionary security (user has rights to object).</a:t>
            </a:r>
          </a:p>
          <a:p>
            <a:pPr lvl="2"/>
            <a:r>
              <a:rPr lang="en-US" dirty="0" smtClean="0"/>
              <a:t>*-property</a:t>
            </a:r>
          </a:p>
          <a:p>
            <a:r>
              <a:rPr lang="en-US" dirty="0" smtClean="0"/>
              <a:t>These rules were used to create a state machine for access control.</a:t>
            </a:r>
          </a:p>
          <a:p>
            <a:r>
              <a:rPr lang="en-US" dirty="0" smtClean="0"/>
              <a:t>Rules ensured remaining in a </a:t>
            </a:r>
            <a:r>
              <a:rPr lang="en-US" smtClean="0"/>
              <a:t>safe state.</a:t>
            </a:r>
          </a:p>
          <a:p>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34</a:t>
            </a:fld>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govern</a:t>
            </a:r>
            <a:endParaRPr lang="en-US" dirty="0"/>
          </a:p>
        </p:txBody>
      </p:sp>
      <p:sp>
        <p:nvSpPr>
          <p:cNvPr id="3" name="Content Placeholder 2"/>
          <p:cNvSpPr>
            <a:spLocks noGrp="1"/>
          </p:cNvSpPr>
          <p:nvPr>
            <p:ph idx="1"/>
          </p:nvPr>
        </p:nvSpPr>
        <p:spPr/>
        <p:txBody>
          <a:bodyPr/>
          <a:lstStyle/>
          <a:p>
            <a:r>
              <a:rPr lang="en-US" dirty="0" smtClean="0"/>
              <a:t>Getting access to objects</a:t>
            </a:r>
          </a:p>
          <a:p>
            <a:r>
              <a:rPr lang="en-US" dirty="0" smtClean="0"/>
              <a:t>Releasing access</a:t>
            </a:r>
          </a:p>
          <a:p>
            <a:r>
              <a:rPr lang="en-US" dirty="0" smtClean="0"/>
              <a:t>Giving access to another subject</a:t>
            </a:r>
          </a:p>
          <a:p>
            <a:r>
              <a:rPr lang="en-US" dirty="0" smtClean="0"/>
              <a:t>Rescinding other subject’s accesses</a:t>
            </a:r>
          </a:p>
          <a:p>
            <a:r>
              <a:rPr lang="en-US" dirty="0" smtClean="0"/>
              <a:t>Changing security levels</a:t>
            </a:r>
          </a:p>
          <a:p>
            <a:r>
              <a:rPr lang="en-US" dirty="0" smtClean="0"/>
              <a:t>Creating objects</a:t>
            </a:r>
          </a:p>
          <a:p>
            <a:r>
              <a:rPr lang="en-US" dirty="0" smtClean="0"/>
              <a:t>Deleting them</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Theorem 4.1</a:t>
            </a:r>
            <a:endParaRPr lang="en-US" dirty="0"/>
          </a:p>
        </p:txBody>
      </p:sp>
      <p:sp>
        <p:nvSpPr>
          <p:cNvPr id="3" name="Content Placeholder 2"/>
          <p:cNvSpPr>
            <a:spLocks noGrp="1"/>
          </p:cNvSpPr>
          <p:nvPr>
            <p:ph idx="1"/>
          </p:nvPr>
        </p:nvSpPr>
        <p:spPr/>
        <p:txBody>
          <a:bodyPr/>
          <a:lstStyle/>
          <a:p>
            <a:r>
              <a:rPr lang="en-US" i="1" dirty="0" smtClean="0"/>
              <a:t>Let </a:t>
            </a:r>
            <a:r>
              <a:rPr lang="en-US" i="1" dirty="0" err="1" smtClean="0"/>
              <a:t>w</a:t>
            </a:r>
            <a:r>
              <a:rPr lang="en-US" i="1" dirty="0" smtClean="0"/>
              <a:t> = {p1, p2, …., p10} the pi as defined in the section entitled The Rules, and z0 be a secure state which satisfies the *-property.  The Σ(R, D, </a:t>
            </a:r>
            <a:r>
              <a:rPr lang="en-US" i="1" dirty="0" err="1" smtClean="0"/>
              <a:t>W(w</a:t>
            </a:r>
            <a:r>
              <a:rPr lang="en-US" i="1" dirty="0" smtClean="0"/>
              <a:t>), z0) is a secure system which satisfies *-property</a:t>
            </a:r>
            <a:endParaRPr lang="en-US" i="1"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435608" y="0"/>
            <a:ext cx="7498080" cy="1143000"/>
          </a:xfrm>
        </p:spPr>
        <p:txBody>
          <a:bodyPr/>
          <a:lstStyle/>
          <a:p>
            <a:r>
              <a:rPr lang="en-US" dirty="0" smtClean="0"/>
              <a:t>Resulting *-property</a:t>
            </a:r>
            <a:endParaRPr lang="en-US" dirty="0"/>
          </a:p>
        </p:txBody>
      </p:sp>
      <p:pic>
        <p:nvPicPr>
          <p:cNvPr id="7" name="Content Placeholder 6" descr="Picture 9.png"/>
          <p:cNvPicPr>
            <a:picLocks noGrp="1" noChangeAspect="1"/>
          </p:cNvPicPr>
          <p:nvPr>
            <p:ph idx="1"/>
          </p:nvPr>
        </p:nvPicPr>
        <p:blipFill>
          <a:blip r:embed="rId3"/>
          <a:srcRect l="-22873" r="-22873"/>
          <a:stretch>
            <a:fillRect/>
          </a:stretch>
        </p:blipFill>
        <p:spPr>
          <a:xfrm>
            <a:off x="1435608" y="1066800"/>
            <a:ext cx="7498080" cy="4495800"/>
          </a:xfrm>
        </p:spPr>
      </p:pic>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37</a:t>
            </a:fld>
            <a:endParaRPr lang="en-US"/>
          </a:p>
        </p:txBody>
      </p:sp>
      <p:sp>
        <p:nvSpPr>
          <p:cNvPr id="9" name="TextBox 8"/>
          <p:cNvSpPr txBox="1"/>
          <p:nvPr/>
        </p:nvSpPr>
        <p:spPr>
          <a:xfrm>
            <a:off x="1981200" y="5943600"/>
            <a:ext cx="3532187" cy="369332"/>
          </a:xfrm>
          <a:prstGeom prst="rect">
            <a:avLst/>
          </a:prstGeom>
          <a:noFill/>
        </p:spPr>
        <p:txBody>
          <a:bodyPr wrap="none" rtlCol="0">
            <a:spAutoFit/>
          </a:bodyPr>
          <a:lstStyle/>
          <a:p>
            <a:r>
              <a:rPr lang="en-US" dirty="0" smtClean="0"/>
              <a:t>No Read-up……No Write-down…</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Yet another revision!</a:t>
            </a:r>
            <a:endParaRPr lang="en-US" dirty="0"/>
          </a:p>
        </p:txBody>
      </p:sp>
      <p:sp>
        <p:nvSpPr>
          <p:cNvPr id="3" name="Content Placeholder 2"/>
          <p:cNvSpPr>
            <a:spLocks noGrp="1"/>
          </p:cNvSpPr>
          <p:nvPr>
            <p:ph idx="1"/>
          </p:nvPr>
        </p:nvSpPr>
        <p:spPr/>
        <p:txBody>
          <a:bodyPr/>
          <a:lstStyle/>
          <a:p>
            <a:r>
              <a:rPr lang="en-US" dirty="0" smtClean="0"/>
              <a:t>What about the OS scheduler?  It had to read and write objects of all categories?</a:t>
            </a:r>
          </a:p>
          <a:p>
            <a:r>
              <a:rPr lang="en-US" dirty="0" smtClean="0"/>
              <a:t>Solution – Trusted Subjects.</a:t>
            </a:r>
          </a:p>
          <a:p>
            <a:r>
              <a:rPr lang="en-US" dirty="0" smtClean="0"/>
              <a:t>Trusted subjects:  those who will never mix information of different security levels.</a:t>
            </a:r>
          </a:p>
          <a:p>
            <a:r>
              <a:rPr lang="en-US" dirty="0" smtClean="0"/>
              <a:t>Not required to follow the *-property.</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Covert Channels</a:t>
            </a:r>
            <a:endParaRPr lang="en-US" dirty="0"/>
          </a:p>
        </p:txBody>
      </p:sp>
      <p:sp>
        <p:nvSpPr>
          <p:cNvPr id="3" name="Content Placeholder 2"/>
          <p:cNvSpPr>
            <a:spLocks noGrp="1"/>
          </p:cNvSpPr>
          <p:nvPr>
            <p:ph idx="1"/>
          </p:nvPr>
        </p:nvSpPr>
        <p:spPr/>
        <p:txBody>
          <a:bodyPr/>
          <a:lstStyle/>
          <a:p>
            <a:r>
              <a:rPr lang="en-US" dirty="0" smtClean="0"/>
              <a:t>An illicit communication in which info is passed from high to low.</a:t>
            </a:r>
          </a:p>
          <a:p>
            <a:r>
              <a:rPr lang="en-US" dirty="0" smtClean="0"/>
              <a:t>Four Categories:</a:t>
            </a:r>
          </a:p>
          <a:p>
            <a:pPr lvl="1"/>
            <a:r>
              <a:rPr lang="en-US" dirty="0" smtClean="0"/>
              <a:t>Non-deducible</a:t>
            </a:r>
          </a:p>
          <a:p>
            <a:pPr lvl="1"/>
            <a:r>
              <a:rPr lang="en-US" dirty="0" smtClean="0"/>
              <a:t>Positive-deducible</a:t>
            </a:r>
          </a:p>
          <a:p>
            <a:pPr lvl="1"/>
            <a:r>
              <a:rPr lang="en-US" dirty="0" smtClean="0"/>
              <a:t>Negative-deducible</a:t>
            </a:r>
          </a:p>
          <a:p>
            <a:pPr lvl="1"/>
            <a:r>
              <a:rPr lang="en-US" dirty="0" smtClean="0"/>
              <a:t>Partially-deducible</a:t>
            </a:r>
          </a:p>
          <a:p>
            <a:pPr lvl="1"/>
            <a:endParaRPr lang="en-US" dirty="0" smtClean="0"/>
          </a:p>
          <a:p>
            <a:pPr lvl="1"/>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39</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Security Kernel</a:t>
            </a:r>
            <a:endParaRPr lang="en-US" dirty="0"/>
          </a:p>
        </p:txBody>
      </p:sp>
      <p:sp>
        <p:nvSpPr>
          <p:cNvPr id="3" name="Content Placeholder 2"/>
          <p:cNvSpPr>
            <a:spLocks noGrp="1"/>
          </p:cNvSpPr>
          <p:nvPr>
            <p:ph idx="1"/>
          </p:nvPr>
        </p:nvSpPr>
        <p:spPr/>
        <p:txBody>
          <a:bodyPr/>
          <a:lstStyle/>
          <a:p>
            <a:r>
              <a:rPr lang="en-US" dirty="0" smtClean="0"/>
              <a:t>Purpose: to isolate all security critical software in one place.</a:t>
            </a:r>
          </a:p>
          <a:p>
            <a:r>
              <a:rPr lang="en-US" dirty="0" smtClean="0"/>
              <a:t>Prove kernel is secure.</a:t>
            </a:r>
          </a:p>
          <a:p>
            <a:r>
              <a:rPr lang="en-US" dirty="0" smtClean="0"/>
              <a:t>Software applications become irrelevant to security.</a:t>
            </a:r>
          </a:p>
          <a:p>
            <a:r>
              <a:rPr lang="en-US" dirty="0" smtClean="0"/>
              <a:t>Military Applications: unauthorized flow of info is unacceptable.</a:t>
            </a:r>
          </a:p>
          <a:p>
            <a:r>
              <a:rPr lang="en-US" dirty="0" smtClean="0"/>
              <a:t>Security Kernel must enforce security policy on all apps and within itself.</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Rate-Monotonic Scheduling</a:t>
            </a:r>
            <a:endParaRPr lang="en-US" dirty="0"/>
          </a:p>
        </p:txBody>
      </p:sp>
      <p:sp>
        <p:nvSpPr>
          <p:cNvPr id="3" name="Content Placeholder 2"/>
          <p:cNvSpPr>
            <a:spLocks noGrp="1"/>
          </p:cNvSpPr>
          <p:nvPr>
            <p:ph idx="1"/>
          </p:nvPr>
        </p:nvSpPr>
        <p:spPr/>
        <p:txBody>
          <a:bodyPr/>
          <a:lstStyle/>
          <a:p>
            <a:r>
              <a:rPr lang="en-US" dirty="0" smtClean="0"/>
              <a:t>Son and </a:t>
            </a:r>
            <a:r>
              <a:rPr lang="en-US" dirty="0" err="1" smtClean="0"/>
              <a:t>Alves</a:t>
            </a:r>
            <a:r>
              <a:rPr lang="en-US" dirty="0" smtClean="0"/>
              <a:t>-Foss want to show that there is a vulnerability in RMS that can create a covert channel under certain circumstances.</a:t>
            </a:r>
          </a:p>
          <a:p>
            <a:r>
              <a:rPr lang="en-US" dirty="0" smtClean="0"/>
              <a:t>RMS:</a:t>
            </a:r>
          </a:p>
          <a:p>
            <a:pPr lvl="1"/>
            <a:r>
              <a:rPr lang="en-US" dirty="0" smtClean="0"/>
              <a:t>Tasks with shorter periods have higher priority.</a:t>
            </a:r>
          </a:p>
          <a:p>
            <a:pPr lvl="1"/>
            <a:r>
              <a:rPr lang="en-US" dirty="0" smtClean="0"/>
              <a:t>Priority assigned to task is fixed.</a:t>
            </a:r>
          </a:p>
          <a:p>
            <a:pPr lvl="1"/>
            <a:r>
              <a:rPr lang="en-US" dirty="0" smtClean="0"/>
              <a:t>Intrinsically pre-emptive.</a:t>
            </a:r>
          </a:p>
          <a:p>
            <a:pPr lvl="1"/>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Modeling Channel</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41</a:t>
            </a:fld>
            <a:endParaRPr lang="en-US"/>
          </a:p>
        </p:txBody>
      </p:sp>
      <p:pic>
        <p:nvPicPr>
          <p:cNvPr id="7" name="Picture 6" descr="Picture 10.png"/>
          <p:cNvPicPr>
            <a:picLocks noChangeAspect="1"/>
          </p:cNvPicPr>
          <p:nvPr/>
        </p:nvPicPr>
        <p:blipFill>
          <a:blip r:embed="rId3"/>
          <a:stretch>
            <a:fillRect/>
          </a:stretch>
        </p:blipFill>
        <p:spPr>
          <a:xfrm>
            <a:off x="1049445" y="1905000"/>
            <a:ext cx="8094555" cy="3159125"/>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Deducibility</a:t>
            </a:r>
            <a:endParaRPr lang="en-US" dirty="0"/>
          </a:p>
        </p:txBody>
      </p:sp>
      <p:pic>
        <p:nvPicPr>
          <p:cNvPr id="7" name="Content Placeholder 6" descr="Picture 11.png"/>
          <p:cNvPicPr>
            <a:picLocks noGrp="1" noChangeAspect="1"/>
          </p:cNvPicPr>
          <p:nvPr>
            <p:ph idx="1"/>
          </p:nvPr>
        </p:nvPicPr>
        <p:blipFill>
          <a:blip r:embed="rId3"/>
          <a:srcRect t="-57758" b="-57758"/>
          <a:stretch>
            <a:fillRect/>
          </a:stretch>
        </p:blipFill>
        <p:spPr>
          <a:xfrm>
            <a:off x="1066800" y="1417637"/>
            <a:ext cx="7866888" cy="5036727"/>
          </a:xfrm>
        </p:spPr>
      </p:pic>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Transmission Cycle of Channel</a:t>
            </a:r>
            <a:endParaRPr lang="en-US" dirty="0"/>
          </a:p>
        </p:txBody>
      </p:sp>
      <p:pic>
        <p:nvPicPr>
          <p:cNvPr id="7" name="Content Placeholder 6" descr="Picture 12.png"/>
          <p:cNvPicPr>
            <a:picLocks noGrp="1" noChangeAspect="1"/>
          </p:cNvPicPr>
          <p:nvPr>
            <p:ph idx="1"/>
          </p:nvPr>
        </p:nvPicPr>
        <p:blipFill>
          <a:blip r:embed="rId2"/>
          <a:srcRect t="-32838" b="-32838"/>
          <a:stretch>
            <a:fillRect/>
          </a:stretch>
        </p:blipFill>
        <p:spPr>
          <a:xfrm>
            <a:off x="1435608" y="1447800"/>
            <a:ext cx="7498080" cy="4800600"/>
          </a:xfrm>
        </p:spPr>
      </p:pic>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43</a:t>
            </a:fld>
            <a:endParaRPr lang="en-US"/>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Degree of Deducibility</a:t>
            </a:r>
            <a:endParaRPr lang="en-US" dirty="0"/>
          </a:p>
        </p:txBody>
      </p:sp>
      <p:sp>
        <p:nvSpPr>
          <p:cNvPr id="3" name="Content Placeholder 2"/>
          <p:cNvSpPr>
            <a:spLocks noGrp="1"/>
          </p:cNvSpPr>
          <p:nvPr>
            <p:ph idx="1"/>
          </p:nvPr>
        </p:nvSpPr>
        <p:spPr/>
        <p:txBody>
          <a:bodyPr/>
          <a:lstStyle/>
          <a:p>
            <a:r>
              <a:rPr lang="en-US" dirty="0" smtClean="0"/>
              <a:t>The noise level of the environment.</a:t>
            </a:r>
          </a:p>
          <a:p>
            <a:r>
              <a:rPr lang="en-US" dirty="0" smtClean="0"/>
              <a:t>The longevity of the channel (short-term vs. long-term).</a:t>
            </a:r>
          </a:p>
          <a:p>
            <a:r>
              <a:rPr lang="en-US" dirty="0" smtClean="0"/>
              <a:t>Existence of the feedback path.</a:t>
            </a:r>
          </a:p>
          <a:p>
            <a:r>
              <a:rPr lang="en-US" dirty="0" smtClean="0"/>
              <a:t>Intention of the Trojan Horse (long message vs. short message).</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Channel Capacity</a:t>
            </a:r>
            <a:endParaRPr lang="en-US" dirty="0"/>
          </a:p>
        </p:txBody>
      </p:sp>
      <p:sp>
        <p:nvSpPr>
          <p:cNvPr id="3" name="Content Placeholder 2"/>
          <p:cNvSpPr>
            <a:spLocks noGrp="1"/>
          </p:cNvSpPr>
          <p:nvPr>
            <p:ph idx="1"/>
          </p:nvPr>
        </p:nvSpPr>
        <p:spPr/>
        <p:txBody>
          <a:bodyPr>
            <a:normAutofit lnSpcReduction="10000"/>
          </a:bodyPr>
          <a:lstStyle/>
          <a:p>
            <a:r>
              <a:rPr lang="en-US" dirty="0" smtClean="0"/>
              <a:t>More information can be transferred from High to Low if the channel is less noisy.</a:t>
            </a:r>
          </a:p>
          <a:p>
            <a:r>
              <a:rPr lang="en-US" dirty="0" smtClean="0"/>
              <a:t>The quantity of information transferred is known as the channel capacity.</a:t>
            </a:r>
          </a:p>
          <a:p>
            <a:r>
              <a:rPr lang="en-US" dirty="0" smtClean="0"/>
              <a:t>Channel capacity is to show the severity of a covert channel.</a:t>
            </a:r>
          </a:p>
          <a:p>
            <a:r>
              <a:rPr lang="en-US" dirty="0" smtClean="0"/>
              <a:t>Son and </a:t>
            </a:r>
            <a:r>
              <a:rPr lang="en-US" dirty="0" err="1" smtClean="0"/>
              <a:t>Alves</a:t>
            </a:r>
            <a:r>
              <a:rPr lang="en-US" dirty="0" smtClean="0"/>
              <a:t>-Foss propose a security metric called “relative channel capacity” to compare the degree of deducibility between two covert channels.</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A system wide security policy is not enough.</a:t>
            </a:r>
          </a:p>
          <a:p>
            <a:r>
              <a:rPr lang="en-US" dirty="0" smtClean="0"/>
              <a:t>Each application needs its own component level security policy.</a:t>
            </a:r>
          </a:p>
          <a:p>
            <a:r>
              <a:rPr lang="en-US" dirty="0" smtClean="0"/>
              <a:t>Separation Security just keeps applications isolated and controls information flow.</a:t>
            </a:r>
          </a:p>
          <a:p>
            <a:r>
              <a:rPr lang="en-US" dirty="0" smtClean="0"/>
              <a:t>Resource checking is always-on.</a:t>
            </a:r>
          </a:p>
          <a:p>
            <a:r>
              <a:rPr lang="en-US" dirty="0" smtClean="0"/>
              <a:t>Covert Channel communications can still be a problem.</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http://www.aviationtoday.com/av/issue/columns/perspectives/Perspectives-Security-and-the-Separation-Kernel_9897.html</a:t>
            </a:r>
            <a:endParaRPr lang="en-US" dirty="0" smtClean="0"/>
          </a:p>
          <a:p>
            <a:r>
              <a:rPr lang="en-US" dirty="0" smtClean="0"/>
              <a:t>http://www.aviationtoday.com/av/categories/military/799.html</a:t>
            </a:r>
            <a:endParaRPr lang="en-US" dirty="0" smtClean="0"/>
          </a:p>
          <a:p>
            <a:r>
              <a:rPr lang="en-US" dirty="0" smtClean="0"/>
              <a:t>http://rtcmagazine.com/articles/view/100319</a:t>
            </a:r>
          </a:p>
          <a:p>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47</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Problem with Conventional Security</a:t>
            </a:r>
            <a:endParaRPr lang="en-US" dirty="0"/>
          </a:p>
        </p:txBody>
      </p:sp>
      <p:sp>
        <p:nvSpPr>
          <p:cNvPr id="3" name="Content Placeholder 2"/>
          <p:cNvSpPr>
            <a:spLocks noGrp="1"/>
          </p:cNvSpPr>
          <p:nvPr>
            <p:ph idx="1"/>
          </p:nvPr>
        </p:nvSpPr>
        <p:spPr/>
        <p:txBody>
          <a:bodyPr/>
          <a:lstStyle/>
          <a:p>
            <a:r>
              <a:rPr lang="en-US" dirty="0" smtClean="0"/>
              <a:t>System protects physical representation of data but not the information itself.</a:t>
            </a:r>
          </a:p>
          <a:p>
            <a:r>
              <a:rPr lang="en-US" dirty="0" smtClean="0"/>
              <a:t>One Security Policy for the whole system:</a:t>
            </a:r>
          </a:p>
          <a:p>
            <a:pPr lvl="1"/>
            <a:r>
              <a:rPr lang="en-US" dirty="0" smtClean="0"/>
              <a:t>Problem? Different processes require different privileges.</a:t>
            </a:r>
          </a:p>
          <a:p>
            <a:pPr lvl="1"/>
            <a:r>
              <a:rPr lang="en-US" dirty="0" smtClean="0"/>
              <a:t>Solution?  Trusted Processes – Breaks security policy… Bad idea…</a:t>
            </a:r>
          </a:p>
          <a:p>
            <a:r>
              <a:rPr lang="en-US" dirty="0" smtClean="0"/>
              <a:t>Must verify the Kernel and the trusted processes. </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Single Security Policy</a:t>
            </a:r>
            <a:endParaRPr lang="en-US" dirty="0"/>
          </a:p>
        </p:txBody>
      </p:sp>
      <p:sp>
        <p:nvSpPr>
          <p:cNvPr id="3" name="Content Placeholder 2"/>
          <p:cNvSpPr>
            <a:spLocks noGrp="1"/>
          </p:cNvSpPr>
          <p:nvPr>
            <p:ph idx="1"/>
          </p:nvPr>
        </p:nvSpPr>
        <p:spPr/>
        <p:txBody>
          <a:bodyPr/>
          <a:lstStyle/>
          <a:p>
            <a:r>
              <a:rPr lang="en-US" dirty="0" smtClean="0"/>
              <a:t>A single security policy does not work.</a:t>
            </a:r>
          </a:p>
          <a:p>
            <a:r>
              <a:rPr lang="en-US" dirty="0" smtClean="0"/>
              <a:t>Policy must be particular to the function of each component.</a:t>
            </a:r>
          </a:p>
          <a:p>
            <a:r>
              <a:rPr lang="en-US" dirty="0" err="1" smtClean="0"/>
              <a:t>Rushby</a:t>
            </a:r>
            <a:r>
              <a:rPr lang="en-US" dirty="0" smtClean="0"/>
              <a:t> wants:</a:t>
            </a:r>
          </a:p>
          <a:p>
            <a:pPr>
              <a:buNone/>
            </a:pPr>
            <a:r>
              <a:rPr lang="en-US" dirty="0" smtClean="0"/>
              <a:t>“A system structure that allows each component to make its own contribution to the security of the overall system and that treats all contributions equally”</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other words…DTA</a:t>
            </a:r>
            <a:endParaRPr lang="en-US" dirty="0"/>
          </a:p>
        </p:txBody>
      </p:sp>
      <p:sp>
        <p:nvSpPr>
          <p:cNvPr id="9" name="Content Placeholder 8"/>
          <p:cNvSpPr>
            <a:spLocks noGrp="1"/>
          </p:cNvSpPr>
          <p:nvPr>
            <p:ph sz="half" idx="1"/>
          </p:nvPr>
        </p:nvSpPr>
        <p:spPr/>
        <p:txBody>
          <a:bodyPr>
            <a:normAutofit/>
          </a:bodyPr>
          <a:lstStyle/>
          <a:p>
            <a:pPr>
              <a:buNone/>
            </a:pPr>
            <a:r>
              <a:rPr lang="en-US" sz="4800" dirty="0" smtClean="0"/>
              <a:t>Don’t </a:t>
            </a:r>
          </a:p>
          <a:p>
            <a:pPr>
              <a:buNone/>
            </a:pPr>
            <a:r>
              <a:rPr lang="en-US" sz="4800" smtClean="0"/>
              <a:t>Trust</a:t>
            </a:r>
            <a:endParaRPr lang="en-US" sz="4800" dirty="0" smtClean="0"/>
          </a:p>
          <a:p>
            <a:pPr>
              <a:buNone/>
            </a:pPr>
            <a:r>
              <a:rPr lang="en-US" sz="4800" dirty="0" smtClean="0"/>
              <a:t>Applications?</a:t>
            </a:r>
          </a:p>
        </p:txBody>
      </p:sp>
      <p:sp>
        <p:nvSpPr>
          <p:cNvPr id="10" name="Content Placeholder 9"/>
          <p:cNvSpPr>
            <a:spLocks noGrp="1"/>
          </p:cNvSpPr>
          <p:nvPr>
            <p:ph sz="half" idx="2"/>
          </p:nvPr>
        </p:nvSpPr>
        <p:spPr/>
        <p:txBody>
          <a:bodyPr/>
          <a:lstStyle/>
          <a:p>
            <a:endParaRPr lang="en-US"/>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7</a:t>
            </a:fld>
            <a:endParaRPr lang="en-US"/>
          </a:p>
        </p:txBody>
      </p:sp>
      <p:pic>
        <p:nvPicPr>
          <p:cNvPr id="7" name="Picture 6"/>
          <p:cNvPicPr>
            <a:picLocks noChangeAspect="1"/>
          </p:cNvPicPr>
          <p:nvPr/>
        </p:nvPicPr>
        <p:blipFill>
          <a:blip r:embed="rId3"/>
          <a:stretch>
            <a:fillRect/>
          </a:stretch>
        </p:blipFill>
        <p:spPr>
          <a:xfrm>
            <a:off x="5401318" y="1229400"/>
            <a:ext cx="3590282" cy="5247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Distributed Security</a:t>
            </a:r>
            <a:endParaRPr lang="en-US" dirty="0"/>
          </a:p>
        </p:txBody>
      </p:sp>
      <p:sp>
        <p:nvSpPr>
          <p:cNvPr id="16" name="Content Placeholder 15"/>
          <p:cNvSpPr>
            <a:spLocks noGrp="1"/>
          </p:cNvSpPr>
          <p:nvPr>
            <p:ph idx="1"/>
          </p:nvPr>
        </p:nvSpPr>
        <p:spPr/>
        <p:txBody>
          <a:bodyPr/>
          <a:lstStyle/>
          <a:p>
            <a:r>
              <a:rPr lang="en-US" dirty="0" smtClean="0"/>
              <a:t>Security does not rely on a single centralized mechanism.</a:t>
            </a:r>
          </a:p>
          <a:p>
            <a:r>
              <a:rPr lang="en-US" dirty="0" smtClean="0"/>
              <a:t>Individual functions are provided by separate subsystems.</a:t>
            </a:r>
          </a:p>
          <a:p>
            <a:r>
              <a:rPr lang="en-US" dirty="0" smtClean="0"/>
              <a:t>Only limited channels of communication with one another.</a:t>
            </a:r>
          </a:p>
          <a:p>
            <a:r>
              <a:rPr lang="en-US" dirty="0" smtClean="0"/>
              <a:t>Simplifies security.</a:t>
            </a:r>
            <a:endParaRPr lang="en-US" dirty="0"/>
          </a:p>
        </p:txBody>
      </p:sp>
      <p:sp>
        <p:nvSpPr>
          <p:cNvPr id="5" name="Date Placeholder 4"/>
          <p:cNvSpPr>
            <a:spLocks noGrp="1"/>
          </p:cNvSpPr>
          <p:nvPr>
            <p:ph type="dt" sz="half" idx="10"/>
          </p:nvPr>
        </p:nvSpPr>
        <p:spPr/>
        <p:txBody>
          <a:bodyPr/>
          <a:lstStyle/>
          <a:p>
            <a:fld id="{4CA85350-E178-1B40-B919-1CC89B48A103}" type="datetime1">
              <a:rPr lang="en-US" smtClean="0"/>
              <a:pPr/>
              <a:t>10/5/10</a:t>
            </a:fld>
            <a:endParaRPr lang="en-US"/>
          </a:p>
        </p:txBody>
      </p:sp>
      <p:sp>
        <p:nvSpPr>
          <p:cNvPr id="6" name="Footer Placeholder 5"/>
          <p:cNvSpPr>
            <a:spLocks noGrp="1"/>
          </p:cNvSpPr>
          <p:nvPr>
            <p:ph type="ftr" sz="quarter" idx="11"/>
          </p:nvPr>
        </p:nvSpPr>
        <p:spPr/>
        <p:txBody>
          <a:bodyPr/>
          <a:lstStyle/>
          <a:p>
            <a:r>
              <a:rPr lang="en-US" smtClean="0"/>
              <a:t>COMP 790 Avionics</a:t>
            </a:r>
            <a:endParaRPr lang="en-US"/>
          </a:p>
        </p:txBody>
      </p:sp>
      <p:sp>
        <p:nvSpPr>
          <p:cNvPr id="7" name="Slide Number Placeholder 6"/>
          <p:cNvSpPr>
            <a:spLocks noGrp="1"/>
          </p:cNvSpPr>
          <p:nvPr>
            <p:ph type="sldNum" sz="quarter" idx="12"/>
          </p:nvPr>
        </p:nvSpPr>
        <p:spPr/>
        <p:txBody>
          <a:bodyPr/>
          <a:lstStyle/>
          <a:p>
            <a:fld id="{EEDB27B4-4712-3447-90FD-C4831A5785BD}" type="slidenum">
              <a:rPr lang="en-US" smtClean="0"/>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4" name="Date Placeholder 3"/>
          <p:cNvSpPr>
            <a:spLocks noGrp="1"/>
          </p:cNvSpPr>
          <p:nvPr>
            <p:ph type="dt" sz="half" idx="10"/>
          </p:nvPr>
        </p:nvSpPr>
        <p:spPr/>
        <p:txBody>
          <a:bodyPr/>
          <a:lstStyle/>
          <a:p>
            <a:fld id="{1A4B1B29-49A6-484A-A05C-0A233656A185}" type="datetime1">
              <a:rPr lang="en-US" smtClean="0"/>
              <a:pPr/>
              <a:t>10/5/10</a:t>
            </a:fld>
            <a:endParaRPr lang="en-US"/>
          </a:p>
        </p:txBody>
      </p:sp>
      <p:sp>
        <p:nvSpPr>
          <p:cNvPr id="5" name="Footer Placeholder 4"/>
          <p:cNvSpPr>
            <a:spLocks noGrp="1"/>
          </p:cNvSpPr>
          <p:nvPr>
            <p:ph type="ftr" sz="quarter" idx="11"/>
          </p:nvPr>
        </p:nvSpPr>
        <p:spPr/>
        <p:txBody>
          <a:bodyPr/>
          <a:lstStyle/>
          <a:p>
            <a:r>
              <a:rPr lang="en-US" smtClean="0"/>
              <a:t>COMP 790 Avionics</a:t>
            </a:r>
            <a:endParaRPr lang="en-US"/>
          </a:p>
        </p:txBody>
      </p:sp>
      <p:sp>
        <p:nvSpPr>
          <p:cNvPr id="6" name="Slide Number Placeholder 5"/>
          <p:cNvSpPr>
            <a:spLocks noGrp="1"/>
          </p:cNvSpPr>
          <p:nvPr>
            <p:ph type="sldNum" sz="quarter" idx="12"/>
          </p:nvPr>
        </p:nvSpPr>
        <p:spPr/>
        <p:txBody>
          <a:bodyPr/>
          <a:lstStyle/>
          <a:p>
            <a:fld id="{EEDB27B4-4712-3447-90FD-C4831A5785BD}" type="slidenum">
              <a:rPr lang="en-US" smtClean="0"/>
              <a:pPr/>
              <a:t>9</a:t>
            </a:fld>
            <a:endParaRPr lang="en-US"/>
          </a:p>
        </p:txBody>
      </p:sp>
      <p:sp>
        <p:nvSpPr>
          <p:cNvPr id="7" name="Snip Single Corner Rectangle 6"/>
          <p:cNvSpPr/>
          <p:nvPr/>
        </p:nvSpPr>
        <p:spPr>
          <a:xfrm>
            <a:off x="3581400" y="1447800"/>
            <a:ext cx="2590800" cy="1905000"/>
          </a:xfrm>
          <a:prstGeom prst="snip1Rect">
            <a:avLst/>
          </a:prstGeom>
          <a:no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File Server</a:t>
            </a:r>
            <a:endParaRPr lang="en-US" sz="2800" dirty="0">
              <a:solidFill>
                <a:schemeClr val="tx1"/>
              </a:solidFill>
            </a:endParaRPr>
          </a:p>
        </p:txBody>
      </p:sp>
      <p:cxnSp>
        <p:nvCxnSpPr>
          <p:cNvPr id="9" name="Straight Connector 8"/>
          <p:cNvCxnSpPr/>
          <p:nvPr/>
        </p:nvCxnSpPr>
        <p:spPr>
          <a:xfrm rot="10800000" flipV="1">
            <a:off x="2362200" y="3352800"/>
            <a:ext cx="2438400" cy="1600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rot="5400000">
            <a:off x="4000500" y="4152900"/>
            <a:ext cx="1600200" cy="1588"/>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4801394" y="3353594"/>
            <a:ext cx="1980406" cy="1599406"/>
          </a:xfrm>
          <a:prstGeom prst="line">
            <a:avLst/>
          </a:prstGeom>
        </p:spPr>
        <p:style>
          <a:lnRef idx="2">
            <a:schemeClr val="accent1"/>
          </a:lnRef>
          <a:fillRef idx="0">
            <a:schemeClr val="accent1"/>
          </a:fillRef>
          <a:effectRef idx="1">
            <a:schemeClr val="accent1"/>
          </a:effectRef>
          <a:fontRef idx="minor">
            <a:schemeClr val="tx1"/>
          </a:fontRef>
        </p:style>
      </p:cxnSp>
      <p:pic>
        <p:nvPicPr>
          <p:cNvPr id="14" name="Picture 13"/>
          <p:cNvPicPr>
            <a:picLocks noChangeAspect="1"/>
          </p:cNvPicPr>
          <p:nvPr/>
        </p:nvPicPr>
        <p:blipFill>
          <a:blip r:embed="rId3"/>
          <a:stretch>
            <a:fillRect/>
          </a:stretch>
        </p:blipFill>
        <p:spPr>
          <a:xfrm>
            <a:off x="6934200" y="4648200"/>
            <a:ext cx="1357751" cy="1460500"/>
          </a:xfrm>
          <a:prstGeom prst="rect">
            <a:avLst/>
          </a:prstGeom>
        </p:spPr>
      </p:pic>
      <p:pic>
        <p:nvPicPr>
          <p:cNvPr id="15" name="Picture 14"/>
          <p:cNvPicPr>
            <a:picLocks noChangeAspect="1"/>
          </p:cNvPicPr>
          <p:nvPr/>
        </p:nvPicPr>
        <p:blipFill>
          <a:blip r:embed="rId4"/>
          <a:stretch>
            <a:fillRect/>
          </a:stretch>
        </p:blipFill>
        <p:spPr>
          <a:xfrm>
            <a:off x="4261644" y="5181600"/>
            <a:ext cx="1079500" cy="1387929"/>
          </a:xfrm>
          <a:prstGeom prst="rect">
            <a:avLst/>
          </a:prstGeom>
        </p:spPr>
      </p:pic>
      <p:pic>
        <p:nvPicPr>
          <p:cNvPr id="17" name="Picture 16"/>
          <p:cNvPicPr>
            <a:picLocks noChangeAspect="1"/>
          </p:cNvPicPr>
          <p:nvPr/>
        </p:nvPicPr>
        <p:blipFill>
          <a:blip r:embed="rId5"/>
          <a:stretch>
            <a:fillRect/>
          </a:stretch>
        </p:blipFill>
        <p:spPr>
          <a:xfrm>
            <a:off x="1219200" y="4683579"/>
            <a:ext cx="1522203" cy="1885950"/>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Solstice.thmx</Template>
  <TotalTime>2800</TotalTime>
  <Words>4399</Words>
  <Application>Microsoft Macintosh PowerPoint</Application>
  <PresentationFormat>On-screen Show (4:3)</PresentationFormat>
  <Paragraphs>474</Paragraphs>
  <Slides>47</Slides>
  <Notes>31</Notes>
  <HiddenSlides>0</HiddenSlides>
  <MMClips>0</MMClips>
  <ScaleCrop>false</ScaleCrop>
  <HeadingPairs>
    <vt:vector size="4" baseType="variant">
      <vt:variant>
        <vt:lpstr>Design Template</vt:lpstr>
      </vt:variant>
      <vt:variant>
        <vt:i4>1</vt:i4>
      </vt:variant>
      <vt:variant>
        <vt:lpstr>Slide Titles</vt:lpstr>
      </vt:variant>
      <vt:variant>
        <vt:i4>47</vt:i4>
      </vt:variant>
    </vt:vector>
  </HeadingPairs>
  <TitlesOfParts>
    <vt:vector size="48" baseType="lpstr">
      <vt:lpstr>Solstice</vt:lpstr>
      <vt:lpstr>Security for Avionics Systems</vt:lpstr>
      <vt:lpstr>Agenda</vt:lpstr>
      <vt:lpstr>Security</vt:lpstr>
      <vt:lpstr>Security Kernel</vt:lpstr>
      <vt:lpstr>Problem with Conventional Security</vt:lpstr>
      <vt:lpstr>Single Security Policy</vt:lpstr>
      <vt:lpstr>In other words…DTA</vt:lpstr>
      <vt:lpstr>Distributed Security</vt:lpstr>
      <vt:lpstr>Example</vt:lpstr>
      <vt:lpstr>File Server in more detail</vt:lpstr>
      <vt:lpstr>Another Example SNFE</vt:lpstr>
      <vt:lpstr>Solution – Separation Kernel</vt:lpstr>
      <vt:lpstr>Common Criteria</vt:lpstr>
      <vt:lpstr>Common Criteria Concepts</vt:lpstr>
      <vt:lpstr>Concepts Continued…</vt:lpstr>
      <vt:lpstr>EAL’s</vt:lpstr>
      <vt:lpstr>Integrated Modular Avionics</vt:lpstr>
      <vt:lpstr>MILS System</vt:lpstr>
      <vt:lpstr>MILS System Cont’d</vt:lpstr>
      <vt:lpstr>MILS Characteristics </vt:lpstr>
      <vt:lpstr>MILS Architecture</vt:lpstr>
      <vt:lpstr>NEAT</vt:lpstr>
      <vt:lpstr>Networking in MILS</vt:lpstr>
      <vt:lpstr>PCS</vt:lpstr>
      <vt:lpstr>PCS cont’d</vt:lpstr>
      <vt:lpstr>Integrity MILS RTOS.</vt:lpstr>
      <vt:lpstr>Virtual Machines</vt:lpstr>
      <vt:lpstr>Bare Metal Virtual Machine</vt:lpstr>
      <vt:lpstr>Integrity’s Architecture  Micro Kernel Based </vt:lpstr>
      <vt:lpstr>Hybrid VM</vt:lpstr>
      <vt:lpstr>Bell-La Padula Model</vt:lpstr>
      <vt:lpstr>Bell-La Padula Model Cont’d</vt:lpstr>
      <vt:lpstr>Information Flow</vt:lpstr>
      <vt:lpstr>Rules</vt:lpstr>
      <vt:lpstr>Rules govern</vt:lpstr>
      <vt:lpstr>Theorem 4.1</vt:lpstr>
      <vt:lpstr>Resulting *-property</vt:lpstr>
      <vt:lpstr>Yet another revision!</vt:lpstr>
      <vt:lpstr>Covert Channels</vt:lpstr>
      <vt:lpstr>Rate-Monotonic Scheduling</vt:lpstr>
      <vt:lpstr>Modeling Channel</vt:lpstr>
      <vt:lpstr>Deducibility</vt:lpstr>
      <vt:lpstr>Transmission Cycle of Channel</vt:lpstr>
      <vt:lpstr>Degree of Deducibility</vt:lpstr>
      <vt:lpstr>Channel Capacity</vt:lpstr>
      <vt:lpstr>Summary</vt:lpstr>
      <vt:lpstr>References</vt:lpstr>
    </vt:vector>
  </TitlesOfParts>
  <Company>Dalhousie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Security for Avionics Systems</dc:title>
  <dc:creator>Teryl Taylor</dc:creator>
  <cp:lastModifiedBy>Teryl Taylor</cp:lastModifiedBy>
  <cp:revision>25</cp:revision>
  <dcterms:created xsi:type="dcterms:W3CDTF">2010-10-06T03:24:10Z</dcterms:created>
  <dcterms:modified xsi:type="dcterms:W3CDTF">2010-10-06T03:26:57Z</dcterms:modified>
</cp:coreProperties>
</file>