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6"/>
  </p:notesMasterIdLst>
  <p:sldIdLst>
    <p:sldId id="258" r:id="rId2"/>
    <p:sldId id="256" r:id="rId3"/>
    <p:sldId id="257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59" r:id="rId12"/>
    <p:sldId id="267" r:id="rId13"/>
    <p:sldId id="269" r:id="rId14"/>
    <p:sldId id="268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8" r:id="rId23"/>
    <p:sldId id="280" r:id="rId24"/>
    <p:sldId id="281" r:id="rId25"/>
    <p:sldId id="282" r:id="rId26"/>
    <p:sldId id="283" r:id="rId27"/>
    <p:sldId id="289" r:id="rId28"/>
    <p:sldId id="284" r:id="rId29"/>
    <p:sldId id="285" r:id="rId30"/>
    <p:sldId id="286" r:id="rId31"/>
    <p:sldId id="287" r:id="rId32"/>
    <p:sldId id="288" r:id="rId33"/>
    <p:sldId id="276" r:id="rId34"/>
    <p:sldId id="290" r:id="rId35"/>
  </p:sldIdLst>
  <p:sldSz cx="9144000" cy="6858000" type="screen4x3"/>
  <p:notesSz cx="6992938" cy="92789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rgbClr val="0000CC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00CC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00CC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00CC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00CC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rgbClr val="0000CC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rgbClr val="0000CC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rgbClr val="0000CC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rgbClr val="0000CC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5" d="100"/>
          <a:sy n="35" d="100"/>
        </p:scale>
        <p:origin x="-17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05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0813" y="0"/>
            <a:ext cx="3030537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EE62B0-BAB3-4925-8B25-F9B3C50EAB0B}" type="datetimeFigureOut">
              <a:rPr lang="en-US" smtClean="0"/>
              <a:t>9/24/2010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6338" y="695325"/>
            <a:ext cx="4640262" cy="3479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06900"/>
            <a:ext cx="5594350" cy="4176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3800"/>
            <a:ext cx="30305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0813" y="8813800"/>
            <a:ext cx="3030537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DC8593-F087-445D-8FF4-EEB5C74E8EE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E105A0-790C-4D3A-A1C6-CD2E3232E6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43AC1E-32E4-4EC6-BE70-47466C76E1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7000" y="0"/>
            <a:ext cx="198120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0"/>
            <a:ext cx="579120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F43601-6152-4671-8832-A3E40B5E2A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7848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7848600" cy="4114800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en-US" noProof="0" smtClean="0"/>
          </a:p>
        </p:txBody>
      </p:sp>
      <p:sp>
        <p:nvSpPr>
          <p:cNvPr id="4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90760-68BD-45F1-91B5-4B40E83C23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19C5D-C77F-449B-839C-CCD999024B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2F0BF-7677-4CEA-B8B2-F817B8061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9812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37262D-483E-4FBE-92F4-B2E8C6A127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39DDA-730F-4072-876D-BEA744881B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22111-E0B5-49D8-B7C8-C74581E654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DB524C-27B9-4BFD-9017-39020EBD80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44518F-6708-4285-A98A-4BBA3FEA64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A06A48-D27C-4230-9070-E59A91A2E8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1136650"/>
            <a:ext cx="9132888" cy="74613"/>
          </a:xfrm>
          <a:prstGeom prst="rect">
            <a:avLst/>
          </a:prstGeom>
          <a:gradFill rotWithShape="0">
            <a:gsLst>
              <a:gs pos="0">
                <a:srgbClr val="000000"/>
              </a:gs>
              <a:gs pos="50000">
                <a:srgbClr val="0066FF"/>
              </a:gs>
              <a:gs pos="100000">
                <a:srgbClr val="000000"/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250950"/>
            <a:ext cx="9132888" cy="38100"/>
          </a:xfrm>
          <a:prstGeom prst="rect">
            <a:avLst/>
          </a:prstGeom>
          <a:solidFill>
            <a:srgbClr val="000066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0"/>
            <a:ext cx="78486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9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78486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/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75000"/>
        <a:buFont typeface="Monotype Sorts" pitchFamily="2" charset="2"/>
        <a:buChar char="l"/>
        <a:defRPr sz="3200">
          <a:solidFill>
            <a:srgbClr val="0000CC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0000"/>
        </a:buClr>
        <a:buSzPct val="100000"/>
        <a:buChar char="»"/>
        <a:defRPr sz="2800">
          <a:solidFill>
            <a:srgbClr val="000000"/>
          </a:solidFill>
          <a:latin typeface="+mn-lt"/>
        </a:defRPr>
      </a:lvl2pPr>
      <a:lvl3pPr marL="1085850" indent="-228600" algn="l" rtl="0" eaLnBrk="1" fontAlgn="base" hangingPunct="1">
        <a:spcBef>
          <a:spcPct val="20000"/>
        </a:spcBef>
        <a:spcAft>
          <a:spcPct val="0"/>
        </a:spcAft>
        <a:buClr>
          <a:srgbClr val="000000"/>
        </a:buClr>
        <a:buSzPct val="100000"/>
        <a:buChar char="–"/>
        <a:defRPr sz="2400">
          <a:solidFill>
            <a:srgbClr val="000000"/>
          </a:solidFill>
          <a:latin typeface="+mn-lt"/>
        </a:defRPr>
      </a:lvl3pPr>
      <a:lvl4pPr marL="1428750" indent="-228600" algn="l" rtl="0" eaLnBrk="1" fontAlgn="base" hangingPunct="1">
        <a:spcBef>
          <a:spcPct val="20000"/>
        </a:spcBef>
        <a:spcAft>
          <a:spcPct val="0"/>
        </a:spcAft>
        <a:buClr>
          <a:srgbClr val="000000"/>
        </a:buClr>
        <a:buSzPct val="65000"/>
        <a:buFont typeface="Monotype Sorts" pitchFamily="2" charset="2"/>
        <a:buChar char="l"/>
        <a:defRPr sz="2000">
          <a:solidFill>
            <a:srgbClr val="000000"/>
          </a:solidFill>
          <a:latin typeface="+mn-lt"/>
        </a:defRPr>
      </a:lvl4pPr>
      <a:lvl5pPr marL="1771650" indent="-228600" algn="l" rtl="0" eaLnBrk="1" fontAlgn="base" hangingPunct="1">
        <a:spcBef>
          <a:spcPct val="20000"/>
        </a:spcBef>
        <a:spcAft>
          <a:spcPct val="0"/>
        </a:spcAft>
        <a:buClr>
          <a:srgbClr val="000000"/>
        </a:buClr>
        <a:buSzPct val="100000"/>
        <a:buChar char="»"/>
        <a:defRPr sz="2000">
          <a:solidFill>
            <a:srgbClr val="000000"/>
          </a:solidFill>
          <a:latin typeface="+mn-lt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lr>
          <a:srgbClr val="000000"/>
        </a:buClr>
        <a:buSzPct val="100000"/>
        <a:buChar char="»"/>
        <a:defRPr sz="2000">
          <a:solidFill>
            <a:srgbClr val="000000"/>
          </a:solidFill>
          <a:latin typeface="+mn-lt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lr>
          <a:srgbClr val="000000"/>
        </a:buClr>
        <a:buSzPct val="100000"/>
        <a:buChar char="»"/>
        <a:defRPr sz="2000">
          <a:solidFill>
            <a:srgbClr val="000000"/>
          </a:solidFill>
          <a:latin typeface="+mn-lt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lr>
          <a:srgbClr val="000000"/>
        </a:buClr>
        <a:buSzPct val="100000"/>
        <a:buChar char="»"/>
        <a:defRPr sz="2000">
          <a:solidFill>
            <a:srgbClr val="000000"/>
          </a:solidFill>
          <a:latin typeface="+mn-lt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lr>
          <a:srgbClr val="000000"/>
        </a:buClr>
        <a:buSzPct val="100000"/>
        <a:buChar char="»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Mac </a:t>
            </a:r>
            <a:r>
              <a:rPr lang="en-US" dirty="0" err="1" smtClean="0"/>
              <a:t>Mollison</a:t>
            </a:r>
            <a:endParaRPr lang="en-US" dirty="0" smtClean="0"/>
          </a:p>
          <a:p>
            <a:r>
              <a:rPr lang="en-US" dirty="0" smtClean="0"/>
              <a:t>Sept. 24, 2010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33400" y="1371600"/>
            <a:ext cx="7848600" cy="1143000"/>
          </a:xfrm>
        </p:spPr>
        <p:txBody>
          <a:bodyPr/>
          <a:lstStyle/>
          <a:p>
            <a:r>
              <a:rPr lang="en-US" sz="4800" dirty="0" err="1" smtClean="0"/>
              <a:t>DeOS</a:t>
            </a:r>
            <a:endParaRPr lang="en-US" sz="4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219C5D-C77F-449B-839C-CCD999024B0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 err="1" smtClean="0"/>
              <a:t>DeOS</a:t>
            </a:r>
            <a:r>
              <a:rPr lang="en-US" dirty="0" smtClean="0"/>
              <a:t> is specifically designed for safety-critical systems with mixed levels of criticality.” –their marketing materials</a:t>
            </a:r>
          </a:p>
          <a:p>
            <a:r>
              <a:rPr lang="en-US" dirty="0" smtClean="0"/>
              <a:t>Looking into extending it to </a:t>
            </a:r>
            <a:r>
              <a:rPr lang="en-US" dirty="0" err="1" smtClean="0"/>
              <a:t>multicore</a:t>
            </a:r>
            <a:r>
              <a:rPr lang="en-US" dirty="0" smtClean="0"/>
              <a:t> (more on this later)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219C5D-C77F-449B-839C-CCD999024B0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rest of this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7848600" cy="4114800"/>
          </a:xfrm>
        </p:spPr>
        <p:txBody>
          <a:bodyPr/>
          <a:lstStyle/>
          <a:p>
            <a:r>
              <a:rPr lang="en-US" dirty="0" err="1" smtClean="0"/>
              <a:t>DeOS</a:t>
            </a:r>
            <a:r>
              <a:rPr lang="en-US" dirty="0" smtClean="0"/>
              <a:t> </a:t>
            </a:r>
            <a:r>
              <a:rPr lang="en-US" dirty="0" smtClean="0"/>
              <a:t>History and </a:t>
            </a:r>
            <a:r>
              <a:rPr lang="en-US" dirty="0" err="1" smtClean="0"/>
              <a:t>Delpoyment</a:t>
            </a:r>
            <a:endParaRPr lang="en-US" dirty="0" smtClean="0"/>
          </a:p>
          <a:p>
            <a:r>
              <a:rPr lang="en-US" dirty="0" smtClean="0"/>
              <a:t>Process/thread abstraction</a:t>
            </a:r>
          </a:p>
          <a:p>
            <a:r>
              <a:rPr lang="en-US" dirty="0" smtClean="0"/>
              <a:t>Synchronization &amp; Sharing</a:t>
            </a:r>
          </a:p>
          <a:p>
            <a:r>
              <a:rPr lang="en-US" b="1" dirty="0" smtClean="0"/>
              <a:t>Scheduling</a:t>
            </a:r>
          </a:p>
          <a:p>
            <a:r>
              <a:rPr lang="en-US" b="1" dirty="0" smtClean="0"/>
              <a:t>Microkernel architecture</a:t>
            </a:r>
          </a:p>
          <a:p>
            <a:r>
              <a:rPr lang="en-US" dirty="0" err="1" smtClean="0"/>
              <a:t>DeOS</a:t>
            </a:r>
            <a:r>
              <a:rPr lang="en-US" dirty="0" smtClean="0"/>
              <a:t> Middleware</a:t>
            </a:r>
          </a:p>
          <a:p>
            <a:r>
              <a:rPr lang="en-US" b="1" dirty="0" err="1" smtClean="0"/>
              <a:t>Multicore</a:t>
            </a:r>
            <a:r>
              <a:rPr lang="en-US" b="1" dirty="0" smtClean="0"/>
              <a:t>?</a:t>
            </a:r>
            <a:endParaRPr lang="en-US" b="1" dirty="0" smtClean="0"/>
          </a:p>
          <a:p>
            <a:r>
              <a:rPr lang="en-US" dirty="0" smtClean="0"/>
              <a:t>Latencies</a:t>
            </a:r>
          </a:p>
          <a:p>
            <a:r>
              <a:rPr lang="en-US" dirty="0" smtClean="0"/>
              <a:t>Binary portability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219C5D-C77F-449B-839C-CCD999024B02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DeOS</a:t>
            </a:r>
            <a:r>
              <a:rPr lang="en-US" dirty="0" smtClean="0"/>
              <a:t> History and Deployment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7848600" cy="4114800"/>
          </a:xfrm>
        </p:spPr>
        <p:txBody>
          <a:bodyPr/>
          <a:lstStyle/>
          <a:p>
            <a:r>
              <a:rPr lang="en-US" dirty="0" smtClean="0"/>
              <a:t>Began as a Honeywell internal project in the 1990s</a:t>
            </a:r>
          </a:p>
          <a:p>
            <a:r>
              <a:rPr lang="en-US" dirty="0" smtClean="0"/>
              <a:t>Considered a competitive advantage by Honeywell</a:t>
            </a:r>
          </a:p>
          <a:p>
            <a:r>
              <a:rPr lang="en-US" dirty="0" smtClean="0"/>
              <a:t>Eventually, Honeywell faced pressure to release it as COTS software</a:t>
            </a:r>
          </a:p>
          <a:p>
            <a:pPr lvl="1"/>
            <a:r>
              <a:rPr lang="en-US" dirty="0" smtClean="0"/>
              <a:t>Story continues on next slide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219C5D-C77F-449B-839C-CCD999024B02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DeOS</a:t>
            </a:r>
            <a:r>
              <a:rPr lang="en-US" dirty="0" smtClean="0"/>
              <a:t> History and Deployment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7848600" cy="4114800"/>
          </a:xfrm>
        </p:spPr>
        <p:txBody>
          <a:bodyPr/>
          <a:lstStyle/>
          <a:p>
            <a:r>
              <a:rPr lang="en-US" dirty="0" smtClean="0"/>
              <a:t>Licensed to embedded software house DDC-I</a:t>
            </a:r>
          </a:p>
          <a:p>
            <a:pPr lvl="1"/>
            <a:r>
              <a:rPr lang="en-US" dirty="0" smtClean="0"/>
              <a:t>Who released it as COTS software in </a:t>
            </a:r>
            <a:r>
              <a:rPr lang="en-US" dirty="0" smtClean="0"/>
              <a:t>2008</a:t>
            </a:r>
          </a:p>
          <a:p>
            <a:r>
              <a:rPr lang="en-US" dirty="0" err="1" smtClean="0"/>
              <a:t>DeOS</a:t>
            </a:r>
            <a:r>
              <a:rPr lang="en-US" dirty="0" smtClean="0"/>
              <a:t> sales guy claims </a:t>
            </a:r>
            <a:r>
              <a:rPr lang="en-US" dirty="0" err="1" smtClean="0"/>
              <a:t>DeOS</a:t>
            </a:r>
            <a:r>
              <a:rPr lang="en-US" dirty="0" smtClean="0"/>
              <a:t> IP is worth close to $100 million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219C5D-C77F-449B-839C-CCD999024B02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DeOS</a:t>
            </a:r>
            <a:r>
              <a:rPr lang="en-US" dirty="0" smtClean="0"/>
              <a:t> History and Deployment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“Used in more avionics products than any other COTS RTOS”</a:t>
            </a:r>
          </a:p>
          <a:p>
            <a:pPr lvl="1"/>
            <a:r>
              <a:rPr lang="en-US" dirty="0" smtClean="0"/>
              <a:t>COTS = “commercial, off the shelf”</a:t>
            </a:r>
          </a:p>
          <a:p>
            <a:r>
              <a:rPr lang="en-US" dirty="0" smtClean="0"/>
              <a:t>x86, PowerPC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219C5D-C77F-449B-839C-CCD999024B0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pic>
        <p:nvPicPr>
          <p:cNvPr id="4100" name="Picture 4" descr="C:\Documents and Settings\mollison\Local Settings\Temporary Internet Files\Content.IE5\89STCVWX\dglxasset[1].aspx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5060887"/>
            <a:ext cx="3115901" cy="1644713"/>
          </a:xfrm>
          <a:prstGeom prst="rect">
            <a:avLst/>
          </a:prstGeom>
          <a:noFill/>
        </p:spPr>
      </p:pic>
      <p:pic>
        <p:nvPicPr>
          <p:cNvPr id="4154" name="Picture 58" descr="C:\Documents and Settings\mollison\Local Settings\Temporary Internet Files\Content.IE5\89STCVWX\dglxasset[2].aspx"/>
          <p:cNvPicPr>
            <a:picLocks noChangeAspect="1" noChangeArrowheads="1"/>
          </p:cNvPicPr>
          <p:nvPr/>
        </p:nvPicPr>
        <p:blipFill>
          <a:blip r:embed="rId3" cstate="print"/>
          <a:srcRect l="31239" t="36191" r="36163" b="37816"/>
          <a:stretch>
            <a:fillRect/>
          </a:stretch>
        </p:blipFill>
        <p:spPr bwMode="auto">
          <a:xfrm>
            <a:off x="5105400" y="4527487"/>
            <a:ext cx="1524000" cy="1143000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Process/Thread 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 = set of one or more threads with shared virtual address space</a:t>
            </a:r>
          </a:p>
          <a:p>
            <a:r>
              <a:rPr lang="en-US" dirty="0" smtClean="0"/>
              <a:t>Thread = executes periodically with budget allocation</a:t>
            </a:r>
          </a:p>
          <a:p>
            <a:r>
              <a:rPr lang="en-US" dirty="0" smtClean="0"/>
              <a:t>All threads scheduled rate monotonically and must be harmonic</a:t>
            </a:r>
          </a:p>
          <a:p>
            <a:pPr lvl="1"/>
            <a:r>
              <a:rPr lang="en-US" dirty="0" smtClean="0"/>
              <a:t>But there are some exceptions, such as interrupt handlers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219C5D-C77F-449B-839C-CCD999024B02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Synchronization &amp; Sharing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Mutexes</a:t>
            </a:r>
            <a:r>
              <a:rPr lang="en-US" dirty="0" smtClean="0"/>
              <a:t> and semaphores</a:t>
            </a:r>
          </a:p>
          <a:p>
            <a:pPr lvl="1"/>
            <a:r>
              <a:rPr lang="en-US" dirty="0" smtClean="0"/>
              <a:t>“highest locker” protocol for priority inheritance to prevent priority inversions</a:t>
            </a:r>
          </a:p>
          <a:p>
            <a:pPr lvl="1"/>
            <a:r>
              <a:rPr lang="en-US" dirty="0" smtClean="0"/>
              <a:t>I assume this is an implementation of PIP</a:t>
            </a:r>
          </a:p>
          <a:p>
            <a:r>
              <a:rPr lang="en-US" dirty="0" smtClean="0"/>
              <a:t>Shared memory pages</a:t>
            </a:r>
          </a:p>
          <a:p>
            <a:r>
              <a:rPr lang="en-US" dirty="0" smtClean="0"/>
              <a:t>“Mailboxes” with user-defined buffer depth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219C5D-C77F-449B-839C-CCD999024B02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already know it’s harmonic/rate monotonic</a:t>
            </a:r>
          </a:p>
          <a:p>
            <a:r>
              <a:rPr lang="en-US" dirty="0" smtClean="0"/>
              <a:t>What you probably didn’t know yet is that they use some cool </a:t>
            </a:r>
            <a:r>
              <a:rPr lang="en-US" i="1" dirty="0" smtClean="0"/>
              <a:t>slack scheduling</a:t>
            </a:r>
            <a:r>
              <a:rPr lang="en-US" dirty="0" smtClean="0"/>
              <a:t> techniques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219C5D-C77F-449B-839C-CCD999024B02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pic>
        <p:nvPicPr>
          <p:cNvPr id="3075" name="Picture 3" descr="C:\Documents and Settings\mollison\Local Settings\Temporary Internet Files\Content.IE5\O789ABCV\dglxasset[2].aspx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4724400"/>
            <a:ext cx="727075" cy="1827212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Slack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a job finishes under budget, its slack is added to the </a:t>
            </a:r>
            <a:r>
              <a:rPr lang="en-US" i="1" dirty="0" smtClean="0"/>
              <a:t>slack pool</a:t>
            </a:r>
            <a:endParaRPr lang="en-US" dirty="0" smtClean="0"/>
          </a:p>
          <a:p>
            <a:r>
              <a:rPr lang="en-US" dirty="0" smtClean="0"/>
              <a:t>Any thread designated as a </a:t>
            </a:r>
            <a:r>
              <a:rPr lang="en-US" i="1" dirty="0" smtClean="0"/>
              <a:t>slack consumer</a:t>
            </a:r>
            <a:r>
              <a:rPr lang="en-US" dirty="0" smtClean="0"/>
              <a:t> draws from the slack pool if it wants to run and has used up its budget</a:t>
            </a:r>
          </a:p>
          <a:p>
            <a:r>
              <a:rPr lang="en-US" dirty="0" smtClean="0"/>
              <a:t>This is in addition to background scheduling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219C5D-C77F-449B-839C-CCD999024B02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Slack Scheduling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Requirements states that monitor update must be done once every 1 second</a:t>
            </a:r>
          </a:p>
          <a:p>
            <a:r>
              <a:rPr lang="en-US" dirty="0" smtClean="0"/>
              <a:t>“Customer delight” occurs when monitor update happens every 10</a:t>
            </a:r>
            <a:r>
              <a:rPr lang="en-US" baseline="30000" dirty="0" smtClean="0"/>
              <a:t>th</a:t>
            </a:r>
            <a:r>
              <a:rPr lang="en-US" dirty="0" smtClean="0"/>
              <a:t> of a second</a:t>
            </a:r>
          </a:p>
          <a:p>
            <a:pPr lvl="1"/>
            <a:r>
              <a:rPr lang="en-US" dirty="0" smtClean="0"/>
              <a:t>Not feasible to give the thread that much budget</a:t>
            </a:r>
          </a:p>
          <a:p>
            <a:r>
              <a:rPr lang="en-US" dirty="0" smtClean="0"/>
              <a:t>With slack scheduling, you can achieve “customer delight” 99% of the time.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219C5D-C77F-449B-839C-CCD999024B02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33400" y="2895600"/>
            <a:ext cx="7848600" cy="1143000"/>
          </a:xfrm>
        </p:spPr>
        <p:txBody>
          <a:bodyPr/>
          <a:lstStyle/>
          <a:p>
            <a:r>
              <a:rPr lang="en-US" sz="4800" dirty="0" smtClean="0"/>
              <a:t>First, a funny story…</a:t>
            </a:r>
            <a:endParaRPr lang="en-US" sz="4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EE105A0-790C-4D3A-A1C6-CD2E3232E63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Budget Transfer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76400"/>
            <a:ext cx="7848600" cy="4114800"/>
          </a:xfrm>
        </p:spPr>
        <p:txBody>
          <a:bodyPr/>
          <a:lstStyle/>
          <a:p>
            <a:r>
              <a:rPr lang="en-US" dirty="0" smtClean="0"/>
              <a:t>Normally, slack is doled out from slack pool in priority order</a:t>
            </a:r>
          </a:p>
          <a:p>
            <a:r>
              <a:rPr lang="en-US" dirty="0" smtClean="0"/>
              <a:t>Optionally, threads can specify </a:t>
            </a:r>
            <a:r>
              <a:rPr lang="en-US" i="1" dirty="0" smtClean="0"/>
              <a:t>which</a:t>
            </a:r>
            <a:r>
              <a:rPr lang="en-US" dirty="0" smtClean="0"/>
              <a:t> other threads should receive their slack</a:t>
            </a:r>
          </a:p>
          <a:p>
            <a:pPr lvl="1"/>
            <a:r>
              <a:rPr lang="en-US" dirty="0" smtClean="0"/>
              <a:t>Used to implement client-server relationships where server has no budget of its own.</a:t>
            </a:r>
          </a:p>
          <a:p>
            <a:pPr lvl="1"/>
            <a:r>
              <a:rPr lang="en-US" dirty="0" smtClean="0"/>
              <a:t>Allows client/server exchanges to happen immediately within one period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219C5D-C77F-449B-839C-CCD999024B02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Microkernel Architecture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219C5D-C77F-449B-839C-CCD999024B02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3962400" y="6019800"/>
            <a:ext cx="835485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CPU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953000" y="6019800"/>
            <a:ext cx="2752677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Platform Hardware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2514600" y="4267200"/>
            <a:ext cx="3733800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DeOS</a:t>
            </a:r>
            <a:r>
              <a:rPr lang="en-US" dirty="0" smtClean="0"/>
              <a:t> Kernel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57200" y="6015335"/>
            <a:ext cx="3114955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Application Hardware</a:t>
            </a:r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 bwMode="auto">
          <a:xfrm>
            <a:off x="-228600" y="5334000"/>
            <a:ext cx="9829800" cy="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>
            <a:off x="-228600" y="3581400"/>
            <a:ext cx="9829800" cy="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381000" y="2438400"/>
            <a:ext cx="3733800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Applications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4800600" y="2438400"/>
            <a:ext cx="3733800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Middleware</a:t>
            </a:r>
            <a:endParaRPr lang="en-US" dirty="0"/>
          </a:p>
        </p:txBody>
      </p:sp>
      <p:cxnSp>
        <p:nvCxnSpPr>
          <p:cNvPr id="32" name="Straight Connector 31"/>
          <p:cNvCxnSpPr>
            <a:stCxn id="19" idx="0"/>
            <a:endCxn id="22" idx="2"/>
          </p:cNvCxnSpPr>
          <p:nvPr/>
        </p:nvCxnSpPr>
        <p:spPr bwMode="auto">
          <a:xfrm rot="5400000" flipH="1" flipV="1">
            <a:off x="3735354" y="5373655"/>
            <a:ext cx="1290935" cy="1357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>
            <a:stCxn id="20" idx="0"/>
            <a:endCxn id="22" idx="2"/>
          </p:cNvCxnSpPr>
          <p:nvPr/>
        </p:nvCxnSpPr>
        <p:spPr bwMode="auto">
          <a:xfrm rot="16200000" flipV="1">
            <a:off x="4709953" y="4400413"/>
            <a:ext cx="1290935" cy="1947839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>
            <a:stCxn id="22" idx="0"/>
          </p:cNvCxnSpPr>
          <p:nvPr/>
        </p:nvCxnSpPr>
        <p:spPr bwMode="auto">
          <a:xfrm rot="5400000" flipH="1" flipV="1">
            <a:off x="4819651" y="2457451"/>
            <a:ext cx="1371599" cy="2247901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>
            <a:stCxn id="23" idx="0"/>
            <a:endCxn id="30" idx="2"/>
          </p:cNvCxnSpPr>
          <p:nvPr/>
        </p:nvCxnSpPr>
        <p:spPr bwMode="auto">
          <a:xfrm rot="5400000" flipH="1" flipV="1">
            <a:off x="573654" y="4341089"/>
            <a:ext cx="3115270" cy="233222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>
            <a:stCxn id="22" idx="0"/>
            <a:endCxn id="30" idx="2"/>
          </p:cNvCxnSpPr>
          <p:nvPr/>
        </p:nvCxnSpPr>
        <p:spPr bwMode="auto">
          <a:xfrm rot="16200000" flipV="1">
            <a:off x="2631133" y="2516833"/>
            <a:ext cx="1367135" cy="21336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Microkernel Architecture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219C5D-C77F-449B-839C-CCD999024B02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3962400" y="6019800"/>
            <a:ext cx="835485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CPU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953000" y="6019800"/>
            <a:ext cx="2752677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Platform Hardware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2514600" y="4267200"/>
            <a:ext cx="3733800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DeOS</a:t>
            </a:r>
            <a:r>
              <a:rPr lang="en-US" dirty="0" smtClean="0"/>
              <a:t> Kernel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57200" y="6015335"/>
            <a:ext cx="3114955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Application Hardware</a:t>
            </a:r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 bwMode="auto">
          <a:xfrm>
            <a:off x="-228600" y="5334000"/>
            <a:ext cx="9829800" cy="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>
            <a:off x="-228600" y="3581400"/>
            <a:ext cx="9829800" cy="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381000" y="2438400"/>
            <a:ext cx="3733800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Applications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4800600" y="2438400"/>
            <a:ext cx="3733800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Middleware</a:t>
            </a:r>
            <a:endParaRPr lang="en-US" dirty="0"/>
          </a:p>
        </p:txBody>
      </p:sp>
      <p:cxnSp>
        <p:nvCxnSpPr>
          <p:cNvPr id="32" name="Straight Connector 31"/>
          <p:cNvCxnSpPr>
            <a:stCxn id="19" idx="0"/>
            <a:endCxn id="22" idx="2"/>
          </p:cNvCxnSpPr>
          <p:nvPr/>
        </p:nvCxnSpPr>
        <p:spPr bwMode="auto">
          <a:xfrm rot="5400000" flipH="1" flipV="1">
            <a:off x="3735354" y="5373655"/>
            <a:ext cx="1290935" cy="1357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>
            <a:stCxn id="20" idx="0"/>
            <a:endCxn id="22" idx="2"/>
          </p:cNvCxnSpPr>
          <p:nvPr/>
        </p:nvCxnSpPr>
        <p:spPr bwMode="auto">
          <a:xfrm rot="16200000" flipV="1">
            <a:off x="4709953" y="4400413"/>
            <a:ext cx="1290935" cy="1947839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>
            <a:stCxn id="22" idx="0"/>
          </p:cNvCxnSpPr>
          <p:nvPr/>
        </p:nvCxnSpPr>
        <p:spPr bwMode="auto">
          <a:xfrm rot="5400000" flipH="1" flipV="1">
            <a:off x="4819651" y="2457451"/>
            <a:ext cx="1371599" cy="2247901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>
            <a:stCxn id="23" idx="0"/>
            <a:endCxn id="30" idx="2"/>
          </p:cNvCxnSpPr>
          <p:nvPr/>
        </p:nvCxnSpPr>
        <p:spPr bwMode="auto">
          <a:xfrm rot="5400000" flipH="1" flipV="1">
            <a:off x="573654" y="4341089"/>
            <a:ext cx="3115270" cy="233222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>
            <a:stCxn id="22" idx="0"/>
            <a:endCxn id="30" idx="2"/>
          </p:cNvCxnSpPr>
          <p:nvPr/>
        </p:nvCxnSpPr>
        <p:spPr bwMode="auto">
          <a:xfrm rot="16200000" flipV="1">
            <a:off x="2631133" y="2516833"/>
            <a:ext cx="1367135" cy="21336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Freeform 23"/>
          <p:cNvSpPr/>
          <p:nvPr/>
        </p:nvSpPr>
        <p:spPr bwMode="auto">
          <a:xfrm>
            <a:off x="2210663" y="3967316"/>
            <a:ext cx="5799807" cy="2802194"/>
          </a:xfrm>
          <a:custGeom>
            <a:avLst/>
            <a:gdLst>
              <a:gd name="connsiteX0" fmla="*/ 104834 w 5799807"/>
              <a:gd name="connsiteY0" fmla="*/ 781665 h 2802194"/>
              <a:gd name="connsiteX1" fmla="*/ 75337 w 5799807"/>
              <a:gd name="connsiteY1" fmla="*/ 604684 h 2802194"/>
              <a:gd name="connsiteX2" fmla="*/ 45840 w 5799807"/>
              <a:gd name="connsiteY2" fmla="*/ 471949 h 2802194"/>
              <a:gd name="connsiteX3" fmla="*/ 31092 w 5799807"/>
              <a:gd name="connsiteY3" fmla="*/ 309716 h 2802194"/>
              <a:gd name="connsiteX4" fmla="*/ 60589 w 5799807"/>
              <a:gd name="connsiteY4" fmla="*/ 250723 h 2802194"/>
              <a:gd name="connsiteX5" fmla="*/ 75337 w 5799807"/>
              <a:gd name="connsiteY5" fmla="*/ 206478 h 2802194"/>
              <a:gd name="connsiteX6" fmla="*/ 119582 w 5799807"/>
              <a:gd name="connsiteY6" fmla="*/ 176981 h 2802194"/>
              <a:gd name="connsiteX7" fmla="*/ 163827 w 5799807"/>
              <a:gd name="connsiteY7" fmla="*/ 132736 h 2802194"/>
              <a:gd name="connsiteX8" fmla="*/ 267066 w 5799807"/>
              <a:gd name="connsiteY8" fmla="*/ 58994 h 2802194"/>
              <a:gd name="connsiteX9" fmla="*/ 414550 w 5799807"/>
              <a:gd name="connsiteY9" fmla="*/ 14749 h 2802194"/>
              <a:gd name="connsiteX10" fmla="*/ 503040 w 5799807"/>
              <a:gd name="connsiteY10" fmla="*/ 0 h 2802194"/>
              <a:gd name="connsiteX11" fmla="*/ 1638666 w 5799807"/>
              <a:gd name="connsiteY11" fmla="*/ 29497 h 2802194"/>
              <a:gd name="connsiteX12" fmla="*/ 2022124 w 5799807"/>
              <a:gd name="connsiteY12" fmla="*/ 58994 h 2802194"/>
              <a:gd name="connsiteX13" fmla="*/ 2169608 w 5799807"/>
              <a:gd name="connsiteY13" fmla="*/ 88490 h 2802194"/>
              <a:gd name="connsiteX14" fmla="*/ 2730047 w 5799807"/>
              <a:gd name="connsiteY14" fmla="*/ 103239 h 2802194"/>
              <a:gd name="connsiteX15" fmla="*/ 3069260 w 5799807"/>
              <a:gd name="connsiteY15" fmla="*/ 117987 h 2802194"/>
              <a:gd name="connsiteX16" fmla="*/ 4116395 w 5799807"/>
              <a:gd name="connsiteY16" fmla="*/ 132736 h 2802194"/>
              <a:gd name="connsiteX17" fmla="*/ 4190137 w 5799807"/>
              <a:gd name="connsiteY17" fmla="*/ 162232 h 2802194"/>
              <a:gd name="connsiteX18" fmla="*/ 4337621 w 5799807"/>
              <a:gd name="connsiteY18" fmla="*/ 191729 h 2802194"/>
              <a:gd name="connsiteX19" fmla="*/ 4381866 w 5799807"/>
              <a:gd name="connsiteY19" fmla="*/ 235974 h 2802194"/>
              <a:gd name="connsiteX20" fmla="*/ 4470356 w 5799807"/>
              <a:gd name="connsiteY20" fmla="*/ 294968 h 2802194"/>
              <a:gd name="connsiteX21" fmla="*/ 4558847 w 5799807"/>
              <a:gd name="connsiteY21" fmla="*/ 442452 h 2802194"/>
              <a:gd name="connsiteX22" fmla="*/ 4573595 w 5799807"/>
              <a:gd name="connsiteY22" fmla="*/ 486697 h 2802194"/>
              <a:gd name="connsiteX23" fmla="*/ 4662085 w 5799807"/>
              <a:gd name="connsiteY23" fmla="*/ 560439 h 2802194"/>
              <a:gd name="connsiteX24" fmla="*/ 4735827 w 5799807"/>
              <a:gd name="connsiteY24" fmla="*/ 693174 h 2802194"/>
              <a:gd name="connsiteX25" fmla="*/ 4780072 w 5799807"/>
              <a:gd name="connsiteY25" fmla="*/ 752168 h 2802194"/>
              <a:gd name="connsiteX26" fmla="*/ 4794821 w 5799807"/>
              <a:gd name="connsiteY26" fmla="*/ 796413 h 2802194"/>
              <a:gd name="connsiteX27" fmla="*/ 4824318 w 5799807"/>
              <a:gd name="connsiteY27" fmla="*/ 914400 h 2802194"/>
              <a:gd name="connsiteX28" fmla="*/ 4853814 w 5799807"/>
              <a:gd name="connsiteY28" fmla="*/ 988142 h 2802194"/>
              <a:gd name="connsiteX29" fmla="*/ 4868563 w 5799807"/>
              <a:gd name="connsiteY29" fmla="*/ 1047136 h 2802194"/>
              <a:gd name="connsiteX30" fmla="*/ 4883311 w 5799807"/>
              <a:gd name="connsiteY30" fmla="*/ 1091381 h 2802194"/>
              <a:gd name="connsiteX31" fmla="*/ 4912808 w 5799807"/>
              <a:gd name="connsiteY31" fmla="*/ 1194619 h 2802194"/>
              <a:gd name="connsiteX32" fmla="*/ 4971802 w 5799807"/>
              <a:gd name="connsiteY32" fmla="*/ 1253613 h 2802194"/>
              <a:gd name="connsiteX33" fmla="*/ 5060292 w 5799807"/>
              <a:gd name="connsiteY33" fmla="*/ 1356852 h 2802194"/>
              <a:gd name="connsiteX34" fmla="*/ 5119285 w 5799807"/>
              <a:gd name="connsiteY34" fmla="*/ 1386349 h 2802194"/>
              <a:gd name="connsiteX35" fmla="*/ 5207776 w 5799807"/>
              <a:gd name="connsiteY35" fmla="*/ 1445342 h 2802194"/>
              <a:gd name="connsiteX36" fmla="*/ 5296266 w 5799807"/>
              <a:gd name="connsiteY36" fmla="*/ 1519084 h 2802194"/>
              <a:gd name="connsiteX37" fmla="*/ 5340511 w 5799807"/>
              <a:gd name="connsiteY37" fmla="*/ 1533832 h 2802194"/>
              <a:gd name="connsiteX38" fmla="*/ 5414253 w 5799807"/>
              <a:gd name="connsiteY38" fmla="*/ 1592826 h 2802194"/>
              <a:gd name="connsiteX39" fmla="*/ 5458498 w 5799807"/>
              <a:gd name="connsiteY39" fmla="*/ 1622323 h 2802194"/>
              <a:gd name="connsiteX40" fmla="*/ 5561737 w 5799807"/>
              <a:gd name="connsiteY40" fmla="*/ 1696065 h 2802194"/>
              <a:gd name="connsiteX41" fmla="*/ 5576485 w 5799807"/>
              <a:gd name="connsiteY41" fmla="*/ 1740310 h 2802194"/>
              <a:gd name="connsiteX42" fmla="*/ 5635479 w 5799807"/>
              <a:gd name="connsiteY42" fmla="*/ 1843549 h 2802194"/>
              <a:gd name="connsiteX43" fmla="*/ 5664976 w 5799807"/>
              <a:gd name="connsiteY43" fmla="*/ 1932039 h 2802194"/>
              <a:gd name="connsiteX44" fmla="*/ 5679724 w 5799807"/>
              <a:gd name="connsiteY44" fmla="*/ 1976284 h 2802194"/>
              <a:gd name="connsiteX45" fmla="*/ 5694472 w 5799807"/>
              <a:gd name="connsiteY45" fmla="*/ 2050026 h 2802194"/>
              <a:gd name="connsiteX46" fmla="*/ 5723969 w 5799807"/>
              <a:gd name="connsiteY46" fmla="*/ 2094271 h 2802194"/>
              <a:gd name="connsiteX47" fmla="*/ 5753466 w 5799807"/>
              <a:gd name="connsiteY47" fmla="*/ 2197510 h 2802194"/>
              <a:gd name="connsiteX48" fmla="*/ 5782963 w 5799807"/>
              <a:gd name="connsiteY48" fmla="*/ 2256503 h 2802194"/>
              <a:gd name="connsiteX49" fmla="*/ 5797711 w 5799807"/>
              <a:gd name="connsiteY49" fmla="*/ 2344994 h 2802194"/>
              <a:gd name="connsiteX50" fmla="*/ 5738718 w 5799807"/>
              <a:gd name="connsiteY50" fmla="*/ 2595716 h 2802194"/>
              <a:gd name="connsiteX51" fmla="*/ 5650227 w 5799807"/>
              <a:gd name="connsiteY51" fmla="*/ 2684207 h 2802194"/>
              <a:gd name="connsiteX52" fmla="*/ 5605982 w 5799807"/>
              <a:gd name="connsiteY52" fmla="*/ 2698955 h 2802194"/>
              <a:gd name="connsiteX53" fmla="*/ 5561737 w 5799807"/>
              <a:gd name="connsiteY53" fmla="*/ 2743200 h 2802194"/>
              <a:gd name="connsiteX54" fmla="*/ 5517492 w 5799807"/>
              <a:gd name="connsiteY54" fmla="*/ 2757949 h 2802194"/>
              <a:gd name="connsiteX55" fmla="*/ 5163531 w 5799807"/>
              <a:gd name="connsiteY55" fmla="*/ 2787445 h 2802194"/>
              <a:gd name="connsiteX56" fmla="*/ 4942305 w 5799807"/>
              <a:gd name="connsiteY56" fmla="*/ 2802194 h 2802194"/>
              <a:gd name="connsiteX57" fmla="*/ 4470356 w 5799807"/>
              <a:gd name="connsiteY57" fmla="*/ 2772697 h 2802194"/>
              <a:gd name="connsiteX58" fmla="*/ 4396614 w 5799807"/>
              <a:gd name="connsiteY58" fmla="*/ 2757949 h 2802194"/>
              <a:gd name="connsiteX59" fmla="*/ 4204885 w 5799807"/>
              <a:gd name="connsiteY59" fmla="*/ 2743200 h 2802194"/>
              <a:gd name="connsiteX60" fmla="*/ 4027905 w 5799807"/>
              <a:gd name="connsiteY60" fmla="*/ 2713703 h 2802194"/>
              <a:gd name="connsiteX61" fmla="*/ 3732937 w 5799807"/>
              <a:gd name="connsiteY61" fmla="*/ 2698955 h 2802194"/>
              <a:gd name="connsiteX62" fmla="*/ 2095866 w 5799807"/>
              <a:gd name="connsiteY62" fmla="*/ 2669458 h 2802194"/>
              <a:gd name="connsiteX63" fmla="*/ 2022124 w 5799807"/>
              <a:gd name="connsiteY63" fmla="*/ 2654710 h 2802194"/>
              <a:gd name="connsiteX64" fmla="*/ 1977879 w 5799807"/>
              <a:gd name="connsiteY64" fmla="*/ 2639961 h 2802194"/>
              <a:gd name="connsiteX65" fmla="*/ 1889389 w 5799807"/>
              <a:gd name="connsiteY65" fmla="*/ 2625213 h 2802194"/>
              <a:gd name="connsiteX66" fmla="*/ 1845143 w 5799807"/>
              <a:gd name="connsiteY66" fmla="*/ 2610465 h 2802194"/>
              <a:gd name="connsiteX67" fmla="*/ 1741905 w 5799807"/>
              <a:gd name="connsiteY67" fmla="*/ 2595716 h 2802194"/>
              <a:gd name="connsiteX68" fmla="*/ 1594421 w 5799807"/>
              <a:gd name="connsiteY68" fmla="*/ 2521974 h 2802194"/>
              <a:gd name="connsiteX69" fmla="*/ 1505931 w 5799807"/>
              <a:gd name="connsiteY69" fmla="*/ 2477729 h 2802194"/>
              <a:gd name="connsiteX70" fmla="*/ 1461685 w 5799807"/>
              <a:gd name="connsiteY70" fmla="*/ 2448232 h 2802194"/>
              <a:gd name="connsiteX71" fmla="*/ 1432189 w 5799807"/>
              <a:gd name="connsiteY71" fmla="*/ 2403987 h 2802194"/>
              <a:gd name="connsiteX72" fmla="*/ 1417440 w 5799807"/>
              <a:gd name="connsiteY72" fmla="*/ 2344994 h 2802194"/>
              <a:gd name="connsiteX73" fmla="*/ 1387943 w 5799807"/>
              <a:gd name="connsiteY73" fmla="*/ 2286000 h 2802194"/>
              <a:gd name="connsiteX74" fmla="*/ 1358447 w 5799807"/>
              <a:gd name="connsiteY74" fmla="*/ 2005781 h 2802194"/>
              <a:gd name="connsiteX75" fmla="*/ 1328950 w 5799807"/>
              <a:gd name="connsiteY75" fmla="*/ 1873045 h 2802194"/>
              <a:gd name="connsiteX76" fmla="*/ 1284705 w 5799807"/>
              <a:gd name="connsiteY76" fmla="*/ 1828800 h 2802194"/>
              <a:gd name="connsiteX77" fmla="*/ 1196214 w 5799807"/>
              <a:gd name="connsiteY77" fmla="*/ 1740310 h 2802194"/>
              <a:gd name="connsiteX78" fmla="*/ 1122472 w 5799807"/>
              <a:gd name="connsiteY78" fmla="*/ 1681316 h 2802194"/>
              <a:gd name="connsiteX79" fmla="*/ 1078227 w 5799807"/>
              <a:gd name="connsiteY79" fmla="*/ 1637071 h 2802194"/>
              <a:gd name="connsiteX80" fmla="*/ 989737 w 5799807"/>
              <a:gd name="connsiteY80" fmla="*/ 1592826 h 2802194"/>
              <a:gd name="connsiteX81" fmla="*/ 945492 w 5799807"/>
              <a:gd name="connsiteY81" fmla="*/ 1563329 h 2802194"/>
              <a:gd name="connsiteX82" fmla="*/ 901247 w 5799807"/>
              <a:gd name="connsiteY82" fmla="*/ 1548581 h 2802194"/>
              <a:gd name="connsiteX83" fmla="*/ 812756 w 5799807"/>
              <a:gd name="connsiteY83" fmla="*/ 1489587 h 2802194"/>
              <a:gd name="connsiteX84" fmla="*/ 739014 w 5799807"/>
              <a:gd name="connsiteY84" fmla="*/ 1401097 h 2802194"/>
              <a:gd name="connsiteX85" fmla="*/ 694769 w 5799807"/>
              <a:gd name="connsiteY85" fmla="*/ 1371600 h 2802194"/>
              <a:gd name="connsiteX86" fmla="*/ 650524 w 5799807"/>
              <a:gd name="connsiteY86" fmla="*/ 1327355 h 2802194"/>
              <a:gd name="connsiteX87" fmla="*/ 562034 w 5799807"/>
              <a:gd name="connsiteY87" fmla="*/ 1268361 h 2802194"/>
              <a:gd name="connsiteX88" fmla="*/ 517789 w 5799807"/>
              <a:gd name="connsiteY88" fmla="*/ 1224116 h 2802194"/>
              <a:gd name="connsiteX89" fmla="*/ 458795 w 5799807"/>
              <a:gd name="connsiteY89" fmla="*/ 1179871 h 2802194"/>
              <a:gd name="connsiteX90" fmla="*/ 429298 w 5799807"/>
              <a:gd name="connsiteY90" fmla="*/ 1135626 h 2802194"/>
              <a:gd name="connsiteX91" fmla="*/ 385053 w 5799807"/>
              <a:gd name="connsiteY91" fmla="*/ 1106129 h 2802194"/>
              <a:gd name="connsiteX92" fmla="*/ 296563 w 5799807"/>
              <a:gd name="connsiteY92" fmla="*/ 1017639 h 2802194"/>
              <a:gd name="connsiteX93" fmla="*/ 267066 w 5799807"/>
              <a:gd name="connsiteY93" fmla="*/ 973394 h 2802194"/>
              <a:gd name="connsiteX94" fmla="*/ 222821 w 5799807"/>
              <a:gd name="connsiteY94" fmla="*/ 958645 h 2802194"/>
              <a:gd name="connsiteX95" fmla="*/ 163827 w 5799807"/>
              <a:gd name="connsiteY95" fmla="*/ 884903 h 2802194"/>
              <a:gd name="connsiteX96" fmla="*/ 104834 w 5799807"/>
              <a:gd name="connsiteY96" fmla="*/ 796413 h 2802194"/>
              <a:gd name="connsiteX97" fmla="*/ 75337 w 5799807"/>
              <a:gd name="connsiteY97" fmla="*/ 752168 h 2802194"/>
              <a:gd name="connsiteX98" fmla="*/ 45840 w 5799807"/>
              <a:gd name="connsiteY98" fmla="*/ 707923 h 2802194"/>
              <a:gd name="connsiteX99" fmla="*/ 31092 w 5799807"/>
              <a:gd name="connsiteY99" fmla="*/ 368710 h 2802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5799807" h="2802194">
                <a:moveTo>
                  <a:pt x="104834" y="781665"/>
                </a:moveTo>
                <a:cubicBezTo>
                  <a:pt x="95002" y="722671"/>
                  <a:pt x="87066" y="663330"/>
                  <a:pt x="75337" y="604684"/>
                </a:cubicBezTo>
                <a:cubicBezTo>
                  <a:pt x="43729" y="446641"/>
                  <a:pt x="77387" y="740099"/>
                  <a:pt x="45840" y="471949"/>
                </a:cubicBezTo>
                <a:cubicBezTo>
                  <a:pt x="39495" y="418020"/>
                  <a:pt x="36008" y="363794"/>
                  <a:pt x="31092" y="309716"/>
                </a:cubicBezTo>
                <a:cubicBezTo>
                  <a:pt x="40924" y="290052"/>
                  <a:pt x="51928" y="270931"/>
                  <a:pt x="60589" y="250723"/>
                </a:cubicBezTo>
                <a:cubicBezTo>
                  <a:pt x="66713" y="236434"/>
                  <a:pt x="65626" y="218617"/>
                  <a:pt x="75337" y="206478"/>
                </a:cubicBezTo>
                <a:cubicBezTo>
                  <a:pt x="86410" y="192637"/>
                  <a:pt x="105965" y="188329"/>
                  <a:pt x="119582" y="176981"/>
                </a:cubicBezTo>
                <a:cubicBezTo>
                  <a:pt x="135605" y="163628"/>
                  <a:pt x="147991" y="146310"/>
                  <a:pt x="163827" y="132736"/>
                </a:cubicBezTo>
                <a:cubicBezTo>
                  <a:pt x="169697" y="127705"/>
                  <a:pt x="250901" y="66178"/>
                  <a:pt x="267066" y="58994"/>
                </a:cubicBezTo>
                <a:cubicBezTo>
                  <a:pt x="297855" y="45310"/>
                  <a:pt x="375545" y="22550"/>
                  <a:pt x="414550" y="14749"/>
                </a:cubicBezTo>
                <a:cubicBezTo>
                  <a:pt x="443873" y="8884"/>
                  <a:pt x="473543" y="4916"/>
                  <a:pt x="503040" y="0"/>
                </a:cubicBezTo>
                <a:lnTo>
                  <a:pt x="1638666" y="29497"/>
                </a:lnTo>
                <a:cubicBezTo>
                  <a:pt x="1747563" y="32936"/>
                  <a:pt x="1903915" y="39293"/>
                  <a:pt x="2022124" y="58994"/>
                </a:cubicBezTo>
                <a:cubicBezTo>
                  <a:pt x="2071577" y="67236"/>
                  <a:pt x="2119490" y="87171"/>
                  <a:pt x="2169608" y="88490"/>
                </a:cubicBezTo>
                <a:lnTo>
                  <a:pt x="2730047" y="103239"/>
                </a:lnTo>
                <a:cubicBezTo>
                  <a:pt x="2843164" y="106948"/>
                  <a:pt x="2956108" y="115579"/>
                  <a:pt x="3069260" y="117987"/>
                </a:cubicBezTo>
                <a:lnTo>
                  <a:pt x="4116395" y="132736"/>
                </a:lnTo>
                <a:cubicBezTo>
                  <a:pt x="4140976" y="142568"/>
                  <a:pt x="4164557" y="155411"/>
                  <a:pt x="4190137" y="162232"/>
                </a:cubicBezTo>
                <a:cubicBezTo>
                  <a:pt x="4238579" y="175150"/>
                  <a:pt x="4337621" y="191729"/>
                  <a:pt x="4337621" y="191729"/>
                </a:cubicBezTo>
                <a:cubicBezTo>
                  <a:pt x="4352369" y="206477"/>
                  <a:pt x="4365402" y="223169"/>
                  <a:pt x="4381866" y="235974"/>
                </a:cubicBezTo>
                <a:cubicBezTo>
                  <a:pt x="4409849" y="257739"/>
                  <a:pt x="4470356" y="294968"/>
                  <a:pt x="4470356" y="294968"/>
                </a:cubicBezTo>
                <a:cubicBezTo>
                  <a:pt x="4508647" y="409841"/>
                  <a:pt x="4477867" y="361472"/>
                  <a:pt x="4558847" y="442452"/>
                </a:cubicBezTo>
                <a:cubicBezTo>
                  <a:pt x="4563763" y="457200"/>
                  <a:pt x="4564972" y="473762"/>
                  <a:pt x="4573595" y="486697"/>
                </a:cubicBezTo>
                <a:cubicBezTo>
                  <a:pt x="4621914" y="559176"/>
                  <a:pt x="4607675" y="506030"/>
                  <a:pt x="4662085" y="560439"/>
                </a:cubicBezTo>
                <a:cubicBezTo>
                  <a:pt x="4728544" y="626897"/>
                  <a:pt x="4690386" y="611379"/>
                  <a:pt x="4735827" y="693174"/>
                </a:cubicBezTo>
                <a:cubicBezTo>
                  <a:pt x="4747764" y="714662"/>
                  <a:pt x="4765324" y="732503"/>
                  <a:pt x="4780072" y="752168"/>
                </a:cubicBezTo>
                <a:cubicBezTo>
                  <a:pt x="4784988" y="766916"/>
                  <a:pt x="4790730" y="781415"/>
                  <a:pt x="4794821" y="796413"/>
                </a:cubicBezTo>
                <a:cubicBezTo>
                  <a:pt x="4805488" y="835524"/>
                  <a:pt x="4809262" y="876760"/>
                  <a:pt x="4824318" y="914400"/>
                </a:cubicBezTo>
                <a:cubicBezTo>
                  <a:pt x="4834150" y="938981"/>
                  <a:pt x="4845442" y="963026"/>
                  <a:pt x="4853814" y="988142"/>
                </a:cubicBezTo>
                <a:cubicBezTo>
                  <a:pt x="4860224" y="1007372"/>
                  <a:pt x="4862994" y="1027646"/>
                  <a:pt x="4868563" y="1047136"/>
                </a:cubicBezTo>
                <a:cubicBezTo>
                  <a:pt x="4872834" y="1062084"/>
                  <a:pt x="4879040" y="1076433"/>
                  <a:pt x="4883311" y="1091381"/>
                </a:cubicBezTo>
                <a:cubicBezTo>
                  <a:pt x="4885219" y="1098060"/>
                  <a:pt x="4904391" y="1182835"/>
                  <a:pt x="4912808" y="1194619"/>
                </a:cubicBezTo>
                <a:cubicBezTo>
                  <a:pt x="4928972" y="1217249"/>
                  <a:pt x="4953704" y="1232498"/>
                  <a:pt x="4971802" y="1253613"/>
                </a:cubicBezTo>
                <a:cubicBezTo>
                  <a:pt x="5025312" y="1316041"/>
                  <a:pt x="4975291" y="1293101"/>
                  <a:pt x="5060292" y="1356852"/>
                </a:cubicBezTo>
                <a:cubicBezTo>
                  <a:pt x="5077880" y="1370043"/>
                  <a:pt x="5101395" y="1373570"/>
                  <a:pt x="5119285" y="1386349"/>
                </a:cubicBezTo>
                <a:cubicBezTo>
                  <a:pt x="5215949" y="1455395"/>
                  <a:pt x="5112868" y="1413707"/>
                  <a:pt x="5207776" y="1445342"/>
                </a:cubicBezTo>
                <a:cubicBezTo>
                  <a:pt x="5240392" y="1477958"/>
                  <a:pt x="5255201" y="1498551"/>
                  <a:pt x="5296266" y="1519084"/>
                </a:cubicBezTo>
                <a:cubicBezTo>
                  <a:pt x="5310171" y="1526036"/>
                  <a:pt x="5325763" y="1528916"/>
                  <a:pt x="5340511" y="1533832"/>
                </a:cubicBezTo>
                <a:cubicBezTo>
                  <a:pt x="5390235" y="1608419"/>
                  <a:pt x="5343015" y="1557207"/>
                  <a:pt x="5414253" y="1592826"/>
                </a:cubicBezTo>
                <a:cubicBezTo>
                  <a:pt x="5430107" y="1600753"/>
                  <a:pt x="5444074" y="1612020"/>
                  <a:pt x="5458498" y="1622323"/>
                </a:cubicBezTo>
                <a:cubicBezTo>
                  <a:pt x="5586552" y="1713790"/>
                  <a:pt x="5457465" y="1626550"/>
                  <a:pt x="5561737" y="1696065"/>
                </a:cubicBezTo>
                <a:cubicBezTo>
                  <a:pt x="5566653" y="1710813"/>
                  <a:pt x="5570361" y="1726021"/>
                  <a:pt x="5576485" y="1740310"/>
                </a:cubicBezTo>
                <a:cubicBezTo>
                  <a:pt x="5598938" y="1792700"/>
                  <a:pt x="5605857" y="1799116"/>
                  <a:pt x="5635479" y="1843549"/>
                </a:cubicBezTo>
                <a:lnTo>
                  <a:pt x="5664976" y="1932039"/>
                </a:lnTo>
                <a:cubicBezTo>
                  <a:pt x="5669892" y="1946787"/>
                  <a:pt x="5676675" y="1961040"/>
                  <a:pt x="5679724" y="1976284"/>
                </a:cubicBezTo>
                <a:cubicBezTo>
                  <a:pt x="5684640" y="2000865"/>
                  <a:pt x="5685670" y="2026555"/>
                  <a:pt x="5694472" y="2050026"/>
                </a:cubicBezTo>
                <a:cubicBezTo>
                  <a:pt x="5700696" y="2066623"/>
                  <a:pt x="5716042" y="2078417"/>
                  <a:pt x="5723969" y="2094271"/>
                </a:cubicBezTo>
                <a:cubicBezTo>
                  <a:pt x="5741801" y="2129934"/>
                  <a:pt x="5739286" y="2159696"/>
                  <a:pt x="5753466" y="2197510"/>
                </a:cubicBezTo>
                <a:cubicBezTo>
                  <a:pt x="5761186" y="2218096"/>
                  <a:pt x="5773131" y="2236839"/>
                  <a:pt x="5782963" y="2256503"/>
                </a:cubicBezTo>
                <a:cubicBezTo>
                  <a:pt x="5787879" y="2286000"/>
                  <a:pt x="5799204" y="2315127"/>
                  <a:pt x="5797711" y="2344994"/>
                </a:cubicBezTo>
                <a:cubicBezTo>
                  <a:pt x="5793054" y="2438136"/>
                  <a:pt x="5799807" y="2526991"/>
                  <a:pt x="5738718" y="2595716"/>
                </a:cubicBezTo>
                <a:cubicBezTo>
                  <a:pt x="5711004" y="2626894"/>
                  <a:pt x="5689801" y="2671016"/>
                  <a:pt x="5650227" y="2684207"/>
                </a:cubicBezTo>
                <a:lnTo>
                  <a:pt x="5605982" y="2698955"/>
                </a:lnTo>
                <a:cubicBezTo>
                  <a:pt x="5591234" y="2713703"/>
                  <a:pt x="5579091" y="2731630"/>
                  <a:pt x="5561737" y="2743200"/>
                </a:cubicBezTo>
                <a:cubicBezTo>
                  <a:pt x="5548802" y="2751824"/>
                  <a:pt x="5532574" y="2754178"/>
                  <a:pt x="5517492" y="2757949"/>
                </a:cubicBezTo>
                <a:cubicBezTo>
                  <a:pt x="5392661" y="2789157"/>
                  <a:pt x="5317177" y="2778407"/>
                  <a:pt x="5163531" y="2787445"/>
                </a:cubicBezTo>
                <a:lnTo>
                  <a:pt x="4942305" y="2802194"/>
                </a:lnTo>
                <a:lnTo>
                  <a:pt x="4470356" y="2772697"/>
                </a:lnTo>
                <a:cubicBezTo>
                  <a:pt x="4445371" y="2770671"/>
                  <a:pt x="4421528" y="2760717"/>
                  <a:pt x="4396614" y="2757949"/>
                </a:cubicBezTo>
                <a:cubicBezTo>
                  <a:pt x="4332908" y="2750870"/>
                  <a:pt x="4268795" y="2748116"/>
                  <a:pt x="4204885" y="2743200"/>
                </a:cubicBezTo>
                <a:cubicBezTo>
                  <a:pt x="4126658" y="2717125"/>
                  <a:pt x="4152464" y="2722293"/>
                  <a:pt x="4027905" y="2713703"/>
                </a:cubicBezTo>
                <a:cubicBezTo>
                  <a:pt x="3929693" y="2706930"/>
                  <a:pt x="3831322" y="2702407"/>
                  <a:pt x="3732937" y="2698955"/>
                </a:cubicBezTo>
                <a:cubicBezTo>
                  <a:pt x="3163337" y="2678970"/>
                  <a:pt x="2689812" y="2677485"/>
                  <a:pt x="2095866" y="2669458"/>
                </a:cubicBezTo>
                <a:cubicBezTo>
                  <a:pt x="2071285" y="2664542"/>
                  <a:pt x="2046443" y="2660790"/>
                  <a:pt x="2022124" y="2654710"/>
                </a:cubicBezTo>
                <a:cubicBezTo>
                  <a:pt x="2007042" y="2650939"/>
                  <a:pt x="1993055" y="2643333"/>
                  <a:pt x="1977879" y="2639961"/>
                </a:cubicBezTo>
                <a:cubicBezTo>
                  <a:pt x="1948688" y="2633474"/>
                  <a:pt x="1918580" y="2631700"/>
                  <a:pt x="1889389" y="2625213"/>
                </a:cubicBezTo>
                <a:cubicBezTo>
                  <a:pt x="1874213" y="2621841"/>
                  <a:pt x="1860387" y="2613514"/>
                  <a:pt x="1845143" y="2610465"/>
                </a:cubicBezTo>
                <a:cubicBezTo>
                  <a:pt x="1811056" y="2603648"/>
                  <a:pt x="1776318" y="2600632"/>
                  <a:pt x="1741905" y="2595716"/>
                </a:cubicBezTo>
                <a:cubicBezTo>
                  <a:pt x="1636549" y="2525480"/>
                  <a:pt x="1687806" y="2545321"/>
                  <a:pt x="1594421" y="2521974"/>
                </a:cubicBezTo>
                <a:cubicBezTo>
                  <a:pt x="1467617" y="2437440"/>
                  <a:pt x="1628056" y="2538792"/>
                  <a:pt x="1505931" y="2477729"/>
                </a:cubicBezTo>
                <a:cubicBezTo>
                  <a:pt x="1490077" y="2469802"/>
                  <a:pt x="1476434" y="2458064"/>
                  <a:pt x="1461685" y="2448232"/>
                </a:cubicBezTo>
                <a:cubicBezTo>
                  <a:pt x="1451853" y="2433484"/>
                  <a:pt x="1439171" y="2420279"/>
                  <a:pt x="1432189" y="2403987"/>
                </a:cubicBezTo>
                <a:cubicBezTo>
                  <a:pt x="1424204" y="2385356"/>
                  <a:pt x="1424557" y="2363973"/>
                  <a:pt x="1417440" y="2344994"/>
                </a:cubicBezTo>
                <a:cubicBezTo>
                  <a:pt x="1409720" y="2324408"/>
                  <a:pt x="1397775" y="2305665"/>
                  <a:pt x="1387943" y="2286000"/>
                </a:cubicBezTo>
                <a:cubicBezTo>
                  <a:pt x="1359936" y="1865877"/>
                  <a:pt x="1394386" y="2185476"/>
                  <a:pt x="1358447" y="2005781"/>
                </a:cubicBezTo>
                <a:cubicBezTo>
                  <a:pt x="1356153" y="1994313"/>
                  <a:pt x="1345350" y="1897646"/>
                  <a:pt x="1328950" y="1873045"/>
                </a:cubicBezTo>
                <a:cubicBezTo>
                  <a:pt x="1317381" y="1855691"/>
                  <a:pt x="1298058" y="1844823"/>
                  <a:pt x="1284705" y="1828800"/>
                </a:cubicBezTo>
                <a:cubicBezTo>
                  <a:pt x="1212820" y="1742538"/>
                  <a:pt x="1309262" y="1825095"/>
                  <a:pt x="1196214" y="1740310"/>
                </a:cubicBezTo>
                <a:cubicBezTo>
                  <a:pt x="1130249" y="1641360"/>
                  <a:pt x="1207957" y="1738306"/>
                  <a:pt x="1122472" y="1681316"/>
                </a:cubicBezTo>
                <a:cubicBezTo>
                  <a:pt x="1105118" y="1669746"/>
                  <a:pt x="1094250" y="1650424"/>
                  <a:pt x="1078227" y="1637071"/>
                </a:cubicBezTo>
                <a:cubicBezTo>
                  <a:pt x="1040106" y="1605303"/>
                  <a:pt x="1034082" y="1607607"/>
                  <a:pt x="989737" y="1592826"/>
                </a:cubicBezTo>
                <a:cubicBezTo>
                  <a:pt x="974989" y="1582994"/>
                  <a:pt x="961346" y="1571256"/>
                  <a:pt x="945492" y="1563329"/>
                </a:cubicBezTo>
                <a:cubicBezTo>
                  <a:pt x="931587" y="1556377"/>
                  <a:pt x="914182" y="1557204"/>
                  <a:pt x="901247" y="1548581"/>
                </a:cubicBezTo>
                <a:cubicBezTo>
                  <a:pt x="790768" y="1474929"/>
                  <a:pt x="917964" y="1524657"/>
                  <a:pt x="812756" y="1489587"/>
                </a:cubicBezTo>
                <a:cubicBezTo>
                  <a:pt x="783752" y="1446080"/>
                  <a:pt x="781601" y="1436586"/>
                  <a:pt x="739014" y="1401097"/>
                </a:cubicBezTo>
                <a:cubicBezTo>
                  <a:pt x="725397" y="1389750"/>
                  <a:pt x="708386" y="1382948"/>
                  <a:pt x="694769" y="1371600"/>
                </a:cubicBezTo>
                <a:cubicBezTo>
                  <a:pt x="678746" y="1358247"/>
                  <a:pt x="666988" y="1340160"/>
                  <a:pt x="650524" y="1327355"/>
                </a:cubicBezTo>
                <a:cubicBezTo>
                  <a:pt x="622541" y="1305590"/>
                  <a:pt x="587101" y="1293428"/>
                  <a:pt x="562034" y="1268361"/>
                </a:cubicBezTo>
                <a:cubicBezTo>
                  <a:pt x="547286" y="1253613"/>
                  <a:pt x="533625" y="1237690"/>
                  <a:pt x="517789" y="1224116"/>
                </a:cubicBezTo>
                <a:cubicBezTo>
                  <a:pt x="499126" y="1208119"/>
                  <a:pt x="476176" y="1197252"/>
                  <a:pt x="458795" y="1179871"/>
                </a:cubicBezTo>
                <a:cubicBezTo>
                  <a:pt x="446261" y="1167337"/>
                  <a:pt x="441832" y="1148160"/>
                  <a:pt x="429298" y="1135626"/>
                </a:cubicBezTo>
                <a:cubicBezTo>
                  <a:pt x="416764" y="1123092"/>
                  <a:pt x="398301" y="1117905"/>
                  <a:pt x="385053" y="1106129"/>
                </a:cubicBezTo>
                <a:cubicBezTo>
                  <a:pt x="353875" y="1078415"/>
                  <a:pt x="319702" y="1052348"/>
                  <a:pt x="296563" y="1017639"/>
                </a:cubicBezTo>
                <a:cubicBezTo>
                  <a:pt x="286731" y="1002891"/>
                  <a:pt x="280907" y="984467"/>
                  <a:pt x="267066" y="973394"/>
                </a:cubicBezTo>
                <a:cubicBezTo>
                  <a:pt x="254927" y="963682"/>
                  <a:pt x="237569" y="963561"/>
                  <a:pt x="222821" y="958645"/>
                </a:cubicBezTo>
                <a:cubicBezTo>
                  <a:pt x="189606" y="859006"/>
                  <a:pt x="235670" y="967010"/>
                  <a:pt x="163827" y="884903"/>
                </a:cubicBezTo>
                <a:cubicBezTo>
                  <a:pt x="140483" y="858224"/>
                  <a:pt x="124498" y="825910"/>
                  <a:pt x="104834" y="796413"/>
                </a:cubicBezTo>
                <a:lnTo>
                  <a:pt x="75337" y="752168"/>
                </a:lnTo>
                <a:lnTo>
                  <a:pt x="45840" y="707923"/>
                </a:lnTo>
                <a:cubicBezTo>
                  <a:pt x="0" y="570401"/>
                  <a:pt x="31092" y="679224"/>
                  <a:pt x="31092" y="368710"/>
                </a:cubicBezTo>
              </a:path>
            </a:pathLst>
          </a:cu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rgbClr val="0000CC"/>
              </a:solidFill>
              <a:effectLst/>
              <a:latin typeface="Arial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010400" y="3886200"/>
            <a:ext cx="19287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Tx/>
              <a:buChar char="-"/>
            </a:pPr>
            <a:r>
              <a:rPr lang="en-US" dirty="0" smtClean="0">
                <a:solidFill>
                  <a:srgbClr val="C00000"/>
                </a:solidFill>
              </a:rPr>
              <a:t>Easy to port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C00000"/>
                </a:solidFill>
              </a:rPr>
              <a:t>Eases cert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Microkernel Architecture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219C5D-C77F-449B-839C-CCD999024B02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3962400" y="6019800"/>
            <a:ext cx="835485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CPU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953000" y="6019800"/>
            <a:ext cx="2752677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Platform Hardware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2514600" y="4267200"/>
            <a:ext cx="3733800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DeOS</a:t>
            </a:r>
            <a:r>
              <a:rPr lang="en-US" dirty="0" smtClean="0"/>
              <a:t> Kernel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57200" y="6015335"/>
            <a:ext cx="3114955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Application Hardware</a:t>
            </a:r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 bwMode="auto">
          <a:xfrm>
            <a:off x="-228600" y="5334000"/>
            <a:ext cx="9829800" cy="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>
            <a:off x="-228600" y="3581400"/>
            <a:ext cx="9829800" cy="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381000" y="2438400"/>
            <a:ext cx="3733800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Applications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4800600" y="2438400"/>
            <a:ext cx="3733800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Middleware</a:t>
            </a:r>
            <a:endParaRPr lang="en-US" dirty="0"/>
          </a:p>
        </p:txBody>
      </p:sp>
      <p:cxnSp>
        <p:nvCxnSpPr>
          <p:cNvPr id="32" name="Straight Connector 31"/>
          <p:cNvCxnSpPr>
            <a:stCxn id="19" idx="0"/>
            <a:endCxn id="22" idx="2"/>
          </p:cNvCxnSpPr>
          <p:nvPr/>
        </p:nvCxnSpPr>
        <p:spPr bwMode="auto">
          <a:xfrm rot="5400000" flipH="1" flipV="1">
            <a:off x="3735354" y="5373655"/>
            <a:ext cx="1290935" cy="1357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>
            <a:stCxn id="20" idx="0"/>
            <a:endCxn id="22" idx="2"/>
          </p:cNvCxnSpPr>
          <p:nvPr/>
        </p:nvCxnSpPr>
        <p:spPr bwMode="auto">
          <a:xfrm rot="16200000" flipV="1">
            <a:off x="4709953" y="4400413"/>
            <a:ext cx="1290935" cy="1947839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>
            <a:stCxn id="22" idx="0"/>
          </p:cNvCxnSpPr>
          <p:nvPr/>
        </p:nvCxnSpPr>
        <p:spPr bwMode="auto">
          <a:xfrm rot="5400000" flipH="1" flipV="1">
            <a:off x="4819651" y="2457451"/>
            <a:ext cx="1371599" cy="2247901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>
            <a:stCxn id="23" idx="0"/>
            <a:endCxn id="30" idx="2"/>
          </p:cNvCxnSpPr>
          <p:nvPr/>
        </p:nvCxnSpPr>
        <p:spPr bwMode="auto">
          <a:xfrm rot="5400000" flipH="1" flipV="1">
            <a:off x="573654" y="4341089"/>
            <a:ext cx="3115270" cy="233222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>
            <a:stCxn id="22" idx="0"/>
            <a:endCxn id="30" idx="2"/>
          </p:cNvCxnSpPr>
          <p:nvPr/>
        </p:nvCxnSpPr>
        <p:spPr bwMode="auto">
          <a:xfrm rot="16200000" flipV="1">
            <a:off x="2631133" y="2516833"/>
            <a:ext cx="1367135" cy="21336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Freeform 16"/>
          <p:cNvSpPr/>
          <p:nvPr/>
        </p:nvSpPr>
        <p:spPr bwMode="auto">
          <a:xfrm>
            <a:off x="58994" y="2050026"/>
            <a:ext cx="4439617" cy="4689987"/>
          </a:xfrm>
          <a:custGeom>
            <a:avLst/>
            <a:gdLst>
              <a:gd name="connsiteX0" fmla="*/ 58993 w 4439617"/>
              <a:gd name="connsiteY0" fmla="*/ 1858297 h 4689987"/>
              <a:gd name="connsiteX1" fmla="*/ 73741 w 4439617"/>
              <a:gd name="connsiteY1" fmla="*/ 1371600 h 4689987"/>
              <a:gd name="connsiteX2" fmla="*/ 103238 w 4439617"/>
              <a:gd name="connsiteY2" fmla="*/ 1283109 h 4689987"/>
              <a:gd name="connsiteX3" fmla="*/ 117987 w 4439617"/>
              <a:gd name="connsiteY3" fmla="*/ 1224116 h 4689987"/>
              <a:gd name="connsiteX4" fmla="*/ 162232 w 4439617"/>
              <a:gd name="connsiteY4" fmla="*/ 1032387 h 4689987"/>
              <a:gd name="connsiteX5" fmla="*/ 206477 w 4439617"/>
              <a:gd name="connsiteY5" fmla="*/ 899651 h 4689987"/>
              <a:gd name="connsiteX6" fmla="*/ 221225 w 4439617"/>
              <a:gd name="connsiteY6" fmla="*/ 840658 h 4689987"/>
              <a:gd name="connsiteX7" fmla="*/ 250722 w 4439617"/>
              <a:gd name="connsiteY7" fmla="*/ 648929 h 4689987"/>
              <a:gd name="connsiteX8" fmla="*/ 280219 w 4439617"/>
              <a:gd name="connsiteY8" fmla="*/ 560439 h 4689987"/>
              <a:gd name="connsiteX9" fmla="*/ 309716 w 4439617"/>
              <a:gd name="connsiteY9" fmla="*/ 339213 h 4689987"/>
              <a:gd name="connsiteX10" fmla="*/ 339212 w 4439617"/>
              <a:gd name="connsiteY10" fmla="*/ 235974 h 4689987"/>
              <a:gd name="connsiteX11" fmla="*/ 383458 w 4439617"/>
              <a:gd name="connsiteY11" fmla="*/ 176980 h 4689987"/>
              <a:gd name="connsiteX12" fmla="*/ 501445 w 4439617"/>
              <a:gd name="connsiteY12" fmla="*/ 88490 h 4689987"/>
              <a:gd name="connsiteX13" fmla="*/ 648929 w 4439617"/>
              <a:gd name="connsiteY13" fmla="*/ 58993 h 4689987"/>
              <a:gd name="connsiteX14" fmla="*/ 693174 w 4439617"/>
              <a:gd name="connsiteY14" fmla="*/ 44245 h 4689987"/>
              <a:gd name="connsiteX15" fmla="*/ 766916 w 4439617"/>
              <a:gd name="connsiteY15" fmla="*/ 29497 h 4689987"/>
              <a:gd name="connsiteX16" fmla="*/ 825909 w 4439617"/>
              <a:gd name="connsiteY16" fmla="*/ 14748 h 4689987"/>
              <a:gd name="connsiteX17" fmla="*/ 1312606 w 4439617"/>
              <a:gd name="connsiteY17" fmla="*/ 0 h 4689987"/>
              <a:gd name="connsiteX18" fmla="*/ 2713703 w 4439617"/>
              <a:gd name="connsiteY18" fmla="*/ 29497 h 4689987"/>
              <a:gd name="connsiteX19" fmla="*/ 3067664 w 4439617"/>
              <a:gd name="connsiteY19" fmla="*/ 88490 h 4689987"/>
              <a:gd name="connsiteX20" fmla="*/ 3126658 w 4439617"/>
              <a:gd name="connsiteY20" fmla="*/ 103239 h 4689987"/>
              <a:gd name="connsiteX21" fmla="*/ 3834580 w 4439617"/>
              <a:gd name="connsiteY21" fmla="*/ 117987 h 4689987"/>
              <a:gd name="connsiteX22" fmla="*/ 3982064 w 4439617"/>
              <a:gd name="connsiteY22" fmla="*/ 176980 h 4689987"/>
              <a:gd name="connsiteX23" fmla="*/ 4026309 w 4439617"/>
              <a:gd name="connsiteY23" fmla="*/ 206477 h 4689987"/>
              <a:gd name="connsiteX24" fmla="*/ 4129548 w 4439617"/>
              <a:gd name="connsiteY24" fmla="*/ 265471 h 4689987"/>
              <a:gd name="connsiteX25" fmla="*/ 4173793 w 4439617"/>
              <a:gd name="connsiteY25" fmla="*/ 309716 h 4689987"/>
              <a:gd name="connsiteX26" fmla="*/ 4247535 w 4439617"/>
              <a:gd name="connsiteY26" fmla="*/ 427703 h 4689987"/>
              <a:gd name="connsiteX27" fmla="*/ 4262283 w 4439617"/>
              <a:gd name="connsiteY27" fmla="*/ 471948 h 4689987"/>
              <a:gd name="connsiteX28" fmla="*/ 4291780 w 4439617"/>
              <a:gd name="connsiteY28" fmla="*/ 530942 h 4689987"/>
              <a:gd name="connsiteX29" fmla="*/ 4395019 w 4439617"/>
              <a:gd name="connsiteY29" fmla="*/ 663677 h 4689987"/>
              <a:gd name="connsiteX30" fmla="*/ 4424516 w 4439617"/>
              <a:gd name="connsiteY30" fmla="*/ 707922 h 4689987"/>
              <a:gd name="connsiteX31" fmla="*/ 4439264 w 4439617"/>
              <a:gd name="connsiteY31" fmla="*/ 752168 h 4689987"/>
              <a:gd name="connsiteX32" fmla="*/ 4409767 w 4439617"/>
              <a:gd name="connsiteY32" fmla="*/ 1356851 h 4689987"/>
              <a:gd name="connsiteX33" fmla="*/ 4395019 w 4439617"/>
              <a:gd name="connsiteY33" fmla="*/ 1401097 h 4689987"/>
              <a:gd name="connsiteX34" fmla="*/ 4336025 w 4439617"/>
              <a:gd name="connsiteY34" fmla="*/ 1460090 h 4689987"/>
              <a:gd name="connsiteX35" fmla="*/ 4188541 w 4439617"/>
              <a:gd name="connsiteY35" fmla="*/ 1548580 h 4689987"/>
              <a:gd name="connsiteX36" fmla="*/ 4055806 w 4439617"/>
              <a:gd name="connsiteY36" fmla="*/ 1622322 h 4689987"/>
              <a:gd name="connsiteX37" fmla="*/ 3967316 w 4439617"/>
              <a:gd name="connsiteY37" fmla="*/ 1681316 h 4689987"/>
              <a:gd name="connsiteX38" fmla="*/ 3908322 w 4439617"/>
              <a:gd name="connsiteY38" fmla="*/ 1725561 h 4689987"/>
              <a:gd name="connsiteX39" fmla="*/ 3849329 w 4439617"/>
              <a:gd name="connsiteY39" fmla="*/ 1740309 h 4689987"/>
              <a:gd name="connsiteX40" fmla="*/ 3790335 w 4439617"/>
              <a:gd name="connsiteY40" fmla="*/ 1769806 h 4689987"/>
              <a:gd name="connsiteX41" fmla="*/ 3687096 w 4439617"/>
              <a:gd name="connsiteY41" fmla="*/ 1799303 h 4689987"/>
              <a:gd name="connsiteX42" fmla="*/ 3539612 w 4439617"/>
              <a:gd name="connsiteY42" fmla="*/ 1828800 h 4689987"/>
              <a:gd name="connsiteX43" fmla="*/ 3451122 w 4439617"/>
              <a:gd name="connsiteY43" fmla="*/ 1858297 h 4689987"/>
              <a:gd name="connsiteX44" fmla="*/ 3288890 w 4439617"/>
              <a:gd name="connsiteY44" fmla="*/ 1887793 h 4689987"/>
              <a:gd name="connsiteX45" fmla="*/ 3156154 w 4439617"/>
              <a:gd name="connsiteY45" fmla="*/ 1917290 h 4689987"/>
              <a:gd name="connsiteX46" fmla="*/ 2964425 w 4439617"/>
              <a:gd name="connsiteY46" fmla="*/ 1932039 h 4689987"/>
              <a:gd name="connsiteX47" fmla="*/ 2846438 w 4439617"/>
              <a:gd name="connsiteY47" fmla="*/ 1961535 h 4689987"/>
              <a:gd name="connsiteX48" fmla="*/ 2743200 w 4439617"/>
              <a:gd name="connsiteY48" fmla="*/ 2005780 h 4689987"/>
              <a:gd name="connsiteX49" fmla="*/ 2610464 w 4439617"/>
              <a:gd name="connsiteY49" fmla="*/ 2020529 h 4689987"/>
              <a:gd name="connsiteX50" fmla="*/ 2566219 w 4439617"/>
              <a:gd name="connsiteY50" fmla="*/ 2035277 h 4689987"/>
              <a:gd name="connsiteX51" fmla="*/ 2418735 w 4439617"/>
              <a:gd name="connsiteY51" fmla="*/ 2064774 h 4689987"/>
              <a:gd name="connsiteX52" fmla="*/ 2374490 w 4439617"/>
              <a:gd name="connsiteY52" fmla="*/ 2109019 h 4689987"/>
              <a:gd name="connsiteX53" fmla="*/ 2330245 w 4439617"/>
              <a:gd name="connsiteY53" fmla="*/ 2138516 h 4689987"/>
              <a:gd name="connsiteX54" fmla="*/ 2315496 w 4439617"/>
              <a:gd name="connsiteY54" fmla="*/ 2227006 h 4689987"/>
              <a:gd name="connsiteX55" fmla="*/ 2344993 w 4439617"/>
              <a:gd name="connsiteY55" fmla="*/ 2698955 h 4689987"/>
              <a:gd name="connsiteX56" fmla="*/ 2359741 w 4439617"/>
              <a:gd name="connsiteY56" fmla="*/ 2772697 h 4689987"/>
              <a:gd name="connsiteX57" fmla="*/ 2389238 w 4439617"/>
              <a:gd name="connsiteY57" fmla="*/ 2964426 h 4689987"/>
              <a:gd name="connsiteX58" fmla="*/ 2403987 w 4439617"/>
              <a:gd name="connsiteY58" fmla="*/ 3008671 h 4689987"/>
              <a:gd name="connsiteX59" fmla="*/ 2462980 w 4439617"/>
              <a:gd name="connsiteY59" fmla="*/ 3097161 h 4689987"/>
              <a:gd name="connsiteX60" fmla="*/ 2492477 w 4439617"/>
              <a:gd name="connsiteY60" fmla="*/ 3141406 h 4689987"/>
              <a:gd name="connsiteX61" fmla="*/ 2580967 w 4439617"/>
              <a:gd name="connsiteY61" fmla="*/ 3229897 h 4689987"/>
              <a:gd name="connsiteX62" fmla="*/ 2639961 w 4439617"/>
              <a:gd name="connsiteY62" fmla="*/ 3244645 h 4689987"/>
              <a:gd name="connsiteX63" fmla="*/ 2728451 w 4439617"/>
              <a:gd name="connsiteY63" fmla="*/ 3288890 h 4689987"/>
              <a:gd name="connsiteX64" fmla="*/ 2802193 w 4439617"/>
              <a:gd name="connsiteY64" fmla="*/ 3303639 h 4689987"/>
              <a:gd name="connsiteX65" fmla="*/ 2861187 w 4439617"/>
              <a:gd name="connsiteY65" fmla="*/ 3318387 h 4689987"/>
              <a:gd name="connsiteX66" fmla="*/ 2905432 w 4439617"/>
              <a:gd name="connsiteY66" fmla="*/ 3333135 h 4689987"/>
              <a:gd name="connsiteX67" fmla="*/ 3067664 w 4439617"/>
              <a:gd name="connsiteY67" fmla="*/ 3347884 h 4689987"/>
              <a:gd name="connsiteX68" fmla="*/ 3126658 w 4439617"/>
              <a:gd name="connsiteY68" fmla="*/ 3377380 h 4689987"/>
              <a:gd name="connsiteX69" fmla="*/ 3185651 w 4439617"/>
              <a:gd name="connsiteY69" fmla="*/ 3392129 h 4689987"/>
              <a:gd name="connsiteX70" fmla="*/ 3303638 w 4439617"/>
              <a:gd name="connsiteY70" fmla="*/ 3465871 h 4689987"/>
              <a:gd name="connsiteX71" fmla="*/ 3362632 w 4439617"/>
              <a:gd name="connsiteY71" fmla="*/ 3510116 h 4689987"/>
              <a:gd name="connsiteX72" fmla="*/ 3392129 w 4439617"/>
              <a:gd name="connsiteY72" fmla="*/ 3554361 h 4689987"/>
              <a:gd name="connsiteX73" fmla="*/ 3436374 w 4439617"/>
              <a:gd name="connsiteY73" fmla="*/ 3569109 h 4689987"/>
              <a:gd name="connsiteX74" fmla="*/ 3524864 w 4439617"/>
              <a:gd name="connsiteY74" fmla="*/ 3716593 h 4689987"/>
              <a:gd name="connsiteX75" fmla="*/ 3554361 w 4439617"/>
              <a:gd name="connsiteY75" fmla="*/ 3760839 h 4689987"/>
              <a:gd name="connsiteX76" fmla="*/ 3598606 w 4439617"/>
              <a:gd name="connsiteY76" fmla="*/ 3805084 h 4689987"/>
              <a:gd name="connsiteX77" fmla="*/ 3642851 w 4439617"/>
              <a:gd name="connsiteY77" fmla="*/ 3937819 h 4689987"/>
              <a:gd name="connsiteX78" fmla="*/ 3657600 w 4439617"/>
              <a:gd name="connsiteY78" fmla="*/ 3982064 h 4689987"/>
              <a:gd name="connsiteX79" fmla="*/ 3628103 w 4439617"/>
              <a:gd name="connsiteY79" fmla="*/ 4439264 h 4689987"/>
              <a:gd name="connsiteX80" fmla="*/ 3598606 w 4439617"/>
              <a:gd name="connsiteY80" fmla="*/ 4483509 h 4689987"/>
              <a:gd name="connsiteX81" fmla="*/ 3554361 w 4439617"/>
              <a:gd name="connsiteY81" fmla="*/ 4513006 h 4689987"/>
              <a:gd name="connsiteX82" fmla="*/ 3495367 w 4439617"/>
              <a:gd name="connsiteY82" fmla="*/ 4527755 h 4689987"/>
              <a:gd name="connsiteX83" fmla="*/ 3451122 w 4439617"/>
              <a:gd name="connsiteY83" fmla="*/ 4542503 h 4689987"/>
              <a:gd name="connsiteX84" fmla="*/ 3303638 w 4439617"/>
              <a:gd name="connsiteY84" fmla="*/ 4601497 h 4689987"/>
              <a:gd name="connsiteX85" fmla="*/ 3259393 w 4439617"/>
              <a:gd name="connsiteY85" fmla="*/ 4616245 h 4689987"/>
              <a:gd name="connsiteX86" fmla="*/ 2875935 w 4439617"/>
              <a:gd name="connsiteY86" fmla="*/ 4645742 h 4689987"/>
              <a:gd name="connsiteX87" fmla="*/ 1932038 w 4439617"/>
              <a:gd name="connsiteY87" fmla="*/ 4675239 h 4689987"/>
              <a:gd name="connsiteX88" fmla="*/ 1651819 w 4439617"/>
              <a:gd name="connsiteY88" fmla="*/ 4689987 h 4689987"/>
              <a:gd name="connsiteX89" fmla="*/ 958645 w 4439617"/>
              <a:gd name="connsiteY89" fmla="*/ 4660490 h 4689987"/>
              <a:gd name="connsiteX90" fmla="*/ 796412 w 4439617"/>
              <a:gd name="connsiteY90" fmla="*/ 4630993 h 4689987"/>
              <a:gd name="connsiteX91" fmla="*/ 619432 w 4439617"/>
              <a:gd name="connsiteY91" fmla="*/ 4586748 h 4689987"/>
              <a:gd name="connsiteX92" fmla="*/ 501445 w 4439617"/>
              <a:gd name="connsiteY92" fmla="*/ 4557251 h 4689987"/>
              <a:gd name="connsiteX93" fmla="*/ 353961 w 4439617"/>
              <a:gd name="connsiteY93" fmla="*/ 4513006 h 4689987"/>
              <a:gd name="connsiteX94" fmla="*/ 265471 w 4439617"/>
              <a:gd name="connsiteY94" fmla="*/ 4454013 h 4689987"/>
              <a:gd name="connsiteX95" fmla="*/ 221225 w 4439617"/>
              <a:gd name="connsiteY95" fmla="*/ 4365522 h 4689987"/>
              <a:gd name="connsiteX96" fmla="*/ 206477 w 4439617"/>
              <a:gd name="connsiteY96" fmla="*/ 4321277 h 4689987"/>
              <a:gd name="connsiteX97" fmla="*/ 176980 w 4439617"/>
              <a:gd name="connsiteY97" fmla="*/ 4070555 h 4689987"/>
              <a:gd name="connsiteX98" fmla="*/ 206477 w 4439617"/>
              <a:gd name="connsiteY98" fmla="*/ 3687097 h 4689987"/>
              <a:gd name="connsiteX99" fmla="*/ 235974 w 4439617"/>
              <a:gd name="connsiteY99" fmla="*/ 3569109 h 4689987"/>
              <a:gd name="connsiteX100" fmla="*/ 250722 w 4439617"/>
              <a:gd name="connsiteY100" fmla="*/ 3495368 h 4689987"/>
              <a:gd name="connsiteX101" fmla="*/ 235974 w 4439617"/>
              <a:gd name="connsiteY101" fmla="*/ 2344993 h 4689987"/>
              <a:gd name="connsiteX102" fmla="*/ 191729 w 4439617"/>
              <a:gd name="connsiteY102" fmla="*/ 2212258 h 4689987"/>
              <a:gd name="connsiteX103" fmla="*/ 176980 w 4439617"/>
              <a:gd name="connsiteY103" fmla="*/ 2153264 h 4689987"/>
              <a:gd name="connsiteX104" fmla="*/ 147483 w 4439617"/>
              <a:gd name="connsiteY104" fmla="*/ 2035277 h 4689987"/>
              <a:gd name="connsiteX105" fmla="*/ 117987 w 4439617"/>
              <a:gd name="connsiteY105" fmla="*/ 1991032 h 4689987"/>
              <a:gd name="connsiteX106" fmla="*/ 73741 w 4439617"/>
              <a:gd name="connsiteY106" fmla="*/ 1902542 h 4689987"/>
              <a:gd name="connsiteX107" fmla="*/ 44245 w 4439617"/>
              <a:gd name="connsiteY107" fmla="*/ 1814051 h 4689987"/>
              <a:gd name="connsiteX108" fmla="*/ 0 w 4439617"/>
              <a:gd name="connsiteY108" fmla="*/ 1740309 h 4689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</a:cxnLst>
            <a:rect l="l" t="t" r="r" b="b"/>
            <a:pathLst>
              <a:path w="4439617" h="4689987">
                <a:moveTo>
                  <a:pt x="58993" y="1858297"/>
                </a:moveTo>
                <a:cubicBezTo>
                  <a:pt x="63909" y="1696065"/>
                  <a:pt x="61293" y="1533429"/>
                  <a:pt x="73741" y="1371600"/>
                </a:cubicBezTo>
                <a:cubicBezTo>
                  <a:pt x="76126" y="1340599"/>
                  <a:pt x="95697" y="1313273"/>
                  <a:pt x="103238" y="1283109"/>
                </a:cubicBezTo>
                <a:lnTo>
                  <a:pt x="117987" y="1224116"/>
                </a:lnTo>
                <a:cubicBezTo>
                  <a:pt x="153841" y="937278"/>
                  <a:pt x="106110" y="1238166"/>
                  <a:pt x="162232" y="1032387"/>
                </a:cubicBezTo>
                <a:cubicBezTo>
                  <a:pt x="198916" y="897880"/>
                  <a:pt x="149117" y="985692"/>
                  <a:pt x="206477" y="899651"/>
                </a:cubicBezTo>
                <a:cubicBezTo>
                  <a:pt x="211393" y="879987"/>
                  <a:pt x="217893" y="860652"/>
                  <a:pt x="221225" y="840658"/>
                </a:cubicBezTo>
                <a:cubicBezTo>
                  <a:pt x="234039" y="763778"/>
                  <a:pt x="231392" y="719807"/>
                  <a:pt x="250722" y="648929"/>
                </a:cubicBezTo>
                <a:cubicBezTo>
                  <a:pt x="258903" y="618932"/>
                  <a:pt x="280219" y="560439"/>
                  <a:pt x="280219" y="560439"/>
                </a:cubicBezTo>
                <a:cubicBezTo>
                  <a:pt x="303757" y="277981"/>
                  <a:pt x="274277" y="463249"/>
                  <a:pt x="309716" y="339213"/>
                </a:cubicBezTo>
                <a:cubicBezTo>
                  <a:pt x="313821" y="324846"/>
                  <a:pt x="329109" y="253655"/>
                  <a:pt x="339212" y="235974"/>
                </a:cubicBezTo>
                <a:cubicBezTo>
                  <a:pt x="351408" y="214632"/>
                  <a:pt x="367271" y="195479"/>
                  <a:pt x="383458" y="176980"/>
                </a:cubicBezTo>
                <a:cubicBezTo>
                  <a:pt x="426860" y="127378"/>
                  <a:pt x="442194" y="110709"/>
                  <a:pt x="501445" y="88490"/>
                </a:cubicBezTo>
                <a:cubicBezTo>
                  <a:pt x="544180" y="72464"/>
                  <a:pt x="607230" y="68260"/>
                  <a:pt x="648929" y="58993"/>
                </a:cubicBezTo>
                <a:cubicBezTo>
                  <a:pt x="664105" y="55621"/>
                  <a:pt x="678092" y="48015"/>
                  <a:pt x="693174" y="44245"/>
                </a:cubicBezTo>
                <a:cubicBezTo>
                  <a:pt x="717493" y="38165"/>
                  <a:pt x="742446" y="34935"/>
                  <a:pt x="766916" y="29497"/>
                </a:cubicBezTo>
                <a:cubicBezTo>
                  <a:pt x="786703" y="25100"/>
                  <a:pt x="805669" y="15842"/>
                  <a:pt x="825909" y="14748"/>
                </a:cubicBezTo>
                <a:cubicBezTo>
                  <a:pt x="987979" y="5987"/>
                  <a:pt x="1150374" y="4916"/>
                  <a:pt x="1312606" y="0"/>
                </a:cubicBezTo>
                <a:lnTo>
                  <a:pt x="2713703" y="29497"/>
                </a:lnTo>
                <a:cubicBezTo>
                  <a:pt x="2792661" y="32394"/>
                  <a:pt x="2979751" y="69651"/>
                  <a:pt x="3067664" y="88490"/>
                </a:cubicBezTo>
                <a:cubicBezTo>
                  <a:pt x="3087484" y="92737"/>
                  <a:pt x="3106403" y="102460"/>
                  <a:pt x="3126658" y="103239"/>
                </a:cubicBezTo>
                <a:cubicBezTo>
                  <a:pt x="3362509" y="112310"/>
                  <a:pt x="3598606" y="113071"/>
                  <a:pt x="3834580" y="117987"/>
                </a:cubicBezTo>
                <a:cubicBezTo>
                  <a:pt x="3907096" y="142159"/>
                  <a:pt x="3921305" y="142260"/>
                  <a:pt x="3982064" y="176980"/>
                </a:cubicBezTo>
                <a:cubicBezTo>
                  <a:pt x="3997454" y="185774"/>
                  <a:pt x="4010919" y="197683"/>
                  <a:pt x="4026309" y="206477"/>
                </a:cubicBezTo>
                <a:cubicBezTo>
                  <a:pt x="4072210" y="232706"/>
                  <a:pt x="4090348" y="232804"/>
                  <a:pt x="4129548" y="265471"/>
                </a:cubicBezTo>
                <a:cubicBezTo>
                  <a:pt x="4145571" y="278824"/>
                  <a:pt x="4159045" y="294968"/>
                  <a:pt x="4173793" y="309716"/>
                </a:cubicBezTo>
                <a:cubicBezTo>
                  <a:pt x="4206978" y="409272"/>
                  <a:pt x="4161654" y="290293"/>
                  <a:pt x="4247535" y="427703"/>
                </a:cubicBezTo>
                <a:cubicBezTo>
                  <a:pt x="4255774" y="440886"/>
                  <a:pt x="4256159" y="457659"/>
                  <a:pt x="4262283" y="471948"/>
                </a:cubicBezTo>
                <a:cubicBezTo>
                  <a:pt x="4270944" y="492156"/>
                  <a:pt x="4280872" y="511853"/>
                  <a:pt x="4291780" y="530942"/>
                </a:cubicBezTo>
                <a:cubicBezTo>
                  <a:pt x="4322475" y="584658"/>
                  <a:pt x="4353471" y="610259"/>
                  <a:pt x="4395019" y="663677"/>
                </a:cubicBezTo>
                <a:cubicBezTo>
                  <a:pt x="4405901" y="677669"/>
                  <a:pt x="4414684" y="693174"/>
                  <a:pt x="4424516" y="707922"/>
                </a:cubicBezTo>
                <a:cubicBezTo>
                  <a:pt x="4429432" y="722671"/>
                  <a:pt x="4439617" y="736626"/>
                  <a:pt x="4439264" y="752168"/>
                </a:cubicBezTo>
                <a:cubicBezTo>
                  <a:pt x="4434679" y="953917"/>
                  <a:pt x="4423494" y="1155518"/>
                  <a:pt x="4409767" y="1356851"/>
                </a:cubicBezTo>
                <a:cubicBezTo>
                  <a:pt x="4408709" y="1372361"/>
                  <a:pt x="4404055" y="1388446"/>
                  <a:pt x="4395019" y="1401097"/>
                </a:cubicBezTo>
                <a:cubicBezTo>
                  <a:pt x="4378855" y="1423727"/>
                  <a:pt x="4357741" y="1442717"/>
                  <a:pt x="4336025" y="1460090"/>
                </a:cubicBezTo>
                <a:cubicBezTo>
                  <a:pt x="4227289" y="1547079"/>
                  <a:pt x="4280454" y="1493432"/>
                  <a:pt x="4188541" y="1548580"/>
                </a:cubicBezTo>
                <a:cubicBezTo>
                  <a:pt x="4061756" y="1624651"/>
                  <a:pt x="4144803" y="1592657"/>
                  <a:pt x="4055806" y="1622322"/>
                </a:cubicBezTo>
                <a:cubicBezTo>
                  <a:pt x="4026309" y="1641987"/>
                  <a:pt x="3995677" y="1660046"/>
                  <a:pt x="3967316" y="1681316"/>
                </a:cubicBezTo>
                <a:cubicBezTo>
                  <a:pt x="3947651" y="1696064"/>
                  <a:pt x="3930308" y="1714568"/>
                  <a:pt x="3908322" y="1725561"/>
                </a:cubicBezTo>
                <a:cubicBezTo>
                  <a:pt x="3890192" y="1734626"/>
                  <a:pt x="3868993" y="1735393"/>
                  <a:pt x="3849329" y="1740309"/>
                </a:cubicBezTo>
                <a:cubicBezTo>
                  <a:pt x="3829664" y="1750141"/>
                  <a:pt x="3810543" y="1761145"/>
                  <a:pt x="3790335" y="1769806"/>
                </a:cubicBezTo>
                <a:cubicBezTo>
                  <a:pt x="3765731" y="1780351"/>
                  <a:pt x="3710491" y="1794624"/>
                  <a:pt x="3687096" y="1799303"/>
                </a:cubicBezTo>
                <a:cubicBezTo>
                  <a:pt x="3607360" y="1815250"/>
                  <a:pt x="3608130" y="1808244"/>
                  <a:pt x="3539612" y="1828800"/>
                </a:cubicBezTo>
                <a:cubicBezTo>
                  <a:pt x="3509831" y="1837734"/>
                  <a:pt x="3481119" y="1850116"/>
                  <a:pt x="3451122" y="1858297"/>
                </a:cubicBezTo>
                <a:cubicBezTo>
                  <a:pt x="3407625" y="1870160"/>
                  <a:pt x="3331047" y="1879362"/>
                  <a:pt x="3288890" y="1887793"/>
                </a:cubicBezTo>
                <a:cubicBezTo>
                  <a:pt x="3234403" y="1898691"/>
                  <a:pt x="3214124" y="1910849"/>
                  <a:pt x="3156154" y="1917290"/>
                </a:cubicBezTo>
                <a:cubicBezTo>
                  <a:pt x="3092448" y="1924369"/>
                  <a:pt x="3028335" y="1927123"/>
                  <a:pt x="2964425" y="1932039"/>
                </a:cubicBezTo>
                <a:cubicBezTo>
                  <a:pt x="2925096" y="1941871"/>
                  <a:pt x="2882697" y="1943405"/>
                  <a:pt x="2846438" y="1961535"/>
                </a:cubicBezTo>
                <a:cubicBezTo>
                  <a:pt x="2819571" y="1974969"/>
                  <a:pt x="2775754" y="2000354"/>
                  <a:pt x="2743200" y="2005780"/>
                </a:cubicBezTo>
                <a:cubicBezTo>
                  <a:pt x="2699288" y="2013099"/>
                  <a:pt x="2654709" y="2015613"/>
                  <a:pt x="2610464" y="2020529"/>
                </a:cubicBezTo>
                <a:cubicBezTo>
                  <a:pt x="2595716" y="2025445"/>
                  <a:pt x="2581463" y="2032228"/>
                  <a:pt x="2566219" y="2035277"/>
                </a:cubicBezTo>
                <a:cubicBezTo>
                  <a:pt x="2396750" y="2069171"/>
                  <a:pt x="2518695" y="2031455"/>
                  <a:pt x="2418735" y="2064774"/>
                </a:cubicBezTo>
                <a:cubicBezTo>
                  <a:pt x="2403987" y="2079522"/>
                  <a:pt x="2390513" y="2095666"/>
                  <a:pt x="2374490" y="2109019"/>
                </a:cubicBezTo>
                <a:cubicBezTo>
                  <a:pt x="2360873" y="2120367"/>
                  <a:pt x="2338172" y="2122662"/>
                  <a:pt x="2330245" y="2138516"/>
                </a:cubicBezTo>
                <a:cubicBezTo>
                  <a:pt x="2316872" y="2165263"/>
                  <a:pt x="2320412" y="2197509"/>
                  <a:pt x="2315496" y="2227006"/>
                </a:cubicBezTo>
                <a:cubicBezTo>
                  <a:pt x="2325328" y="2384322"/>
                  <a:pt x="2332255" y="2541847"/>
                  <a:pt x="2344993" y="2698955"/>
                </a:cubicBezTo>
                <a:cubicBezTo>
                  <a:pt x="2347019" y="2723940"/>
                  <a:pt x="2356196" y="2747882"/>
                  <a:pt x="2359741" y="2772697"/>
                </a:cubicBezTo>
                <a:cubicBezTo>
                  <a:pt x="2378417" y="2903428"/>
                  <a:pt x="2362924" y="2872329"/>
                  <a:pt x="2389238" y="2964426"/>
                </a:cubicBezTo>
                <a:cubicBezTo>
                  <a:pt x="2393509" y="2979374"/>
                  <a:pt x="2396437" y="2995081"/>
                  <a:pt x="2403987" y="3008671"/>
                </a:cubicBezTo>
                <a:cubicBezTo>
                  <a:pt x="2421203" y="3039660"/>
                  <a:pt x="2443316" y="3067664"/>
                  <a:pt x="2462980" y="3097161"/>
                </a:cubicBezTo>
                <a:cubicBezTo>
                  <a:pt x="2472812" y="3111909"/>
                  <a:pt x="2481842" y="3127226"/>
                  <a:pt x="2492477" y="3141406"/>
                </a:cubicBezTo>
                <a:cubicBezTo>
                  <a:pt x="2523746" y="3183099"/>
                  <a:pt x="2533296" y="3209467"/>
                  <a:pt x="2580967" y="3229897"/>
                </a:cubicBezTo>
                <a:cubicBezTo>
                  <a:pt x="2599598" y="3237882"/>
                  <a:pt x="2620296" y="3239729"/>
                  <a:pt x="2639961" y="3244645"/>
                </a:cubicBezTo>
                <a:cubicBezTo>
                  <a:pt x="2669458" y="3259393"/>
                  <a:pt x="2697458" y="3277620"/>
                  <a:pt x="2728451" y="3288890"/>
                </a:cubicBezTo>
                <a:cubicBezTo>
                  <a:pt x="2752009" y="3297457"/>
                  <a:pt x="2777722" y="3298201"/>
                  <a:pt x="2802193" y="3303639"/>
                </a:cubicBezTo>
                <a:cubicBezTo>
                  <a:pt x="2821980" y="3308036"/>
                  <a:pt x="2841697" y="3312819"/>
                  <a:pt x="2861187" y="3318387"/>
                </a:cubicBezTo>
                <a:cubicBezTo>
                  <a:pt x="2876135" y="3322658"/>
                  <a:pt x="2890042" y="3330936"/>
                  <a:pt x="2905432" y="3333135"/>
                </a:cubicBezTo>
                <a:cubicBezTo>
                  <a:pt x="2959187" y="3340814"/>
                  <a:pt x="3013587" y="3342968"/>
                  <a:pt x="3067664" y="3347884"/>
                </a:cubicBezTo>
                <a:cubicBezTo>
                  <a:pt x="3087329" y="3357716"/>
                  <a:pt x="3106072" y="3369660"/>
                  <a:pt x="3126658" y="3377380"/>
                </a:cubicBezTo>
                <a:cubicBezTo>
                  <a:pt x="3145637" y="3384497"/>
                  <a:pt x="3167128" y="3383897"/>
                  <a:pt x="3185651" y="3392129"/>
                </a:cubicBezTo>
                <a:cubicBezTo>
                  <a:pt x="3203891" y="3400236"/>
                  <a:pt x="3279260" y="3448458"/>
                  <a:pt x="3303638" y="3465871"/>
                </a:cubicBezTo>
                <a:cubicBezTo>
                  <a:pt x="3323640" y="3480158"/>
                  <a:pt x="3345251" y="3492735"/>
                  <a:pt x="3362632" y="3510116"/>
                </a:cubicBezTo>
                <a:cubicBezTo>
                  <a:pt x="3375166" y="3522650"/>
                  <a:pt x="3378288" y="3543288"/>
                  <a:pt x="3392129" y="3554361"/>
                </a:cubicBezTo>
                <a:cubicBezTo>
                  <a:pt x="3404268" y="3564072"/>
                  <a:pt x="3421626" y="3564193"/>
                  <a:pt x="3436374" y="3569109"/>
                </a:cubicBezTo>
                <a:cubicBezTo>
                  <a:pt x="3481725" y="3659811"/>
                  <a:pt x="3453675" y="3609809"/>
                  <a:pt x="3524864" y="3716593"/>
                </a:cubicBezTo>
                <a:cubicBezTo>
                  <a:pt x="3534696" y="3731342"/>
                  <a:pt x="3541827" y="3748305"/>
                  <a:pt x="3554361" y="3760839"/>
                </a:cubicBezTo>
                <a:lnTo>
                  <a:pt x="3598606" y="3805084"/>
                </a:lnTo>
                <a:lnTo>
                  <a:pt x="3642851" y="3937819"/>
                </a:lnTo>
                <a:lnTo>
                  <a:pt x="3657600" y="3982064"/>
                </a:lnTo>
                <a:cubicBezTo>
                  <a:pt x="3647768" y="4134464"/>
                  <a:pt x="3645947" y="4287593"/>
                  <a:pt x="3628103" y="4439264"/>
                </a:cubicBezTo>
                <a:cubicBezTo>
                  <a:pt x="3626032" y="4456868"/>
                  <a:pt x="3611140" y="4470975"/>
                  <a:pt x="3598606" y="4483509"/>
                </a:cubicBezTo>
                <a:cubicBezTo>
                  <a:pt x="3586072" y="4496043"/>
                  <a:pt x="3570653" y="4506024"/>
                  <a:pt x="3554361" y="4513006"/>
                </a:cubicBezTo>
                <a:cubicBezTo>
                  <a:pt x="3535730" y="4520991"/>
                  <a:pt x="3514857" y="4522186"/>
                  <a:pt x="3495367" y="4527755"/>
                </a:cubicBezTo>
                <a:cubicBezTo>
                  <a:pt x="3480419" y="4532026"/>
                  <a:pt x="3465411" y="4536379"/>
                  <a:pt x="3451122" y="4542503"/>
                </a:cubicBezTo>
                <a:cubicBezTo>
                  <a:pt x="3299215" y="4607606"/>
                  <a:pt x="3505058" y="4534357"/>
                  <a:pt x="3303638" y="4601497"/>
                </a:cubicBezTo>
                <a:cubicBezTo>
                  <a:pt x="3288890" y="4606413"/>
                  <a:pt x="3274862" y="4614698"/>
                  <a:pt x="3259393" y="4616245"/>
                </a:cubicBezTo>
                <a:cubicBezTo>
                  <a:pt x="3091623" y="4633022"/>
                  <a:pt x="3068485" y="4637184"/>
                  <a:pt x="2875935" y="4645742"/>
                </a:cubicBezTo>
                <a:cubicBezTo>
                  <a:pt x="2458958" y="4664274"/>
                  <a:pt x="2370297" y="4659007"/>
                  <a:pt x="1932038" y="4675239"/>
                </a:cubicBezTo>
                <a:cubicBezTo>
                  <a:pt x="1838566" y="4678701"/>
                  <a:pt x="1745225" y="4685071"/>
                  <a:pt x="1651819" y="4689987"/>
                </a:cubicBezTo>
                <a:lnTo>
                  <a:pt x="958645" y="4660490"/>
                </a:lnTo>
                <a:cubicBezTo>
                  <a:pt x="938686" y="4659360"/>
                  <a:pt x="821301" y="4636737"/>
                  <a:pt x="796412" y="4630993"/>
                </a:cubicBezTo>
                <a:cubicBezTo>
                  <a:pt x="796243" y="4630954"/>
                  <a:pt x="649013" y="4594143"/>
                  <a:pt x="619432" y="4586748"/>
                </a:cubicBezTo>
                <a:lnTo>
                  <a:pt x="501445" y="4557251"/>
                </a:lnTo>
                <a:cubicBezTo>
                  <a:pt x="393725" y="4521345"/>
                  <a:pt x="443118" y="4535296"/>
                  <a:pt x="353961" y="4513006"/>
                </a:cubicBezTo>
                <a:cubicBezTo>
                  <a:pt x="324464" y="4493342"/>
                  <a:pt x="276682" y="4487644"/>
                  <a:pt x="265471" y="4454013"/>
                </a:cubicBezTo>
                <a:cubicBezTo>
                  <a:pt x="245116" y="4392952"/>
                  <a:pt x="259345" y="4422703"/>
                  <a:pt x="221225" y="4365522"/>
                </a:cubicBezTo>
                <a:cubicBezTo>
                  <a:pt x="216309" y="4350774"/>
                  <a:pt x="210247" y="4336359"/>
                  <a:pt x="206477" y="4321277"/>
                </a:cubicBezTo>
                <a:cubicBezTo>
                  <a:pt x="183415" y="4229025"/>
                  <a:pt x="186029" y="4179143"/>
                  <a:pt x="176980" y="4070555"/>
                </a:cubicBezTo>
                <a:cubicBezTo>
                  <a:pt x="186812" y="3942736"/>
                  <a:pt x="191498" y="3814416"/>
                  <a:pt x="206477" y="3687097"/>
                </a:cubicBezTo>
                <a:cubicBezTo>
                  <a:pt x="211214" y="3646835"/>
                  <a:pt x="228024" y="3608862"/>
                  <a:pt x="235974" y="3569109"/>
                </a:cubicBezTo>
                <a:lnTo>
                  <a:pt x="250722" y="3495368"/>
                </a:lnTo>
                <a:cubicBezTo>
                  <a:pt x="258925" y="3044245"/>
                  <a:pt x="292512" y="2754890"/>
                  <a:pt x="235974" y="2344993"/>
                </a:cubicBezTo>
                <a:cubicBezTo>
                  <a:pt x="231439" y="2312111"/>
                  <a:pt x="201370" y="2250822"/>
                  <a:pt x="191729" y="2212258"/>
                </a:cubicBezTo>
                <a:cubicBezTo>
                  <a:pt x="186813" y="2192593"/>
                  <a:pt x="181377" y="2173051"/>
                  <a:pt x="176980" y="2153264"/>
                </a:cubicBezTo>
                <a:cubicBezTo>
                  <a:pt x="170247" y="2122964"/>
                  <a:pt x="163298" y="2066907"/>
                  <a:pt x="147483" y="2035277"/>
                </a:cubicBezTo>
                <a:cubicBezTo>
                  <a:pt x="139556" y="2019423"/>
                  <a:pt x="125914" y="2006886"/>
                  <a:pt x="117987" y="1991032"/>
                </a:cubicBezTo>
                <a:cubicBezTo>
                  <a:pt x="56930" y="1868919"/>
                  <a:pt x="158269" y="2029333"/>
                  <a:pt x="73741" y="1902542"/>
                </a:cubicBezTo>
                <a:cubicBezTo>
                  <a:pt x="63909" y="1873045"/>
                  <a:pt x="61492" y="1839921"/>
                  <a:pt x="44245" y="1814051"/>
                </a:cubicBezTo>
                <a:cubicBezTo>
                  <a:pt x="8650" y="1760659"/>
                  <a:pt x="22675" y="1785660"/>
                  <a:pt x="0" y="1740309"/>
                </a:cubicBezTo>
              </a:path>
            </a:pathLst>
          </a:cu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rgbClr val="0000CC"/>
              </a:solidFill>
              <a:effectLst/>
              <a:latin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81000" y="1524000"/>
            <a:ext cx="37465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Tx/>
              <a:buChar char="-"/>
            </a:pPr>
            <a:r>
              <a:rPr lang="en-US" dirty="0" err="1" smtClean="0">
                <a:solidFill>
                  <a:srgbClr val="C00000"/>
                </a:solidFill>
              </a:rPr>
              <a:t>Userspace</a:t>
            </a:r>
            <a:r>
              <a:rPr lang="en-US" dirty="0" smtClean="0">
                <a:solidFill>
                  <a:srgbClr val="C00000"/>
                </a:solidFill>
              </a:rPr>
              <a:t> device drivers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Microkernel Architecture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219C5D-C77F-449B-839C-CCD999024B02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3962400" y="6019800"/>
            <a:ext cx="835485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CPU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953000" y="6019800"/>
            <a:ext cx="2752677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Platform Hardware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2514600" y="4267200"/>
            <a:ext cx="3733800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DeOS</a:t>
            </a:r>
            <a:r>
              <a:rPr lang="en-US" dirty="0" smtClean="0"/>
              <a:t> Kernel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57200" y="6015335"/>
            <a:ext cx="3114955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Application Hardware</a:t>
            </a:r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 bwMode="auto">
          <a:xfrm>
            <a:off x="-228600" y="5334000"/>
            <a:ext cx="9829800" cy="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>
            <a:off x="-228600" y="3581400"/>
            <a:ext cx="9829800" cy="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381000" y="2438400"/>
            <a:ext cx="3733800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Applications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4800600" y="2438400"/>
            <a:ext cx="3733800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Middleware</a:t>
            </a:r>
            <a:endParaRPr lang="en-US" dirty="0"/>
          </a:p>
        </p:txBody>
      </p:sp>
      <p:cxnSp>
        <p:nvCxnSpPr>
          <p:cNvPr id="32" name="Straight Connector 31"/>
          <p:cNvCxnSpPr>
            <a:stCxn id="19" idx="0"/>
            <a:endCxn id="22" idx="2"/>
          </p:cNvCxnSpPr>
          <p:nvPr/>
        </p:nvCxnSpPr>
        <p:spPr bwMode="auto">
          <a:xfrm rot="5400000" flipH="1" flipV="1">
            <a:off x="3735354" y="5373655"/>
            <a:ext cx="1290935" cy="1357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>
            <a:stCxn id="20" idx="0"/>
            <a:endCxn id="22" idx="2"/>
          </p:cNvCxnSpPr>
          <p:nvPr/>
        </p:nvCxnSpPr>
        <p:spPr bwMode="auto">
          <a:xfrm rot="16200000" flipV="1">
            <a:off x="4709953" y="4400413"/>
            <a:ext cx="1290935" cy="1947839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>
            <a:stCxn id="22" idx="0"/>
          </p:cNvCxnSpPr>
          <p:nvPr/>
        </p:nvCxnSpPr>
        <p:spPr bwMode="auto">
          <a:xfrm rot="5400000" flipH="1" flipV="1">
            <a:off x="4819651" y="2457451"/>
            <a:ext cx="1371599" cy="2247901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>
            <a:stCxn id="23" idx="0"/>
            <a:endCxn id="30" idx="2"/>
          </p:cNvCxnSpPr>
          <p:nvPr/>
        </p:nvCxnSpPr>
        <p:spPr bwMode="auto">
          <a:xfrm rot="5400000" flipH="1" flipV="1">
            <a:off x="573654" y="4341089"/>
            <a:ext cx="3115270" cy="233222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>
            <a:stCxn id="22" idx="0"/>
            <a:endCxn id="30" idx="2"/>
          </p:cNvCxnSpPr>
          <p:nvPr/>
        </p:nvCxnSpPr>
        <p:spPr bwMode="auto">
          <a:xfrm rot="16200000" flipV="1">
            <a:off x="2631133" y="2516833"/>
            <a:ext cx="1367135" cy="21336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Freeform 16"/>
          <p:cNvSpPr/>
          <p:nvPr/>
        </p:nvSpPr>
        <p:spPr bwMode="auto">
          <a:xfrm>
            <a:off x="4520696" y="1769806"/>
            <a:ext cx="4437653" cy="1474839"/>
          </a:xfrm>
          <a:custGeom>
            <a:avLst/>
            <a:gdLst>
              <a:gd name="connsiteX0" fmla="*/ 36556 w 4437653"/>
              <a:gd name="connsiteY0" fmla="*/ 589936 h 1474839"/>
              <a:gd name="connsiteX1" fmla="*/ 228285 w 4437653"/>
              <a:gd name="connsiteY1" fmla="*/ 457200 h 1474839"/>
              <a:gd name="connsiteX2" fmla="*/ 434762 w 4437653"/>
              <a:gd name="connsiteY2" fmla="*/ 368710 h 1474839"/>
              <a:gd name="connsiteX3" fmla="*/ 508504 w 4437653"/>
              <a:gd name="connsiteY3" fmla="*/ 339213 h 1474839"/>
              <a:gd name="connsiteX4" fmla="*/ 965704 w 4437653"/>
              <a:gd name="connsiteY4" fmla="*/ 265471 h 1474839"/>
              <a:gd name="connsiteX5" fmla="*/ 1304917 w 4437653"/>
              <a:gd name="connsiteY5" fmla="*/ 176981 h 1474839"/>
              <a:gd name="connsiteX6" fmla="*/ 1717872 w 4437653"/>
              <a:gd name="connsiteY6" fmla="*/ 103239 h 1474839"/>
              <a:gd name="connsiteX7" fmla="*/ 1909601 w 4437653"/>
              <a:gd name="connsiteY7" fmla="*/ 44246 h 1474839"/>
              <a:gd name="connsiteX8" fmla="*/ 2293059 w 4437653"/>
              <a:gd name="connsiteY8" fmla="*/ 29497 h 1474839"/>
              <a:gd name="connsiteX9" fmla="*/ 2484788 w 4437653"/>
              <a:gd name="connsiteY9" fmla="*/ 0 h 1474839"/>
              <a:gd name="connsiteX10" fmla="*/ 3856388 w 4437653"/>
              <a:gd name="connsiteY10" fmla="*/ 29497 h 1474839"/>
              <a:gd name="connsiteX11" fmla="*/ 4018620 w 4437653"/>
              <a:gd name="connsiteY11" fmla="*/ 58994 h 1474839"/>
              <a:gd name="connsiteX12" fmla="*/ 4136607 w 4437653"/>
              <a:gd name="connsiteY12" fmla="*/ 132736 h 1474839"/>
              <a:gd name="connsiteX13" fmla="*/ 4195601 w 4437653"/>
              <a:gd name="connsiteY13" fmla="*/ 176981 h 1474839"/>
              <a:gd name="connsiteX14" fmla="*/ 4239846 w 4437653"/>
              <a:gd name="connsiteY14" fmla="*/ 221226 h 1474839"/>
              <a:gd name="connsiteX15" fmla="*/ 4284091 w 4437653"/>
              <a:gd name="connsiteY15" fmla="*/ 324465 h 1474839"/>
              <a:gd name="connsiteX16" fmla="*/ 4357833 w 4437653"/>
              <a:gd name="connsiteY16" fmla="*/ 501446 h 1474839"/>
              <a:gd name="connsiteX17" fmla="*/ 4402078 w 4437653"/>
              <a:gd name="connsiteY17" fmla="*/ 619433 h 1474839"/>
              <a:gd name="connsiteX18" fmla="*/ 4431575 w 4437653"/>
              <a:gd name="connsiteY18" fmla="*/ 693175 h 1474839"/>
              <a:gd name="connsiteX19" fmla="*/ 4387330 w 4437653"/>
              <a:gd name="connsiteY19" fmla="*/ 943897 h 1474839"/>
              <a:gd name="connsiteX20" fmla="*/ 4284091 w 4437653"/>
              <a:gd name="connsiteY20" fmla="*/ 1047136 h 1474839"/>
              <a:gd name="connsiteX21" fmla="*/ 4210349 w 4437653"/>
              <a:gd name="connsiteY21" fmla="*/ 1120878 h 1474839"/>
              <a:gd name="connsiteX22" fmla="*/ 4121859 w 4437653"/>
              <a:gd name="connsiteY22" fmla="*/ 1194620 h 1474839"/>
              <a:gd name="connsiteX23" fmla="*/ 4003872 w 4437653"/>
              <a:gd name="connsiteY23" fmla="*/ 1312607 h 1474839"/>
              <a:gd name="connsiteX24" fmla="*/ 3930130 w 4437653"/>
              <a:gd name="connsiteY24" fmla="*/ 1342104 h 1474839"/>
              <a:gd name="connsiteX25" fmla="*/ 3841639 w 4437653"/>
              <a:gd name="connsiteY25" fmla="*/ 1386349 h 1474839"/>
              <a:gd name="connsiteX26" fmla="*/ 3664659 w 4437653"/>
              <a:gd name="connsiteY26" fmla="*/ 1415846 h 1474839"/>
              <a:gd name="connsiteX27" fmla="*/ 3413936 w 4437653"/>
              <a:gd name="connsiteY27" fmla="*/ 1430594 h 1474839"/>
              <a:gd name="connsiteX28" fmla="*/ 3222207 w 4437653"/>
              <a:gd name="connsiteY28" fmla="*/ 1445342 h 1474839"/>
              <a:gd name="connsiteX29" fmla="*/ 2322556 w 4437653"/>
              <a:gd name="connsiteY29" fmla="*/ 1415846 h 1474839"/>
              <a:gd name="connsiteX30" fmla="*/ 1717872 w 4437653"/>
              <a:gd name="connsiteY30" fmla="*/ 1445342 h 1474839"/>
              <a:gd name="connsiteX31" fmla="*/ 1658878 w 4437653"/>
              <a:gd name="connsiteY31" fmla="*/ 1460091 h 1474839"/>
              <a:gd name="connsiteX32" fmla="*/ 1526143 w 4437653"/>
              <a:gd name="connsiteY32" fmla="*/ 1474839 h 1474839"/>
              <a:gd name="connsiteX33" fmla="*/ 744478 w 4437653"/>
              <a:gd name="connsiteY33" fmla="*/ 1445342 h 1474839"/>
              <a:gd name="connsiteX34" fmla="*/ 685485 w 4437653"/>
              <a:gd name="connsiteY34" fmla="*/ 1430594 h 1474839"/>
              <a:gd name="connsiteX35" fmla="*/ 582246 w 4437653"/>
              <a:gd name="connsiteY35" fmla="*/ 1415846 h 1474839"/>
              <a:gd name="connsiteX36" fmla="*/ 464259 w 4437653"/>
              <a:gd name="connsiteY36" fmla="*/ 1356852 h 1474839"/>
              <a:gd name="connsiteX37" fmla="*/ 302027 w 4437653"/>
              <a:gd name="connsiteY37" fmla="*/ 1297859 h 1474839"/>
              <a:gd name="connsiteX38" fmla="*/ 228285 w 4437653"/>
              <a:gd name="connsiteY38" fmla="*/ 1238865 h 1474839"/>
              <a:gd name="connsiteX39" fmla="*/ 184039 w 4437653"/>
              <a:gd name="connsiteY39" fmla="*/ 1209368 h 1474839"/>
              <a:gd name="connsiteX40" fmla="*/ 66052 w 4437653"/>
              <a:gd name="connsiteY40" fmla="*/ 1106129 h 1474839"/>
              <a:gd name="connsiteX41" fmla="*/ 36556 w 4437653"/>
              <a:gd name="connsiteY41" fmla="*/ 1061884 h 1474839"/>
              <a:gd name="connsiteX42" fmla="*/ 7059 w 4437653"/>
              <a:gd name="connsiteY42" fmla="*/ 693175 h 1474839"/>
              <a:gd name="connsiteX43" fmla="*/ 36556 w 4437653"/>
              <a:gd name="connsiteY43" fmla="*/ 560439 h 1474839"/>
              <a:gd name="connsiteX44" fmla="*/ 125046 w 4437653"/>
              <a:gd name="connsiteY44" fmla="*/ 501446 h 14748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4437653" h="1474839">
                <a:moveTo>
                  <a:pt x="36556" y="589936"/>
                </a:moveTo>
                <a:cubicBezTo>
                  <a:pt x="109308" y="517184"/>
                  <a:pt x="95991" y="523347"/>
                  <a:pt x="228285" y="457200"/>
                </a:cubicBezTo>
                <a:cubicBezTo>
                  <a:pt x="295260" y="423713"/>
                  <a:pt x="365750" y="397768"/>
                  <a:pt x="434762" y="368710"/>
                </a:cubicBezTo>
                <a:cubicBezTo>
                  <a:pt x="459162" y="358436"/>
                  <a:pt x="482544" y="344405"/>
                  <a:pt x="508504" y="339213"/>
                </a:cubicBezTo>
                <a:cubicBezTo>
                  <a:pt x="807461" y="279422"/>
                  <a:pt x="655108" y="304296"/>
                  <a:pt x="965704" y="265471"/>
                </a:cubicBezTo>
                <a:cubicBezTo>
                  <a:pt x="1188591" y="181889"/>
                  <a:pt x="980761" y="252617"/>
                  <a:pt x="1304917" y="176981"/>
                </a:cubicBezTo>
                <a:cubicBezTo>
                  <a:pt x="1648423" y="96830"/>
                  <a:pt x="1399366" y="127741"/>
                  <a:pt x="1717872" y="103239"/>
                </a:cubicBezTo>
                <a:cubicBezTo>
                  <a:pt x="1781782" y="83575"/>
                  <a:pt x="1843277" y="52749"/>
                  <a:pt x="1909601" y="44246"/>
                </a:cubicBezTo>
                <a:cubicBezTo>
                  <a:pt x="2036476" y="27980"/>
                  <a:pt x="2165522" y="39308"/>
                  <a:pt x="2293059" y="29497"/>
                </a:cubicBezTo>
                <a:cubicBezTo>
                  <a:pt x="2357530" y="24538"/>
                  <a:pt x="2420878" y="9832"/>
                  <a:pt x="2484788" y="0"/>
                </a:cubicBezTo>
                <a:lnTo>
                  <a:pt x="3856388" y="29497"/>
                </a:lnTo>
                <a:cubicBezTo>
                  <a:pt x="3878619" y="30171"/>
                  <a:pt x="3991826" y="53635"/>
                  <a:pt x="4018620" y="58994"/>
                </a:cubicBezTo>
                <a:cubicBezTo>
                  <a:pt x="4061685" y="84833"/>
                  <a:pt x="4096879" y="104359"/>
                  <a:pt x="4136607" y="132736"/>
                </a:cubicBezTo>
                <a:cubicBezTo>
                  <a:pt x="4156609" y="147023"/>
                  <a:pt x="4176938" y="160984"/>
                  <a:pt x="4195601" y="176981"/>
                </a:cubicBezTo>
                <a:cubicBezTo>
                  <a:pt x="4211437" y="190555"/>
                  <a:pt x="4225098" y="206478"/>
                  <a:pt x="4239846" y="221226"/>
                </a:cubicBezTo>
                <a:cubicBezTo>
                  <a:pt x="4271855" y="317254"/>
                  <a:pt x="4233063" y="207830"/>
                  <a:pt x="4284091" y="324465"/>
                </a:cubicBezTo>
                <a:cubicBezTo>
                  <a:pt x="4309707" y="383016"/>
                  <a:pt x="4333499" y="442350"/>
                  <a:pt x="4357833" y="501446"/>
                </a:cubicBezTo>
                <a:cubicBezTo>
                  <a:pt x="4437653" y="695295"/>
                  <a:pt x="4352798" y="488020"/>
                  <a:pt x="4402078" y="619433"/>
                </a:cubicBezTo>
                <a:cubicBezTo>
                  <a:pt x="4411374" y="644222"/>
                  <a:pt x="4421743" y="668594"/>
                  <a:pt x="4431575" y="693175"/>
                </a:cubicBezTo>
                <a:cubicBezTo>
                  <a:pt x="4416827" y="776749"/>
                  <a:pt x="4419971" y="865560"/>
                  <a:pt x="4387330" y="943897"/>
                </a:cubicBezTo>
                <a:cubicBezTo>
                  <a:pt x="4368612" y="988821"/>
                  <a:pt x="4311087" y="1006642"/>
                  <a:pt x="4284091" y="1047136"/>
                </a:cubicBezTo>
                <a:cubicBezTo>
                  <a:pt x="4205432" y="1165123"/>
                  <a:pt x="4308672" y="1022555"/>
                  <a:pt x="4210349" y="1120878"/>
                </a:cubicBezTo>
                <a:cubicBezTo>
                  <a:pt x="4129990" y="1201237"/>
                  <a:pt x="4206364" y="1166450"/>
                  <a:pt x="4121859" y="1194620"/>
                </a:cubicBezTo>
                <a:cubicBezTo>
                  <a:pt x="4082530" y="1233949"/>
                  <a:pt x="4055513" y="1291950"/>
                  <a:pt x="4003872" y="1312607"/>
                </a:cubicBezTo>
                <a:cubicBezTo>
                  <a:pt x="3979291" y="1322439"/>
                  <a:pt x="3953809" y="1330264"/>
                  <a:pt x="3930130" y="1342104"/>
                </a:cubicBezTo>
                <a:cubicBezTo>
                  <a:pt x="3858039" y="1378149"/>
                  <a:pt x="3915778" y="1367814"/>
                  <a:pt x="3841639" y="1386349"/>
                </a:cubicBezTo>
                <a:cubicBezTo>
                  <a:pt x="3799143" y="1396973"/>
                  <a:pt x="3702112" y="1412725"/>
                  <a:pt x="3664659" y="1415846"/>
                </a:cubicBezTo>
                <a:cubicBezTo>
                  <a:pt x="3581229" y="1422799"/>
                  <a:pt x="3497469" y="1425025"/>
                  <a:pt x="3413936" y="1430594"/>
                </a:cubicBezTo>
                <a:cubicBezTo>
                  <a:pt x="3349980" y="1434858"/>
                  <a:pt x="3286117" y="1440426"/>
                  <a:pt x="3222207" y="1445342"/>
                </a:cubicBezTo>
                <a:cubicBezTo>
                  <a:pt x="2922323" y="1435510"/>
                  <a:pt x="2622601" y="1415846"/>
                  <a:pt x="2322556" y="1415846"/>
                </a:cubicBezTo>
                <a:cubicBezTo>
                  <a:pt x="2120755" y="1415846"/>
                  <a:pt x="1919226" y="1431918"/>
                  <a:pt x="1717872" y="1445342"/>
                </a:cubicBezTo>
                <a:cubicBezTo>
                  <a:pt x="1697647" y="1446690"/>
                  <a:pt x="1678912" y="1457009"/>
                  <a:pt x="1658878" y="1460091"/>
                </a:cubicBezTo>
                <a:cubicBezTo>
                  <a:pt x="1614878" y="1466860"/>
                  <a:pt x="1570388" y="1469923"/>
                  <a:pt x="1526143" y="1474839"/>
                </a:cubicBezTo>
                <a:lnTo>
                  <a:pt x="744478" y="1445342"/>
                </a:lnTo>
                <a:cubicBezTo>
                  <a:pt x="724237" y="1444277"/>
                  <a:pt x="705428" y="1434220"/>
                  <a:pt x="685485" y="1430594"/>
                </a:cubicBezTo>
                <a:cubicBezTo>
                  <a:pt x="651283" y="1424376"/>
                  <a:pt x="616659" y="1420762"/>
                  <a:pt x="582246" y="1415846"/>
                </a:cubicBezTo>
                <a:cubicBezTo>
                  <a:pt x="542917" y="1396181"/>
                  <a:pt x="505085" y="1373183"/>
                  <a:pt x="464259" y="1356852"/>
                </a:cubicBezTo>
                <a:cubicBezTo>
                  <a:pt x="361649" y="1315808"/>
                  <a:pt x="415633" y="1335727"/>
                  <a:pt x="302027" y="1297859"/>
                </a:cubicBezTo>
                <a:cubicBezTo>
                  <a:pt x="277446" y="1278194"/>
                  <a:pt x="253468" y="1257752"/>
                  <a:pt x="228285" y="1238865"/>
                </a:cubicBezTo>
                <a:cubicBezTo>
                  <a:pt x="214104" y="1228230"/>
                  <a:pt x="198220" y="1220003"/>
                  <a:pt x="184039" y="1209368"/>
                </a:cubicBezTo>
                <a:cubicBezTo>
                  <a:pt x="148623" y="1182806"/>
                  <a:pt x="96370" y="1142511"/>
                  <a:pt x="66052" y="1106129"/>
                </a:cubicBezTo>
                <a:cubicBezTo>
                  <a:pt x="54705" y="1092512"/>
                  <a:pt x="46388" y="1076632"/>
                  <a:pt x="36556" y="1061884"/>
                </a:cubicBezTo>
                <a:cubicBezTo>
                  <a:pt x="8371" y="920966"/>
                  <a:pt x="0" y="897887"/>
                  <a:pt x="7059" y="693175"/>
                </a:cubicBezTo>
                <a:cubicBezTo>
                  <a:pt x="8621" y="647877"/>
                  <a:pt x="12801" y="599040"/>
                  <a:pt x="36556" y="560439"/>
                </a:cubicBezTo>
                <a:cubicBezTo>
                  <a:pt x="55136" y="530247"/>
                  <a:pt x="125046" y="501446"/>
                  <a:pt x="125046" y="501446"/>
                </a:cubicBezTo>
              </a:path>
            </a:pathLst>
          </a:cu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rgbClr val="0000CC"/>
              </a:solidFill>
              <a:effectLst/>
              <a:latin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9600" y="1447800"/>
            <a:ext cx="478291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Tx/>
              <a:buChar char="-"/>
            </a:pPr>
            <a:r>
              <a:rPr lang="en-US" dirty="0" smtClean="0">
                <a:solidFill>
                  <a:srgbClr val="C00000"/>
                </a:solidFill>
              </a:rPr>
              <a:t>Surprisingly large amount of stuff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is “middleware” (more later)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Microkernel Architecture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219C5D-C77F-449B-839C-CCD999024B02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3962400" y="6019800"/>
            <a:ext cx="835485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CPU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953000" y="6019800"/>
            <a:ext cx="2752677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Platform Hardware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2514600" y="4267200"/>
            <a:ext cx="3733800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DeOS</a:t>
            </a:r>
            <a:r>
              <a:rPr lang="en-US" dirty="0" smtClean="0"/>
              <a:t> Kernel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57200" y="6015335"/>
            <a:ext cx="3114955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Application Hardware</a:t>
            </a:r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 bwMode="auto">
          <a:xfrm>
            <a:off x="-228600" y="5334000"/>
            <a:ext cx="9829800" cy="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>
            <a:off x="-228600" y="3581400"/>
            <a:ext cx="9829800" cy="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381000" y="2438400"/>
            <a:ext cx="3733800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Applications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4800600" y="2438400"/>
            <a:ext cx="3733800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Middleware</a:t>
            </a:r>
            <a:endParaRPr lang="en-US" dirty="0"/>
          </a:p>
        </p:txBody>
      </p:sp>
      <p:cxnSp>
        <p:nvCxnSpPr>
          <p:cNvPr id="32" name="Straight Connector 31"/>
          <p:cNvCxnSpPr>
            <a:stCxn id="19" idx="0"/>
            <a:endCxn id="22" idx="2"/>
          </p:cNvCxnSpPr>
          <p:nvPr/>
        </p:nvCxnSpPr>
        <p:spPr bwMode="auto">
          <a:xfrm rot="5400000" flipH="1" flipV="1">
            <a:off x="3735354" y="5373655"/>
            <a:ext cx="1290935" cy="1357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>
            <a:stCxn id="20" idx="0"/>
            <a:endCxn id="22" idx="2"/>
          </p:cNvCxnSpPr>
          <p:nvPr/>
        </p:nvCxnSpPr>
        <p:spPr bwMode="auto">
          <a:xfrm rot="16200000" flipV="1">
            <a:off x="4709953" y="4400413"/>
            <a:ext cx="1290935" cy="1947839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>
            <a:stCxn id="22" idx="0"/>
          </p:cNvCxnSpPr>
          <p:nvPr/>
        </p:nvCxnSpPr>
        <p:spPr bwMode="auto">
          <a:xfrm rot="5400000" flipH="1" flipV="1">
            <a:off x="4819651" y="2457451"/>
            <a:ext cx="1371599" cy="2247901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>
            <a:stCxn id="23" idx="0"/>
            <a:endCxn id="30" idx="2"/>
          </p:cNvCxnSpPr>
          <p:nvPr/>
        </p:nvCxnSpPr>
        <p:spPr bwMode="auto">
          <a:xfrm rot="5400000" flipH="1" flipV="1">
            <a:off x="573654" y="4341089"/>
            <a:ext cx="3115270" cy="233222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>
            <a:stCxn id="22" idx="0"/>
            <a:endCxn id="30" idx="2"/>
          </p:cNvCxnSpPr>
          <p:nvPr/>
        </p:nvCxnSpPr>
        <p:spPr bwMode="auto">
          <a:xfrm rot="16200000" flipV="1">
            <a:off x="2631133" y="2516833"/>
            <a:ext cx="1367135" cy="21336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TextBox 16"/>
          <p:cNvSpPr txBox="1"/>
          <p:nvPr/>
        </p:nvSpPr>
        <p:spPr>
          <a:xfrm>
            <a:off x="1752600" y="1519535"/>
            <a:ext cx="58015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Only kernel itself runs in privileged mode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Middleware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09600" y="2362200"/>
            <a:ext cx="3848100" cy="4114800"/>
          </a:xfrm>
        </p:spPr>
        <p:txBody>
          <a:bodyPr/>
          <a:lstStyle/>
          <a:p>
            <a:r>
              <a:rPr lang="en-US" dirty="0" smtClean="0"/>
              <a:t>ANSI C Library</a:t>
            </a:r>
          </a:p>
          <a:p>
            <a:r>
              <a:rPr lang="en-US" dirty="0" smtClean="0"/>
              <a:t>IEEE Math library</a:t>
            </a:r>
          </a:p>
          <a:p>
            <a:r>
              <a:rPr lang="en-US" dirty="0" smtClean="0"/>
              <a:t>Sockets library</a:t>
            </a:r>
          </a:p>
          <a:p>
            <a:r>
              <a:rPr lang="en-US" dirty="0" smtClean="0"/>
              <a:t>I/O interface (e.g. producers/consumers, etc.)</a:t>
            </a:r>
          </a:p>
          <a:p>
            <a:r>
              <a:rPr lang="en-US" dirty="0" smtClean="0"/>
              <a:t>Possibly other things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10100" y="2362200"/>
            <a:ext cx="3848100" cy="4114800"/>
          </a:xfrm>
        </p:spPr>
        <p:txBody>
          <a:bodyPr/>
          <a:lstStyle/>
          <a:p>
            <a:r>
              <a:rPr lang="en-US" dirty="0" smtClean="0"/>
              <a:t>FTP and TFTP servers (for loading software onto target)</a:t>
            </a:r>
          </a:p>
          <a:p>
            <a:r>
              <a:rPr lang="en-US" dirty="0" smtClean="0"/>
              <a:t>TCP/IP stack</a:t>
            </a:r>
          </a:p>
          <a:p>
            <a:r>
              <a:rPr lang="en-US" dirty="0" smtClean="0"/>
              <a:t>Status monitor</a:t>
            </a:r>
          </a:p>
          <a:p>
            <a:r>
              <a:rPr lang="en-US" dirty="0" smtClean="0"/>
              <a:t>Various debugging tools</a:t>
            </a:r>
          </a:p>
          <a:p>
            <a:r>
              <a:rPr lang="en-US" dirty="0" smtClean="0"/>
              <a:t>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219C5D-C77F-449B-839C-CCD999024B02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62000" y="1625025"/>
            <a:ext cx="31466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u="sng" dirty="0" smtClean="0"/>
              <a:t>Level A Certified</a:t>
            </a:r>
            <a:endParaRPr lang="en-US" sz="3200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4724400" y="1600200"/>
            <a:ext cx="31918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u="sng" dirty="0" smtClean="0"/>
              <a:t>Level E Certified</a:t>
            </a:r>
            <a:endParaRPr lang="en-US" sz="3200" u="sng" dirty="0"/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153400" cy="1143000"/>
          </a:xfrm>
        </p:spPr>
        <p:txBody>
          <a:bodyPr/>
          <a:lstStyle/>
          <a:p>
            <a:r>
              <a:rPr lang="en-US" dirty="0" smtClean="0"/>
              <a:t>Microkernel Architecture (Comparison)</a:t>
            </a:r>
            <a:endParaRPr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Microkernel architecture is actually fairly common in the RTOS world</a:t>
            </a:r>
          </a:p>
          <a:p>
            <a:r>
              <a:rPr lang="en-US" dirty="0" smtClean="0"/>
              <a:t>However, Wind River </a:t>
            </a:r>
            <a:r>
              <a:rPr lang="en-US" dirty="0" err="1" smtClean="0"/>
              <a:t>VxWorks</a:t>
            </a:r>
            <a:r>
              <a:rPr lang="en-US" dirty="0" smtClean="0"/>
              <a:t> (possibly the industry leader) is a monolithic kernel</a:t>
            </a:r>
          </a:p>
          <a:p>
            <a:r>
              <a:rPr lang="en-US" dirty="0" smtClean="0"/>
              <a:t>Simple RTOSs allow everything to run in privileged mode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219C5D-C77F-449B-839C-CCD999024B02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Multicore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09600" y="1371600"/>
            <a:ext cx="7848600" cy="4114800"/>
          </a:xfrm>
        </p:spPr>
        <p:txBody>
          <a:bodyPr/>
          <a:lstStyle/>
          <a:p>
            <a:r>
              <a:rPr lang="en-US" dirty="0" smtClean="0"/>
              <a:t>Sales guy told me they have it running </a:t>
            </a:r>
            <a:r>
              <a:rPr lang="en-US" dirty="0" err="1" smtClean="0"/>
              <a:t>multicore</a:t>
            </a:r>
            <a:r>
              <a:rPr lang="en-US" dirty="0" smtClean="0"/>
              <a:t> but it’s not certified</a:t>
            </a:r>
          </a:p>
          <a:p>
            <a:pPr lvl="1"/>
            <a:r>
              <a:rPr lang="en-US" dirty="0" smtClean="0"/>
              <a:t>Jives with what I’ve heard of DO-178B products from other vendors</a:t>
            </a:r>
          </a:p>
          <a:p>
            <a:r>
              <a:rPr lang="en-US" dirty="0" smtClean="0"/>
              <a:t>They have a patent on dedicating part of the cache to one CPU and part of it to another</a:t>
            </a:r>
          </a:p>
          <a:p>
            <a:pPr lvl="1"/>
            <a:r>
              <a:rPr lang="en-US" dirty="0" smtClean="0"/>
              <a:t>They plan to do mixed criticality on </a:t>
            </a:r>
            <a:r>
              <a:rPr lang="en-US" dirty="0" err="1" smtClean="0"/>
              <a:t>multicore</a:t>
            </a:r>
            <a:r>
              <a:rPr lang="en-US" dirty="0" smtClean="0"/>
              <a:t> with this</a:t>
            </a:r>
          </a:p>
          <a:p>
            <a:pPr lvl="1"/>
            <a:r>
              <a:rPr lang="en-US" dirty="0" smtClean="0"/>
              <a:t>Contention for cache bus is still an issue with this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37262D-483E-4FBE-92F4-B2E8C6A12772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47800"/>
            <a:ext cx="7848600" cy="4114800"/>
          </a:xfrm>
        </p:spPr>
        <p:txBody>
          <a:bodyPr/>
          <a:lstStyle/>
          <a:p>
            <a:r>
              <a:rPr lang="en-US" dirty="0" smtClean="0"/>
              <a:t>Sales guy says you have to sign an NDA to get latency information</a:t>
            </a:r>
          </a:p>
          <a:p>
            <a:pPr lvl="1"/>
            <a:r>
              <a:rPr lang="en-US" dirty="0" smtClean="0"/>
              <a:t>Presumably, all RTOS vendors do this and that’s why we haven’t seen much latency info yet.</a:t>
            </a:r>
          </a:p>
          <a:p>
            <a:r>
              <a:rPr lang="en-US" dirty="0" smtClean="0"/>
              <a:t>Claims it’s “in the tens of microseconds range” and competitors are in the “tens of tens of microseconds range”</a:t>
            </a:r>
          </a:p>
          <a:p>
            <a:pPr lvl="1"/>
            <a:r>
              <a:rPr lang="en-US" dirty="0" smtClean="0"/>
              <a:t>Makes sense because ARINC 653 partitioning probably has more overhead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219C5D-C77F-449B-839C-CCD999024B02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 for this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new (to me) cert information</a:t>
            </a:r>
          </a:p>
          <a:p>
            <a:r>
              <a:rPr lang="en-US" dirty="0" smtClean="0"/>
              <a:t>Recap of ARINC 653</a:t>
            </a:r>
          </a:p>
          <a:p>
            <a:r>
              <a:rPr lang="en-US" b="1" dirty="0" err="1" smtClean="0"/>
              <a:t>DeOS</a:t>
            </a:r>
            <a:endParaRPr lang="en-US" b="1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219C5D-C77F-449B-839C-CCD999024B0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Portability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Because of microkernel architecture, </a:t>
            </a:r>
            <a:r>
              <a:rPr lang="en-US" dirty="0" err="1" smtClean="0"/>
              <a:t>DeOS</a:t>
            </a:r>
            <a:r>
              <a:rPr lang="en-US" dirty="0" smtClean="0"/>
              <a:t> gives you full binary portability</a:t>
            </a:r>
          </a:p>
          <a:p>
            <a:r>
              <a:rPr lang="en-US" dirty="0" smtClean="0"/>
              <a:t>ARINC 653 solutions do not have this</a:t>
            </a:r>
          </a:p>
          <a:p>
            <a:pPr lvl="1"/>
            <a:r>
              <a:rPr lang="en-US" dirty="0" smtClean="0"/>
              <a:t>Since they have a common API, you can </a:t>
            </a:r>
            <a:r>
              <a:rPr lang="en-US" i="1" dirty="0" smtClean="0"/>
              <a:t>in theory</a:t>
            </a:r>
            <a:r>
              <a:rPr lang="en-US" dirty="0" smtClean="0"/>
              <a:t> just recompile</a:t>
            </a:r>
          </a:p>
          <a:p>
            <a:pPr lvl="2"/>
            <a:r>
              <a:rPr lang="en-US" dirty="0" smtClean="0"/>
              <a:t>Sales guy says this is a practical problem with every time competing RTOSs are re-certified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219C5D-C77F-449B-839C-CCD999024B02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Closing Thoughts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Note on </a:t>
            </a:r>
            <a:r>
              <a:rPr lang="en-US" dirty="0" err="1" smtClean="0"/>
              <a:t>DeOS</a:t>
            </a:r>
            <a:r>
              <a:rPr lang="en-US" dirty="0" smtClean="0"/>
              <a:t> ARINC 653</a:t>
            </a:r>
          </a:p>
          <a:p>
            <a:r>
              <a:rPr lang="en-US" dirty="0" smtClean="0"/>
              <a:t>Aside on Patents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219C5D-C77F-449B-839C-CCD999024B02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DeOS</a:t>
            </a:r>
            <a:r>
              <a:rPr lang="en-US" dirty="0" smtClean="0"/>
              <a:t> 653?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Sales guy claims they’re making an ARINC 653 version of </a:t>
            </a:r>
            <a:r>
              <a:rPr lang="en-US" dirty="0" err="1" smtClean="0"/>
              <a:t>DeOS</a:t>
            </a:r>
            <a:r>
              <a:rPr lang="en-US" dirty="0" smtClean="0"/>
              <a:t> because customers are demanding it</a:t>
            </a:r>
          </a:p>
          <a:p>
            <a:pPr lvl="1"/>
            <a:r>
              <a:rPr lang="en-US" dirty="0" smtClean="0"/>
              <a:t>Claims they have their own “twist” on 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219C5D-C77F-449B-839C-CCD999024B02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Aside: Patents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219C5D-C77F-449B-839C-CCD999024B02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600" y="1905000"/>
            <a:ext cx="7848600" cy="4114800"/>
          </a:xfrm>
        </p:spPr>
        <p:txBody>
          <a:bodyPr/>
          <a:lstStyle/>
          <a:p>
            <a:r>
              <a:rPr lang="en-US" dirty="0" smtClean="0"/>
              <a:t>Note the two totally obvious patents that are part of the </a:t>
            </a:r>
            <a:r>
              <a:rPr lang="en-US" dirty="0" err="1" smtClean="0"/>
              <a:t>DeOS</a:t>
            </a:r>
            <a:r>
              <a:rPr lang="en-US" dirty="0" smtClean="0"/>
              <a:t> IP</a:t>
            </a:r>
          </a:p>
          <a:p>
            <a:r>
              <a:rPr lang="en-US" dirty="0" smtClean="0"/>
              <a:t>I’ve noticed that RTOS vendors tend to talk about/brag about their patents a lot</a:t>
            </a:r>
          </a:p>
          <a:p>
            <a:r>
              <a:rPr lang="en-US" dirty="0" smtClean="0"/>
              <a:t>Maybe we should be getting patents?</a:t>
            </a:r>
          </a:p>
          <a:p>
            <a:pPr lvl="1"/>
            <a:r>
              <a:rPr lang="en-US" dirty="0" smtClean="0"/>
              <a:t>If the RTOS vendors care about patents so much, it seems like Jim could sell them patents and make big $$$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219C5D-C77F-449B-839C-CCD999024B02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Certification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RTOS re-certified as part of cert for each airplane it goes into</a:t>
            </a:r>
          </a:p>
          <a:p>
            <a:r>
              <a:rPr lang="en-US" dirty="0" smtClean="0"/>
              <a:t>For example (first </a:t>
            </a:r>
            <a:r>
              <a:rPr lang="en-US" dirty="0" err="1" smtClean="0"/>
              <a:t>certs</a:t>
            </a:r>
            <a:r>
              <a:rPr lang="en-US" dirty="0" smtClean="0"/>
              <a:t>):</a:t>
            </a:r>
          </a:p>
          <a:p>
            <a:pPr lvl="1"/>
            <a:r>
              <a:rPr lang="en-US" dirty="0" err="1" smtClean="0"/>
              <a:t>VxWorks</a:t>
            </a:r>
            <a:r>
              <a:rPr lang="en-US" dirty="0" smtClean="0"/>
              <a:t> =&gt; Smiths Aerospace</a:t>
            </a:r>
          </a:p>
          <a:p>
            <a:pPr lvl="1"/>
            <a:r>
              <a:rPr lang="en-US" dirty="0" err="1" smtClean="0"/>
              <a:t>LynxOS</a:t>
            </a:r>
            <a:r>
              <a:rPr lang="en-US" dirty="0" smtClean="0"/>
              <a:t> =&gt; Rockwell Collins</a:t>
            </a:r>
          </a:p>
          <a:p>
            <a:pPr lvl="1"/>
            <a:r>
              <a:rPr lang="en-US" dirty="0" err="1" smtClean="0"/>
              <a:t>DeOS</a:t>
            </a:r>
            <a:r>
              <a:rPr lang="en-US" dirty="0" smtClean="0"/>
              <a:t> =&gt; Honeywell</a:t>
            </a:r>
          </a:p>
          <a:p>
            <a:r>
              <a:rPr lang="en-US" dirty="0" smtClean="0"/>
              <a:t>Certification artifacts sometimes supplied by OS vendor, sometimes not.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219C5D-C77F-449B-839C-CCD999024B0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Cert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47800"/>
            <a:ext cx="7848600" cy="4114800"/>
          </a:xfrm>
        </p:spPr>
        <p:txBody>
          <a:bodyPr/>
          <a:lstStyle/>
          <a:p>
            <a:r>
              <a:rPr lang="en-US" dirty="0" smtClean="0"/>
              <a:t>Certification performed by OS vendor or by 3</a:t>
            </a:r>
            <a:r>
              <a:rPr lang="en-US" baseline="30000" dirty="0" smtClean="0"/>
              <a:t>rd</a:t>
            </a:r>
            <a:r>
              <a:rPr lang="en-US" dirty="0" smtClean="0"/>
              <a:t> party contractor</a:t>
            </a:r>
          </a:p>
          <a:p>
            <a:r>
              <a:rPr lang="en-US" dirty="0" smtClean="0"/>
              <a:t>FAA doesn’t certify, they </a:t>
            </a:r>
            <a:r>
              <a:rPr lang="en-US" i="1" dirty="0" smtClean="0"/>
              <a:t>audit </a:t>
            </a:r>
            <a:r>
              <a:rPr lang="en-US" dirty="0" smtClean="0"/>
              <a:t>the certification</a:t>
            </a:r>
          </a:p>
          <a:p>
            <a:r>
              <a:rPr lang="en-US" dirty="0" smtClean="0"/>
              <a:t>Audit consists of approx. 4 to 6 1-week reviews of </a:t>
            </a:r>
            <a:r>
              <a:rPr lang="en-US" i="1" dirty="0" smtClean="0"/>
              <a:t>documentation</a:t>
            </a:r>
            <a:endParaRPr lang="en-US" dirty="0" smtClean="0"/>
          </a:p>
          <a:p>
            <a:pPr lvl="1"/>
            <a:r>
              <a:rPr lang="en-US" dirty="0" smtClean="0"/>
              <a:t>Spaced with 1 week before and after for vendor to prepare and review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This info comes word-of-mouth from </a:t>
            </a:r>
            <a:r>
              <a:rPr lang="en-US" dirty="0" err="1" smtClean="0">
                <a:solidFill>
                  <a:schemeClr val="tx1"/>
                </a:solidFill>
              </a:rPr>
              <a:t>DeOS</a:t>
            </a:r>
            <a:r>
              <a:rPr lang="en-US" dirty="0" smtClean="0">
                <a:solidFill>
                  <a:schemeClr val="tx1"/>
                </a:solidFill>
              </a:rPr>
              <a:t> sales guy and is only approximate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219C5D-C77F-449B-839C-CCD999024B0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ARINC 653 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ARINC 653 is a spec/API for integrating software formerly hosted on separate platforms</a:t>
            </a:r>
          </a:p>
          <a:p>
            <a:pPr lvl="1"/>
            <a:r>
              <a:rPr lang="en-US" dirty="0" smtClean="0"/>
              <a:t>i.e. “integrated modular avionics” (IMA)</a:t>
            </a:r>
          </a:p>
          <a:p>
            <a:r>
              <a:rPr lang="en-US" dirty="0" smtClean="0"/>
              <a:t>Uses table-driven schedule to switch between partitions</a:t>
            </a:r>
            <a:endParaRPr lang="en-US" dirty="0" smtClean="0"/>
          </a:p>
          <a:p>
            <a:pPr lvl="1"/>
            <a:r>
              <a:rPr lang="en-US" dirty="0" smtClean="0"/>
              <a:t>Which really hurts performance and gives poor </a:t>
            </a:r>
            <a:r>
              <a:rPr lang="en-US" dirty="0" err="1" smtClean="0"/>
              <a:t>schedulability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219C5D-C77F-449B-839C-CCD999024B02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ARINC 653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IMA idea came about in Honeywell work on Boeing 777 (‘94)</a:t>
            </a:r>
          </a:p>
          <a:p>
            <a:r>
              <a:rPr lang="en-US" dirty="0" smtClean="0"/>
              <a:t>After that, Boeing pushed for ARINC 653 spec to be created and adopted by industry</a:t>
            </a:r>
          </a:p>
          <a:p>
            <a:pPr lvl="1"/>
            <a:r>
              <a:rPr lang="en-US" dirty="0" smtClean="0"/>
              <a:t>Came out in ’96</a:t>
            </a:r>
          </a:p>
          <a:p>
            <a:r>
              <a:rPr lang="en-US" dirty="0" smtClean="0"/>
              <a:t>Since then, has become a strong trend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219C5D-C77F-449B-839C-CCD999024B02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ARINC 653… Really necessary?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NO, it’s not.</a:t>
            </a:r>
          </a:p>
          <a:p>
            <a:r>
              <a:rPr lang="en-US" dirty="0" err="1" smtClean="0"/>
              <a:t>DeOS</a:t>
            </a:r>
            <a:r>
              <a:rPr lang="en-US" dirty="0" smtClean="0"/>
              <a:t> came out in ‘95 and was (and still is) used to do multiple levels of D0-178B-certified software on one computer</a:t>
            </a:r>
          </a:p>
          <a:p>
            <a:pPr lvl="1"/>
            <a:r>
              <a:rPr lang="en-US" dirty="0" smtClean="0"/>
              <a:t>Claim to use “time-space partitioning” but it uses rate-monotonic scheduling with budget enforcement and virtual memory.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219C5D-C77F-449B-839C-CCD999024B0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use ARINC 653?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7848600" cy="4114800"/>
          </a:xfrm>
        </p:spPr>
        <p:txBody>
          <a:bodyPr/>
          <a:lstStyle/>
          <a:p>
            <a:r>
              <a:rPr lang="en-US" dirty="0" smtClean="0"/>
              <a:t>So why does ARINC 653 it still get used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Not entirely clear to me, but…</a:t>
            </a:r>
          </a:p>
          <a:p>
            <a:r>
              <a:rPr lang="en-US" dirty="0" smtClean="0"/>
              <a:t>D</a:t>
            </a:r>
            <a:r>
              <a:rPr lang="en-US" dirty="0" smtClean="0"/>
              <a:t>efines a common API, which is a strong selling point (-</a:t>
            </a:r>
            <a:r>
              <a:rPr lang="en-US" dirty="0" err="1" smtClean="0"/>
              <a:t>DeOS</a:t>
            </a:r>
            <a:r>
              <a:rPr lang="en-US" dirty="0" smtClean="0"/>
              <a:t> sales guy)</a:t>
            </a:r>
          </a:p>
          <a:p>
            <a:r>
              <a:rPr lang="en-US" dirty="0" smtClean="0"/>
              <a:t>Presumably, makes cert </a:t>
            </a:r>
            <a:r>
              <a:rPr lang="en-US" i="1" dirty="0" smtClean="0"/>
              <a:t>easier</a:t>
            </a:r>
            <a:endParaRPr lang="en-US" dirty="0" smtClean="0"/>
          </a:p>
          <a:p>
            <a:r>
              <a:rPr lang="en-US" dirty="0" smtClean="0"/>
              <a:t>Presumably, has some soft. engineering advantages</a:t>
            </a:r>
          </a:p>
          <a:p>
            <a:r>
              <a:rPr lang="en-US" dirty="0" smtClean="0"/>
              <a:t>Customers often put it into requirements</a:t>
            </a:r>
          </a:p>
          <a:p>
            <a:pPr lvl="1"/>
            <a:r>
              <a:rPr lang="en-US" dirty="0" smtClean="0"/>
              <a:t>Monkey see, monkey do?</a:t>
            </a:r>
          </a:p>
          <a:p>
            <a:pPr>
              <a:buNone/>
            </a:pPr>
            <a:endParaRPr lang="en-US" i="1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219C5D-C77F-449B-839C-CCD999024B02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Theme1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dbllines.ppt - Double Lin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none" lIns="91440" tIns="45720" rIns="91440" bIns="45720" numCol="1" rtlCol="0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400" b="0" i="0" u="none" strike="noStrike" cap="none" normalizeH="0" baseline="0" smtClean="0">
            <a:ln>
              <a:noFill/>
            </a:ln>
            <a:solidFill>
              <a:srgbClr val="0000CC"/>
            </a:solidFill>
            <a:effectLst/>
            <a:latin typeface="Arial" charset="0"/>
          </a:defRPr>
        </a:defPPr>
      </a:lstStyle>
      <a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0000CC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bllines.ppt - Double Lin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llines.ppt - Double Lin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bllines.ppt - Double Lin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llines.ppt - Double Lin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llines.ppt - Double Lin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llines.ppt - Double Lin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llines.ppt - Double Lin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llines.ppt - Double Lines 8">
        <a:dk1>
          <a:srgbClr val="00279F"/>
        </a:dk1>
        <a:lt1>
          <a:srgbClr val="FFFFFF"/>
        </a:lt1>
        <a:dk2>
          <a:srgbClr val="6E0043"/>
        </a:dk2>
        <a:lt2>
          <a:srgbClr val="000000"/>
        </a:lt2>
        <a:accent1>
          <a:srgbClr val="00AE00"/>
        </a:accent1>
        <a:accent2>
          <a:srgbClr val="6E0043"/>
        </a:accent2>
        <a:accent3>
          <a:srgbClr val="FFFFFF"/>
        </a:accent3>
        <a:accent4>
          <a:srgbClr val="002087"/>
        </a:accent4>
        <a:accent5>
          <a:srgbClr val="AAD3AA"/>
        </a:accent5>
        <a:accent6>
          <a:srgbClr val="63003C"/>
        </a:accent6>
        <a:hlink>
          <a:srgbClr val="CF0E30"/>
        </a:hlink>
        <a:folHlink>
          <a:srgbClr val="3365F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135</TotalTime>
  <Words>1214</Words>
  <Application>Microsoft Office PowerPoint</Application>
  <PresentationFormat>On-screen Show (4:3)</PresentationFormat>
  <Paragraphs>217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Theme1</vt:lpstr>
      <vt:lpstr>DeOS</vt:lpstr>
      <vt:lpstr>First, a funny story…</vt:lpstr>
      <vt:lpstr>Agenda for this talk</vt:lpstr>
      <vt:lpstr>Certification</vt:lpstr>
      <vt:lpstr>The Cert process</vt:lpstr>
      <vt:lpstr>ARINC 653 Recap</vt:lpstr>
      <vt:lpstr>ARINC 653 History</vt:lpstr>
      <vt:lpstr>ARINC 653… Really necessary?</vt:lpstr>
      <vt:lpstr>Why use ARINC 653?</vt:lpstr>
      <vt:lpstr>DeOS</vt:lpstr>
      <vt:lpstr>The rest of this talk</vt:lpstr>
      <vt:lpstr>DeOS History and Deployment</vt:lpstr>
      <vt:lpstr>DeOS History and Deployment</vt:lpstr>
      <vt:lpstr>DeOS History and Deployment</vt:lpstr>
      <vt:lpstr>Process/Thread Abstraction</vt:lpstr>
      <vt:lpstr>Synchronization &amp; Sharing</vt:lpstr>
      <vt:lpstr>Scheduling</vt:lpstr>
      <vt:lpstr>Slack Scheduling</vt:lpstr>
      <vt:lpstr>Slack Scheduling Example</vt:lpstr>
      <vt:lpstr>Time Budget Transfer</vt:lpstr>
      <vt:lpstr>Microkernel Architecture</vt:lpstr>
      <vt:lpstr>Microkernel Architecture</vt:lpstr>
      <vt:lpstr>Microkernel Architecture</vt:lpstr>
      <vt:lpstr>Microkernel Architecture</vt:lpstr>
      <vt:lpstr>Microkernel Architecture</vt:lpstr>
      <vt:lpstr>Middleware</vt:lpstr>
      <vt:lpstr>Microkernel Architecture (Comparison)</vt:lpstr>
      <vt:lpstr>Multicore</vt:lpstr>
      <vt:lpstr>Latency</vt:lpstr>
      <vt:lpstr>Binary Portability</vt:lpstr>
      <vt:lpstr>Closing Thoughts</vt:lpstr>
      <vt:lpstr>DeOS 653?</vt:lpstr>
      <vt:lpstr>Aside: Patents</vt:lpstr>
      <vt:lpstr>Questions?</vt:lpstr>
    </vt:vector>
  </TitlesOfParts>
  <Company>University at Buffalo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DeOS</dc:title>
  <dc:creator>Mac Mollison</dc:creator>
  <cp:lastModifiedBy>Mac Mollison</cp:lastModifiedBy>
  <cp:revision>21</cp:revision>
  <dcterms:created xsi:type="dcterms:W3CDTF">2010-09-24T04:52:48Z</dcterms:created>
  <dcterms:modified xsi:type="dcterms:W3CDTF">2010-09-24T07:08:43Z</dcterms:modified>
</cp:coreProperties>
</file>