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6" r:id="rId2"/>
    <p:sldId id="261" r:id="rId3"/>
    <p:sldId id="303" r:id="rId4"/>
    <p:sldId id="292" r:id="rId5"/>
    <p:sldId id="262" r:id="rId6"/>
    <p:sldId id="295" r:id="rId7"/>
    <p:sldId id="263" r:id="rId8"/>
    <p:sldId id="264" r:id="rId9"/>
    <p:sldId id="266" r:id="rId10"/>
    <p:sldId id="267" r:id="rId11"/>
    <p:sldId id="268" r:id="rId12"/>
    <p:sldId id="294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97" r:id="rId21"/>
    <p:sldId id="304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305" r:id="rId30"/>
    <p:sldId id="283" r:id="rId31"/>
    <p:sldId id="284" r:id="rId32"/>
    <p:sldId id="285" r:id="rId33"/>
    <p:sldId id="296" r:id="rId34"/>
    <p:sldId id="306" r:id="rId35"/>
    <p:sldId id="286" r:id="rId36"/>
    <p:sldId id="287" r:id="rId37"/>
    <p:sldId id="288" r:id="rId38"/>
    <p:sldId id="289" r:id="rId39"/>
    <p:sldId id="290" r:id="rId40"/>
    <p:sldId id="291" r:id="rId41"/>
    <p:sldId id="298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BD62D-EE48-45F0-9AA9-1FDCD71A9311}" type="datetimeFigureOut">
              <a:rPr lang="en-US" smtClean="0"/>
              <a:pPr/>
              <a:t>11/10/2010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2AA4E5-3A35-408F-8D87-641778661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every 400</a:t>
            </a:r>
            <a:r>
              <a:rPr lang="en-US" baseline="0" dirty="0" smtClean="0"/>
              <a:t> days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every 400</a:t>
            </a:r>
            <a:r>
              <a:rPr lang="en-US" baseline="0" dirty="0" smtClean="0"/>
              <a:t> days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every 400</a:t>
            </a:r>
            <a:r>
              <a:rPr lang="en-US" baseline="0" dirty="0" smtClean="0"/>
              <a:t> days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every 400</a:t>
            </a:r>
            <a:r>
              <a:rPr lang="en-US" baseline="0" dirty="0" smtClean="0"/>
              <a:t> days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every 400</a:t>
            </a:r>
            <a:r>
              <a:rPr lang="en-US" baseline="0" dirty="0" smtClean="0"/>
              <a:t> days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every 400</a:t>
            </a:r>
            <a:r>
              <a:rPr lang="en-US" baseline="0" dirty="0" smtClean="0"/>
              <a:t> days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Once every 400</a:t>
            </a:r>
            <a:r>
              <a:rPr lang="en-US" baseline="0" smtClean="0"/>
              <a:t> days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AA4E5-3A35-408F-8D87-641778661CD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8396-DBBA-447A-97BD-12890A259207}" type="datetime1">
              <a:rPr lang="en-US" smtClean="0"/>
              <a:pPr/>
              <a:t>11/10/2010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5739236-44E7-4251-9D67-E26E487AC2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893AF-6890-4F34-862C-90E39AA2C83A}" type="datetime1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E31E2-3069-4D66-9701-9A5D198E3E6C}" type="datetime1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D662E-A572-4FF9-86F1-F7E78CCCBF97}" type="datetime1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50E1-F1D6-42F3-A186-80F5EBA0900F}" type="datetime1">
              <a:rPr lang="en-US" smtClean="0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5739236-44E7-4251-9D67-E26E487AC2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9817-B30E-49B2-961A-6F978D9DA342}" type="datetime1">
              <a:rPr lang="en-US" smtClean="0"/>
              <a:pPr/>
              <a:t>11/10/2010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DC9B2-4793-4794-96AC-F3815D22702C}" type="datetime1">
              <a:rPr lang="en-US" smtClean="0"/>
              <a:pPr/>
              <a:t>11/10/2010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32356-5280-4DBB-A310-D33218FE65BF}" type="datetime1">
              <a:rPr lang="en-US" smtClean="0"/>
              <a:pPr/>
              <a:t>11/10/2010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C694F-4815-4BA7-89EC-DE5BBA8E6E50}" type="datetime1">
              <a:rPr lang="en-US" smtClean="0"/>
              <a:pPr/>
              <a:t>11/10/2010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5B6E1-386B-439B-8D36-7906FBA92DFE}" type="datetime1">
              <a:rPr lang="en-US" smtClean="0"/>
              <a:pPr/>
              <a:t>11/10/2010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66E53-3887-49D5-8150-C789CBC88E6C}" type="datetime1">
              <a:rPr lang="en-US" smtClean="0"/>
              <a:pPr/>
              <a:t>11/10/2010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5739236-44E7-4251-9D67-E26E487AC2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529F94F-9FDE-42BC-8B69-DB7E1505813A}" type="datetime1">
              <a:rPr lang="en-US" smtClean="0"/>
              <a:pPr/>
              <a:t>11/10/2010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5739236-44E7-4251-9D67-E26E487AC2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Jonathan Herman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Fault-Tolerance in Avionics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Voting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dirty="0" smtClean="0"/>
              <a:t>Your messengers must be </a:t>
            </a:r>
            <a:r>
              <a:rPr lang="en-US" b="1" dirty="0" smtClean="0"/>
              <a:t>Byzantine Resilient</a:t>
            </a:r>
            <a:r>
              <a:rPr lang="en-US" dirty="0" smtClean="0"/>
              <a:t> also.</a:t>
            </a:r>
          </a:p>
          <a:p>
            <a:r>
              <a:rPr lang="en-US" dirty="0" smtClean="0"/>
              <a:t>Inputs, such as samples of sensor data, can also use a </a:t>
            </a:r>
            <a:r>
              <a:rPr lang="en-US" b="1" dirty="0" smtClean="0"/>
              <a:t>voter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Most aircraft provide redundant sensors.</a:t>
            </a:r>
          </a:p>
          <a:p>
            <a:r>
              <a:rPr lang="en-US" dirty="0" smtClean="0"/>
              <a:t>Transmission media can use voters and multiple connections.</a:t>
            </a:r>
          </a:p>
          <a:p>
            <a:r>
              <a:rPr lang="en-US" b="1" dirty="0" smtClean="0"/>
              <a:t>Voters</a:t>
            </a:r>
            <a:r>
              <a:rPr lang="en-US" dirty="0" smtClean="0"/>
              <a:t> are components! They must be extremely reliable or the system is pointless.</a:t>
            </a:r>
          </a:p>
          <a:p>
            <a:r>
              <a:rPr lang="en-US" dirty="0" smtClean="0"/>
              <a:t>Voting is often used to vote on the </a:t>
            </a:r>
            <a:r>
              <a:rPr lang="en-US" b="1" dirty="0" smtClean="0"/>
              <a:t>state</a:t>
            </a:r>
            <a:r>
              <a:rPr lang="en-US" dirty="0" smtClean="0"/>
              <a:t> of a component.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Triple Modular Redundancy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dirty="0" smtClean="0"/>
              <a:t>Originated with Apollo.</a:t>
            </a:r>
          </a:p>
          <a:p>
            <a:r>
              <a:rPr lang="en-US" dirty="0" smtClean="0"/>
              <a:t>3 systems operate on input. Majority value or average wins.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voter</a:t>
            </a:r>
            <a:r>
              <a:rPr lang="en-US" dirty="0" smtClean="0"/>
              <a:t> can optionally shutdown and reconfigure bad components.</a:t>
            </a:r>
          </a:p>
          <a:p>
            <a:r>
              <a:rPr lang="en-US" dirty="0" smtClean="0"/>
              <a:t>Created and used before </a:t>
            </a:r>
            <a:r>
              <a:rPr lang="en-US" b="1" dirty="0" smtClean="0"/>
              <a:t>Byzantine Generals’</a:t>
            </a:r>
            <a:r>
              <a:rPr lang="en-US" dirty="0" smtClean="0"/>
              <a:t> paper, though it solves the same problem.</a:t>
            </a:r>
          </a:p>
          <a:p>
            <a:r>
              <a:rPr lang="en-US" dirty="0" smtClean="0"/>
              <a:t>Still widely in use today.</a:t>
            </a:r>
          </a:p>
          <a:p>
            <a:r>
              <a:rPr lang="en-US" dirty="0" smtClean="0"/>
              <a:t>Other applications in:</a:t>
            </a:r>
          </a:p>
          <a:p>
            <a:pPr lvl="1"/>
            <a:r>
              <a:rPr lang="en-US" dirty="0" smtClean="0"/>
              <a:t>Minority Report</a:t>
            </a:r>
          </a:p>
          <a:p>
            <a:pPr lvl="1"/>
            <a:r>
              <a:rPr lang="en-US" dirty="0" smtClean="0"/>
              <a:t>Rendezvous with Rama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Triple Modular Redundancy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81924" name="Picture 4" descr="http://hpc.ee.kmutnb.ac.th/~vara/perf/img6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676400"/>
            <a:ext cx="640080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dirty="0" smtClean="0"/>
              <a:t>This is not voting. Uses simpler hardware or software to reconcile outputs.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Command / Monitor</a:t>
            </a:r>
            <a:r>
              <a:rPr lang="en-US" dirty="0" smtClean="0"/>
              <a:t>: command is primary CPU, </a:t>
            </a:r>
            <a:r>
              <a:rPr lang="en-US" dirty="0" smtClean="0"/>
              <a:t>monitor </a:t>
            </a:r>
            <a:r>
              <a:rPr lang="en-US" dirty="0" smtClean="0"/>
              <a:t>merely checks output of command.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Primary / Backup</a:t>
            </a:r>
            <a:r>
              <a:rPr lang="en-US" dirty="0" smtClean="0"/>
              <a:t>: same as </a:t>
            </a:r>
            <a:r>
              <a:rPr lang="en-US" b="1" dirty="0" smtClean="0"/>
              <a:t>C/M</a:t>
            </a:r>
            <a:r>
              <a:rPr lang="en-US" dirty="0" smtClean="0"/>
              <a:t>, but backup computer can take over as primary.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Hot Swap</a:t>
            </a:r>
            <a:r>
              <a:rPr lang="en-US" dirty="0" smtClean="0"/>
              <a:t>: backup always has same state as primary for instantaneous replacement.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Dual - Dual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dirty="0" smtClean="0"/>
              <a:t>Two pairs of each processing component, both executing on all input.</a:t>
            </a:r>
          </a:p>
          <a:p>
            <a:r>
              <a:rPr lang="en-US" dirty="0" smtClean="0"/>
              <a:t>In each pair, both components send their output to simple hardware comparator. If it finds that output differs, switches over to other pair until first pair reconfigured / replaced.</a:t>
            </a:r>
          </a:p>
          <a:p>
            <a:r>
              <a:rPr lang="en-US" dirty="0" smtClean="0"/>
              <a:t>Used in lots of old interplanetary satellites.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Integrated Modular Avionics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b="1" dirty="0" smtClean="0"/>
              <a:t>IMA </a:t>
            </a:r>
            <a:r>
              <a:rPr lang="en-US" dirty="0" smtClean="0"/>
              <a:t>recap: instead of distributing systems throughout airplane based on application (say radar CPU, HUD CPU), a network of processing modules runs distributed applications.</a:t>
            </a:r>
          </a:p>
          <a:p>
            <a:r>
              <a:rPr lang="en-US" dirty="0" smtClean="0"/>
              <a:t>If you lose part of the plane other modules can take over your tasks.</a:t>
            </a:r>
          </a:p>
          <a:p>
            <a:r>
              <a:rPr lang="en-US" dirty="0" smtClean="0"/>
              <a:t>Each of these modules is a </a:t>
            </a:r>
            <a:r>
              <a:rPr lang="en-US" b="1" dirty="0" smtClean="0"/>
              <a:t>Fault Containment Region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Line between </a:t>
            </a:r>
            <a:r>
              <a:rPr lang="en-US" b="1" dirty="0" smtClean="0"/>
              <a:t>TMR</a:t>
            </a:r>
            <a:r>
              <a:rPr lang="en-US" dirty="0" smtClean="0"/>
              <a:t>, </a:t>
            </a:r>
            <a:r>
              <a:rPr lang="en-US" b="1" dirty="0" smtClean="0"/>
              <a:t>Dual-Dual</a:t>
            </a:r>
            <a:r>
              <a:rPr lang="en-US" dirty="0" smtClean="0"/>
              <a:t> and </a:t>
            </a:r>
            <a:r>
              <a:rPr lang="en-US" b="1" dirty="0" smtClean="0"/>
              <a:t>IMA</a:t>
            </a:r>
            <a:r>
              <a:rPr lang="en-US" dirty="0" smtClean="0"/>
              <a:t> is blurry.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Effects on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dirty="0" smtClean="0"/>
              <a:t>Programs need to be written without knowledge of hardware resilience.</a:t>
            </a:r>
          </a:p>
          <a:p>
            <a:r>
              <a:rPr lang="en-US" dirty="0" smtClean="0"/>
              <a:t>Even operating systems are unaware of </a:t>
            </a:r>
            <a:r>
              <a:rPr lang="en-US" b="1" dirty="0" smtClean="0"/>
              <a:t>Byzantine Resilience</a:t>
            </a:r>
            <a:r>
              <a:rPr lang="en-US" dirty="0" smtClean="0"/>
              <a:t>, instead software just assumes that </a:t>
            </a:r>
            <a:r>
              <a:rPr lang="en-US" b="1" dirty="0" smtClean="0"/>
              <a:t>Byzantine Errors</a:t>
            </a:r>
            <a:r>
              <a:rPr lang="en-US" dirty="0" smtClean="0"/>
              <a:t> don’t happen.</a:t>
            </a:r>
          </a:p>
          <a:p>
            <a:r>
              <a:rPr lang="en-US" dirty="0" smtClean="0"/>
              <a:t>The hardware and software used to detect and isolate faults, mask errors, and reconfigure components are kept separate form any operational software.</a:t>
            </a:r>
          </a:p>
          <a:p>
            <a:r>
              <a:rPr lang="en-US" dirty="0" smtClean="0"/>
              <a:t>Simplifies code.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Error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bitwise comparison with other components fails, declare failed component faulty. Most voting systems work this way.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Thresholds / Reasonableness</a:t>
            </a:r>
            <a:r>
              <a:rPr lang="en-US" dirty="0" smtClean="0"/>
              <a:t>: check that component output is within a certain threshold. E.g.</a:t>
            </a:r>
          </a:p>
          <a:p>
            <a:pPr marL="788670" lvl="1" indent="-514350"/>
            <a:r>
              <a:rPr lang="en-US" dirty="0" smtClean="0"/>
              <a:t>Asked to calculate time, returns 25 o’clock or STRAWBERRY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Built-in Test</a:t>
            </a:r>
            <a:r>
              <a:rPr lang="en-US" dirty="0" smtClean="0"/>
              <a:t>: components check themselves for failures.</a:t>
            </a:r>
          </a:p>
          <a:p>
            <a:pPr marL="788670" lvl="1" indent="-514350"/>
            <a:r>
              <a:rPr lang="en-US" b="1" dirty="0" smtClean="0"/>
              <a:t>Power-on BIT:</a:t>
            </a:r>
            <a:r>
              <a:rPr lang="en-US" dirty="0" smtClean="0"/>
              <a:t> checks itself at startup. Think POST.</a:t>
            </a:r>
          </a:p>
          <a:p>
            <a:pPr marL="788670" lvl="1" indent="-514350"/>
            <a:r>
              <a:rPr lang="en-US" b="1" dirty="0" smtClean="0"/>
              <a:t>Continuous BIT:</a:t>
            </a:r>
            <a:r>
              <a:rPr lang="en-US" dirty="0" smtClean="0"/>
              <a:t> components check themselves periodically during slack time.</a:t>
            </a:r>
            <a:endParaRPr lang="en-US" b="1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Component 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dirty="0" smtClean="0"/>
              <a:t>For components to work together smoothly, their clocks must be synchronized.</a:t>
            </a:r>
          </a:p>
          <a:p>
            <a:r>
              <a:rPr lang="en-US" dirty="0" smtClean="0"/>
              <a:t>Clocks themselves must be </a:t>
            </a:r>
            <a:r>
              <a:rPr lang="en-US" b="1" dirty="0" smtClean="0"/>
              <a:t>Byzantine Resilient </a:t>
            </a:r>
            <a:r>
              <a:rPr lang="en-US" dirty="0" smtClean="0"/>
              <a:t>(to a certain degree).</a:t>
            </a:r>
          </a:p>
          <a:p>
            <a:r>
              <a:rPr lang="en-US" dirty="0" smtClean="0"/>
              <a:t>Surprise, redundancy needed.</a:t>
            </a:r>
          </a:p>
          <a:p>
            <a:r>
              <a:rPr lang="en-US" dirty="0" smtClean="0"/>
              <a:t>Voting used to determine the specific time.</a:t>
            </a:r>
          </a:p>
          <a:p>
            <a:r>
              <a:rPr lang="en-US" dirty="0" smtClean="0"/>
              <a:t>After time determined, push out to all </a:t>
            </a:r>
            <a:r>
              <a:rPr lang="en-US" b="1" dirty="0" smtClean="0"/>
              <a:t>Fault Containment Regions</a:t>
            </a:r>
            <a:r>
              <a:rPr lang="en-US" dirty="0" smtClean="0"/>
              <a:t>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Note on Buses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dirty="0" smtClean="0"/>
              <a:t>The buses (such as communication or power, if you don’t have independent generators) must also be </a:t>
            </a:r>
            <a:r>
              <a:rPr lang="en-US" b="1" dirty="0" smtClean="0"/>
              <a:t>Byzantine </a:t>
            </a:r>
            <a:r>
              <a:rPr lang="en-US" b="1" dirty="0" err="1" smtClean="0"/>
              <a:t>Resilient</a:t>
            </a:r>
            <a:r>
              <a:rPr lang="en-US" dirty="0" err="1" smtClean="0"/>
              <a:t>ish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Similar techniques would apply with small changes. E.g.</a:t>
            </a:r>
          </a:p>
          <a:p>
            <a:pPr lvl="1"/>
            <a:r>
              <a:rPr lang="en-US" dirty="0" smtClean="0"/>
              <a:t>Communication buses might have voting components located at each interface to an </a:t>
            </a:r>
            <a:r>
              <a:rPr lang="en-US" b="1" dirty="0" smtClean="0"/>
              <a:t>FCR</a:t>
            </a:r>
            <a:r>
              <a:rPr lang="en-US" dirty="0" smtClean="0"/>
              <a:t>, with multiple buses feeding in</a:t>
            </a:r>
          </a:p>
          <a:p>
            <a:pPr lvl="1"/>
            <a:r>
              <a:rPr lang="en-US" dirty="0" smtClean="0"/>
              <a:t>Backup buses in case one is damaged</a:t>
            </a:r>
          </a:p>
          <a:p>
            <a:pPr lvl="1"/>
            <a:r>
              <a:rPr lang="en-US" dirty="0" smtClean="0"/>
              <a:t>Etc..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Byzantine Faults</a:t>
            </a:r>
          </a:p>
          <a:p>
            <a:r>
              <a:rPr lang="en-US" dirty="0" smtClean="0"/>
              <a:t>Common Mode Faults</a:t>
            </a:r>
          </a:p>
          <a:p>
            <a:r>
              <a:rPr lang="en-US" dirty="0" smtClean="0"/>
              <a:t>Fault Tolerant Scheduler</a:t>
            </a:r>
          </a:p>
          <a:p>
            <a:r>
              <a:rPr lang="en-US" dirty="0" smtClean="0"/>
              <a:t>History and Examples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>
            <a:normAutofit fontScale="92500" lnSpcReduction="10000"/>
          </a:bodyPr>
          <a:lstStyle/>
          <a:p>
            <a:pPr marL="502920" indent="-457200">
              <a:buFont typeface="+mj-lt"/>
              <a:buAutoNum type="arabicPeriod"/>
            </a:pPr>
            <a:r>
              <a:rPr lang="en-US" dirty="0" smtClean="0"/>
              <a:t>Remove faulty component at the cost of redundancy.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Replace faulty component with hot swap or spare, costs more in power or money.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Fix state. </a:t>
            </a:r>
            <a:r>
              <a:rPr lang="en-US" dirty="0" smtClean="0"/>
              <a:t>E.g</a:t>
            </a:r>
            <a:r>
              <a:rPr lang="en-US" dirty="0" smtClean="0"/>
              <a:t>.</a:t>
            </a:r>
          </a:p>
          <a:p>
            <a:pPr marL="777240" lvl="1" indent="-457200"/>
            <a:r>
              <a:rPr lang="en-US" dirty="0" smtClean="0"/>
              <a:t>Use </a:t>
            </a:r>
            <a:r>
              <a:rPr lang="en-US" b="1" dirty="0" smtClean="0"/>
              <a:t>voting</a:t>
            </a:r>
            <a:r>
              <a:rPr lang="en-US" dirty="0" smtClean="0"/>
              <a:t> to remake internal state of offending component</a:t>
            </a:r>
          </a:p>
          <a:p>
            <a:pPr marL="777240" lvl="1" indent="-457200"/>
            <a:r>
              <a:rPr lang="en-US" dirty="0" smtClean="0"/>
              <a:t>Error Correcting Codes: use extra data in bits to find correct values</a:t>
            </a:r>
          </a:p>
          <a:p>
            <a:pPr marL="777240" lvl="1" indent="-457200"/>
            <a:r>
              <a:rPr lang="en-US" dirty="0" smtClean="0"/>
              <a:t>Rollback: load state of system before crash. Usually impractical.</a:t>
            </a:r>
          </a:p>
          <a:p>
            <a:pPr marL="502920" indent="-457200"/>
            <a:r>
              <a:rPr lang="en-US" b="1" dirty="0" smtClean="0"/>
              <a:t>Transient Errors:</a:t>
            </a:r>
            <a:r>
              <a:rPr lang="en-US" dirty="0" smtClean="0"/>
              <a:t> vast majority of errors encountered do not repeat.</a:t>
            </a:r>
          </a:p>
          <a:p>
            <a:pPr marL="502920" indent="-457200"/>
            <a:r>
              <a:rPr lang="en-US" dirty="0" smtClean="0"/>
              <a:t>Two ways of dealing with this: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Keep rechecking value. If it persists, fault is permanent. Reconfigure something.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Immediately reconfigure on failure, run </a:t>
            </a:r>
            <a:r>
              <a:rPr lang="en-US" b="1" dirty="0" smtClean="0"/>
              <a:t>BIT</a:t>
            </a:r>
            <a:r>
              <a:rPr lang="en-US" dirty="0" smtClean="0"/>
              <a:t>, and reintegrate if </a:t>
            </a:r>
            <a:r>
              <a:rPr lang="en-US" dirty="0" smtClean="0"/>
              <a:t>passes</a:t>
            </a: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Byzantine Faults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Common Mode Faults</a:t>
            </a:r>
          </a:p>
          <a:p>
            <a:r>
              <a:rPr lang="en-US" dirty="0" smtClean="0"/>
              <a:t>Fault Tolerant Scheduler</a:t>
            </a:r>
          </a:p>
          <a:p>
            <a:r>
              <a:rPr lang="en-US" dirty="0" smtClean="0"/>
              <a:t>History and Examples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Common Mode 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dirty="0" smtClean="0"/>
              <a:t>The issue of </a:t>
            </a:r>
            <a:r>
              <a:rPr lang="en-US" b="1" dirty="0" smtClean="0"/>
              <a:t>Byzantine Resilience</a:t>
            </a:r>
            <a:r>
              <a:rPr lang="en-US" dirty="0" smtClean="0"/>
              <a:t> is generally considered solved.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Common Mode Failure</a:t>
            </a:r>
            <a:r>
              <a:rPr lang="en-US" dirty="0" smtClean="0"/>
              <a:t> could effect more than one </a:t>
            </a:r>
            <a:r>
              <a:rPr lang="en-US" b="1" dirty="0" smtClean="0"/>
              <a:t>FCR</a:t>
            </a:r>
            <a:r>
              <a:rPr lang="en-US" dirty="0" smtClean="0"/>
              <a:t> simultaneously. Types: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b="1" dirty="0" smtClean="0"/>
              <a:t>Transient (external):</a:t>
            </a:r>
            <a:r>
              <a:rPr lang="en-US" dirty="0" smtClean="0"/>
              <a:t> temporary result of environment (lightning)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b="1" dirty="0" smtClean="0"/>
              <a:t>Permanent (external):</a:t>
            </a:r>
            <a:r>
              <a:rPr lang="en-US" dirty="0" smtClean="0"/>
              <a:t> constant interference from environment (flying in a tsunami)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b="1" dirty="0" smtClean="0"/>
              <a:t>Intermittent (design):</a:t>
            </a:r>
            <a:r>
              <a:rPr lang="en-US" dirty="0" smtClean="0"/>
              <a:t> introduced during design of the system (can’t turn left in Illinois sometimes)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b="1" dirty="0" smtClean="0"/>
              <a:t>Permanent (design): </a:t>
            </a:r>
            <a:r>
              <a:rPr lang="en-US" dirty="0" smtClean="0"/>
              <a:t>introduced during design of the system, doesn’t leave (can’t </a:t>
            </a:r>
            <a:r>
              <a:rPr lang="en-US" b="1" dirty="0" smtClean="0"/>
              <a:t>ever</a:t>
            </a:r>
            <a:r>
              <a:rPr lang="en-US" dirty="0" smtClean="0"/>
              <a:t> turn left in Illinois)</a:t>
            </a:r>
            <a:endParaRPr lang="en-US" b="1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Common Mode Failures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Common Mode Failures - 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dirty="0" smtClean="0"/>
              <a:t>Combat using 3 things: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b="1" dirty="0" smtClean="0"/>
              <a:t>Fault Avoidance</a:t>
            </a:r>
            <a:r>
              <a:rPr lang="en-US" dirty="0" smtClean="0"/>
              <a:t> during design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b="1" dirty="0" smtClean="0"/>
              <a:t>Fault Removal</a:t>
            </a:r>
            <a:r>
              <a:rPr lang="en-US" dirty="0" smtClean="0"/>
              <a:t> through testing, evaluation, fault insertion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b="1" dirty="0" smtClean="0"/>
              <a:t>Fault Tolerance </a:t>
            </a:r>
            <a:r>
              <a:rPr lang="en-US" dirty="0" smtClean="0"/>
              <a:t>through exception handlers and program checkpointing / restarting</a:t>
            </a:r>
            <a:endParaRPr lang="en-US" b="1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Common Mode Failures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Fault Avoidance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Don’t reinvent wheel.</a:t>
            </a:r>
          </a:p>
          <a:p>
            <a:pPr lvl="1"/>
            <a:r>
              <a:rPr lang="en-US" dirty="0" smtClean="0"/>
              <a:t>Problems arise because manufactures like to design own hardware</a:t>
            </a:r>
          </a:p>
          <a:p>
            <a:pPr lvl="1"/>
            <a:r>
              <a:rPr lang="en-US" dirty="0" smtClean="0"/>
              <a:t>Existing hardware has already been tested / verified in field</a:t>
            </a:r>
          </a:p>
          <a:p>
            <a:pPr lvl="1"/>
            <a:r>
              <a:rPr lang="en-US" b="1" dirty="0" smtClean="0"/>
              <a:t>COTS</a:t>
            </a:r>
            <a:r>
              <a:rPr lang="en-US" dirty="0" smtClean="0"/>
              <a:t> hardware offers a cheap alternative </a:t>
            </a:r>
            <a:r>
              <a:rPr lang="en-US" dirty="0" smtClean="0"/>
              <a:t>with </a:t>
            </a:r>
            <a:r>
              <a:rPr lang="en-US" dirty="0" smtClean="0"/>
              <a:t>lots of unofficial testing **</a:t>
            </a:r>
          </a:p>
          <a:p>
            <a:pPr lvl="1"/>
            <a:r>
              <a:rPr lang="en-US" dirty="0" smtClean="0"/>
              <a:t>Conform to existing standards for similar reasons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Formal Methods</a:t>
            </a:r>
          </a:p>
          <a:p>
            <a:pPr lvl="1"/>
            <a:r>
              <a:rPr lang="en-US" dirty="0" smtClean="0"/>
              <a:t>The Space Shuttle takes this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Design Diversity</a:t>
            </a:r>
          </a:p>
          <a:p>
            <a:pPr lvl="1"/>
            <a:r>
              <a:rPr lang="en-US" dirty="0" smtClean="0"/>
              <a:t>Run systems using different hardware / software designed by different teams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Common Mode Failures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**Cots Interlude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>
            <a:normAutofit/>
          </a:bodyPr>
          <a:lstStyle/>
          <a:p>
            <a:r>
              <a:rPr lang="en-US" b="1" dirty="0" smtClean="0"/>
              <a:t>COTS </a:t>
            </a:r>
            <a:r>
              <a:rPr lang="en-US" dirty="0" smtClean="0"/>
              <a:t>components are not as rigorously designed and tested for safety as custom-made aircraft components.</a:t>
            </a:r>
          </a:p>
          <a:p>
            <a:pPr lvl="1"/>
            <a:r>
              <a:rPr lang="en-US" dirty="0" smtClean="0"/>
              <a:t>Say you wanted to use an IEEE 1394 (</a:t>
            </a:r>
            <a:r>
              <a:rPr lang="en-US" b="1" dirty="0" err="1" smtClean="0"/>
              <a:t>Firewire</a:t>
            </a:r>
            <a:r>
              <a:rPr lang="en-US" dirty="0" smtClean="0"/>
              <a:t>) bus in your airplane. Designed with a tree topology; if you kill a root, you </a:t>
            </a:r>
            <a:r>
              <a:rPr lang="en-US" dirty="0" smtClean="0"/>
              <a:t>orphan its </a:t>
            </a:r>
            <a:r>
              <a:rPr lang="en-US" dirty="0" smtClean="0"/>
              <a:t>children.</a:t>
            </a:r>
          </a:p>
          <a:p>
            <a:r>
              <a:rPr lang="en-US" dirty="0" smtClean="0"/>
              <a:t>If you want to use </a:t>
            </a:r>
            <a:r>
              <a:rPr lang="en-US" b="1" dirty="0" smtClean="0"/>
              <a:t>COTS</a:t>
            </a:r>
            <a:r>
              <a:rPr lang="en-US" dirty="0" smtClean="0"/>
              <a:t>, need to wrap it. Levels: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b="1" dirty="0" smtClean="0"/>
              <a:t>Enhanced Fault Protection</a:t>
            </a:r>
            <a:r>
              <a:rPr lang="en-US" dirty="0" smtClean="0"/>
              <a:t>: add another layer of hardware /software to monitor / maintain </a:t>
            </a:r>
            <a:r>
              <a:rPr lang="en-US" b="1" dirty="0" smtClean="0"/>
              <a:t>COTS</a:t>
            </a:r>
            <a:r>
              <a:rPr lang="en-US" dirty="0" smtClean="0"/>
              <a:t>.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b="1" dirty="0" smtClean="0"/>
              <a:t>Fault Protection by Design Diversity</a:t>
            </a:r>
            <a:r>
              <a:rPr lang="en-US" dirty="0" smtClean="0"/>
              <a:t>: add backup.</a:t>
            </a:r>
          </a:p>
          <a:p>
            <a:pPr marL="1062990" lvl="2" indent="-514350"/>
            <a:r>
              <a:rPr lang="en-US" dirty="0" smtClean="0"/>
              <a:t>For 1394 example, this would mean adding different system as backup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b="1" dirty="0" smtClean="0"/>
              <a:t>Fault Protection by Redundancy</a:t>
            </a:r>
            <a:r>
              <a:rPr lang="en-US" dirty="0" smtClean="0"/>
              <a:t>: replicate the </a:t>
            </a:r>
            <a:r>
              <a:rPr lang="en-US" b="1" dirty="0" smtClean="0"/>
              <a:t>COTS</a:t>
            </a:r>
            <a:r>
              <a:rPr lang="en-US" dirty="0" smtClean="0"/>
              <a:t> component.</a:t>
            </a:r>
            <a:endParaRPr lang="en-US" b="1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Common Mode Failures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Fault Removal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dirty="0" smtClean="0"/>
              <a:t>Basically means test the system rigorously to find problems.</a:t>
            </a:r>
          </a:p>
          <a:p>
            <a:r>
              <a:rPr lang="en-US" b="1" dirty="0" smtClean="0"/>
              <a:t>Fault Insertion</a:t>
            </a:r>
            <a:r>
              <a:rPr lang="en-US" dirty="0" smtClean="0"/>
              <a:t>: fake faults to make sure you system can handle them.</a:t>
            </a:r>
            <a:endParaRPr lang="en-US" b="1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Common Mode Failures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Fault Tolerance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b="1" dirty="0" smtClean="0"/>
              <a:t>Watchdog Timers</a:t>
            </a:r>
            <a:r>
              <a:rPr lang="en-US" dirty="0" smtClean="0"/>
              <a:t>: task which occasionally runs and verifies system state.</a:t>
            </a:r>
          </a:p>
          <a:p>
            <a:pPr lvl="1"/>
            <a:r>
              <a:rPr lang="en-US" dirty="0" smtClean="0"/>
              <a:t>Could find an invalid </a:t>
            </a:r>
            <a:r>
              <a:rPr lang="en-US" b="1" dirty="0" smtClean="0"/>
              <a:t>PC</a:t>
            </a:r>
            <a:r>
              <a:rPr lang="en-US" dirty="0" smtClean="0"/>
              <a:t>, for example</a:t>
            </a:r>
          </a:p>
          <a:p>
            <a:r>
              <a:rPr lang="en-US" b="1" dirty="0" smtClean="0"/>
              <a:t>Hardware Exceptions</a:t>
            </a:r>
            <a:r>
              <a:rPr lang="en-US" dirty="0" smtClean="0"/>
              <a:t>: when invalid hardware operation found, throw and catch hardware exceptions.</a:t>
            </a:r>
          </a:p>
          <a:p>
            <a:r>
              <a:rPr lang="en-US" b="1" dirty="0" smtClean="0"/>
              <a:t>Runtime Checks</a:t>
            </a:r>
            <a:r>
              <a:rPr lang="en-US" dirty="0" smtClean="0"/>
              <a:t>: software exceptions, etc.</a:t>
            </a:r>
          </a:p>
          <a:p>
            <a:r>
              <a:rPr lang="en-US" b="1" dirty="0" smtClean="0"/>
              <a:t>Program Checkpointing:</a:t>
            </a:r>
            <a:r>
              <a:rPr lang="en-US" dirty="0" smtClean="0"/>
              <a:t> periodically save state, reload state when an error is found. Impractical often.</a:t>
            </a:r>
          </a:p>
          <a:p>
            <a:r>
              <a:rPr lang="en-US" b="1" dirty="0" smtClean="0"/>
              <a:t>Restarting</a:t>
            </a:r>
            <a:r>
              <a:rPr lang="en-US" dirty="0" smtClean="0"/>
              <a:t>: always an option.</a:t>
            </a:r>
            <a:endParaRPr lang="en-US" b="1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Common Mode Failures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Ada</a:t>
            </a:r>
            <a:r>
              <a:rPr lang="en-US" dirty="0" smtClean="0"/>
              <a:t> Interlude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457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Quick example explains </a:t>
            </a:r>
            <a:r>
              <a:rPr lang="en-US" dirty="0" err="1" smtClean="0"/>
              <a:t>Ada’s</a:t>
            </a:r>
            <a:r>
              <a:rPr lang="en-US" dirty="0" smtClean="0"/>
              <a:t> use in systems like these.</a:t>
            </a:r>
          </a:p>
          <a:p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Common Mode Failures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1752600"/>
            <a:ext cx="784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type Day   is range    1 ..   31;</a:t>
            </a:r>
          </a:p>
          <a:p>
            <a:r>
              <a:rPr lang="en-US" dirty="0"/>
              <a:t>type Month is range    1 ..   12;</a:t>
            </a:r>
          </a:p>
          <a:p>
            <a:r>
              <a:rPr lang="en-US" dirty="0"/>
              <a:t>type Year  is range 1800 .. 2100;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type Date is</a:t>
            </a:r>
          </a:p>
          <a:p>
            <a:r>
              <a:rPr lang="en-US" dirty="0"/>
              <a:t>   record</a:t>
            </a:r>
          </a:p>
          <a:p>
            <a:r>
              <a:rPr lang="en-US" dirty="0"/>
              <a:t>     Day   : Day;</a:t>
            </a:r>
          </a:p>
          <a:p>
            <a:r>
              <a:rPr lang="en-US" dirty="0"/>
              <a:t>     Month : Month;</a:t>
            </a:r>
          </a:p>
          <a:p>
            <a:r>
              <a:rPr lang="en-US" dirty="0"/>
              <a:t>     Year  : Year;</a:t>
            </a:r>
          </a:p>
          <a:p>
            <a:r>
              <a:rPr lang="en-US" dirty="0"/>
              <a:t>   end record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85800" y="4800600"/>
            <a:ext cx="7924800" cy="457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Try to assign 32 to a date’s day and program raises exception.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Byzantine Faults</a:t>
            </a:r>
          </a:p>
          <a:p>
            <a:r>
              <a:rPr lang="en-US" dirty="0" smtClean="0"/>
              <a:t>Common Mode Faults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Fault Tolerant Scheduler</a:t>
            </a:r>
          </a:p>
          <a:p>
            <a:r>
              <a:rPr lang="en-US" dirty="0" smtClean="0"/>
              <a:t>History and Examples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b="1" dirty="0" smtClean="0"/>
              <a:t>Fault Tolerance</a:t>
            </a:r>
            <a:r>
              <a:rPr lang="en-US" dirty="0" smtClean="0"/>
              <a:t> is the ability to detect errors, assess damage, isolate the fault, and recover from the error.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fault</a:t>
            </a:r>
            <a:r>
              <a:rPr lang="en-US" dirty="0" smtClean="0"/>
              <a:t> is the cause of a problem. E.g. you always assign a pointer to null.</a:t>
            </a:r>
          </a:p>
          <a:p>
            <a:r>
              <a:rPr lang="en-US" dirty="0" smtClean="0"/>
              <a:t>An </a:t>
            </a:r>
            <a:r>
              <a:rPr lang="en-US" b="1" dirty="0" smtClean="0"/>
              <a:t>error</a:t>
            </a:r>
            <a:r>
              <a:rPr lang="en-US" dirty="0" smtClean="0"/>
              <a:t> is the result of the fault. E.g. you access said pointer and throw an exception.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failure</a:t>
            </a:r>
            <a:r>
              <a:rPr lang="en-US" dirty="0" smtClean="0"/>
              <a:t> is the negative result of an error. E.g. your </a:t>
            </a:r>
            <a:r>
              <a:rPr lang="en-US" dirty="0" err="1" smtClean="0"/>
              <a:t>dodgeMountains</a:t>
            </a:r>
            <a:r>
              <a:rPr lang="en-US" dirty="0" smtClean="0"/>
              <a:t>() module fails and you hit a mountain.</a:t>
            </a:r>
          </a:p>
          <a:p>
            <a:r>
              <a:rPr lang="en-US" dirty="0" smtClean="0"/>
              <a:t>Modern fault tolerance focuses on two kinds of faults, </a:t>
            </a:r>
            <a:r>
              <a:rPr lang="en-US" b="1" dirty="0" smtClean="0"/>
              <a:t>Byzantine Faults</a:t>
            </a:r>
            <a:r>
              <a:rPr lang="en-US" dirty="0" smtClean="0"/>
              <a:t> and </a:t>
            </a:r>
            <a:r>
              <a:rPr lang="en-US" b="1" dirty="0" smtClean="0"/>
              <a:t>Common Mode Faults</a:t>
            </a: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Fault-Tolerant Scheduling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Assume we are working with duplicated processing modules (like </a:t>
            </a:r>
            <a:r>
              <a:rPr lang="en-US" b="1" dirty="0" smtClean="0"/>
              <a:t>IMA</a:t>
            </a:r>
            <a:r>
              <a:rPr lang="en-US" dirty="0" smtClean="0"/>
              <a:t>).</a:t>
            </a:r>
          </a:p>
          <a:p>
            <a:r>
              <a:rPr lang="en-US" dirty="0" smtClean="0"/>
              <a:t>Requirements: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Schedule tasks among candidate processors which can handle timing requirements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Provide mechanisms for fault tolerance, like managing replicated executions and checking tasks executed successfully</a:t>
            </a:r>
          </a:p>
          <a:p>
            <a:pPr marL="502920" indent="-457200"/>
            <a:r>
              <a:rPr lang="en-US" dirty="0" smtClean="0"/>
              <a:t>Surprise, the solution involves executing tasks at different modules.</a:t>
            </a:r>
          </a:p>
          <a:p>
            <a:pPr marL="502920" indent="-457200"/>
            <a:r>
              <a:rPr lang="en-US" dirty="0" smtClean="0"/>
              <a:t>All replicated tasks and any verification of those tasks must complete before task’s deadline.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Scheduler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Hardware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Each processing module has a </a:t>
            </a:r>
            <a:r>
              <a:rPr lang="en-US" b="1" dirty="0" smtClean="0"/>
              <a:t>Redundancy Management System (RMS)</a:t>
            </a:r>
            <a:r>
              <a:rPr lang="en-US" dirty="0" smtClean="0"/>
              <a:t> for synchronization and voting.</a:t>
            </a:r>
          </a:p>
          <a:p>
            <a:r>
              <a:rPr lang="en-US" b="1" dirty="0" smtClean="0"/>
              <a:t>RMS</a:t>
            </a:r>
            <a:r>
              <a:rPr lang="en-US" dirty="0" smtClean="0"/>
              <a:t> votes on values collected from replicated tasks as well as state of entire processing module.</a:t>
            </a:r>
          </a:p>
          <a:p>
            <a:r>
              <a:rPr lang="en-US" dirty="0" smtClean="0"/>
              <a:t>Only after </a:t>
            </a:r>
            <a:r>
              <a:rPr lang="en-US" b="1" dirty="0" smtClean="0"/>
              <a:t>RMS</a:t>
            </a:r>
            <a:r>
              <a:rPr lang="en-US" dirty="0" smtClean="0"/>
              <a:t>s have voted on a value can application act on it.</a:t>
            </a:r>
          </a:p>
          <a:p>
            <a:r>
              <a:rPr lang="en-US" dirty="0" smtClean="0"/>
              <a:t>If the </a:t>
            </a:r>
            <a:r>
              <a:rPr lang="en-US" b="1" dirty="0" smtClean="0"/>
              <a:t>RMS</a:t>
            </a:r>
            <a:r>
              <a:rPr lang="en-US" dirty="0" smtClean="0"/>
              <a:t>s decide another module is faulty, it is penalized and given a chance to recover with new data.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Scheduler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4495800"/>
            <a:ext cx="6552282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Software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On task release, task is replicated across modules. When the modules task completes, its results are moved to a </a:t>
            </a:r>
            <a:r>
              <a:rPr lang="en-US" b="1" dirty="0" smtClean="0"/>
              <a:t>voting queue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After the </a:t>
            </a:r>
            <a:r>
              <a:rPr lang="en-US" b="1" dirty="0" smtClean="0"/>
              <a:t>Voting Run Time, </a:t>
            </a:r>
            <a:r>
              <a:rPr lang="en-US" dirty="0" smtClean="0"/>
              <a:t>which is between the release and deadline of a task, voter is executed and calculates results from </a:t>
            </a:r>
            <a:r>
              <a:rPr lang="en-US" b="1" dirty="0" smtClean="0"/>
              <a:t>voting</a:t>
            </a:r>
            <a:r>
              <a:rPr lang="en-US" dirty="0" smtClean="0"/>
              <a:t> </a:t>
            </a:r>
            <a:r>
              <a:rPr lang="en-US" b="1" dirty="0" smtClean="0"/>
              <a:t>queue</a:t>
            </a:r>
            <a:r>
              <a:rPr lang="en-US" dirty="0" smtClean="0"/>
              <a:t>. The </a:t>
            </a:r>
            <a:r>
              <a:rPr lang="en-US" b="1" dirty="0" smtClean="0"/>
              <a:t>Voting Ready Time</a:t>
            </a:r>
            <a:r>
              <a:rPr lang="en-US" dirty="0" smtClean="0"/>
              <a:t> is determined by the algorithm used.</a:t>
            </a:r>
          </a:p>
          <a:p>
            <a:r>
              <a:rPr lang="en-US" dirty="0" smtClean="0"/>
              <a:t>Any task added to </a:t>
            </a:r>
            <a:r>
              <a:rPr lang="en-US" b="1" dirty="0" smtClean="0"/>
              <a:t>voting queue</a:t>
            </a:r>
            <a:r>
              <a:rPr lang="en-US" dirty="0" smtClean="0"/>
              <a:t> but not processed by </a:t>
            </a:r>
            <a:r>
              <a:rPr lang="en-US" b="1" dirty="0" smtClean="0"/>
              <a:t>voter</a:t>
            </a:r>
            <a:r>
              <a:rPr lang="en-US" dirty="0" smtClean="0"/>
              <a:t> must be processed next time around.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Scheduler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Software Implementation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Scheduler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849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219200"/>
            <a:ext cx="7620000" cy="4308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Byzantine Faults</a:t>
            </a:r>
          </a:p>
          <a:p>
            <a:r>
              <a:rPr lang="en-US" dirty="0" smtClean="0"/>
              <a:t>Common Mode Faults</a:t>
            </a:r>
          </a:p>
          <a:p>
            <a:r>
              <a:rPr lang="en-US" dirty="0" smtClean="0"/>
              <a:t>Fault Tolerant Scheduler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History and Examples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Originally, NASA and avionics manufacturers concentrated on </a:t>
            </a:r>
            <a:r>
              <a:rPr lang="en-US" b="1" dirty="0" smtClean="0"/>
              <a:t>fault avoidance</a:t>
            </a:r>
            <a:r>
              <a:rPr lang="en-US" dirty="0" smtClean="0"/>
              <a:t>.</a:t>
            </a:r>
          </a:p>
          <a:p>
            <a:pPr lvl="1"/>
            <a:r>
              <a:rPr lang="en-US" b="1" dirty="0" smtClean="0"/>
              <a:t>Apollo </a:t>
            </a:r>
            <a:r>
              <a:rPr lang="en-US" dirty="0" smtClean="0"/>
              <a:t>had a computer with rigorously verified code. No permanent failure was ever recorded.</a:t>
            </a:r>
          </a:p>
          <a:p>
            <a:r>
              <a:rPr lang="en-US" b="1" dirty="0" smtClean="0"/>
              <a:t>Triple Modular Redundant</a:t>
            </a:r>
            <a:r>
              <a:rPr lang="en-US" dirty="0" smtClean="0"/>
              <a:t> and </a:t>
            </a:r>
            <a:r>
              <a:rPr lang="en-US" b="1" dirty="0" smtClean="0"/>
              <a:t>Dual-Dual</a:t>
            </a:r>
            <a:r>
              <a:rPr lang="en-US" dirty="0" smtClean="0"/>
              <a:t> systems appeared in the early 70’s.</a:t>
            </a:r>
          </a:p>
          <a:p>
            <a:pPr lvl="1"/>
            <a:r>
              <a:rPr lang="en-US" b="1" dirty="0" smtClean="0"/>
              <a:t>Exact consensus</a:t>
            </a:r>
            <a:r>
              <a:rPr lang="en-US" dirty="0" smtClean="0"/>
              <a:t> was used for fault detection / isolation</a:t>
            </a:r>
          </a:p>
          <a:p>
            <a:r>
              <a:rPr lang="en-US" dirty="0" smtClean="0"/>
              <a:t>First commercial examples appeared in automatic landing for jumbo jets.</a:t>
            </a:r>
          </a:p>
          <a:p>
            <a:pPr lvl="1"/>
            <a:r>
              <a:rPr lang="en-US" dirty="0" smtClean="0"/>
              <a:t>747 used </a:t>
            </a:r>
            <a:r>
              <a:rPr lang="en-US" b="1" dirty="0" smtClean="0"/>
              <a:t>TMR</a:t>
            </a:r>
            <a:r>
              <a:rPr lang="en-US" dirty="0" smtClean="0"/>
              <a:t>, Lockheed L-1011 </a:t>
            </a:r>
            <a:r>
              <a:rPr lang="en-US" b="1" dirty="0" smtClean="0"/>
              <a:t>Dual-Dual</a:t>
            </a: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US" sz="2000" dirty="0" smtClean="0"/>
              <a:t>History and Examples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History - 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029200"/>
          </a:xfrm>
        </p:spPr>
        <p:txBody>
          <a:bodyPr>
            <a:normAutofit/>
          </a:bodyPr>
          <a:lstStyle/>
          <a:p>
            <a:r>
              <a:rPr lang="en-US" b="1" dirty="0" smtClean="0"/>
              <a:t>Dual-Dual</a:t>
            </a:r>
            <a:r>
              <a:rPr lang="en-US" dirty="0" smtClean="0"/>
              <a:t> and </a:t>
            </a:r>
            <a:r>
              <a:rPr lang="en-US" b="1" dirty="0" smtClean="0"/>
              <a:t>TMR</a:t>
            </a:r>
            <a:r>
              <a:rPr lang="en-US" dirty="0" smtClean="0"/>
              <a:t> designed to prevent </a:t>
            </a:r>
            <a:r>
              <a:rPr lang="en-US" b="1" dirty="0" smtClean="0"/>
              <a:t>Byzantine Faults</a:t>
            </a:r>
            <a:r>
              <a:rPr lang="en-US" dirty="0" smtClean="0"/>
              <a:t>, though the theory was not yet present.</a:t>
            </a:r>
          </a:p>
          <a:p>
            <a:r>
              <a:rPr lang="en-US" dirty="0" smtClean="0"/>
              <a:t>Later research into </a:t>
            </a:r>
            <a:r>
              <a:rPr lang="en-US" b="1" dirty="0" smtClean="0"/>
              <a:t>Byzantine Resilience</a:t>
            </a:r>
            <a:r>
              <a:rPr lang="en-US" dirty="0" smtClean="0"/>
              <a:t> provided theoretical basis for design.</a:t>
            </a:r>
          </a:p>
          <a:p>
            <a:r>
              <a:rPr lang="en-US" dirty="0" smtClean="0"/>
              <a:t>Now the main cause of failure is </a:t>
            </a:r>
            <a:r>
              <a:rPr lang="en-US" b="1" dirty="0" smtClean="0"/>
              <a:t>Common-Mode Failures</a:t>
            </a:r>
            <a:r>
              <a:rPr lang="en-US" dirty="0" smtClean="0"/>
              <a:t>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US" sz="2000" dirty="0" smtClean="0"/>
              <a:t>History and Examples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History - 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Space Shuttle had to be able to finish mission after one failure, land safely after 2.</a:t>
            </a:r>
          </a:p>
          <a:p>
            <a:r>
              <a:rPr lang="en-US" dirty="0" smtClean="0"/>
              <a:t>Used 4 independent computing systems, each its own </a:t>
            </a:r>
            <a:r>
              <a:rPr lang="en-US" b="1" dirty="0" smtClean="0"/>
              <a:t>FCR</a:t>
            </a:r>
            <a:r>
              <a:rPr lang="en-US" dirty="0" smtClean="0"/>
              <a:t>.</a:t>
            </a:r>
          </a:p>
          <a:p>
            <a:r>
              <a:rPr lang="en-US" dirty="0" smtClean="0"/>
              <a:t>Backup 5</a:t>
            </a:r>
            <a:r>
              <a:rPr lang="en-US" baseline="30000" dirty="0" smtClean="0"/>
              <a:t>th</a:t>
            </a:r>
            <a:r>
              <a:rPr lang="en-US" dirty="0" smtClean="0"/>
              <a:t> system loaded with simpler which can land shuttle if needed.</a:t>
            </a:r>
          </a:p>
          <a:p>
            <a:r>
              <a:rPr lang="en-US" dirty="0" smtClean="0"/>
              <a:t>All control given to 5</a:t>
            </a:r>
            <a:r>
              <a:rPr lang="en-US" baseline="30000" dirty="0" smtClean="0"/>
              <a:t>th</a:t>
            </a:r>
            <a:r>
              <a:rPr lang="en-US" dirty="0" smtClean="0"/>
              <a:t> system with the flip of a switch.</a:t>
            </a:r>
          </a:p>
          <a:p>
            <a:r>
              <a:rPr lang="en-US" dirty="0" smtClean="0"/>
              <a:t>Early example of </a:t>
            </a:r>
            <a:r>
              <a:rPr lang="en-US" b="1" dirty="0" smtClean="0"/>
              <a:t>Common-Mode Failure</a:t>
            </a:r>
            <a:r>
              <a:rPr lang="en-US" dirty="0" smtClean="0"/>
              <a:t> protection, though not explicitly designed as such.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US" sz="2000" dirty="0" smtClean="0"/>
              <a:t>History and Examples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Boeing 777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Uses 3 triple-redundant systems. Think 12 processors in a 3 by 3 matrix.</a:t>
            </a:r>
          </a:p>
          <a:p>
            <a:r>
              <a:rPr lang="en-US" dirty="0" smtClean="0"/>
              <a:t>Each group of 3 processors has one </a:t>
            </a:r>
            <a:r>
              <a:rPr lang="en-US" b="1" dirty="0" smtClean="0"/>
              <a:t>command</a:t>
            </a:r>
            <a:r>
              <a:rPr lang="en-US" dirty="0" smtClean="0"/>
              <a:t>, one </a:t>
            </a:r>
            <a:r>
              <a:rPr lang="en-US" b="1" dirty="0" smtClean="0"/>
              <a:t>monitor</a:t>
            </a:r>
            <a:r>
              <a:rPr lang="en-US" dirty="0" smtClean="0"/>
              <a:t>, and one </a:t>
            </a:r>
            <a:r>
              <a:rPr lang="en-US" b="1" dirty="0" smtClean="0"/>
              <a:t>standby</a:t>
            </a:r>
            <a:r>
              <a:rPr lang="en-US" dirty="0" smtClean="0"/>
              <a:t> computer.</a:t>
            </a:r>
          </a:p>
          <a:p>
            <a:r>
              <a:rPr lang="en-US" dirty="0" smtClean="0"/>
              <a:t>Each system uses different hardware and software.</a:t>
            </a:r>
          </a:p>
          <a:p>
            <a:pPr lvl="1"/>
            <a:r>
              <a:rPr lang="en-US" dirty="0" smtClean="0"/>
              <a:t>One with Motorola 68040, another Intel 80486, last AMD 29050</a:t>
            </a:r>
          </a:p>
          <a:p>
            <a:r>
              <a:rPr lang="en-US" dirty="0" smtClean="0"/>
              <a:t>All designed using </a:t>
            </a:r>
            <a:r>
              <a:rPr lang="en-US" dirty="0" err="1" smtClean="0"/>
              <a:t>Ada</a:t>
            </a:r>
            <a:r>
              <a:rPr lang="en-US" dirty="0" smtClean="0"/>
              <a:t>, though different compilers have to be used for each system.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US" sz="2000" dirty="0" smtClean="0"/>
              <a:t>History and Examples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724400"/>
            <a:ext cx="5962650" cy="17240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A380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Uses </a:t>
            </a:r>
            <a:r>
              <a:rPr lang="en-US" b="1" dirty="0" smtClean="0"/>
              <a:t>Dual-Dual</a:t>
            </a:r>
            <a:r>
              <a:rPr lang="en-US" dirty="0" smtClean="0"/>
              <a:t> with hot spares.</a:t>
            </a:r>
          </a:p>
          <a:p>
            <a:r>
              <a:rPr lang="en-US" dirty="0" smtClean="0"/>
              <a:t>Has a backup pair using a simpler microprocessor and independently developed software if the main </a:t>
            </a:r>
            <a:r>
              <a:rPr lang="en-US" b="1" dirty="0" smtClean="0"/>
              <a:t>Dual-Dual</a:t>
            </a:r>
            <a:r>
              <a:rPr lang="en-US" dirty="0" smtClean="0"/>
              <a:t> system fails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US" sz="2000" dirty="0" smtClean="0"/>
              <a:t>History and Examples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7170" name="Picture 2" descr="http://gizmodo.com/assets/resources/2007/11/singaporea38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124200"/>
            <a:ext cx="5029200" cy="34089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Justification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dirty="0" smtClean="0"/>
              <a:t>For verification, older systems would have to prove that they had an error rate of 10</a:t>
            </a:r>
            <a:r>
              <a:rPr lang="en-US" baseline="30000" dirty="0" smtClean="0"/>
              <a:t>-9</a:t>
            </a:r>
            <a:r>
              <a:rPr lang="en-US" dirty="0" smtClean="0"/>
              <a:t> an hour.</a:t>
            </a:r>
          </a:p>
          <a:p>
            <a:r>
              <a:rPr lang="en-US" dirty="0" smtClean="0"/>
              <a:t>Assuming each hardware component had an error rate of 10</a:t>
            </a:r>
            <a:r>
              <a:rPr lang="en-US" baseline="30000" dirty="0" smtClean="0"/>
              <a:t>-4</a:t>
            </a:r>
            <a:r>
              <a:rPr lang="en-US" dirty="0" smtClean="0"/>
              <a:t> an hour, other faults would need to be around 10</a:t>
            </a:r>
            <a:r>
              <a:rPr lang="en-US" baseline="30000" dirty="0" smtClean="0"/>
              <a:t>-5</a:t>
            </a:r>
            <a:r>
              <a:rPr lang="en-US" dirty="0" smtClean="0"/>
              <a:t>.</a:t>
            </a:r>
          </a:p>
          <a:p>
            <a:r>
              <a:rPr lang="en-US" dirty="0" smtClean="0"/>
              <a:t>Certifying that all these other faults occurred once every 400 days became prohibitively expensive.</a:t>
            </a:r>
          </a:p>
          <a:p>
            <a:r>
              <a:rPr lang="en-US" dirty="0" smtClean="0"/>
              <a:t>Can we design a system which, instead of looking for any single fault, takes into account any adverse behavior?</a:t>
            </a:r>
          </a:p>
          <a:p>
            <a:r>
              <a:rPr lang="en-US" dirty="0" smtClean="0"/>
              <a:t>Theoretically considered as </a:t>
            </a:r>
            <a:r>
              <a:rPr lang="en-US" b="1" dirty="0" smtClean="0"/>
              <a:t>Byzantine Generals’ Problem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X-47B (UAV)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029200"/>
          </a:xfrm>
        </p:spPr>
        <p:txBody>
          <a:bodyPr>
            <a:normAutofit/>
          </a:bodyPr>
          <a:lstStyle/>
          <a:p>
            <a:r>
              <a:rPr lang="en-US" b="1" dirty="0" smtClean="0"/>
              <a:t>Vehicle Management Computer (VMC)</a:t>
            </a:r>
            <a:r>
              <a:rPr lang="en-US" dirty="0" smtClean="0"/>
              <a:t> uses a variant of </a:t>
            </a:r>
            <a:r>
              <a:rPr lang="en-US" b="1" dirty="0" smtClean="0"/>
              <a:t>TMR</a:t>
            </a:r>
            <a:r>
              <a:rPr lang="en-US" dirty="0" smtClean="0"/>
              <a:t> without an explicit voter.</a:t>
            </a:r>
          </a:p>
          <a:p>
            <a:r>
              <a:rPr lang="en-US" dirty="0" smtClean="0"/>
              <a:t>Each </a:t>
            </a:r>
            <a:r>
              <a:rPr lang="en-US" b="1" dirty="0" smtClean="0"/>
              <a:t>VMC</a:t>
            </a:r>
            <a:r>
              <a:rPr lang="en-US" dirty="0" smtClean="0"/>
              <a:t> reads inputs, calculates outputs, then compares to other </a:t>
            </a:r>
            <a:r>
              <a:rPr lang="en-US" b="1" dirty="0" smtClean="0"/>
              <a:t>VMC</a:t>
            </a:r>
            <a:r>
              <a:rPr lang="en-US" dirty="0" smtClean="0"/>
              <a:t>s. Majority sent to output. Does not average results. In case of 2 to 1, minority forced to reboot.</a:t>
            </a:r>
          </a:p>
          <a:p>
            <a:r>
              <a:rPr lang="en-US" b="1" dirty="0" smtClean="0"/>
              <a:t>Mission Management Computer</a:t>
            </a:r>
            <a:r>
              <a:rPr lang="en-US" dirty="0" smtClean="0"/>
              <a:t> is less critical, merely possesses a </a:t>
            </a:r>
            <a:r>
              <a:rPr lang="en-US" b="1" dirty="0" smtClean="0"/>
              <a:t>hot swap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Source: Mac and </a:t>
            </a:r>
            <a:br>
              <a:rPr lang="en-US" dirty="0" smtClean="0"/>
            </a:br>
            <a:r>
              <a:rPr lang="en-US" dirty="0" smtClean="0"/>
              <a:t>Northrop Grumman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US" sz="2000" dirty="0" smtClean="0"/>
              <a:t>History and Examples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5122" name="Picture 2" descr="http://defense-update.com/images_new/j-ucas-on-deck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3962400"/>
            <a:ext cx="4666075" cy="2362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Byzantine Generals’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dirty="0" smtClean="0"/>
              <a:t>Generals of the Byzantine Empire must decide unanimously whether to attack the Turkish army.</a:t>
            </a:r>
          </a:p>
          <a:p>
            <a:r>
              <a:rPr lang="en-US" dirty="0" smtClean="0"/>
              <a:t>Separated geographically, must send messengers to each other.</a:t>
            </a:r>
          </a:p>
          <a:p>
            <a:r>
              <a:rPr lang="en-US" dirty="0" smtClean="0"/>
              <a:t>Turks are crafty and can co-opt your messengers, trick a single general into a suicidal Charge of the Light Brigade, or confuse generals into inaction.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2466" name="Picture 2" descr="http://individual.utoronto.ca/hayes/survey2/fallcons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810000"/>
            <a:ext cx="5181600" cy="26670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Byzantine Generals’ Problem - 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b="1" dirty="0" smtClean="0"/>
              <a:t>Byzantine Fault Tolerance </a:t>
            </a:r>
            <a:r>
              <a:rPr lang="en-US" dirty="0" smtClean="0"/>
              <a:t>here is having all loyal generals attack.</a:t>
            </a:r>
          </a:p>
          <a:p>
            <a:r>
              <a:rPr lang="en-US" dirty="0" smtClean="0"/>
              <a:t>Can theoretically show how many generals / messengers / lieutenants you need and under what conditions.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3970" name="Picture 2" descr="http://www.technovelty.org/images/general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3048000"/>
            <a:ext cx="3666756" cy="3458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Byzantine Resilience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Byzantine Fault</a:t>
            </a:r>
            <a:r>
              <a:rPr lang="en-US" dirty="0" smtClean="0"/>
              <a:t> consists of any arbitrary behavior from a failed component. Could include:</a:t>
            </a:r>
          </a:p>
          <a:p>
            <a:pPr lvl="1"/>
            <a:r>
              <a:rPr lang="en-US" dirty="0" smtClean="0"/>
              <a:t>Sending different output to different destinations</a:t>
            </a:r>
          </a:p>
          <a:p>
            <a:pPr lvl="1"/>
            <a:r>
              <a:rPr lang="en-US" dirty="0" smtClean="0"/>
              <a:t>Starting and stopping execution randomly</a:t>
            </a:r>
          </a:p>
          <a:p>
            <a:r>
              <a:rPr lang="en-US" dirty="0" smtClean="0"/>
              <a:t>Can also be thought of as any unpredicted hardware error.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Byzantine Resilient</a:t>
            </a:r>
            <a:r>
              <a:rPr lang="en-US" dirty="0" smtClean="0"/>
              <a:t> system makes no assumption about component behavior.</a:t>
            </a:r>
          </a:p>
          <a:p>
            <a:r>
              <a:rPr lang="en-US" dirty="0" smtClean="0"/>
              <a:t>Show instead that if any single component fails, you can survive.</a:t>
            </a:r>
          </a:p>
          <a:p>
            <a:r>
              <a:rPr lang="en-US" b="1" dirty="0" smtClean="0"/>
              <a:t>Byzantine Resilience</a:t>
            </a:r>
            <a:r>
              <a:rPr lang="en-US" dirty="0" smtClean="0"/>
              <a:t> theory can specify exact number of components / algorithms needed, though in practice systems aren’t entirely resilient but use theory to show their error rate meets certain metrics.</a:t>
            </a:r>
            <a:endParaRPr lang="en-US" b="1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Fault Containment Region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dirty="0" smtClean="0"/>
              <a:t>Systems are partitioned into </a:t>
            </a:r>
            <a:r>
              <a:rPr lang="en-US" b="1" dirty="0" smtClean="0"/>
              <a:t>Fault Containment Regions</a:t>
            </a:r>
            <a:r>
              <a:rPr lang="en-US" dirty="0" smtClean="0"/>
              <a:t>, your Byzantine generals.</a:t>
            </a:r>
          </a:p>
          <a:p>
            <a:r>
              <a:rPr lang="en-US" dirty="0" smtClean="0"/>
              <a:t>Errors outside a </a:t>
            </a:r>
            <a:r>
              <a:rPr lang="en-US" b="1" dirty="0" smtClean="0"/>
              <a:t>Fault Containment Region (FCR)</a:t>
            </a:r>
            <a:r>
              <a:rPr lang="en-US" dirty="0" smtClean="0"/>
              <a:t> cannot cause an error inside, nor can error inside propagate outside.</a:t>
            </a:r>
          </a:p>
          <a:p>
            <a:r>
              <a:rPr lang="en-US" dirty="0" smtClean="0"/>
              <a:t>In practice, usually requires that </a:t>
            </a:r>
            <a:r>
              <a:rPr lang="en-US" b="1" dirty="0" smtClean="0"/>
              <a:t>FCR</a:t>
            </a:r>
            <a:r>
              <a:rPr lang="en-US" dirty="0" smtClean="0"/>
              <a:t> has independent processor, memory, IO, data, and often power.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r>
              <a:rPr lang="en-US" b="1" dirty="0" smtClean="0"/>
              <a:t>Voting</a:t>
            </a:r>
            <a:r>
              <a:rPr lang="en-US" dirty="0" smtClean="0"/>
              <a:t> is one method of using multiple </a:t>
            </a:r>
            <a:r>
              <a:rPr lang="en-US" b="1" dirty="0" smtClean="0"/>
              <a:t>FCR</a:t>
            </a:r>
            <a:r>
              <a:rPr lang="en-US" dirty="0" smtClean="0"/>
              <a:t>s, where a </a:t>
            </a:r>
            <a:r>
              <a:rPr lang="en-US" b="1" dirty="0" smtClean="0"/>
              <a:t>voter</a:t>
            </a:r>
            <a:r>
              <a:rPr lang="en-US" dirty="0" smtClean="0"/>
              <a:t> takes output from the </a:t>
            </a:r>
            <a:r>
              <a:rPr lang="en-US" b="1" dirty="0" smtClean="0"/>
              <a:t>FCR</a:t>
            </a:r>
            <a:r>
              <a:rPr lang="en-US" dirty="0" smtClean="0"/>
              <a:t>s and decides the correct output.</a:t>
            </a:r>
          </a:p>
          <a:p>
            <a:r>
              <a:rPr lang="en-US" dirty="0" smtClean="0"/>
              <a:t>3 varieties: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b="1" dirty="0" smtClean="0"/>
              <a:t>Exact</a:t>
            </a:r>
            <a:r>
              <a:rPr lang="en-US" dirty="0" smtClean="0"/>
              <a:t>: output values must match bit for bit.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b="1" dirty="0" smtClean="0"/>
              <a:t>Approximate</a:t>
            </a:r>
            <a:r>
              <a:rPr lang="en-US" dirty="0" smtClean="0"/>
              <a:t>: values must be w/in a certain range of avg.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b="1" dirty="0" smtClean="0"/>
              <a:t>Mechanical</a:t>
            </a:r>
            <a:r>
              <a:rPr lang="en-US" dirty="0" smtClean="0"/>
              <a:t>: system physically creates correct output. E.g.</a:t>
            </a:r>
          </a:p>
          <a:p>
            <a:pPr lvl="1"/>
            <a:r>
              <a:rPr lang="en-US" dirty="0" smtClean="0"/>
              <a:t>Each component provides a fraction of force needed to move output</a:t>
            </a:r>
          </a:p>
          <a:p>
            <a:pPr lvl="1"/>
            <a:r>
              <a:rPr lang="en-US" dirty="0" smtClean="0"/>
              <a:t>A bad component will have its output overwhelmed by good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152400"/>
            <a:ext cx="7772400" cy="427038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Byzantine Faults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39236-44E7-4251-9D67-E26E487AC2C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198</TotalTime>
  <Words>2567</Words>
  <Application>Microsoft Office PowerPoint</Application>
  <PresentationFormat>On-screen Show (4:3)</PresentationFormat>
  <Paragraphs>392</Paragraphs>
  <Slides>41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Equity</vt:lpstr>
      <vt:lpstr>Fault-Tolerance in Avionics Systems</vt:lpstr>
      <vt:lpstr>Overview</vt:lpstr>
      <vt:lpstr>Introduction</vt:lpstr>
      <vt:lpstr>Justification</vt:lpstr>
      <vt:lpstr>Byzantine Generals’ Problem</vt:lpstr>
      <vt:lpstr>Byzantine Generals’ Problem - cont</vt:lpstr>
      <vt:lpstr>Byzantine Resilience</vt:lpstr>
      <vt:lpstr>Fault Containment Region</vt:lpstr>
      <vt:lpstr>Voting</vt:lpstr>
      <vt:lpstr>Voting Applications</vt:lpstr>
      <vt:lpstr>Triple Modular Redundancy</vt:lpstr>
      <vt:lpstr>Triple Modular Redundancy</vt:lpstr>
      <vt:lpstr>Replication</vt:lpstr>
      <vt:lpstr>Dual - Dual</vt:lpstr>
      <vt:lpstr>Integrated Modular Avionics</vt:lpstr>
      <vt:lpstr>Effects on Software</vt:lpstr>
      <vt:lpstr>Error Detection</vt:lpstr>
      <vt:lpstr>Component Synchronization</vt:lpstr>
      <vt:lpstr>Note on Buses</vt:lpstr>
      <vt:lpstr>Reconfiguration</vt:lpstr>
      <vt:lpstr>Overview</vt:lpstr>
      <vt:lpstr>Common Mode Failures</vt:lpstr>
      <vt:lpstr>Common Mode Failures - cont</vt:lpstr>
      <vt:lpstr>Fault Avoidance</vt:lpstr>
      <vt:lpstr>**Cots Interlude</vt:lpstr>
      <vt:lpstr>Fault Removal</vt:lpstr>
      <vt:lpstr>Fault Tolerance</vt:lpstr>
      <vt:lpstr>Ada Interlude</vt:lpstr>
      <vt:lpstr>Overview</vt:lpstr>
      <vt:lpstr>Fault-Tolerant Scheduling Example</vt:lpstr>
      <vt:lpstr>Hardware Implementation</vt:lpstr>
      <vt:lpstr>Software Implementation</vt:lpstr>
      <vt:lpstr>Software Implementation</vt:lpstr>
      <vt:lpstr>Overview</vt:lpstr>
      <vt:lpstr>History</vt:lpstr>
      <vt:lpstr>History - cont</vt:lpstr>
      <vt:lpstr>History - cont</vt:lpstr>
      <vt:lpstr>Boeing 777</vt:lpstr>
      <vt:lpstr>A380</vt:lpstr>
      <vt:lpstr>X-47B (UAV)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Fault-Tolerance in Avionics Systems</dc:title>
  <dc:creator>hermanjl</dc:creator>
  <cp:lastModifiedBy>hermanjl</cp:lastModifiedBy>
  <cp:revision>50</cp:revision>
  <dcterms:created xsi:type="dcterms:W3CDTF">2010-11-10T00:40:37Z</dcterms:created>
  <dcterms:modified xsi:type="dcterms:W3CDTF">2010-11-10T15:16:04Z</dcterms:modified>
</cp:coreProperties>
</file>