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7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2606" autoAdjust="0"/>
  </p:normalViewPr>
  <p:slideViewPr>
    <p:cSldViewPr>
      <p:cViewPr varScale="1">
        <p:scale>
          <a:sx n="114" d="100"/>
          <a:sy n="114" d="100"/>
        </p:scale>
        <p:origin x="3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1912218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6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Condition Variables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783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Three operations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pthread_cond_wait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Aka “wait()”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Release lock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Go to sleep 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Reacquire lock upon return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pthread_cond_signal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Aka “notify” or “signal”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Wake up a waiter, if any</a:t>
            </a:r>
          </a:p>
          <a:p>
            <a:pPr lvl="1">
              <a:lnSpc>
                <a:spcPct val="90000"/>
              </a:lnSpc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pthread_cond_broadcast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pthread_cond_t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800" dirty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400" dirty="0">
                <a:latin typeface="Arial" charset="0"/>
              </a:rPr>
              <a:t>Aka “</a:t>
            </a:r>
            <a:r>
              <a:rPr lang="en-US" sz="1400" dirty="0" err="1">
                <a:latin typeface="Arial" charset="0"/>
              </a:rPr>
              <a:t>notifyall</a:t>
            </a:r>
            <a:r>
              <a:rPr lang="en-US" sz="1400" dirty="0">
                <a:latin typeface="Arial" charset="0"/>
              </a:rPr>
              <a:t>” or “broadcast”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Wake up all the waiters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Implementation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Requires a per-condition variable queue to be maintained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Threads waiting for the condition wait for a notify() 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endParaRPr lang="en-US" sz="2000" dirty="0">
              <a:latin typeface="Arial" charset="0"/>
              <a:sym typeface="Wingdings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860380" y="2186833"/>
            <a:ext cx="4138613" cy="873126"/>
            <a:chOff x="2673" y="1221"/>
            <a:chExt cx="2607" cy="550"/>
          </a:xfrm>
        </p:grpSpPr>
        <p:sp>
          <p:nvSpPr>
            <p:cNvPr id="327684" name="AutoShape 4"/>
            <p:cNvSpPr>
              <a:spLocks noChangeArrowheads="1"/>
            </p:cNvSpPr>
            <p:nvPr/>
          </p:nvSpPr>
          <p:spPr bwMode="auto">
            <a:xfrm>
              <a:off x="2823" y="1278"/>
              <a:ext cx="2457" cy="49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>
                    <a:gamma/>
                    <a:shade val="46275"/>
                    <a:invGamma/>
                  </a:srgbClr>
                </a:gs>
                <a:gs pos="50000">
                  <a:srgbClr val="CCCCFF"/>
                </a:gs>
                <a:gs pos="100000">
                  <a:srgbClr val="CCCC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spAutoFit/>
            </a:bodyPr>
            <a:lstStyle/>
            <a:p>
              <a:pPr algn="ctr" eaLnBrk="0" hangingPunct="0">
                <a:defRPr/>
              </a:pPr>
              <a:r>
                <a:rPr lang="en-US" sz="2000" dirty="0">
                  <a:latin typeface="Comic Sans MS" pitchFamily="66" charset="0"/>
                  <a:ea typeface="+mn-ea"/>
                  <a:cs typeface="+mn-cs"/>
                </a:rPr>
                <a:t>Wait() specifies a lock </a:t>
              </a:r>
            </a:p>
            <a:p>
              <a:pPr algn="ctr" eaLnBrk="0" hangingPunct="0">
                <a:defRPr/>
              </a:pPr>
              <a:r>
                <a:rPr lang="en-US" sz="2000" dirty="0">
                  <a:latin typeface="Comic Sans MS" pitchFamily="66" charset="0"/>
                  <a:ea typeface="+mn-ea"/>
                  <a:cs typeface="+mn-cs"/>
                </a:rPr>
                <a:t>to be released as a parameter</a:t>
              </a:r>
            </a:p>
          </p:txBody>
        </p:sp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 flipH="1" flipV="1">
              <a:off x="2673" y="1221"/>
              <a:ext cx="135" cy="1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Condition Variables: Operation</a:t>
            </a:r>
          </a:p>
        </p:txBody>
      </p:sp>
    </p:spTree>
    <p:extLst>
      <p:ext uri="{BB962C8B-B14F-4D97-AF65-F5344CB8AC3E}">
        <p14:creationId xmlns:p14="http://schemas.microsoft.com/office/powerpoint/2010/main" val="15658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27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7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27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27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27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276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3276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2768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2768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533900"/>
          </a:xfrm>
        </p:spPr>
        <p:txBody>
          <a:bodyPr/>
          <a:lstStyle/>
          <a:p>
            <a:r>
              <a:rPr lang="en-US" sz="1800">
                <a:latin typeface="Arial" charset="0"/>
              </a:rPr>
              <a:t>Coke machine as a shared buffer</a:t>
            </a:r>
          </a:p>
          <a:p>
            <a:pPr lvl="2"/>
            <a:endParaRPr lang="en-US" sz="1400">
              <a:latin typeface="Arial" charset="0"/>
            </a:endParaRPr>
          </a:p>
          <a:p>
            <a:r>
              <a:rPr lang="en-US" sz="1800">
                <a:latin typeface="Arial" charset="0"/>
              </a:rPr>
              <a:t>Two types of users</a:t>
            </a:r>
          </a:p>
          <a:p>
            <a:pPr lvl="1"/>
            <a:r>
              <a:rPr lang="en-US" sz="1600">
                <a:latin typeface="Arial" charset="0"/>
              </a:rPr>
              <a:t>Producer: Restocks the coke machine</a:t>
            </a:r>
          </a:p>
          <a:p>
            <a:pPr lvl="1"/>
            <a:r>
              <a:rPr lang="en-US" sz="1600">
                <a:latin typeface="Arial" charset="0"/>
              </a:rPr>
              <a:t>Consumer: Removes coke from the machine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 sz="1800">
                <a:latin typeface="Arial" charset="0"/>
              </a:rPr>
              <a:t>Requirements</a:t>
            </a:r>
          </a:p>
          <a:p>
            <a:pPr lvl="1"/>
            <a:r>
              <a:rPr lang="en-US" sz="1600">
                <a:latin typeface="Arial" charset="0"/>
              </a:rPr>
              <a:t>Only a single person can access the machine at any time</a:t>
            </a:r>
          </a:p>
          <a:p>
            <a:pPr lvl="1"/>
            <a:r>
              <a:rPr lang="en-US" sz="1600">
                <a:latin typeface="Arial" charset="0"/>
              </a:rPr>
              <a:t>If the machine is out of coke, wait until coke is restocked</a:t>
            </a:r>
          </a:p>
          <a:p>
            <a:pPr lvl="1"/>
            <a:r>
              <a:rPr lang="en-US" sz="1600">
                <a:latin typeface="Arial" charset="0"/>
              </a:rPr>
              <a:t>If machine is full, wait for consumers to drink coke prior to restocking</a:t>
            </a:r>
          </a:p>
          <a:p>
            <a:pPr lvl="1"/>
            <a:endParaRPr lang="en-US" sz="1600">
              <a:latin typeface="Arial" charset="0"/>
            </a:endParaRPr>
          </a:p>
          <a:p>
            <a:r>
              <a:rPr lang="en-US" sz="1800">
                <a:latin typeface="Arial" charset="0"/>
              </a:rPr>
              <a:t>How will we implement this?</a:t>
            </a:r>
          </a:p>
          <a:p>
            <a:pPr lvl="1"/>
            <a:r>
              <a:rPr lang="en-US" sz="1600">
                <a:latin typeface="Arial" charset="0"/>
              </a:rPr>
              <a:t>What is the class definition?</a:t>
            </a:r>
          </a:p>
          <a:p>
            <a:pPr lvl="1"/>
            <a:r>
              <a:rPr lang="en-US" sz="1600">
                <a:latin typeface="Arial" charset="0"/>
              </a:rPr>
              <a:t>How many lock and condition variables do we need?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Condition Variables: An Example</a:t>
            </a:r>
          </a:p>
        </p:txBody>
      </p:sp>
    </p:spTree>
    <p:extLst>
      <p:ext uri="{BB962C8B-B14F-4D97-AF65-F5344CB8AC3E}">
        <p14:creationId xmlns:p14="http://schemas.microsoft.com/office/powerpoint/2010/main" val="167870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2" name="Text Box 4"/>
          <p:cNvSpPr txBox="1">
            <a:spLocks noChangeArrowheads="1"/>
          </p:cNvSpPr>
          <p:nvPr/>
        </p:nvSpPr>
        <p:spPr bwMode="auto">
          <a:xfrm>
            <a:off x="2380754" y="1381838"/>
            <a:ext cx="4382492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CokeMachine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Storge</a:t>
            </a:r>
            <a:r>
              <a:rPr lang="en-US" sz="1800" dirty="0">
                <a:latin typeface="Comic Sans MS" charset="0"/>
              </a:rPr>
              <a:t> for cokes (buffer)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pthread_mutex_t</a:t>
            </a:r>
            <a:r>
              <a:rPr lang="en-US" sz="1800" dirty="0">
                <a:latin typeface="Comic Sans MS" charset="0"/>
              </a:rPr>
              <a:t>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pthread_cond_t</a:t>
            </a:r>
            <a:r>
              <a:rPr lang="en-US" sz="1800" dirty="0">
                <a:latin typeface="Comic Sans MS" charset="0"/>
              </a:rPr>
              <a:t> </a:t>
            </a:r>
            <a:r>
              <a:rPr lang="en-US" sz="1800" dirty="0" err="1">
                <a:latin typeface="Comic Sans MS" charset="0"/>
              </a:rPr>
              <a:t>notFull</a:t>
            </a:r>
            <a:r>
              <a:rPr lang="en-US" sz="1800" dirty="0">
                <a:latin typeface="Comic Sans MS" charset="0"/>
              </a:rPr>
              <a:t>, </a:t>
            </a:r>
            <a:r>
              <a:rPr lang="en-US" sz="1800" dirty="0" err="1">
                <a:latin typeface="Comic Sans MS" charset="0"/>
              </a:rPr>
              <a:t>notEmpty</a:t>
            </a:r>
            <a:r>
              <a:rPr lang="en-US" sz="1800" dirty="0">
                <a:latin typeface="Comic Sans MS" charset="0"/>
              </a:rPr>
              <a:t>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29733" name="Text Box 5"/>
          <p:cNvSpPr txBox="1">
            <a:spLocks noChangeArrowheads="1"/>
          </p:cNvSpPr>
          <p:nvPr/>
        </p:nvSpPr>
        <p:spPr bwMode="auto">
          <a:xfrm>
            <a:off x="190376" y="3568700"/>
            <a:ext cx="4165600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CokeMachine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n) {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        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pthread_cond_wait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(&amp;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notFull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, </a:t>
            </a:r>
            <a:b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</a:b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                              &amp;lock); }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coke to the machine;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pthread_cond_notify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(&amp;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notEmpty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</a:rPr>
              <a:t>)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</a:t>
            </a:r>
            <a:r>
              <a:rPr lang="en-US" dirty="0">
                <a:latin typeface="Comic Sans MS" pitchFamily="66" charset="0"/>
              </a:rPr>
              <a:t>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4559300" y="3594100"/>
            <a:ext cx="4165600" cy="28623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CokeMachine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0) {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        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pthread_cond_wait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(&amp;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notEmpty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, </a:t>
            </a:r>
            <a:b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</a:b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                                       &amp;lock); }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Remove coke from to the machine;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  <a:endParaRPr lang="en-US" dirty="0">
              <a:latin typeface="Comic Sans MS" pitchFamily="66" charset="0"/>
            </a:endParaRPr>
          </a:p>
          <a:p>
            <a:pPr eaLnBrk="0" hangingPunct="0">
              <a:defRPr/>
            </a:pPr>
            <a:r>
              <a:rPr lang="en-US" dirty="0">
                <a:solidFill>
                  <a:srgbClr val="990000"/>
                </a:solidFill>
                <a:latin typeface="Comic Sans MS" pitchFamily="66" charset="0"/>
              </a:rPr>
              <a:t>   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pthread_cond_notify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</a:rPr>
              <a:t>(&amp;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notFull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</a:rPr>
              <a:t>);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Coke Machine Example</a:t>
            </a:r>
          </a:p>
        </p:txBody>
      </p:sp>
    </p:spTree>
    <p:extLst>
      <p:ext uri="{BB962C8B-B14F-4D97-AF65-F5344CB8AC3E}">
        <p14:creationId xmlns:p14="http://schemas.microsoft.com/office/powerpoint/2010/main" val="29701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nimBg="1"/>
      <p:bldP spid="329733" grpId="0" animBg="1"/>
      <p:bldP spid="3297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wait and notify condition variables with the </a:t>
            </a:r>
            <a:r>
              <a:rPr lang="en-US" dirty="0" err="1"/>
              <a:t>mutex</a:t>
            </a:r>
            <a:r>
              <a:rPr lang="en-US" dirty="0"/>
              <a:t> held.</a:t>
            </a:r>
          </a:p>
          <a:p>
            <a:r>
              <a:rPr lang="en-US" dirty="0"/>
              <a:t>Period.</a:t>
            </a:r>
          </a:p>
          <a:p>
            <a:endParaRPr lang="en-US" dirty="0"/>
          </a:p>
          <a:p>
            <a:pPr lvl="1"/>
            <a:r>
              <a:rPr lang="en-US" dirty="0"/>
              <a:t>Fine print: There are cases where notification outside of a lock can be safe, but the code tends to be fragile, error-prone, and easy for another developer to break.</a:t>
            </a:r>
          </a:p>
          <a:p>
            <a:pPr lvl="1"/>
            <a:r>
              <a:rPr lang="en-US" dirty="0"/>
              <a:t>In many cases you can lose notifications and hang (</a:t>
            </a:r>
            <a:r>
              <a:rPr lang="en-US" dirty="0" err="1"/>
              <a:t>liveness</a:t>
            </a:r>
            <a:r>
              <a:rPr lang="en-US"/>
              <a:t>)</a:t>
            </a:r>
            <a:endParaRPr lang="en-US" dirty="0"/>
          </a:p>
          <a:p>
            <a:pPr lvl="1"/>
            <a:r>
              <a:rPr lang="en-US" dirty="0"/>
              <a:t>Moreover there is no clear advantage to breaking this convention.  So just don’t do it.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Word to the Wise</a:t>
            </a:r>
            <a:r>
              <a:rPr lang="mr-IN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33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496944" cy="5219700"/>
          </a:xfrm>
        </p:spPr>
        <p:txBody>
          <a:bodyPr/>
          <a:lstStyle/>
          <a:p>
            <a:r>
              <a:rPr lang="en-US" sz="2000" dirty="0">
                <a:latin typeface="Arial" charset="0"/>
              </a:rPr>
              <a:t>Non-deterministic order of thread execution </a:t>
            </a:r>
            <a:r>
              <a:rPr lang="en-US" sz="2000" dirty="0">
                <a:latin typeface="Arial" charset="0"/>
                <a:sym typeface="Wingdings" charset="0"/>
              </a:rPr>
              <a:t> concurrency problems</a:t>
            </a:r>
            <a:endParaRPr lang="en-US" sz="2000" dirty="0">
              <a:latin typeface="Arial" charset="0"/>
            </a:endParaRPr>
          </a:p>
          <a:p>
            <a:pPr lvl="1"/>
            <a:r>
              <a:rPr lang="en-US" sz="1800" dirty="0">
                <a:latin typeface="Arial" charset="0"/>
              </a:rPr>
              <a:t>Multiprocessing</a:t>
            </a:r>
          </a:p>
          <a:p>
            <a:pPr lvl="2"/>
            <a:r>
              <a:rPr lang="en-US" sz="1600" dirty="0">
                <a:latin typeface="Arial" charset="0"/>
              </a:rPr>
              <a:t>A system may contain multiple processors </a:t>
            </a:r>
            <a:r>
              <a:rPr lang="en-US" sz="1600" dirty="0">
                <a:latin typeface="Arial" charset="0"/>
                <a:sym typeface="Wingdings" charset="0"/>
              </a:rPr>
              <a:t> cooperating threads/processes can execute simultaneously</a:t>
            </a:r>
          </a:p>
          <a:p>
            <a:pPr lvl="1"/>
            <a:r>
              <a:rPr lang="en-US" sz="1800" dirty="0">
                <a:latin typeface="Arial" charset="0"/>
              </a:rPr>
              <a:t>Multi-programming</a:t>
            </a:r>
          </a:p>
          <a:p>
            <a:pPr lvl="2"/>
            <a:r>
              <a:rPr lang="en-US" sz="1600" dirty="0">
                <a:latin typeface="Arial" charset="0"/>
              </a:rPr>
              <a:t>Thread/process execution can be interleaved because of time-slicing</a:t>
            </a:r>
          </a:p>
          <a:p>
            <a:pPr lvl="2"/>
            <a:endParaRPr lang="en-US" sz="16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Goal: Ensure that your concurrent program works under ALL possible interleaving</a:t>
            </a:r>
          </a:p>
          <a:p>
            <a:pPr lvl="3"/>
            <a:endParaRPr lang="en-US" sz="1400" dirty="0">
              <a:latin typeface="Arial" charset="0"/>
            </a:endParaRPr>
          </a:p>
          <a:p>
            <a:r>
              <a:rPr lang="en-US" sz="2000" dirty="0">
                <a:latin typeface="Arial" charset="0"/>
              </a:rPr>
              <a:t>Define synchronization constructs and programming style for developing concurrent programs</a:t>
            </a:r>
          </a:p>
          <a:p>
            <a:pPr lvl="2"/>
            <a:r>
              <a:rPr lang="en-US" sz="1600" dirty="0">
                <a:latin typeface="Arial" charset="0"/>
              </a:rPr>
              <a:t>Locks </a:t>
            </a:r>
            <a:r>
              <a:rPr lang="en-US" sz="1600" dirty="0">
                <a:latin typeface="Arial" charset="0"/>
                <a:sym typeface="Wingdings" charset="0"/>
              </a:rPr>
              <a:t> provide mutual exclusion</a:t>
            </a:r>
          </a:p>
          <a:p>
            <a:pPr lvl="2"/>
            <a:r>
              <a:rPr lang="en-US" sz="1600" dirty="0">
                <a:latin typeface="Arial" charset="0"/>
              </a:rPr>
              <a:t>Condition variables </a:t>
            </a:r>
            <a:r>
              <a:rPr lang="en-US" sz="1600" dirty="0">
                <a:latin typeface="Arial" charset="0"/>
                <a:sym typeface="Wingdings" charset="0"/>
              </a:rPr>
              <a:t> provide conditional synchronization</a:t>
            </a:r>
          </a:p>
          <a:p>
            <a:pPr lvl="2"/>
            <a:endParaRPr lang="en-US" sz="1600" dirty="0">
              <a:latin typeface="Arial" charset="0"/>
            </a:endParaRPr>
          </a:p>
          <a:p>
            <a:endParaRPr lang="en-US" sz="20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708778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42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87997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Now that you have seen locks, is that all there is?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No, but what is the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right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way to build a parallel program?</a:t>
            </a:r>
          </a:p>
          <a:p>
            <a:pPr lvl="1"/>
            <a:r>
              <a:rPr lang="en-US" dirty="0">
                <a:solidFill>
                  <a:srgbClr val="DC0081"/>
                </a:solidFill>
                <a:latin typeface="Arial" charset="0"/>
              </a:rPr>
              <a:t>People are still trying to figure that out.</a:t>
            </a:r>
          </a:p>
          <a:p>
            <a:pPr lvl="1"/>
            <a:endParaRPr lang="en-US" dirty="0">
              <a:solidFill>
                <a:srgbClr val="DC0081"/>
              </a:solidFill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Compromises:</a:t>
            </a:r>
          </a:p>
          <a:p>
            <a:pPr lvl="1"/>
            <a:r>
              <a:rPr lang="en-US" dirty="0">
                <a:latin typeface="Arial" charset="0"/>
              </a:rPr>
              <a:t>between making it easy to modify shared variables AND</a:t>
            </a:r>
          </a:p>
          <a:p>
            <a:pPr lvl="1"/>
            <a:r>
              <a:rPr lang="en-US" dirty="0">
                <a:latin typeface="Arial" charset="0"/>
              </a:rPr>
              <a:t>restricting when you can modify shared variables.</a:t>
            </a:r>
          </a:p>
          <a:p>
            <a:pPr lvl="1"/>
            <a:r>
              <a:rPr lang="en-US" dirty="0">
                <a:latin typeface="Arial" charset="0"/>
              </a:rPr>
              <a:t>between really flexible primitives AND</a:t>
            </a:r>
          </a:p>
          <a:p>
            <a:pPr lvl="1"/>
            <a:r>
              <a:rPr lang="en-US" dirty="0">
                <a:latin typeface="Arial" charset="0"/>
              </a:rPr>
              <a:t>simple primitives that are easy to reason about.</a:t>
            </a:r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04102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19" y="1340768"/>
            <a:ext cx="8568953" cy="5154613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</a:rPr>
              <a:t>Synchronizing on a condition.</a:t>
            </a:r>
          </a:p>
          <a:p>
            <a:pPr lvl="1"/>
            <a:r>
              <a:rPr lang="en-US" dirty="0">
                <a:latin typeface="Arial" charset="0"/>
              </a:rPr>
              <a:t>When you start working on a synchronization problem, first define the mutual exclusion constraints, then ask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when does a thread wait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, and create a separate synchronization variable representing each constraint.</a:t>
            </a:r>
          </a:p>
          <a:p>
            <a:r>
              <a:rPr lang="en-US" dirty="0">
                <a:latin typeface="Arial" charset="0"/>
              </a:rPr>
              <a:t>Bounded Buffer problem – producer puts things in a fixed sized buffer, consumer takes them out.</a:t>
            </a:r>
          </a:p>
          <a:p>
            <a:pPr lvl="1"/>
            <a:r>
              <a:rPr lang="en-US" dirty="0">
                <a:latin typeface="Arial" charset="0"/>
              </a:rPr>
              <a:t>What are the constraints for bounded buffer?</a:t>
            </a:r>
          </a:p>
          <a:p>
            <a:pPr lvl="1"/>
            <a:r>
              <a:rPr lang="en-US" dirty="0">
                <a:latin typeface="Arial" charset="0"/>
              </a:rPr>
              <a:t>1) only one thread can manipulate buffer queue at a time (</a:t>
            </a:r>
            <a:r>
              <a:rPr lang="en-US" i="1" dirty="0">
                <a:latin typeface="Arial" charset="0"/>
              </a:rPr>
              <a:t>mutual exclusion)</a:t>
            </a:r>
          </a:p>
          <a:p>
            <a:pPr lvl="1"/>
            <a:r>
              <a:rPr lang="en-US" dirty="0">
                <a:latin typeface="Arial" charset="0"/>
              </a:rPr>
              <a:t>2) consumer must wait for producer to fill buffers if none full (</a:t>
            </a:r>
            <a:r>
              <a:rPr lang="en-US" i="1" dirty="0">
                <a:latin typeface="Arial" charset="0"/>
              </a:rPr>
              <a:t>scheduling constraint)</a:t>
            </a:r>
          </a:p>
          <a:p>
            <a:pPr lvl="1"/>
            <a:r>
              <a:rPr lang="en-US" dirty="0">
                <a:latin typeface="Arial" charset="0"/>
              </a:rPr>
              <a:t>3) producer must wait for consumer to empty buffers if all full (</a:t>
            </a:r>
            <a:r>
              <a:rPr lang="en-US" i="1" dirty="0">
                <a:latin typeface="Arial" charset="0"/>
              </a:rPr>
              <a:t>scheduling constraint)</a:t>
            </a:r>
            <a:endParaRPr lang="en-US" dirty="0">
              <a:latin typeface="Arial" charset="0"/>
            </a:endParaRPr>
          </a:p>
          <a:p>
            <a:pPr lvl="1"/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Moving Beyond Locks</a:t>
            </a:r>
          </a:p>
        </p:txBody>
      </p:sp>
    </p:spTree>
    <p:extLst>
      <p:ext uri="{BB962C8B-B14F-4D97-AF65-F5344CB8AC3E}">
        <p14:creationId xmlns:p14="http://schemas.microsoft.com/office/powerpoint/2010/main" val="98076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40036"/>
            <a:ext cx="8640960" cy="161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Locks ensure mutual exclusion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Bounded Buffer problem – producer puts things in a fixed sized buffer, consumer takes them out.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Synchronizing on a condition.</a:t>
            </a:r>
          </a:p>
        </p:txBody>
      </p:sp>
      <p:sp>
        <p:nvSpPr>
          <p:cNvPr id="337924" name="Text Box 4"/>
          <p:cNvSpPr txBox="1">
            <a:spLocks noChangeArrowheads="1"/>
          </p:cNvSpPr>
          <p:nvPr/>
        </p:nvSpPr>
        <p:spPr bwMode="auto">
          <a:xfrm>
            <a:off x="2483768" y="2844179"/>
            <a:ext cx="337820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pthread_mutex_t</a:t>
            </a:r>
            <a:r>
              <a:rPr lang="en-US" sz="1800" dirty="0">
                <a:latin typeface="Comic Sans MS" charset="0"/>
              </a:rPr>
              <a:t> lock;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int</a:t>
            </a:r>
            <a:r>
              <a:rPr lang="en-US" sz="1800" dirty="0">
                <a:latin typeface="Comic Sans MS" charset="0"/>
              </a:rPr>
              <a:t>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7925" name="Text Box 5"/>
          <p:cNvSpPr txBox="1">
            <a:spLocks noChangeArrowheads="1"/>
          </p:cNvSpPr>
          <p:nvPr/>
        </p:nvSpPr>
        <p:spPr bwMode="auto">
          <a:xfrm>
            <a:off x="784224" y="4726831"/>
            <a:ext cx="3787775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n); //spin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7926" name="Text Box 6"/>
          <p:cNvSpPr txBox="1">
            <a:spLocks noChangeArrowheads="1"/>
          </p:cNvSpPr>
          <p:nvPr/>
        </p:nvSpPr>
        <p:spPr bwMode="auto">
          <a:xfrm>
            <a:off x="4787900" y="4690318"/>
            <a:ext cx="3765550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while (count == 0);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7927" name="AutoShape 7"/>
          <p:cNvSpPr>
            <a:spLocks noChangeArrowheads="1"/>
          </p:cNvSpPr>
          <p:nvPr/>
        </p:nvSpPr>
        <p:spPr bwMode="auto">
          <a:xfrm>
            <a:off x="6497638" y="3510806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Beyond Locking</a:t>
            </a:r>
          </a:p>
        </p:txBody>
      </p:sp>
    </p:spTree>
    <p:extLst>
      <p:ext uri="{BB962C8B-B14F-4D97-AF65-F5344CB8AC3E}">
        <p14:creationId xmlns:p14="http://schemas.microsoft.com/office/powerpoint/2010/main" val="170323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  <p:bldP spid="337925" grpId="0" animBg="1"/>
      <p:bldP spid="337926" grpId="0" animBg="1"/>
      <p:bldP spid="3379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4" name="Text Box 4"/>
          <p:cNvSpPr txBox="1">
            <a:spLocks noChangeArrowheads="1"/>
          </p:cNvSpPr>
          <p:nvPr/>
        </p:nvSpPr>
        <p:spPr bwMode="auto">
          <a:xfrm>
            <a:off x="2717800" y="1988840"/>
            <a:ext cx="293432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pthread_lock_t</a:t>
            </a:r>
            <a:r>
              <a:rPr lang="en-US" sz="1800" dirty="0">
                <a:latin typeface="Comic Sans MS" charset="0"/>
              </a:rPr>
              <a:t> lock;</a:t>
            </a:r>
          </a:p>
          <a:p>
            <a:r>
              <a:rPr lang="en-US" sz="1800" dirty="0">
                <a:latin typeface="Comic Sans MS" charset="0"/>
              </a:rPr>
              <a:t>    int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683567" y="4094971"/>
            <a:ext cx="3765426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while (count == n); //spin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88024" y="4062239"/>
            <a:ext cx="3765426" cy="20313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while (count == 0);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7" name="AutoShape 7"/>
          <p:cNvSpPr>
            <a:spLocks noChangeArrowheads="1"/>
          </p:cNvSpPr>
          <p:nvPr/>
        </p:nvSpPr>
        <p:spPr bwMode="auto">
          <a:xfrm>
            <a:off x="6497638" y="2882727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Beyond Locks</a:t>
            </a:r>
          </a:p>
        </p:txBody>
      </p:sp>
    </p:spTree>
    <p:extLst>
      <p:ext uri="{BB962C8B-B14F-4D97-AF65-F5344CB8AC3E}">
        <p14:creationId xmlns:p14="http://schemas.microsoft.com/office/powerpoint/2010/main" val="34643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4" grpId="0" animBg="1"/>
      <p:bldP spid="332805" grpId="0" animBg="1"/>
      <p:bldP spid="332806" grpId="0" animBg="1"/>
      <p:bldP spid="3328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611560" y="3929087"/>
            <a:ext cx="4039815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if (count == n) sleep();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 == 1) wakeup(remove);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87900" y="3892574"/>
            <a:ext cx="383540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if (count == 0) sleep();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  <a:sym typeface="Wingdings" pitchFamily="2" charset="2"/>
              </a:rPr>
              <a:t>    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if(count==n-1) wakeup(deposit);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7" name="AutoShape 7"/>
          <p:cNvSpPr>
            <a:spLocks noChangeArrowheads="1"/>
          </p:cNvSpPr>
          <p:nvPr/>
        </p:nvSpPr>
        <p:spPr bwMode="auto">
          <a:xfrm>
            <a:off x="6497638" y="2713062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Beyond Locks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E1C932C5-D467-EC19-E0E6-C8701182C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1988840"/>
            <a:ext cx="293432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pthread_lock_t</a:t>
            </a:r>
            <a:r>
              <a:rPr lang="en-US" sz="1800" dirty="0">
                <a:latin typeface="Comic Sans MS" charset="0"/>
              </a:rPr>
              <a:t> lock;</a:t>
            </a:r>
          </a:p>
          <a:p>
            <a:r>
              <a:rPr lang="en-US" sz="1800" dirty="0">
                <a:latin typeface="Comic Sans MS" charset="0"/>
              </a:rPr>
              <a:t>    int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5116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5" grpId="0" animBg="1"/>
      <p:bldP spid="332806" grpId="0" animBg="1"/>
      <p:bldP spid="332807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611560" y="3882728"/>
            <a:ext cx="4039815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if (count == n) sleep();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count++;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 == 1) wakeup(remove);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6" name="Text Box 6"/>
          <p:cNvSpPr txBox="1">
            <a:spLocks noChangeArrowheads="1"/>
          </p:cNvSpPr>
          <p:nvPr/>
        </p:nvSpPr>
        <p:spPr bwMode="auto">
          <a:xfrm>
            <a:off x="4787900" y="3846215"/>
            <a:ext cx="3835400" cy="23082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if (count == 0) sleep();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count--;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omic Sans MS" pitchFamily="66" charset="0"/>
                <a:ea typeface="+mn-ea"/>
                <a:cs typeface="+mn-cs"/>
              </a:rPr>
              <a:t>    if(count==n-1) wakeup(deposit);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2807" name="AutoShape 7"/>
          <p:cNvSpPr>
            <a:spLocks noChangeArrowheads="1"/>
          </p:cNvSpPr>
          <p:nvPr/>
        </p:nvSpPr>
        <p:spPr bwMode="auto">
          <a:xfrm>
            <a:off x="6497638" y="2666703"/>
            <a:ext cx="2055812" cy="89217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Beyond Locks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59F175C7-EE8C-6CB4-9329-5C3DA6588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1988840"/>
            <a:ext cx="293432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pthread_lock_t</a:t>
            </a:r>
            <a:r>
              <a:rPr lang="en-US" sz="1800" dirty="0">
                <a:latin typeface="Comic Sans MS" charset="0"/>
              </a:rPr>
              <a:t> lock;</a:t>
            </a:r>
          </a:p>
          <a:p>
            <a:r>
              <a:rPr lang="en-US" sz="1800" dirty="0">
                <a:latin typeface="Comic Sans MS" charset="0"/>
              </a:rPr>
              <a:t>    int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7130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2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2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05" grpId="0" animBg="1"/>
      <p:bldP spid="332806" grpId="0" animBg="1"/>
      <p:bldP spid="332807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8" name="Text Box 4"/>
          <p:cNvSpPr txBox="1">
            <a:spLocks noChangeArrowheads="1"/>
          </p:cNvSpPr>
          <p:nvPr/>
        </p:nvSpPr>
        <p:spPr bwMode="auto">
          <a:xfrm>
            <a:off x="179512" y="3543300"/>
            <a:ext cx="4320479" cy="313932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::Deposit(c){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while(1) 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if(count == n) 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 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pthread_mutex_unlock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(&amp;lock);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 continue;}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Add c to the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count++;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break;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}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33829" name="Text Box 5"/>
          <p:cNvSpPr txBox="1">
            <a:spLocks noChangeArrowheads="1"/>
          </p:cNvSpPr>
          <p:nvPr/>
        </p:nvSpPr>
        <p:spPr bwMode="auto">
          <a:xfrm>
            <a:off x="4572000" y="3297238"/>
            <a:ext cx="4248471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BoundedBuffer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::Remove(c){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while(1)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</a:t>
            </a:r>
            <a:r>
              <a:rPr lang="en-US" dirty="0" err="1">
                <a:latin typeface="Comic Sans MS" pitchFamily="66" charset="0"/>
              </a:rPr>
              <a:t>pthread_mutex_lock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</a:t>
            </a:r>
          </a:p>
          <a:p>
            <a:pPr eaLnBrk="0" hangingPunct="0">
              <a:defRPr/>
            </a:pP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      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if (count == 0) {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pthread_mutex_unlock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solidFill>
                <a:srgbClr val="990000"/>
              </a:solidFill>
              <a:latin typeface="Comic Sans MS" pitchFamily="66" charset="0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   continue;</a:t>
            </a:r>
          </a:p>
          <a:p>
            <a:pPr eaLnBrk="0" hangingPunct="0">
              <a:defRPr/>
            </a:pP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} 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Remove c from buffer;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count--;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</a:t>
            </a:r>
            <a:r>
              <a:rPr lang="en-US" dirty="0" err="1">
                <a:latin typeface="Comic Sans MS" pitchFamily="66" charset="0"/>
              </a:rPr>
              <a:t>pthread_mutex_unlock</a:t>
            </a:r>
            <a:r>
              <a:rPr lang="en-US" dirty="0">
                <a:latin typeface="Comic Sans MS" pitchFamily="66" charset="0"/>
                <a:sym typeface="Wingdings" pitchFamily="2" charset="2"/>
              </a:rPr>
              <a:t>(&amp;lock);</a:t>
            </a:r>
            <a:endParaRPr lang="en-US" sz="1800" dirty="0">
              <a:latin typeface="Comic Sans MS" pitchFamily="66" charset="0"/>
              <a:ea typeface="+mn-ea"/>
              <a:cs typeface="+mn-cs"/>
              <a:sym typeface="Wingdings" pitchFamily="2" charset="2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      break;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}}</a:t>
            </a:r>
          </a:p>
        </p:txBody>
      </p:sp>
      <p:sp>
        <p:nvSpPr>
          <p:cNvPr id="333830" name="AutoShape 6"/>
          <p:cNvSpPr>
            <a:spLocks noChangeArrowheads="1"/>
          </p:cNvSpPr>
          <p:nvPr/>
        </p:nvSpPr>
        <p:spPr bwMode="auto">
          <a:xfrm>
            <a:off x="6611938" y="1709738"/>
            <a:ext cx="2043112" cy="7810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CCFF">
                  <a:gamma/>
                  <a:shade val="46275"/>
                  <a:invGamma/>
                </a:srgbClr>
              </a:gs>
              <a:gs pos="50000">
                <a:srgbClr val="CCCCFF"/>
              </a:gs>
              <a:gs pos="100000">
                <a:srgbClr val="CCCC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What is wrong </a:t>
            </a:r>
          </a:p>
          <a:p>
            <a:pPr algn="ctr" eaLnBrk="0" hangingPunct="0">
              <a:defRPr/>
            </a:pPr>
            <a:r>
              <a:rPr lang="en-US" sz="2000" dirty="0">
                <a:latin typeface="Comic Sans MS" pitchFamily="66" charset="0"/>
                <a:ea typeface="+mn-ea"/>
                <a:cs typeface="+mn-cs"/>
              </a:rPr>
              <a:t>with this?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Beyond Locks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AEF27EC8-4C91-3EF4-8734-9962D427C4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7665" y="1405836"/>
            <a:ext cx="293432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 charset="0"/>
              </a:rPr>
              <a:t>Class </a:t>
            </a:r>
            <a:r>
              <a:rPr lang="en-US" sz="1800" dirty="0" err="1">
                <a:latin typeface="Comic Sans MS" charset="0"/>
              </a:rPr>
              <a:t>BoundedBuffer</a:t>
            </a:r>
            <a:r>
              <a:rPr lang="en-US" sz="1800" dirty="0">
                <a:latin typeface="Comic Sans MS" charset="0"/>
              </a:rPr>
              <a:t>{</a:t>
            </a:r>
          </a:p>
          <a:p>
            <a:r>
              <a:rPr lang="en-US" sz="1800" dirty="0">
                <a:latin typeface="Comic Sans MS" charset="0"/>
              </a:rPr>
              <a:t>    …</a:t>
            </a:r>
          </a:p>
          <a:p>
            <a:r>
              <a:rPr lang="en-US" sz="1800" dirty="0">
                <a:latin typeface="Comic Sans MS" charset="0"/>
              </a:rPr>
              <a:t>    void* buffer[];</a:t>
            </a:r>
          </a:p>
          <a:p>
            <a:r>
              <a:rPr lang="en-US" sz="1800" dirty="0">
                <a:latin typeface="Comic Sans MS" charset="0"/>
              </a:rPr>
              <a:t>    </a:t>
            </a:r>
            <a:r>
              <a:rPr lang="en-US" sz="1800" dirty="0" err="1">
                <a:latin typeface="Comic Sans MS" charset="0"/>
              </a:rPr>
              <a:t>pthread_lock_t</a:t>
            </a:r>
            <a:r>
              <a:rPr lang="en-US" sz="1800" dirty="0">
                <a:latin typeface="Comic Sans MS" charset="0"/>
              </a:rPr>
              <a:t> lock;</a:t>
            </a:r>
          </a:p>
          <a:p>
            <a:r>
              <a:rPr lang="en-US" sz="1800" dirty="0">
                <a:latin typeface="Comic Sans MS" charset="0"/>
              </a:rPr>
              <a:t>    int count = 0;</a:t>
            </a:r>
          </a:p>
          <a:p>
            <a:r>
              <a:rPr lang="en-US" sz="1800" dirty="0">
                <a:latin typeface="Comic Sans M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35583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3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 animBg="1"/>
      <p:bldP spid="333829" grpId="0" animBg="1"/>
      <p:bldP spid="333830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Correctness requirements for bounded buffer producer-consumer problem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manipulates the buffer at any time (mutual exclusion)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Consumer must wait for producer when the buffer is empty (scheduling/synchronization constraint)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Producer must wait for the consumer when the buffer is full (scheduling/synchronization constraint)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Solution: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condition variables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An abstraction that supports conditional synchronization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Condition variables are associated with a monitor lock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solidFill>
                  <a:srgbClr val="DC0081"/>
                </a:solidFill>
                <a:latin typeface="Arial" charset="0"/>
              </a:rPr>
              <a:t>Enable threads to wait inside a critical section by releasing the monitor lock.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Introducing Condition Variables</a:t>
            </a:r>
          </a:p>
        </p:txBody>
      </p:sp>
    </p:spTree>
    <p:extLst>
      <p:ext uri="{BB962C8B-B14F-4D97-AF65-F5344CB8AC3E}">
        <p14:creationId xmlns:p14="http://schemas.microsoft.com/office/powerpoint/2010/main" val="28745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12688</TotalTime>
  <Words>1549</Words>
  <Application>Microsoft Macintosh PowerPoint</Application>
  <PresentationFormat>On-screen Show (4:3)</PresentationFormat>
  <Paragraphs>249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Courier New</vt:lpstr>
      <vt:lpstr>Monotype Sorts</vt:lpstr>
      <vt:lpstr>Office Theme</vt:lpstr>
      <vt:lpstr>Condition Variables</vt:lpstr>
      <vt:lpstr>Synchronization</vt:lpstr>
      <vt:lpstr>Moving Beyond Locks</vt:lpstr>
      <vt:lpstr>Beyond Locking</vt:lpstr>
      <vt:lpstr>Beyond Locks</vt:lpstr>
      <vt:lpstr>Beyond Locks</vt:lpstr>
      <vt:lpstr>Beyond Locks</vt:lpstr>
      <vt:lpstr>Beyond Locks</vt:lpstr>
      <vt:lpstr>Introducing Condition Variables</vt:lpstr>
      <vt:lpstr>Condition Variables: Operation</vt:lpstr>
      <vt:lpstr>Using Condition Variables: An Example</vt:lpstr>
      <vt:lpstr>Coke Machine Example</vt:lpstr>
      <vt:lpstr>Word to the Wise…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216</cp:revision>
  <dcterms:created xsi:type="dcterms:W3CDTF">2012-09-21T01:57:31Z</dcterms:created>
  <dcterms:modified xsi:type="dcterms:W3CDTF">2022-12-08T14:46:36Z</dcterms:modified>
</cp:coreProperties>
</file>