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4" r:id="rId3"/>
    <p:sldId id="335" r:id="rId4"/>
    <p:sldId id="345" r:id="rId5"/>
    <p:sldId id="336" r:id="rId6"/>
    <p:sldId id="337" r:id="rId7"/>
    <p:sldId id="338" r:id="rId8"/>
    <p:sldId id="339" r:id="rId9"/>
    <p:sldId id="340" r:id="rId10"/>
    <p:sldId id="346" r:id="rId11"/>
    <p:sldId id="341" r:id="rId12"/>
    <p:sldId id="332" r:id="rId13"/>
    <p:sldId id="333" r:id="rId14"/>
    <p:sldId id="34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2541" autoAdjust="0"/>
  </p:normalViewPr>
  <p:slideViewPr>
    <p:cSldViewPr>
      <p:cViewPr varScale="1">
        <p:scale>
          <a:sx n="92" d="100"/>
          <a:sy n="92" d="100"/>
        </p:scale>
        <p:origin x="15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12/13/23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– with transaction</a:t>
            </a:r>
            <a:r>
              <a:rPr lang="en-US" baseline="0" dirty="0"/>
              <a:t> example; basics introduced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19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</a:t>
            </a:r>
            <a:r>
              <a:rPr lang="en-US" baseline="0"/>
              <a:t>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95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12/13/23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12/13/23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12/13/23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12/13/23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12/13/23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File Systems: </a:t>
            </a:r>
            <a:br>
              <a:rPr lang="en-US" sz="5400" b="1" dirty="0"/>
            </a:br>
            <a:r>
              <a:rPr lang="en-US" sz="5400" b="1" dirty="0"/>
              <a:t>Crash Consistency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PQuestion"/>
          <p:cNvSpPr>
            <a:spLocks noGrp="1" noChangeArrowheads="1"/>
          </p:cNvSpPr>
          <p:nvPr>
            <p:ph type="title"/>
          </p:nvPr>
        </p:nvSpPr>
        <p:spPr>
          <a:xfrm>
            <a:off x="592138" y="908720"/>
            <a:ext cx="7956550" cy="110807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charset="0"/>
              </a:rPr>
              <a:t>Where on the disk would you put the journal for a journaling file system?</a:t>
            </a:r>
          </a:p>
        </p:txBody>
      </p:sp>
      <p:sp>
        <p:nvSpPr>
          <p:cNvPr id="12291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39774" y="1982788"/>
            <a:ext cx="7648649" cy="4114800"/>
          </a:xfrm>
        </p:spPr>
        <p:txBody>
          <a:bodyPr/>
          <a:lstStyle/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Anywhere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Outer rim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Inner rim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Middle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Wherever the </a:t>
            </a:r>
            <a:r>
              <a:rPr lang="en-US" dirty="0" err="1">
                <a:latin typeface="Arial" charset="0"/>
              </a:rPr>
              <a:t>inodes</a:t>
            </a:r>
            <a:r>
              <a:rPr lang="en-US" dirty="0">
                <a:latin typeface="Arial" charset="0"/>
              </a:rPr>
              <a:t> are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5475" y="956717"/>
            <a:ext cx="8662988" cy="60007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</a:rPr>
              <a:t>Transactions in File Systems: A more complete way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856060"/>
            <a:ext cx="7772400" cy="4813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Log-structured file systems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Write data only once by having the log be the only copy of data and meta-data on disk</a:t>
            </a:r>
          </a:p>
          <a:p>
            <a:pPr lvl="3">
              <a:lnSpc>
                <a:spcPct val="9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Challenge: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How do we find data and meta-data in log?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Data blocks </a:t>
            </a:r>
            <a:r>
              <a:rPr lang="en-US" sz="1600" dirty="0">
                <a:latin typeface="Arial" charset="0"/>
                <a:sym typeface="Wingdings" charset="0"/>
              </a:rPr>
              <a:t> no problem due to index blocks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  <a:sym typeface="Wingdings" charset="0"/>
              </a:rPr>
              <a:t>Meta-data blocks  need to maintain an index of meta-data blocks also!  This should fit in memory.</a:t>
            </a:r>
          </a:p>
          <a:p>
            <a:pPr lvl="4">
              <a:lnSpc>
                <a:spcPct val="90000"/>
              </a:lnSpc>
            </a:pPr>
            <a:endParaRPr lang="en-US" sz="1200" dirty="0">
              <a:latin typeface="Arial" charset="0"/>
              <a:sym typeface="Wingdings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Benefits: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 writes are sequential; improvement in write performance is important (why?)</a:t>
            </a:r>
          </a:p>
          <a:p>
            <a:pPr lvl="4">
              <a:lnSpc>
                <a:spcPct val="90000"/>
              </a:lnSpc>
            </a:pPr>
            <a:endParaRPr lang="en-US" sz="12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Disadvantage: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Requires garbage collection from logs (segment cleaning)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5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5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5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</a:rPr>
              <a:t>File System: Putting it All Together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1727200"/>
            <a:ext cx="7772400" cy="4114800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Kernel data structures: file open table</a:t>
            </a:r>
          </a:p>
          <a:p>
            <a:pPr lvl="1"/>
            <a:r>
              <a:rPr lang="en-US" sz="1800">
                <a:latin typeface="Arial" charset="0"/>
              </a:rPr>
              <a:t>Open(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>
                <a:latin typeface="Arial" charset="0"/>
              </a:rPr>
              <a:t>path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>
                <a:latin typeface="Arial" charset="0"/>
              </a:rPr>
              <a:t>) </a:t>
            </a:r>
            <a:r>
              <a:rPr lang="en-US" sz="1800">
                <a:latin typeface="Arial" charset="0"/>
                <a:sym typeface="Wingdings" charset="0"/>
              </a:rPr>
              <a:t> put a pointer to the file in FD table; return index</a:t>
            </a:r>
          </a:p>
          <a:p>
            <a:pPr lvl="1"/>
            <a:r>
              <a:rPr lang="en-US" sz="1800">
                <a:latin typeface="Arial" charset="0"/>
                <a:sym typeface="Wingdings" charset="0"/>
              </a:rPr>
              <a:t>Close(fd)  drop the entry from the FD table</a:t>
            </a:r>
          </a:p>
          <a:p>
            <a:pPr lvl="1"/>
            <a:r>
              <a:rPr lang="en-US" sz="1800">
                <a:latin typeface="Arial" charset="0"/>
                <a:sym typeface="Wingdings" charset="0"/>
              </a:rPr>
              <a:t>Read(fd, buffer, length) and Write(fd, buffer, length)  refer to the open files using the file descriptor</a:t>
            </a:r>
          </a:p>
          <a:p>
            <a:pPr lvl="1"/>
            <a:endParaRPr lang="en-US" sz="1800">
              <a:latin typeface="Arial" charset="0"/>
              <a:sym typeface="Wingdings" charset="0"/>
            </a:endParaRPr>
          </a:p>
          <a:p>
            <a:r>
              <a:rPr lang="en-US" sz="2000">
                <a:latin typeface="Arial" charset="0"/>
              </a:rPr>
              <a:t>What do you need to support read/write?</a:t>
            </a:r>
          </a:p>
          <a:p>
            <a:pPr lvl="1"/>
            <a:r>
              <a:rPr lang="en-US" sz="1800">
                <a:latin typeface="Arial" charset="0"/>
              </a:rPr>
              <a:t>Inode number (i.e., a pointer to the file header)</a:t>
            </a:r>
          </a:p>
          <a:p>
            <a:pPr lvl="1"/>
            <a:r>
              <a:rPr lang="en-US" sz="1800">
                <a:latin typeface="Arial" charset="0"/>
              </a:rPr>
              <a:t>Per-open-file data (e.g., file position, …)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</a:rPr>
              <a:t>Putting It All Together (Cont’d.)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338411"/>
            <a:ext cx="7816924" cy="5114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Read with caching: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600" dirty="0" err="1">
                <a:latin typeface="Arial" charset="0"/>
              </a:rPr>
              <a:t>ReadDiskCache</a:t>
            </a:r>
            <a:r>
              <a:rPr lang="en-US" sz="1600" dirty="0">
                <a:latin typeface="Arial" charset="0"/>
              </a:rPr>
              <a:t>(</a:t>
            </a:r>
            <a:r>
              <a:rPr lang="en-US" sz="1600" dirty="0" err="1">
                <a:latin typeface="Arial" charset="0"/>
              </a:rPr>
              <a:t>blocknum</a:t>
            </a:r>
            <a:r>
              <a:rPr lang="en-US" sz="1600" dirty="0">
                <a:latin typeface="Arial" charset="0"/>
              </a:rPr>
              <a:t>, buffer) {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600" dirty="0">
                <a:latin typeface="Arial" charset="0"/>
              </a:rPr>
              <a:t>	</a:t>
            </a:r>
            <a:r>
              <a:rPr lang="en-US" sz="1600" dirty="0" err="1">
                <a:latin typeface="Arial" charset="0"/>
              </a:rPr>
              <a:t>ptr</a:t>
            </a:r>
            <a:r>
              <a:rPr lang="en-US" sz="1600" dirty="0">
                <a:latin typeface="Arial" charset="0"/>
              </a:rPr>
              <a:t> = </a:t>
            </a:r>
            <a:r>
              <a:rPr lang="en-US" sz="1600" dirty="0" err="1">
                <a:latin typeface="Arial" charset="0"/>
              </a:rPr>
              <a:t>cache.get</a:t>
            </a:r>
            <a:r>
              <a:rPr lang="en-US" sz="1600" dirty="0">
                <a:latin typeface="Arial" charset="0"/>
              </a:rPr>
              <a:t>(</a:t>
            </a:r>
            <a:r>
              <a:rPr lang="en-US" sz="1600" dirty="0" err="1">
                <a:latin typeface="Arial" charset="0"/>
              </a:rPr>
              <a:t>blocknum</a:t>
            </a:r>
            <a:r>
              <a:rPr lang="en-US" sz="1600" dirty="0">
                <a:latin typeface="Arial" charset="0"/>
              </a:rPr>
              <a:t>)   // see if the block is in cache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600" dirty="0">
                <a:latin typeface="Arial" charset="0"/>
              </a:rPr>
              <a:t>	if (</a:t>
            </a:r>
            <a:r>
              <a:rPr lang="en-US" sz="1600" dirty="0" err="1">
                <a:latin typeface="Arial" charset="0"/>
              </a:rPr>
              <a:t>ptr</a:t>
            </a:r>
            <a:r>
              <a:rPr lang="en-US" sz="1600" dirty="0">
                <a:latin typeface="Arial" charset="0"/>
              </a:rPr>
              <a:t>) 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600" dirty="0">
                <a:latin typeface="Arial" charset="0"/>
              </a:rPr>
              <a:t>	    Copy </a:t>
            </a:r>
            <a:r>
              <a:rPr lang="en-US" sz="1600" dirty="0" err="1">
                <a:latin typeface="Arial" charset="0"/>
              </a:rPr>
              <a:t>blksize</a:t>
            </a:r>
            <a:r>
              <a:rPr lang="en-US" sz="1600" dirty="0">
                <a:latin typeface="Arial" charset="0"/>
              </a:rPr>
              <a:t> bytes from the </a:t>
            </a:r>
            <a:r>
              <a:rPr lang="en-US" sz="1600" dirty="0" err="1">
                <a:latin typeface="Arial" charset="0"/>
              </a:rPr>
              <a:t>ptr</a:t>
            </a:r>
            <a:r>
              <a:rPr lang="en-US" sz="1600" dirty="0">
                <a:latin typeface="Arial" charset="0"/>
              </a:rPr>
              <a:t> to user buffer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600" dirty="0">
                <a:latin typeface="Arial" charset="0"/>
              </a:rPr>
              <a:t>	else {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600" dirty="0">
                <a:latin typeface="Arial" charset="0"/>
              </a:rPr>
              <a:t>		  </a:t>
            </a:r>
            <a:r>
              <a:rPr lang="en-US" sz="1600" dirty="0" err="1">
                <a:latin typeface="Arial" charset="0"/>
              </a:rPr>
              <a:t>newOSBuf</a:t>
            </a:r>
            <a:r>
              <a:rPr lang="en-US" sz="1600" dirty="0">
                <a:latin typeface="Arial" charset="0"/>
              </a:rPr>
              <a:t> = malloc(</a:t>
            </a:r>
            <a:r>
              <a:rPr lang="en-US" sz="1600" dirty="0" err="1">
                <a:latin typeface="Arial" charset="0"/>
              </a:rPr>
              <a:t>blksize</a:t>
            </a:r>
            <a:r>
              <a:rPr lang="en-US" sz="1600" dirty="0">
                <a:latin typeface="Arial" charset="0"/>
              </a:rPr>
              <a:t>);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600" dirty="0">
                <a:latin typeface="Arial" charset="0"/>
              </a:rPr>
              <a:t>		  </a:t>
            </a:r>
            <a:r>
              <a:rPr lang="en-US" sz="1600" dirty="0" err="1">
                <a:latin typeface="Arial" charset="0"/>
              </a:rPr>
              <a:t>ReadDisk</a:t>
            </a:r>
            <a:r>
              <a:rPr lang="en-US" sz="1600" dirty="0">
                <a:latin typeface="Arial" charset="0"/>
              </a:rPr>
              <a:t>(</a:t>
            </a:r>
            <a:r>
              <a:rPr lang="en-US" sz="1600" dirty="0" err="1">
                <a:latin typeface="Arial" charset="0"/>
              </a:rPr>
              <a:t>blocknum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newOSBuf</a:t>
            </a:r>
            <a:r>
              <a:rPr lang="en-US" sz="1600" dirty="0">
                <a:latin typeface="Arial" charset="0"/>
              </a:rPr>
              <a:t>);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600" dirty="0">
                <a:latin typeface="Arial" charset="0"/>
              </a:rPr>
              <a:t> 		  </a:t>
            </a:r>
            <a:r>
              <a:rPr lang="en-US" sz="1600" dirty="0" err="1">
                <a:latin typeface="Arial" charset="0"/>
              </a:rPr>
              <a:t>cache.insert</a:t>
            </a:r>
            <a:r>
              <a:rPr lang="en-US" sz="1600" dirty="0">
                <a:latin typeface="Arial" charset="0"/>
              </a:rPr>
              <a:t>(</a:t>
            </a:r>
            <a:r>
              <a:rPr lang="en-US" sz="1600" dirty="0" err="1">
                <a:latin typeface="Arial" charset="0"/>
              </a:rPr>
              <a:t>blockNum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newOSBuf</a:t>
            </a:r>
            <a:r>
              <a:rPr lang="en-US" sz="1600" dirty="0">
                <a:latin typeface="Arial" charset="0"/>
              </a:rPr>
              <a:t>);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600" dirty="0">
                <a:latin typeface="Arial" charset="0"/>
              </a:rPr>
              <a:t>	     Copy </a:t>
            </a:r>
            <a:r>
              <a:rPr lang="en-US" sz="1600" dirty="0" err="1">
                <a:latin typeface="Arial" charset="0"/>
              </a:rPr>
              <a:t>blksize</a:t>
            </a:r>
            <a:r>
              <a:rPr lang="en-US" sz="1600" dirty="0">
                <a:latin typeface="Arial" charset="0"/>
              </a:rPr>
              <a:t> bytes from the </a:t>
            </a:r>
            <a:r>
              <a:rPr lang="en-US" sz="1600" dirty="0" err="1">
                <a:latin typeface="Arial" charset="0"/>
              </a:rPr>
              <a:t>newOSBuf</a:t>
            </a:r>
            <a:r>
              <a:rPr lang="en-US" sz="1600" dirty="0">
                <a:latin typeface="Arial" charset="0"/>
              </a:rPr>
              <a:t> to user buffer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600" dirty="0">
                <a:latin typeface="Arial" charset="0"/>
              </a:rPr>
              <a:t>	}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600" dirty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Simple but require block copy on every read</a:t>
            </a:r>
          </a:p>
          <a:p>
            <a:pPr lvl="2">
              <a:lnSpc>
                <a:spcPct val="9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Eliminate copy overhead with </a:t>
            </a:r>
            <a:r>
              <a:rPr lang="en-US" sz="1800" dirty="0" err="1">
                <a:latin typeface="Arial" charset="0"/>
              </a:rPr>
              <a:t>mmap</a:t>
            </a:r>
            <a:r>
              <a:rPr lang="en-US" sz="1800" dirty="0">
                <a:latin typeface="Arial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Map open file into a region of the virtual address space of a process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Access file content using load/store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If content not in memory, page fault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7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97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7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97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976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976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976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</a:rPr>
              <a:t>Putting It All Together (Cont’d.)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274589"/>
            <a:ext cx="7772400" cy="930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Eliminate copy overhead with </a:t>
            </a:r>
            <a:r>
              <a:rPr lang="en-US" sz="1800" dirty="0" err="1">
                <a:latin typeface="Arial" charset="0"/>
              </a:rPr>
              <a:t>mmap</a:t>
            </a:r>
            <a:r>
              <a:rPr lang="en-US" sz="1800" dirty="0">
                <a:latin typeface="Arial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dirty="0" err="1">
                <a:latin typeface="Arial" charset="0"/>
              </a:rPr>
              <a:t>mmap</a:t>
            </a:r>
            <a:r>
              <a:rPr lang="en-US" sz="1600" dirty="0">
                <a:latin typeface="Arial" charset="0"/>
              </a:rPr>
              <a:t>(</a:t>
            </a:r>
            <a:r>
              <a:rPr lang="en-US" sz="1600" dirty="0" err="1">
                <a:latin typeface="Arial" charset="0"/>
              </a:rPr>
              <a:t>ptr</a:t>
            </a:r>
            <a:r>
              <a:rPr lang="en-US" sz="1600" dirty="0">
                <a:latin typeface="Arial" charset="0"/>
              </a:rPr>
              <a:t>, size, protection, flags, file descriptor, offset)</a:t>
            </a:r>
          </a:p>
          <a:p>
            <a:pPr lvl="1">
              <a:lnSpc>
                <a:spcPct val="90000"/>
              </a:lnSpc>
            </a:pPr>
            <a:r>
              <a:rPr lang="en-US" sz="1600" dirty="0" err="1">
                <a:latin typeface="Arial" charset="0"/>
              </a:rPr>
              <a:t>munmap</a:t>
            </a:r>
            <a:r>
              <a:rPr lang="en-US" sz="1600" dirty="0">
                <a:latin typeface="Arial" charset="0"/>
              </a:rPr>
              <a:t>(</a:t>
            </a:r>
            <a:r>
              <a:rPr lang="en-US" sz="1600" dirty="0" err="1">
                <a:latin typeface="Arial" charset="0"/>
              </a:rPr>
              <a:t>ptr</a:t>
            </a:r>
            <a:r>
              <a:rPr lang="en-US" sz="1600" dirty="0">
                <a:latin typeface="Arial" charset="0"/>
              </a:rPr>
              <a:t>, length)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2767013" y="2586038"/>
            <a:ext cx="957262" cy="2222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1065213" y="2138363"/>
            <a:ext cx="2646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Virtual address space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767013" y="3052763"/>
            <a:ext cx="957262" cy="944562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" pitchFamily="1" charset="0"/>
              <a:ea typeface="+mn-ea"/>
            </a:endParaRPr>
          </a:p>
        </p:txBody>
      </p:sp>
      <p:cxnSp>
        <p:nvCxnSpPr>
          <p:cNvPr id="16391" name="Straight Connector 7"/>
          <p:cNvCxnSpPr>
            <a:cxnSpLocks noChangeShapeType="1"/>
          </p:cNvCxnSpPr>
          <p:nvPr/>
        </p:nvCxnSpPr>
        <p:spPr bwMode="auto">
          <a:xfrm flipV="1">
            <a:off x="3711575" y="3052763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2" name="Straight Connector 9"/>
          <p:cNvCxnSpPr>
            <a:cxnSpLocks noChangeShapeType="1"/>
          </p:cNvCxnSpPr>
          <p:nvPr/>
        </p:nvCxnSpPr>
        <p:spPr bwMode="auto">
          <a:xfrm flipV="1">
            <a:off x="3695700" y="3997325"/>
            <a:ext cx="411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911600" y="3276600"/>
            <a:ext cx="3941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Refers to contents of mapped file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982663" y="4878388"/>
            <a:ext cx="7772400" cy="158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  <a:defRPr/>
            </a:pPr>
            <a:r>
              <a:rPr lang="en-US" sz="1800" dirty="0">
                <a:latin typeface="+mn-lt"/>
                <a:ea typeface="+mn-ea"/>
              </a:rPr>
              <a:t>void* </a:t>
            </a:r>
            <a:r>
              <a:rPr lang="en-US" sz="1800" dirty="0" err="1">
                <a:latin typeface="+mn-lt"/>
                <a:ea typeface="+mn-ea"/>
              </a:rPr>
              <a:t>ptr</a:t>
            </a:r>
            <a:r>
              <a:rPr lang="en-US" sz="1800" dirty="0">
                <a:latin typeface="+mn-lt"/>
                <a:ea typeface="+mn-ea"/>
              </a:rPr>
              <a:t> = </a:t>
            </a:r>
            <a:r>
              <a:rPr lang="en-US" sz="1800" dirty="0" err="1">
                <a:latin typeface="+mn-lt"/>
                <a:ea typeface="+mn-ea"/>
              </a:rPr>
              <a:t>mmap</a:t>
            </a:r>
            <a:r>
              <a:rPr lang="en-US" sz="1800" dirty="0">
                <a:latin typeface="+mn-lt"/>
                <a:ea typeface="+mn-ea"/>
              </a:rPr>
              <a:t>(0, 4096, PROT_READ|PROT_WRITE, MAP_SHARED, 3, 0);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  <a:defRPr/>
            </a:pPr>
            <a:r>
              <a:rPr lang="en-US" sz="1800" dirty="0" err="1">
                <a:latin typeface="+mn-lt"/>
                <a:ea typeface="+mn-ea"/>
              </a:rPr>
              <a:t>int</a:t>
            </a:r>
            <a:r>
              <a:rPr lang="en-US" sz="1800" dirty="0">
                <a:latin typeface="+mn-lt"/>
                <a:ea typeface="+mn-ea"/>
              </a:rPr>
              <a:t> </a:t>
            </a:r>
            <a:r>
              <a:rPr lang="en-US" sz="1800" dirty="0" err="1">
                <a:latin typeface="+mn-lt"/>
                <a:ea typeface="+mn-ea"/>
              </a:rPr>
              <a:t>foo</a:t>
            </a:r>
            <a:r>
              <a:rPr lang="en-US" sz="1800" dirty="0">
                <a:latin typeface="+mn-lt"/>
                <a:ea typeface="+mn-ea"/>
              </a:rPr>
              <a:t> = *(</a:t>
            </a:r>
            <a:r>
              <a:rPr lang="en-US" sz="1800" dirty="0" err="1">
                <a:latin typeface="+mn-lt"/>
                <a:ea typeface="+mn-ea"/>
              </a:rPr>
              <a:t>int</a:t>
            </a:r>
            <a:r>
              <a:rPr lang="en-US" sz="1800" dirty="0">
                <a:latin typeface="+mn-lt"/>
                <a:ea typeface="+mn-ea"/>
              </a:rPr>
              <a:t>*)</a:t>
            </a:r>
            <a:r>
              <a:rPr lang="en-US" sz="1800" dirty="0" err="1">
                <a:latin typeface="+mn-lt"/>
                <a:ea typeface="+mn-ea"/>
              </a:rPr>
              <a:t>ptr</a:t>
            </a:r>
            <a:r>
              <a:rPr lang="en-US" sz="1800" dirty="0">
                <a:latin typeface="+mn-lt"/>
                <a:ea typeface="+mn-ea"/>
              </a:rPr>
              <a:t>;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  <a:defRPr/>
            </a:pPr>
            <a:r>
              <a:rPr lang="en-US" sz="1800" dirty="0" err="1">
                <a:latin typeface="+mn-lt"/>
                <a:ea typeface="+mn-ea"/>
              </a:rPr>
              <a:t>foo</a:t>
            </a:r>
            <a:r>
              <a:rPr lang="en-US" sz="1800">
                <a:latin typeface="+mn-lt"/>
                <a:ea typeface="+mn-ea"/>
              </a:rPr>
              <a:t> contains </a:t>
            </a:r>
            <a:r>
              <a:rPr lang="en-US" sz="1800" dirty="0">
                <a:latin typeface="+mn-lt"/>
                <a:ea typeface="+mn-ea"/>
              </a:rPr>
              <a:t>first 4 bytes of the file referred to by file descriptor 3. </a:t>
            </a:r>
            <a:endParaRPr lang="en-US" sz="1600" dirty="0">
              <a:solidFill>
                <a:schemeClr val="folHlink"/>
              </a:solidFill>
              <a:latin typeface="+mn-lt"/>
              <a:ea typeface="+mn-ea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  <p:bldP spid="1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File Systems: Consistency Issues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2475" y="1268760"/>
            <a:ext cx="7820025" cy="5000278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latin typeface="Arial" charset="0"/>
              </a:rPr>
              <a:t>File systems maintain many data structures</a:t>
            </a:r>
          </a:p>
          <a:p>
            <a:pPr lvl="1"/>
            <a:r>
              <a:rPr lang="en-US" sz="1800" dirty="0">
                <a:latin typeface="Arial" charset="0"/>
              </a:rPr>
              <a:t>Free list/bit vector</a:t>
            </a:r>
          </a:p>
          <a:p>
            <a:pPr lvl="1"/>
            <a:r>
              <a:rPr lang="en-US" sz="1800" dirty="0">
                <a:latin typeface="Arial" charset="0"/>
              </a:rPr>
              <a:t>Directories</a:t>
            </a:r>
          </a:p>
          <a:p>
            <a:pPr lvl="1"/>
            <a:r>
              <a:rPr lang="en-US" sz="1800" dirty="0">
                <a:latin typeface="Arial" charset="0"/>
              </a:rPr>
              <a:t>File headers and </a:t>
            </a:r>
            <a:r>
              <a:rPr lang="en-US" sz="1800" dirty="0" err="1">
                <a:latin typeface="Arial" charset="0"/>
              </a:rPr>
              <a:t>inode</a:t>
            </a:r>
            <a:r>
              <a:rPr lang="en-US" sz="1800" dirty="0">
                <a:latin typeface="Arial" charset="0"/>
              </a:rPr>
              <a:t> structures</a:t>
            </a:r>
          </a:p>
          <a:p>
            <a:pPr lvl="1"/>
            <a:r>
              <a:rPr lang="en-US" sz="1800" dirty="0">
                <a:latin typeface="Arial" charset="0"/>
              </a:rPr>
              <a:t>Data blocks</a:t>
            </a:r>
          </a:p>
          <a:p>
            <a:pPr lvl="3"/>
            <a:endParaRPr lang="en-US" sz="14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All data structures are 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cached</a:t>
            </a:r>
            <a:r>
              <a:rPr lang="en-US" sz="2000" dirty="0">
                <a:latin typeface="Arial" charset="0"/>
              </a:rPr>
              <a:t> for better performance</a:t>
            </a:r>
          </a:p>
          <a:p>
            <a:pPr lvl="1"/>
            <a:r>
              <a:rPr lang="en-US" sz="1800" dirty="0">
                <a:latin typeface="Arial" charset="0"/>
              </a:rPr>
              <a:t>Works great for read operations</a:t>
            </a:r>
          </a:p>
          <a:p>
            <a:pPr lvl="1"/>
            <a:r>
              <a:rPr lang="en-US" sz="1800" dirty="0">
                <a:latin typeface="Arial" charset="0"/>
              </a:rPr>
              <a:t>… but what about writes?</a:t>
            </a:r>
          </a:p>
          <a:p>
            <a:pPr lvl="2"/>
            <a:r>
              <a:rPr lang="en-US" sz="1600" dirty="0">
                <a:latin typeface="Arial" charset="0"/>
              </a:rPr>
              <a:t>If modified data is in cache, and the system crashes </a:t>
            </a:r>
            <a:r>
              <a:rPr lang="en-US" sz="1600" dirty="0">
                <a:latin typeface="Arial" charset="0"/>
                <a:sym typeface="Wingdings" charset="0"/>
              </a:rPr>
              <a:t> all modified data can be lost</a:t>
            </a:r>
          </a:p>
          <a:p>
            <a:pPr lvl="2"/>
            <a:r>
              <a:rPr lang="en-US" sz="1600" dirty="0">
                <a:latin typeface="Arial" charset="0"/>
                <a:sym typeface="Wingdings" charset="0"/>
              </a:rPr>
              <a:t>If data is written in wrong order, data structure invariants might be violated (this is very bad, as data or file system might not be consistent)</a:t>
            </a:r>
          </a:p>
          <a:p>
            <a:pPr lvl="1"/>
            <a:r>
              <a:rPr lang="en-US" sz="1800" dirty="0">
                <a:latin typeface="Arial" charset="0"/>
                <a:sym typeface="Wingdings" charset="0"/>
              </a:rPr>
              <a:t>Solutions: </a:t>
            </a:r>
          </a:p>
          <a:p>
            <a:pPr lvl="2"/>
            <a:r>
              <a:rPr lang="en-US" sz="1600" dirty="0">
                <a:latin typeface="Arial" charset="0"/>
                <a:sym typeface="Wingdings" charset="0"/>
              </a:rPr>
              <a:t>Write-through caches: Write changes synchronously  consistency at the expense of poor performance</a:t>
            </a:r>
          </a:p>
          <a:p>
            <a:pPr lvl="2"/>
            <a:r>
              <a:rPr lang="en-US" sz="1600" dirty="0">
                <a:latin typeface="Arial" charset="0"/>
                <a:sym typeface="Wingdings" charset="0"/>
              </a:rPr>
              <a:t>Write-back caches: Delayed writes  higher performance but the risk of losing data</a:t>
            </a:r>
            <a:endParaRPr lang="en-US" sz="1600" dirty="0">
              <a:latin typeface="Arial" charset="0"/>
            </a:endParaRPr>
          </a:p>
          <a:p>
            <a:endParaRPr lang="en-US" sz="2000" dirty="0">
              <a:latin typeface="Arial" charset="0"/>
            </a:endParaRPr>
          </a:p>
          <a:p>
            <a:endParaRPr lang="en-US" sz="2000" dirty="0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What about Multiple Updates?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5339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Several file system operations update multiple data structures</a:t>
            </a:r>
          </a:p>
          <a:p>
            <a:pPr>
              <a:lnSpc>
                <a:spcPct val="90000"/>
              </a:lnSpc>
            </a:pPr>
            <a:endParaRPr lang="en-US" sz="20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Examples:	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Move a file between directories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Delete file from old directory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Add file to new directory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Create a new file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Allocate space on disk for file header and data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Write new header to disk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Add new file to a directory</a:t>
            </a:r>
          </a:p>
          <a:p>
            <a:pPr>
              <a:lnSpc>
                <a:spcPct val="90000"/>
              </a:lnSpc>
            </a:pPr>
            <a:endParaRPr lang="en-US" sz="20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What if the system crashes in the middle?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Even with write-through, we have a problem!!</a:t>
            </a:r>
          </a:p>
          <a:p>
            <a:pPr lvl="1">
              <a:lnSpc>
                <a:spcPct val="90000"/>
              </a:lnSpc>
            </a:pPr>
            <a:endParaRPr lang="en-US" sz="18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200">
                <a:latin typeface="Arial" charset="0"/>
              </a:rPr>
              <a:t>The consistency problem: The state of memory+disk might not be the same as just disk.  Worse, just disk (without memory) might be inconsistent.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9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96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PQuestion"/>
          <p:cNvSpPr>
            <a:spLocks noGrp="1" noChangeArrowheads="1"/>
          </p:cNvSpPr>
          <p:nvPr>
            <p:ph type="title"/>
          </p:nvPr>
        </p:nvSpPr>
        <p:spPr>
          <a:xfrm>
            <a:off x="635000" y="946150"/>
            <a:ext cx="7956550" cy="600075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Which is a metadata consistency problem?</a:t>
            </a:r>
          </a:p>
        </p:txBody>
      </p:sp>
      <p:sp>
        <p:nvSpPr>
          <p:cNvPr id="5123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98500" y="2006600"/>
            <a:ext cx="7893050" cy="4114800"/>
          </a:xfrm>
        </p:spPr>
        <p:txBody>
          <a:bodyPr/>
          <a:lstStyle/>
          <a:p>
            <a:pPr marL="457200" indent="-457200"/>
            <a:r>
              <a:rPr lang="en-US" dirty="0">
                <a:latin typeface="Arial" charset="0"/>
              </a:rPr>
              <a:t>A. Null double indirect pointer</a:t>
            </a:r>
          </a:p>
          <a:p>
            <a:pPr marL="457200" indent="-457200"/>
            <a:r>
              <a:rPr lang="en-US" dirty="0">
                <a:latin typeface="Arial" charset="0"/>
              </a:rPr>
              <a:t>B. File created before a crash is missing</a:t>
            </a:r>
          </a:p>
          <a:p>
            <a:pPr marL="457200" indent="-457200"/>
            <a:r>
              <a:rPr lang="en-US" dirty="0">
                <a:latin typeface="Arial" charset="0"/>
              </a:rPr>
              <a:t>C. Free block bitmap contains a file data block that is pointed to by an </a:t>
            </a:r>
            <a:r>
              <a:rPr lang="en-US" dirty="0" err="1">
                <a:latin typeface="Arial" charset="0"/>
              </a:rPr>
              <a:t>inode</a:t>
            </a:r>
            <a:endParaRPr lang="en-US" dirty="0">
              <a:latin typeface="Arial" charset="0"/>
            </a:endParaRPr>
          </a:p>
          <a:p>
            <a:pPr marL="457200" indent="-457200"/>
            <a:r>
              <a:rPr lang="en-US" dirty="0">
                <a:latin typeface="Arial" charset="0"/>
              </a:rPr>
              <a:t>D. Directory contains corrupt file name</a:t>
            </a:r>
          </a:p>
          <a:p>
            <a:pPr marL="457200" indent="-457200"/>
            <a:endParaRPr lang="en-US" dirty="0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Consistency: Unix Approach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5175" y="1412776"/>
            <a:ext cx="7926388" cy="4884837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Meta-data consistency</a:t>
            </a:r>
          </a:p>
          <a:p>
            <a:pPr lvl="1"/>
            <a:r>
              <a:rPr lang="en-US" dirty="0">
                <a:latin typeface="Arial" charset="0"/>
              </a:rPr>
              <a:t>Synchronous write-through for meta-data</a:t>
            </a:r>
          </a:p>
          <a:p>
            <a:pPr lvl="1"/>
            <a:r>
              <a:rPr lang="en-US" dirty="0">
                <a:latin typeface="Arial" charset="0"/>
              </a:rPr>
              <a:t>Multiple updates are performed in a specific order</a:t>
            </a:r>
          </a:p>
          <a:p>
            <a:pPr lvl="1"/>
            <a:r>
              <a:rPr lang="en-US" dirty="0">
                <a:latin typeface="Arial" charset="0"/>
              </a:rPr>
              <a:t>When crash occurs:</a:t>
            </a:r>
          </a:p>
          <a:p>
            <a:pPr lvl="2"/>
            <a:r>
              <a:rPr lang="en-US" sz="1800" dirty="0">
                <a:latin typeface="Arial" charset="0"/>
              </a:rPr>
              <a:t>Run 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 dirty="0" err="1">
                <a:latin typeface="Arial" charset="0"/>
              </a:rPr>
              <a:t>fsck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 to scan entire disk for consistency</a:t>
            </a:r>
          </a:p>
          <a:p>
            <a:pPr lvl="2"/>
            <a:r>
              <a:rPr lang="en-US" sz="1800" dirty="0">
                <a:latin typeface="Arial" charset="0"/>
              </a:rPr>
              <a:t>Check for 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in progress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 operations and fix up problems</a:t>
            </a:r>
          </a:p>
          <a:p>
            <a:pPr lvl="2"/>
            <a:r>
              <a:rPr lang="en-US" sz="1800" dirty="0">
                <a:latin typeface="Arial" charset="0"/>
              </a:rPr>
              <a:t>Example: file created but not in any directory </a:t>
            </a:r>
            <a:r>
              <a:rPr lang="en-US" sz="1800" dirty="0">
                <a:latin typeface="Arial" charset="0"/>
                <a:sym typeface="Wingdings" charset="0"/>
              </a:rPr>
              <a:t> delete file; block allocated but not reflected in the bit map  update bit map</a:t>
            </a:r>
          </a:p>
          <a:p>
            <a:pPr lvl="1"/>
            <a:r>
              <a:rPr lang="en-US" dirty="0">
                <a:latin typeface="Arial" charset="0"/>
                <a:sym typeface="Wingdings" charset="0"/>
              </a:rPr>
              <a:t>Issues: </a:t>
            </a:r>
          </a:p>
          <a:p>
            <a:pPr lvl="2"/>
            <a:r>
              <a:rPr lang="en-US" sz="1800" dirty="0">
                <a:latin typeface="Arial" charset="0"/>
                <a:sym typeface="Wingdings" charset="0"/>
              </a:rPr>
              <a:t>Poor performance (due to synchronous writes)</a:t>
            </a:r>
          </a:p>
          <a:p>
            <a:pPr lvl="2"/>
            <a:r>
              <a:rPr lang="en-US" sz="1800" dirty="0">
                <a:latin typeface="Arial" charset="0"/>
                <a:sym typeface="Wingdings" charset="0"/>
              </a:rPr>
              <a:t>Slow recovery from crashes</a:t>
            </a:r>
          </a:p>
          <a:p>
            <a:pPr lvl="2"/>
            <a:endParaRPr lang="en-US" sz="1800" dirty="0">
              <a:latin typeface="Arial" charset="0"/>
            </a:endParaRPr>
          </a:p>
          <a:p>
            <a:pPr lvl="1"/>
            <a:endParaRPr lang="en-US" dirty="0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</a:rPr>
              <a:t>Consistency: Unix Approach (Cont’d.)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Data consistency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Asynchronous write-back for user data</a:t>
            </a:r>
          </a:p>
          <a:p>
            <a:pPr lvl="2">
              <a:lnSpc>
                <a:spcPct val="90000"/>
              </a:lnSpc>
            </a:pPr>
            <a:r>
              <a:rPr lang="en-US" sz="1800">
                <a:latin typeface="Arial" charset="0"/>
              </a:rPr>
              <a:t>Write-back forced after fixed time intervals (e.g., 30 sec.)</a:t>
            </a:r>
          </a:p>
          <a:p>
            <a:pPr lvl="2">
              <a:lnSpc>
                <a:spcPct val="90000"/>
              </a:lnSpc>
            </a:pPr>
            <a:r>
              <a:rPr lang="en-US" sz="1800">
                <a:latin typeface="Arial" charset="0"/>
              </a:rPr>
              <a:t>Can lose data written within time interval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Maintain new version of data in temporary files; replace older version only when user commits</a:t>
            </a: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What if we want multiple file operations to occur as a unit?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Example: Transfer money from one account to another </a:t>
            </a:r>
            <a:r>
              <a:rPr lang="en-US">
                <a:latin typeface="Arial" charset="0"/>
                <a:sym typeface="Wingdings" charset="0"/>
              </a:rPr>
              <a:t> need to update two account files as a unit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sym typeface="Wingdings" charset="0"/>
              </a:rPr>
              <a:t>Solution: </a:t>
            </a:r>
            <a:r>
              <a:rPr lang="en-US">
                <a:solidFill>
                  <a:srgbClr val="990000"/>
                </a:solidFill>
                <a:latin typeface="Arial" charset="0"/>
                <a:sym typeface="Wingdings" charset="0"/>
              </a:rPr>
              <a:t>Transactions</a:t>
            </a:r>
            <a:endParaRPr lang="en-US">
              <a:solidFill>
                <a:srgbClr val="990000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Transactions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Group actions together such that they are</a:t>
            </a:r>
          </a:p>
          <a:p>
            <a:pPr lvl="1">
              <a:lnSpc>
                <a:spcPct val="90000"/>
              </a:lnSpc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A</a:t>
            </a:r>
            <a:r>
              <a:rPr lang="en-US" sz="1800">
                <a:latin typeface="Arial" charset="0"/>
              </a:rPr>
              <a:t>tomic: either happens or does not</a:t>
            </a:r>
          </a:p>
          <a:p>
            <a:pPr lvl="1">
              <a:lnSpc>
                <a:spcPct val="90000"/>
              </a:lnSpc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C</a:t>
            </a:r>
            <a:r>
              <a:rPr lang="en-US" sz="1800">
                <a:latin typeface="Arial" charset="0"/>
              </a:rPr>
              <a:t>onsistent: maintain system invariants</a:t>
            </a:r>
          </a:p>
          <a:p>
            <a:pPr lvl="1">
              <a:lnSpc>
                <a:spcPct val="90000"/>
              </a:lnSpc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I</a:t>
            </a:r>
            <a:r>
              <a:rPr lang="en-US" sz="1800">
                <a:latin typeface="Arial" charset="0"/>
              </a:rPr>
              <a:t>solated (or serializable): transactions appear to happen one after another.  Don</a:t>
            </a:r>
            <a:r>
              <a:rPr lang="ja-JP" altLang="en-US" sz="1800">
                <a:latin typeface="Arial" charset="0"/>
              </a:rPr>
              <a:t>’</a:t>
            </a:r>
            <a:r>
              <a:rPr lang="en-US" sz="1800">
                <a:latin typeface="Arial" charset="0"/>
              </a:rPr>
              <a:t>t see another tx in progress.</a:t>
            </a:r>
          </a:p>
          <a:p>
            <a:pPr lvl="1">
              <a:lnSpc>
                <a:spcPct val="90000"/>
              </a:lnSpc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D</a:t>
            </a:r>
            <a:r>
              <a:rPr lang="en-US" sz="1800">
                <a:latin typeface="Arial" charset="0"/>
              </a:rPr>
              <a:t>urable: once completed, effects are persistent</a:t>
            </a:r>
          </a:p>
          <a:p>
            <a:pPr lvl="1">
              <a:lnSpc>
                <a:spcPct val="90000"/>
              </a:lnSpc>
            </a:pPr>
            <a:endParaRPr lang="en-US" sz="18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Critical sections are atomic, consistent and isolated, but not durable</a:t>
            </a:r>
          </a:p>
          <a:p>
            <a:pPr>
              <a:lnSpc>
                <a:spcPct val="90000"/>
              </a:lnSpc>
            </a:pPr>
            <a:endParaRPr lang="en-US" sz="20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Two more concepts: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Commit: when transaction is completed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Rollback: recover from an uncommitted transaction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Implementing Transactions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415380"/>
            <a:ext cx="7772400" cy="45339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Key idea: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Turn multiple disk updates into a single disk write!</a:t>
            </a:r>
          </a:p>
          <a:p>
            <a:pPr lvl="2">
              <a:lnSpc>
                <a:spcPct val="90000"/>
              </a:lnSpc>
            </a:pPr>
            <a:endParaRPr lang="en-US" sz="10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Example: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Begin Transaction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	x = x + 1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 	y = y – 1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Commit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 sz="10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Sequence of steps: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Write an entry in the write-ahead log containing old and new values of x and y, transaction ID, and commit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Write x to disk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Write y to disk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Reclaim space on the log</a:t>
            </a:r>
          </a:p>
          <a:p>
            <a:pPr lvl="1">
              <a:lnSpc>
                <a:spcPct val="90000"/>
              </a:lnSpc>
            </a:pPr>
            <a:endParaRPr lang="en-US" sz="10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In the event of a crash, either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undo</a:t>
            </a:r>
            <a:r>
              <a:rPr lang="ja-JP" altLang="en-US" sz="200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or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redo</a:t>
            </a:r>
            <a:r>
              <a:rPr lang="ja-JP" altLang="en-US" sz="200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transaction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3492500" y="26670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746625" y="2570163"/>
            <a:ext cx="36480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mic Sans MS" charset="0"/>
              </a:rPr>
              <a:t>Create a write-ahead log for </a:t>
            </a:r>
          </a:p>
          <a:p>
            <a:r>
              <a:rPr lang="en-US" sz="2000">
                <a:latin typeface="Comic Sans MS" charset="0"/>
              </a:rPr>
              <a:t>the transaction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Transactions in File Systems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424012"/>
            <a:ext cx="7772400" cy="48133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Write-ahead logging </a:t>
            </a:r>
            <a:r>
              <a:rPr lang="en-US" sz="2000" dirty="0">
                <a:latin typeface="Arial" charset="0"/>
                <a:sym typeface="Wingdings" charset="0"/>
              </a:rPr>
              <a:t> journaling file system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Write all file system changes (e.g., update directory, allocate blocks, etc.) in a transaction log</a:t>
            </a:r>
          </a:p>
          <a:p>
            <a:pPr lvl="1">
              <a:lnSpc>
                <a:spcPct val="90000"/>
              </a:lnSpc>
            </a:pPr>
            <a:r>
              <a:rPr lang="ja-JP" altLang="en-US" sz="180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Create file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, 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Delete file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, 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Move file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 --- are transactions</a:t>
            </a:r>
          </a:p>
          <a:p>
            <a:pPr lvl="3">
              <a:lnSpc>
                <a:spcPct val="5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Eliminates the need to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 dirty="0" err="1">
                <a:latin typeface="Arial" charset="0"/>
              </a:rPr>
              <a:t>fsck</a:t>
            </a:r>
            <a:r>
              <a:rPr lang="ja-JP" altLang="en-US" sz="200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after a crash</a:t>
            </a:r>
          </a:p>
          <a:p>
            <a:pPr lvl="2">
              <a:lnSpc>
                <a:spcPct val="5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In the event of a crash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Read log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If log is not committed, ignore the log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If log is committed, apply all changes to disk</a:t>
            </a:r>
          </a:p>
          <a:p>
            <a:pPr lvl="3">
              <a:lnSpc>
                <a:spcPct val="4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Reliability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Group commit for write-back, also written as log</a:t>
            </a:r>
          </a:p>
          <a:p>
            <a:pPr lvl="3">
              <a:lnSpc>
                <a:spcPct val="4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Disadvantage: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 data is written twice!! (often, only log meta-data)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48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48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FD47027433AD45AAAEDCDA0EDC21C5FF"/>
  <p:tag name="SLIDEID" val="FD47027433AD45AAAEDCDA0EDC21C5FF"/>
  <p:tag name="SLIDEORDER" val="1"/>
  <p:tag name="SLIDETYPE" val="Q"/>
  <p:tag name="DEMOGRAPHIC" val="False"/>
  <p:tag name="SPEEDSCORING" val="False"/>
  <p:tag name="QUESTIONALIAS" val="Where on the disk would you put the journal for a journaling file system?"/>
  <p:tag name="ANSWERSALIAS" val="Anywhere¤Outer rim¤Inner rim¤Middle¤Wherever the inodes are"/>
  <p:tag name="RESPONSESGATHERED" val="True"/>
  <p:tag name="TOTALRESPONSES" val="32"/>
  <p:tag name="SLICED" val="False"/>
  <p:tag name="RESPONSES" val="ALL,1,65,5;2;5;-;2;5;-;-;3;-;5;2;-;5;2;-;-;2;-;5;-;2;2;-;-;5;5;2;5;4;5;2;-;-;2;2;1;-;-;2;3;-;2;-;-;-;3;2;-;1;2;-;2;-;-;-;-;-;-;-;-;-;-;-;-;"/>
  <p:tag name="CHARTSTRINGSTD" val="2 16 3 1 10"/>
  <p:tag name="CHARTSTRINGREV" val="10 1 3 16 2"/>
  <p:tag name="CHARTSTRINGSTDPER" val="0.0625 0.5 0.09375 0.03125 0.3125"/>
  <p:tag name="CHARTSTRINGREVPER" val="0.3125 0.03125 0.09375 0.5 0.062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63"/>
  <p:tag name="FONTSIZE" val="24"/>
  <p:tag name="BULLETTYPE" val="ppBulletArabicPeriod"/>
  <p:tag name="ANSWERTEXT" val="Anywhere&#10;Outer rim&#10;Inner rim&#10;Middle&#10;Wherever the inodes ar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E5D043F32DC411F8F02DD03F24AC89E"/>
  <p:tag name="SLIDEID" val="EE5D043F32DC411F8F02DD03F24AC89E"/>
  <p:tag name="SLIDEORDER" val="1"/>
  <p:tag name="SLIDETYPE" val="Q"/>
  <p:tag name="DEMOGRAPHIC" val="False"/>
  <p:tag name="SPEEDSCORING" val="False"/>
  <p:tag name="QUESTIONALIAS" val="Which is a metadata consistency problem?"/>
  <p:tag name="ANSWERSALIAS" val="Null double indirect pointer¤File created before a crash is missing¤Free block bitmap contains a file data block¤Directory contains corrupt file name"/>
  <p:tag name="RESPONSESGATHERED" val="True"/>
  <p:tag name="TOTALRESPONSES" val="31"/>
  <p:tag name="SLICED" val="False"/>
  <p:tag name="RESPONSES" val="ALL,1,65,4;3;3;-;2;4;-;-;2;-;3;2;-;3;4;-;-;4;-;3;-;3;3;-;-;2;-;1;4;4;1;3;-;-;2;3;3;-;-;1;4;-;3;-;-;-;3;2;-;3;3;-;3;-;-;-;-;-;-;-;-;-;-;-;-;"/>
  <p:tag name="CHARTSTRINGSTD" val="3 6 15 7"/>
  <p:tag name="CHARTSTRINGREV" val="7 15 6 3"/>
  <p:tag name="CHARTSTRINGSTDPER" val="0.0967741935483871 0.193548387096774 0.483870967741936 0.225806451612903"/>
  <p:tag name="CHARTSTRINGREVPER" val="0.225806451612903 0.483870967741936 0.193548387096774 0.096774193548387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154"/>
  <p:tag name="FONTSIZE" val="24"/>
  <p:tag name="BULLETTYPE" val="ppBulletArabicPeriod"/>
  <p:tag name="ANSWERTEXT" val="Null double indirect pointer&#10;File created before a crash is missing&#10;Free block bitmap contains a file data block&#10;Directory contains corrupt file name&#10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11293</TotalTime>
  <Words>1214</Words>
  <Application>Microsoft Macintosh PowerPoint</Application>
  <PresentationFormat>On-screen Show (4:3)</PresentationFormat>
  <Paragraphs>171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Comic Sans MS</vt:lpstr>
      <vt:lpstr>Monotype Sorts</vt:lpstr>
      <vt:lpstr>Times</vt:lpstr>
      <vt:lpstr>Wingdings</vt:lpstr>
      <vt:lpstr>Office Theme</vt:lpstr>
      <vt:lpstr>File Systems:  Crash Consistency</vt:lpstr>
      <vt:lpstr>File Systems: Consistency Issues</vt:lpstr>
      <vt:lpstr>What about Multiple Updates?</vt:lpstr>
      <vt:lpstr>Which is a metadata consistency problem?</vt:lpstr>
      <vt:lpstr>Consistency: Unix Approach</vt:lpstr>
      <vt:lpstr>Consistency: Unix Approach (Cont’d.)</vt:lpstr>
      <vt:lpstr>Transactions</vt:lpstr>
      <vt:lpstr>Implementing Transactions</vt:lpstr>
      <vt:lpstr>Transactions in File Systems</vt:lpstr>
      <vt:lpstr>Where on the disk would you put the journal for a journaling file system?</vt:lpstr>
      <vt:lpstr>Transactions in File Systems: A more complete way</vt:lpstr>
      <vt:lpstr>File System: Putting it All Together</vt:lpstr>
      <vt:lpstr>Putting It All Together (Cont’d.)</vt:lpstr>
      <vt:lpstr>Putting It All Together (Cont’d.)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199</cp:revision>
  <dcterms:created xsi:type="dcterms:W3CDTF">2012-09-21T01:57:31Z</dcterms:created>
  <dcterms:modified xsi:type="dcterms:W3CDTF">2023-12-13T13:51:37Z</dcterms:modified>
</cp:coreProperties>
</file>