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89" r:id="rId4"/>
    <p:sldId id="290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81" r:id="rId15"/>
    <p:sldId id="282" r:id="rId16"/>
    <p:sldId id="283" r:id="rId17"/>
    <p:sldId id="284" r:id="rId18"/>
    <p:sldId id="285" r:id="rId19"/>
    <p:sldId id="275" r:id="rId20"/>
    <p:sldId id="287" r:id="rId21"/>
    <p:sldId id="288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69859" autoAdjust="0"/>
  </p:normalViewPr>
  <p:slideViewPr>
    <p:cSldViewPr>
      <p:cViewPr>
        <p:scale>
          <a:sx n="122" d="100"/>
          <a:sy n="122" d="100"/>
        </p:scale>
        <p:origin x="136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EC-1E4C-9EC1-C2116DEFD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79664560"/>
        <c:axId val="-2086861696"/>
      </c:lineChart>
      <c:catAx>
        <c:axId val="-207966456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Complexity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-2086861696"/>
        <c:crosses val="autoZero"/>
        <c:auto val="1"/>
        <c:lblAlgn val="ctr"/>
        <c:lblOffset val="100"/>
        <c:noMultiLvlLbl val="0"/>
      </c:catAx>
      <c:valAx>
        <c:axId val="-2086861696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Performance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07966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0.55022</cdr:x>
      <cdr:y>0</cdr:y>
    </cdr:from>
    <cdr:to>
      <cdr:x>0.66451</cdr:x>
      <cdr:y>0.27104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2307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/>
            <a:t>Fine-Grained Locking</a:t>
          </a:r>
        </a:p>
      </cdr:txBody>
    </cdr:sp>
  </cdr:relSizeAnchor>
  <cdr:relSizeAnchor xmlns:cdr="http://schemas.openxmlformats.org/drawingml/2006/chartDrawing">
    <cdr:from>
      <cdr:x>0.10356</cdr:x>
      <cdr:y>0.50524</cdr:y>
    </cdr:from>
    <cdr:to>
      <cdr:x>0.21784</cdr:x>
      <cdr:y>0.77628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28577" y="1704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/>
            <a:t>Coarse-Grained </a:t>
          </a:r>
          <a:br>
            <a:rPr lang="en-US" sz="2400" dirty="0"/>
          </a:br>
          <a:r>
            <a:rPr lang="en-US" sz="2400" dirty="0"/>
            <a:t>Locking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Deadlock prevention: Guarantee (by the design of the system) that deadlock can never occur.</a:t>
            </a:r>
          </a:p>
          <a:p>
            <a:pPr lvl="1"/>
            <a:r>
              <a:rPr lang="en-US" sz="1900">
                <a:latin typeface="Times" charset="0"/>
              </a:rPr>
              <a:t>— Thus one need not worry how resources are allocated.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How easy/hard is this to do?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Prevention is not likely to be possible in general.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Mutual exclusion and non-preemptive use are properties that are inherent to the resource and the OS can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t change.</a:t>
            </a:r>
          </a:p>
          <a:p>
            <a:pPr lvl="1"/>
            <a:r>
              <a:rPr lang="en-US" sz="1900">
                <a:latin typeface="Times" charset="0"/>
              </a:rPr>
              <a:t>—	At best the OS can only effect the hold-and-wait and circular waiting conditions.</a:t>
            </a:r>
          </a:p>
          <a:p>
            <a:pPr lvl="1"/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Deadlock avoidance: Deadlock will be possible but we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ll continually check to ensure that it does not occur.</a:t>
            </a:r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05778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Where to start when aborting processes?</a:t>
            </a:r>
          </a:p>
          <a:p>
            <a:pPr lvl="1"/>
            <a:r>
              <a:rPr lang="en-US" sz="1900">
                <a:latin typeface="Times" charset="0"/>
              </a:rPr>
              <a:t>—	Low priority processes.</a:t>
            </a:r>
          </a:p>
          <a:p>
            <a:pPr lvl="1"/>
            <a:r>
              <a:rPr lang="en-US" sz="1900">
                <a:latin typeface="Times" charset="0"/>
              </a:rPr>
              <a:t>—	Processes with the most resources allocated.</a:t>
            </a:r>
          </a:p>
          <a:p>
            <a:r>
              <a:rPr lang="en-US" sz="1900">
                <a:latin typeface="Times" charset="0"/>
              </a:rPr>
              <a:t>Similar set of issues when trying to stop a system from thrashing…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A new approach is to checkpoint processes periodically and then </a:t>
            </a:r>
            <a:r>
              <a:rPr lang="ja-JP" altLang="en-US" sz="1900">
                <a:latin typeface="Times" charset="0"/>
              </a:rPr>
              <a:t>“</a:t>
            </a:r>
            <a:r>
              <a:rPr lang="en-US" sz="1900">
                <a:latin typeface="Times" charset="0"/>
              </a:rPr>
              <a:t>roll back</a:t>
            </a:r>
            <a:r>
              <a:rPr lang="ja-JP" altLang="en-US" sz="1900">
                <a:latin typeface="Times" charset="0"/>
              </a:rPr>
              <a:t>”</a:t>
            </a:r>
            <a:r>
              <a:rPr lang="en-US" sz="1900">
                <a:latin typeface="Times" charset="0"/>
              </a:rPr>
              <a:t> processes to the point of their last checkpoint rather than abort them completely.</a:t>
            </a:r>
          </a:p>
          <a:p>
            <a:pPr lvl="1"/>
            <a:r>
              <a:rPr lang="en-US" sz="1900">
                <a:latin typeface="Times" charset="0"/>
              </a:rPr>
              <a:t>—	A roll-back is a form of partial abort.</a:t>
            </a:r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32341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93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Where to start when aborting processes?</a:t>
            </a:r>
          </a:p>
          <a:p>
            <a:pPr lvl="1"/>
            <a:r>
              <a:rPr lang="en-US" sz="1900">
                <a:latin typeface="Times" charset="0"/>
              </a:rPr>
              <a:t>—	Low priority processes.</a:t>
            </a:r>
          </a:p>
          <a:p>
            <a:pPr lvl="1"/>
            <a:r>
              <a:rPr lang="en-US" sz="1900">
                <a:latin typeface="Times" charset="0"/>
              </a:rPr>
              <a:t>—	Processes with the most resources allocated.</a:t>
            </a:r>
          </a:p>
          <a:p>
            <a:r>
              <a:rPr lang="en-US" sz="1900">
                <a:latin typeface="Times" charset="0"/>
              </a:rPr>
              <a:t>Similar set of issues when trying to stop a system from thrashing…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A new approach is to checkpoint processes periodically and then </a:t>
            </a:r>
            <a:r>
              <a:rPr lang="ja-JP" altLang="en-US" sz="1900">
                <a:latin typeface="Times" charset="0"/>
              </a:rPr>
              <a:t>“</a:t>
            </a:r>
            <a:r>
              <a:rPr lang="en-US" sz="1900">
                <a:latin typeface="Times" charset="0"/>
              </a:rPr>
              <a:t>roll back</a:t>
            </a:r>
            <a:r>
              <a:rPr lang="ja-JP" altLang="en-US" sz="1900">
                <a:latin typeface="Times" charset="0"/>
              </a:rPr>
              <a:t>”</a:t>
            </a:r>
            <a:r>
              <a:rPr lang="en-US" sz="1900">
                <a:latin typeface="Times" charset="0"/>
              </a:rPr>
              <a:t> processes to the point of their last checkpoint rather than abort them completely.</a:t>
            </a:r>
          </a:p>
          <a:p>
            <a:pPr lvl="1"/>
            <a:r>
              <a:rPr lang="en-US" sz="1900">
                <a:latin typeface="Times" charset="0"/>
              </a:rPr>
              <a:t>—	A roll-back is a form of partial abort.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87392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So what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actually done in practice?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So how do we detect and recover from deadlock?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40865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9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1900">
                <a:latin typeface="Times" charset="0"/>
              </a:rPr>
              <a:t>Abstractly what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going on here is that 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 set of resources (the mutex lock and some empty buffers) that both processes are trying to acquire.</a:t>
            </a:r>
          </a:p>
          <a:p>
            <a:r>
              <a:rPr lang="en-US" sz="1900">
                <a:latin typeface="Times" charset="0"/>
              </a:rPr>
              <a:t>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 possible set of interleavings of these processes that leads to deadlock. </a:t>
            </a:r>
          </a:p>
          <a:p>
            <a:pPr lvl="1"/>
            <a:r>
              <a:rPr lang="en-US" sz="1900">
                <a:latin typeface="Times" charset="0"/>
              </a:rPr>
              <a:t>—	Both will be in the waiting state and neither can leave the waiting state without the other one executing (which can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t happen!).</a:t>
            </a:r>
          </a:p>
          <a:p>
            <a:pPr lvl="1"/>
            <a:r>
              <a:rPr lang="en-US" sz="1900">
                <a:latin typeface="Times" charset="0"/>
              </a:rPr>
              <a:t>—	This assumes that these two processes are the only uses using the buffers (and that 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only one empty buffer).</a:t>
            </a:r>
          </a:p>
          <a:p>
            <a:pPr lvl="1"/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Deadlock here is still the user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fault.</a:t>
            </a:r>
          </a:p>
          <a:p>
            <a:pPr lvl="1"/>
            <a:r>
              <a:rPr lang="en-US" sz="1900">
                <a:latin typeface="Times" charset="0"/>
              </a:rPr>
              <a:t>—	The problem is due to a bug in the way they are coordinating their access to a set of shared resources.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07302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r>
              <a:rPr lang="en-US" sz="1900">
                <a:latin typeface="Times" charset="0"/>
              </a:rPr>
              <a:t>In the definition of deadlock we assume the set of processes contains at least two processes.</a:t>
            </a:r>
          </a:p>
          <a:p>
            <a:pPr lvl="1"/>
            <a:r>
              <a:rPr lang="en-US" sz="1900">
                <a:latin typeface="Times" charset="0"/>
              </a:rPr>
              <a:t>—	A single process can deadlock itself, however, this is most likely a programmer error and there is little that the OS can do here. </a:t>
            </a:r>
          </a:p>
          <a:p>
            <a:endParaRPr lang="en-US" sz="190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Contrast deadlock with starvation (in the context of scheduling):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When processes are deadlocked they are all in the </a:t>
            </a:r>
            <a:r>
              <a:rPr lang="en-US" sz="1900" i="1">
                <a:latin typeface="Times" charset="0"/>
              </a:rPr>
              <a:t>waiting</a:t>
            </a:r>
            <a:r>
              <a:rPr lang="en-US" sz="1900">
                <a:latin typeface="Times" charset="0"/>
              </a:rPr>
              <a:t> state.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When a process is being starved it is continually in the </a:t>
            </a:r>
            <a:r>
              <a:rPr lang="en-US" sz="1900" i="1">
                <a:latin typeface="Times" charset="0"/>
              </a:rPr>
              <a:t>ready</a:t>
            </a:r>
            <a:r>
              <a:rPr lang="en-US" sz="1900">
                <a:latin typeface="Times" charset="0"/>
              </a:rPr>
              <a:t> state.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Moreover, unlike deadlock, it is possible for a starved process to make the transition to the </a:t>
            </a:r>
            <a:r>
              <a:rPr lang="en-US" sz="1900" i="1">
                <a:latin typeface="Times" charset="0"/>
              </a:rPr>
              <a:t>running</a:t>
            </a:r>
            <a:r>
              <a:rPr lang="en-US" sz="1900">
                <a:latin typeface="Times" charset="0"/>
              </a:rPr>
              <a:t> state. It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just that entities in the system are conspiring to ensure that this transition never occurs.</a:t>
            </a:r>
          </a:p>
          <a:p>
            <a:pPr lvl="1"/>
            <a:r>
              <a:rPr lang="en-US" sz="1900">
                <a:latin typeface="Times" charset="0"/>
              </a:rPr>
              <a:t>—	When processes deadlock, it is a provable certainty that a state transition can never occur.</a:t>
            </a:r>
          </a:p>
          <a:p>
            <a:endParaRPr lang="en-US" sz="1900">
              <a:latin typeface="Times" charset="0"/>
            </a:endParaRP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7714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For allocation edges, the edge is from a resource node (and not from an instance of the resource), to a process node.</a:t>
            </a:r>
          </a:p>
          <a:p>
            <a:pPr lvl="1"/>
            <a:r>
              <a:rPr lang="en-US" sz="1900">
                <a:latin typeface="Times" charset="0"/>
              </a:rPr>
              <a:t>—	Resource instances are not nodes.  They are an annotation.</a:t>
            </a:r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58619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7500" lnSpcReduction="20000"/>
          </a:bodyPr>
          <a:lstStyle/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Are these serially reusable or consumable resources?</a:t>
            </a:r>
          </a:p>
          <a:p>
            <a:pPr lvl="1"/>
            <a:r>
              <a:rPr lang="en-US" sz="1900">
                <a:latin typeface="Times" charset="0"/>
              </a:rPr>
              <a:t>—	Serially reusable!  There are reused serially by processes.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How do you read this graph?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3 memory frames are allocated to the PostScript interpreter.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frame buffer is allocated to the visualization process.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visualization process is requesting memory.</a:t>
            </a:r>
          </a:p>
          <a:p>
            <a:pPr lvl="1"/>
            <a:r>
              <a:rPr lang="en-US" sz="1900">
                <a:latin typeface="Times" charset="0"/>
              </a:rPr>
              <a:t>—	The PostScript interpreter is requesting the frame buffer.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This system is deadlocked.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A set of processes are waiting for an event that can only be generated by another process in the set.</a:t>
            </a:r>
          </a:p>
          <a:p>
            <a:pPr lvl="1"/>
            <a:r>
              <a:rPr lang="en-US" sz="1900">
                <a:latin typeface="Times" charset="0"/>
              </a:rPr>
              <a:t>—	But note that not all the processes are waiting for the same event.</a:t>
            </a:r>
            <a:br>
              <a:rPr lang="en-US" sz="1900">
                <a:latin typeface="Times" charset="0"/>
              </a:rPr>
            </a:br>
            <a:r>
              <a:rPr lang="en-US" sz="1900">
                <a:latin typeface="Times" charset="0"/>
              </a:rPr>
              <a:t>(There are several events (2 in this case) that can undeadlock the system.)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36688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This Theorem says that a cycle in a resource allocation graph is a necessary condition for deadlock to occur.</a:t>
            </a:r>
          </a:p>
          <a:p>
            <a:endParaRPr lang="en-US" sz="190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In this example, these processes are not deadlocked.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memory request can be satisfied.</a:t>
            </a:r>
          </a:p>
          <a:p>
            <a:pPr lvl="1"/>
            <a:r>
              <a:rPr lang="en-US" sz="1900">
                <a:latin typeface="Times" charset="0"/>
              </a:rPr>
              <a:t>—	Thus a cycle is not a sufficient condition for deadlock.</a:t>
            </a:r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7330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START HERE</a:t>
            </a:r>
          </a:p>
          <a:p>
            <a:endParaRPr lang="en-US" sz="1900" dirty="0">
              <a:latin typeface="Times" charset="0"/>
            </a:endParaRPr>
          </a:p>
          <a:p>
            <a:r>
              <a:rPr lang="en-US" sz="1900" dirty="0">
                <a:latin typeface="Times" charset="0"/>
              </a:rPr>
              <a:t>For the special case of single-unit resources, a cycle is a necessary and sufficient condition for deadlock.</a:t>
            </a:r>
          </a:p>
          <a:p>
            <a:endParaRPr lang="en-US" sz="1900" dirty="0">
              <a:latin typeface="Times" charset="0"/>
            </a:endParaRPr>
          </a:p>
        </p:txBody>
      </p:sp>
      <p:sp>
        <p:nvSpPr>
          <p:cNvPr id="245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80260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The precise conditions for deadlock can be expressed in terms of a graph (</a:t>
            </a:r>
            <a:r>
              <a:rPr lang="en-US" sz="1900" i="1">
                <a:latin typeface="Times" charset="0"/>
              </a:rPr>
              <a:t>cliques</a:t>
            </a:r>
            <a:r>
              <a:rPr lang="en-US" sz="1900">
                <a:latin typeface="Times" charset="0"/>
              </a:rPr>
              <a:t> and </a:t>
            </a:r>
            <a:r>
              <a:rPr lang="en-US" sz="1900" i="1">
                <a:latin typeface="Times" charset="0"/>
              </a:rPr>
              <a:t>knots</a:t>
            </a:r>
            <a:r>
              <a:rPr lang="en-US" sz="1900">
                <a:latin typeface="Times" charset="0"/>
              </a:rPr>
              <a:t>).</a:t>
            </a:r>
          </a:p>
          <a:p>
            <a:pPr lvl="1"/>
            <a:r>
              <a:rPr lang="en-US" sz="1900">
                <a:latin typeface="Times" charset="0"/>
              </a:rPr>
              <a:t>—	For our purposes we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ll use a more operational definition of deadlock.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Note that circular waiting does not imply hold-and-wait (that is, we need both conditions).</a:t>
            </a:r>
          </a:p>
          <a:p>
            <a:pPr lvl="1"/>
            <a:r>
              <a:rPr lang="en-US" sz="1900">
                <a:latin typeface="Times" charset="0"/>
              </a:rPr>
              <a:t>—	Circular waiting does not imply that any resources have actually been allocated (that any process actually holds a resource).</a:t>
            </a:r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673089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Sl8P3J5_6F0?feature=oembed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Deadlock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460500"/>
            <a:ext cx="7950200" cy="1739900"/>
          </a:xfrm>
          <a:noFill/>
        </p:spPr>
        <p:txBody>
          <a:bodyPr/>
          <a:lstStyle/>
          <a:p>
            <a:r>
              <a:rPr lang="en-US" sz="2000" u="sng">
                <a:latin typeface="Arial" charset="0"/>
              </a:rPr>
              <a:t>Theorem</a:t>
            </a:r>
            <a:r>
              <a:rPr lang="en-US" sz="2000">
                <a:latin typeface="Arial" charset="0"/>
              </a:rPr>
              <a:t>: </a:t>
            </a:r>
            <a:r>
              <a:rPr lang="en-US" sz="2000" i="1">
                <a:latin typeface="Arial" charset="0"/>
              </a:rPr>
              <a:t>If there is only a single unit of all resources then a set of processes are deadlocked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iff </a:t>
            </a:r>
            <a:r>
              <a:rPr lang="en-US" sz="2000" i="1">
                <a:latin typeface="Arial" charset="0"/>
              </a:rPr>
              <a:t>there is a cycle in the resource allocation graph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2470150" y="43529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5499100" y="43529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4095750" y="57467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4305300" y="59118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rc 12"/>
          <p:cNvSpPr>
            <a:spLocks/>
          </p:cNvSpPr>
          <p:nvPr/>
        </p:nvSpPr>
        <p:spPr bwMode="auto">
          <a:xfrm>
            <a:off x="2738438" y="3367088"/>
            <a:ext cx="1339850" cy="996950"/>
          </a:xfrm>
          <a:custGeom>
            <a:avLst/>
            <a:gdLst>
              <a:gd name="T0" fmla="*/ 0 w 21600"/>
              <a:gd name="T1" fmla="*/ 2123990244 h 21599"/>
              <a:gd name="T2" fmla="*/ 2147483647 w 21600"/>
              <a:gd name="T3" fmla="*/ 0 h 21599"/>
              <a:gd name="T4" fmla="*/ 2147483647 w 21600"/>
              <a:gd name="T5" fmla="*/ 212399024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4095750" y="31559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0250" name="Oval 17"/>
          <p:cNvSpPr>
            <a:spLocks noChangeArrowheads="1"/>
          </p:cNvSpPr>
          <p:nvPr/>
        </p:nvSpPr>
        <p:spPr bwMode="auto">
          <a:xfrm>
            <a:off x="4305300" y="33210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Arc 18"/>
          <p:cNvSpPr>
            <a:spLocks/>
          </p:cNvSpPr>
          <p:nvPr/>
        </p:nvSpPr>
        <p:spPr bwMode="auto">
          <a:xfrm rot="10800000">
            <a:off x="4662488" y="4967288"/>
            <a:ext cx="1092200" cy="990600"/>
          </a:xfrm>
          <a:custGeom>
            <a:avLst/>
            <a:gdLst>
              <a:gd name="T0" fmla="*/ 0 w 21600"/>
              <a:gd name="T1" fmla="*/ 2083662849 h 21599"/>
              <a:gd name="T2" fmla="*/ 2147483647 w 21600"/>
              <a:gd name="T3" fmla="*/ 0 h 21599"/>
              <a:gd name="T4" fmla="*/ 2147483647 w 21600"/>
              <a:gd name="T5" fmla="*/ 2083662849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1" y="16"/>
                  <a:pt x="2156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1" y="16"/>
                  <a:pt x="2156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Arc 19"/>
          <p:cNvSpPr>
            <a:spLocks/>
          </p:cNvSpPr>
          <p:nvPr/>
        </p:nvSpPr>
        <p:spPr bwMode="auto">
          <a:xfrm rot="10800000">
            <a:off x="2743200" y="4967288"/>
            <a:ext cx="1536700" cy="9969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23794432 h 21600"/>
              <a:gd name="T4" fmla="*/ 0 w 21600"/>
              <a:gd name="T5" fmla="*/ 212379443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Arc 13"/>
          <p:cNvSpPr>
            <a:spLocks/>
          </p:cNvSpPr>
          <p:nvPr/>
        </p:nvSpPr>
        <p:spPr bwMode="auto">
          <a:xfrm>
            <a:off x="4406900" y="3379788"/>
            <a:ext cx="1352550" cy="965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27277060 h 21600"/>
              <a:gd name="T4" fmla="*/ 0 w 21600"/>
              <a:gd name="T5" fmla="*/ 192727706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20"/>
          <p:cNvSpPr>
            <a:spLocks noChangeArrowheads="1"/>
          </p:cNvSpPr>
          <p:nvPr/>
        </p:nvSpPr>
        <p:spPr bwMode="auto">
          <a:xfrm>
            <a:off x="938213" y="4359275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10255" name="Rectangle 21"/>
          <p:cNvSpPr>
            <a:spLocks noChangeArrowheads="1"/>
          </p:cNvSpPr>
          <p:nvPr/>
        </p:nvSpPr>
        <p:spPr bwMode="auto">
          <a:xfrm>
            <a:off x="3414713" y="3735388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10256" name="Rectangle 22"/>
          <p:cNvSpPr>
            <a:spLocks noChangeArrowheads="1"/>
          </p:cNvSpPr>
          <p:nvPr/>
        </p:nvSpPr>
        <p:spPr bwMode="auto">
          <a:xfrm>
            <a:off x="3570288" y="6294438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10257" name="Rectangle 23"/>
          <p:cNvSpPr>
            <a:spLocks noChangeArrowheads="1"/>
          </p:cNvSpPr>
          <p:nvPr/>
        </p:nvSpPr>
        <p:spPr bwMode="auto">
          <a:xfrm>
            <a:off x="6115050" y="43656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 &amp; Deadlock</a:t>
            </a:r>
          </a:p>
        </p:txBody>
      </p:sp>
    </p:spTree>
    <p:extLst>
      <p:ext uri="{BB962C8B-B14F-4D97-AF65-F5344CB8AC3E}">
        <p14:creationId xmlns:p14="http://schemas.microsoft.com/office/powerpoint/2010/main" val="160600358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4095750"/>
            <a:ext cx="8102600" cy="24892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 set of processes are deadlocked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iff</a:t>
            </a:r>
            <a:r>
              <a:rPr lang="en-US" sz="2000">
                <a:latin typeface="Arial" charset="0"/>
              </a:rPr>
              <a:t> the following conditions hold simultaneously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1.</a:t>
            </a:r>
            <a:r>
              <a:rPr lang="en-US" sz="1800">
                <a:latin typeface="Arial" charset="0"/>
              </a:rPr>
              <a:t>	Mutual exclusion is required for resource usage (serially useable)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2.</a:t>
            </a:r>
            <a:r>
              <a:rPr lang="en-US" sz="1800">
                <a:latin typeface="Arial" charset="0"/>
              </a:rPr>
              <a:t>	A process is in a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hold-and-wait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state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3.</a:t>
            </a:r>
            <a:r>
              <a:rPr lang="en-US" sz="1800">
                <a:latin typeface="Arial" charset="0"/>
              </a:rPr>
              <a:t>	Preemption of resource usage is not allowed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4.</a:t>
            </a:r>
            <a:r>
              <a:rPr lang="en-US" sz="1800">
                <a:latin typeface="Arial" charset="0"/>
              </a:rPr>
              <a:t>	Circular waiting exists (a cycle exists in the </a:t>
            </a:r>
            <a:r>
              <a:rPr lang="en-US" sz="1800" i="1">
                <a:latin typeface="Arial" charset="0"/>
              </a:rPr>
              <a:t>RAG</a:t>
            </a:r>
            <a:r>
              <a:rPr lang="en-US" sz="1800">
                <a:latin typeface="Arial" charset="0"/>
              </a:rPr>
              <a:t>)</a:t>
            </a:r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1784350" y="2397497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93725" y="2114922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643313" y="2275260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80903" name="Oval 7"/>
          <p:cNvSpPr>
            <a:spLocks noChangeArrowheads="1"/>
          </p:cNvSpPr>
          <p:nvPr/>
        </p:nvSpPr>
        <p:spPr bwMode="auto">
          <a:xfrm>
            <a:off x="6851650" y="2397497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4267200" y="3626222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4476750" y="37913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748088" y="3183310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11275" name="Arc 11"/>
          <p:cNvSpPr>
            <a:spLocks/>
          </p:cNvSpPr>
          <p:nvPr/>
        </p:nvSpPr>
        <p:spPr bwMode="auto">
          <a:xfrm>
            <a:off x="2071688" y="1678360"/>
            <a:ext cx="2139950" cy="704850"/>
          </a:xfrm>
          <a:custGeom>
            <a:avLst/>
            <a:gdLst>
              <a:gd name="T0" fmla="*/ 0 w 21600"/>
              <a:gd name="T1" fmla="*/ 750624285 h 21599"/>
              <a:gd name="T2" fmla="*/ 2147483647 w 21600"/>
              <a:gd name="T3" fmla="*/ 0 h 21599"/>
              <a:gd name="T4" fmla="*/ 2147483647 w 21600"/>
              <a:gd name="T5" fmla="*/ 750624285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7512050" y="2384797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11277" name="Arc 13"/>
          <p:cNvSpPr>
            <a:spLocks/>
          </p:cNvSpPr>
          <p:nvPr/>
        </p:nvSpPr>
        <p:spPr bwMode="auto">
          <a:xfrm rot="10800000">
            <a:off x="4795838" y="3011860"/>
            <a:ext cx="2292350" cy="850900"/>
          </a:xfrm>
          <a:custGeom>
            <a:avLst/>
            <a:gdLst>
              <a:gd name="T0" fmla="*/ 0 w 21600"/>
              <a:gd name="T1" fmla="*/ 1320590334 h 21599"/>
              <a:gd name="T2" fmla="*/ 2147483647 w 21600"/>
              <a:gd name="T3" fmla="*/ 0 h 21599"/>
              <a:gd name="T4" fmla="*/ 2147483647 w 21600"/>
              <a:gd name="T5" fmla="*/ 132059033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Arc 14"/>
          <p:cNvSpPr>
            <a:spLocks/>
          </p:cNvSpPr>
          <p:nvPr/>
        </p:nvSpPr>
        <p:spPr bwMode="auto">
          <a:xfrm rot="10800000">
            <a:off x="2038350" y="3018210"/>
            <a:ext cx="2432050" cy="8191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178101407 h 21600"/>
              <a:gd name="T4" fmla="*/ 0 w 21600"/>
              <a:gd name="T5" fmla="*/ 11781014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4267200" y="1340222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80" name="Arc 16"/>
          <p:cNvSpPr>
            <a:spLocks/>
          </p:cNvSpPr>
          <p:nvPr/>
        </p:nvSpPr>
        <p:spPr bwMode="auto">
          <a:xfrm>
            <a:off x="4572000" y="2027610"/>
            <a:ext cx="2425700" cy="368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07077355 h 21600"/>
              <a:gd name="T4" fmla="*/ 0 w 21600"/>
              <a:gd name="T5" fmla="*/ 10707735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Arc 17"/>
          <p:cNvSpPr>
            <a:spLocks/>
          </p:cNvSpPr>
          <p:nvPr/>
        </p:nvSpPr>
        <p:spPr bwMode="auto">
          <a:xfrm>
            <a:off x="4546600" y="1799010"/>
            <a:ext cx="2527300" cy="6032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70527010 h 21600"/>
              <a:gd name="T4" fmla="*/ 0 w 21600"/>
              <a:gd name="T5" fmla="*/ 47052701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>
            <a:off x="4584700" y="1564060"/>
            <a:ext cx="2584450" cy="8255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205711717 h 21600"/>
              <a:gd name="T4" fmla="*/ 0 w 21600"/>
              <a:gd name="T5" fmla="*/ 120571171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4476750" y="14926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4476750" y="17339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4476750" y="19752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</a:t>
            </a:r>
            <a:r>
              <a:rPr lang="en-US"/>
              <a:t>Operational Definition of Deadlock</a:t>
            </a:r>
          </a:p>
        </p:txBody>
      </p:sp>
    </p:spTree>
    <p:extLst>
      <p:ext uri="{BB962C8B-B14F-4D97-AF65-F5344CB8AC3E}">
        <p14:creationId xmlns:p14="http://schemas.microsoft.com/office/powerpoint/2010/main" val="12416729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279525"/>
            <a:ext cx="8401050" cy="448945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</a:rPr>
              <a:t>Adopt some resource allocation protocol that ensures deadlock can never occur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990000"/>
                </a:solidFill>
                <a:latin typeface="Arial" charset="0"/>
              </a:rPr>
              <a:t>Deadlock prevention/avoidance</a:t>
            </a:r>
            <a:endParaRPr lang="en-US" dirty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Guarantee that deadlock will never occur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Generally breaks one of the following conditions:</a:t>
            </a:r>
          </a:p>
          <a:p>
            <a:pPr lvl="3">
              <a:lnSpc>
                <a:spcPct val="80000"/>
              </a:lnSpc>
            </a:pPr>
            <a:r>
              <a:rPr lang="en-US" dirty="0" err="1">
                <a:latin typeface="Arial" charset="0"/>
              </a:rPr>
              <a:t>Mutex</a:t>
            </a:r>
            <a:endParaRPr lang="en-US" dirty="0">
              <a:latin typeface="Arial" charset="0"/>
            </a:endParaRP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Hold-and-wait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No preemption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Circular wait *This is usually the weak link*</a:t>
            </a:r>
          </a:p>
          <a:p>
            <a:pPr lvl="3">
              <a:lnSpc>
                <a:spcPct val="80000"/>
              </a:lnSpc>
            </a:pPr>
            <a:endParaRPr 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990000"/>
                </a:solidFill>
                <a:latin typeface="Arial" charset="0"/>
              </a:rPr>
              <a:t>Deadlock detection and recovery</a:t>
            </a:r>
            <a:endParaRPr lang="en-US" dirty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Admit the possibility of deadlock occurring and periodically check for it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On detecting deadlock, abort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Breaks the no-preemption condition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And non-trivial to restore all invariants</a:t>
            </a:r>
          </a:p>
          <a:p>
            <a:pPr lvl="1">
              <a:lnSpc>
                <a:spcPct val="80000"/>
              </a:lnSpc>
            </a:pP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 Prevention and/or Recovery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What does the RAG for a lock look like?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5630212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412776"/>
            <a:ext cx="7874000" cy="547687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Recall this situation.  How can we avoid it?</a:t>
            </a:r>
          </a:p>
        </p:txBody>
      </p:sp>
      <p:sp>
        <p:nvSpPr>
          <p:cNvPr id="212057" name="Rectangle 89"/>
          <p:cNvSpPr>
            <a:spLocks noChangeArrowheads="1"/>
          </p:cNvSpPr>
          <p:nvPr/>
        </p:nvSpPr>
        <p:spPr bwMode="auto">
          <a:xfrm>
            <a:off x="1475656" y="1960463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Producer1() {</a:t>
            </a:r>
            <a:endParaRPr lang="en-US" sz="1600" i="1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12058" name="Rectangle 90"/>
          <p:cNvSpPr>
            <a:spLocks noChangeArrowheads="1"/>
          </p:cNvSpPr>
          <p:nvPr/>
        </p:nvSpPr>
        <p:spPr bwMode="auto">
          <a:xfrm>
            <a:off x="4538663" y="1950938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Producer2(){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12059" name="Rectangle 91"/>
          <p:cNvSpPr>
            <a:spLocks noChangeArrowheads="1"/>
          </p:cNvSpPr>
          <p:nvPr/>
        </p:nvSpPr>
        <p:spPr bwMode="auto">
          <a:xfrm>
            <a:off x="741363" y="3414613"/>
            <a:ext cx="78740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Eliminate circular waiting by ordering all locks (or semaphores, or resoruces).  All code grabs locks in a predefined order.  Problems?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Maintaining global order is difficult, especially in a large project.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Global order can force a client to grab a lock earlier than it would like, tying up a resource for too long.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Deadlock is a global property, but lock manipulation is local.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 Avoidance</a:t>
            </a:r>
            <a:r>
              <a:rPr lang="en-US"/>
              <a:t>: Resource Ordering</a:t>
            </a:r>
          </a:p>
        </p:txBody>
      </p:sp>
    </p:spTree>
    <p:extLst>
      <p:ext uri="{BB962C8B-B14F-4D97-AF65-F5344CB8AC3E}">
        <p14:creationId xmlns:p14="http://schemas.microsoft.com/office/powerpoint/2010/main" val="16614602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1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1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autoUpdateAnimBg="0"/>
      <p:bldP spid="212057" grpId="0" animBg="1"/>
      <p:bldP spid="212058" grpId="0" animBg="1"/>
      <p:bldP spid="21205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Lock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program code convention</a:t>
            </a:r>
          </a:p>
          <a:p>
            <a:r>
              <a:rPr lang="en-US" dirty="0"/>
              <a:t>Developers get together, have lunch, plan the order of locks</a:t>
            </a:r>
          </a:p>
          <a:p>
            <a:r>
              <a:rPr lang="en-US" dirty="0"/>
              <a:t>In general, nothing at compile time or run-time prevents you from violating this convention</a:t>
            </a:r>
          </a:p>
          <a:p>
            <a:pPr lvl="1"/>
            <a:r>
              <a:rPr lang="en-US" dirty="0"/>
              <a:t>Research topics on making this better:</a:t>
            </a:r>
          </a:p>
          <a:p>
            <a:pPr lvl="2"/>
            <a:r>
              <a:rPr lang="en-US" dirty="0"/>
              <a:t>Finding locking bugs</a:t>
            </a:r>
          </a:p>
          <a:p>
            <a:pPr lvl="2"/>
            <a:r>
              <a:rPr lang="en-US" dirty="0"/>
              <a:t>Automatically locking things properly</a:t>
            </a:r>
          </a:p>
          <a:p>
            <a:pPr lvl="2"/>
            <a:r>
              <a:rPr lang="en-US" dirty="0"/>
              <a:t>Transactional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19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order?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I lock each entry in a linked list.  What is a sensible ordering?</a:t>
            </a:r>
          </a:p>
          <a:p>
            <a:pPr lvl="1"/>
            <a:r>
              <a:rPr lang="en-US" dirty="0"/>
              <a:t>Lock each item in list order</a:t>
            </a:r>
          </a:p>
          <a:p>
            <a:pPr lvl="1"/>
            <a:r>
              <a:rPr lang="en-US" dirty="0"/>
              <a:t>What if the list changes order?</a:t>
            </a:r>
          </a:p>
          <a:p>
            <a:pPr lvl="1"/>
            <a:r>
              <a:rPr lang="en-US" dirty="0"/>
              <a:t>Uh-oh!  This is a hard problem</a:t>
            </a:r>
          </a:p>
          <a:p>
            <a:r>
              <a:rPr lang="en-US" dirty="0"/>
              <a:t>Lock-ordering usually reflects static assumptions about the structure of the data</a:t>
            </a:r>
          </a:p>
          <a:p>
            <a:pPr lvl="1"/>
            <a:r>
              <a:rPr lang="en-US" dirty="0"/>
              <a:t>When you can’t make these assumptions, ordering gets hard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1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locks for dynamic data structures are ordered by kernel virtual address</a:t>
            </a:r>
          </a:p>
          <a:p>
            <a:pPr lvl="1"/>
            <a:r>
              <a:rPr lang="en-US" dirty="0"/>
              <a:t>I.e., grab locks in increasing virtual address order</a:t>
            </a:r>
          </a:p>
          <a:p>
            <a:r>
              <a:rPr lang="en-US" dirty="0"/>
              <a:t>A few places where traversal path is used instead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98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Lock ordering in practice</a:t>
            </a:r>
            <a:br>
              <a:rPr lang="en-US" dirty="0"/>
            </a:br>
            <a:r>
              <a:rPr lang="en-US" sz="4000" dirty="0"/>
              <a:t>From Linux: </a:t>
            </a:r>
            <a:r>
              <a:rPr lang="en-US" sz="4000" dirty="0" err="1"/>
              <a:t>fs</a:t>
            </a:r>
            <a:r>
              <a:rPr lang="en-US" sz="4000" dirty="0"/>
              <a:t>/</a:t>
            </a:r>
            <a:r>
              <a:rPr lang="en-US" sz="4000" dirty="0" err="1"/>
              <a:t>dcache.c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300" b="1" dirty="0">
                <a:latin typeface="Courier New"/>
                <a:cs typeface="Courier New"/>
              </a:rPr>
              <a:t>void </a:t>
            </a:r>
            <a:r>
              <a:rPr lang="en-US" sz="1300" b="1" dirty="0" err="1">
                <a:latin typeface="Courier New"/>
                <a:cs typeface="Courier New"/>
              </a:rPr>
              <a:t>d_prune_aliases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 *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) {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 *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hlist_node</a:t>
            </a:r>
            <a:r>
              <a:rPr lang="en-US" sz="1300" b="1" dirty="0">
                <a:latin typeface="Courier New"/>
                <a:cs typeface="Courier New"/>
              </a:rPr>
              <a:t> *p;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restart: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spin_lock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hlist_for_each_entry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, p, 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i_dentry</a:t>
            </a:r>
            <a:r>
              <a:rPr lang="en-US" sz="1300" b="1" dirty="0">
                <a:latin typeface="Courier New"/>
                <a:cs typeface="Courier New"/>
              </a:rPr>
              <a:t>, </a:t>
            </a:r>
            <a:r>
              <a:rPr lang="en-US" sz="1300" b="1" dirty="0" err="1">
                <a:latin typeface="Courier New"/>
                <a:cs typeface="Courier New"/>
              </a:rPr>
              <a:t>d_alias</a:t>
            </a:r>
            <a:r>
              <a:rPr lang="en-US" sz="1300" b="1" dirty="0">
                <a:latin typeface="Courier New"/>
                <a:cs typeface="Courier New"/>
              </a:rPr>
              <a:t>) {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</a:t>
            </a:r>
            <a:r>
              <a:rPr lang="en-US" sz="1300" b="1" dirty="0" err="1">
                <a:latin typeface="Courier New"/>
                <a:cs typeface="Courier New"/>
              </a:rPr>
              <a:t>spin_lock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if (!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d_count</a:t>
            </a:r>
            <a:r>
              <a:rPr lang="en-US" sz="1300" b="1" dirty="0">
                <a:latin typeface="Courier New"/>
                <a:cs typeface="Courier New"/>
              </a:rPr>
              <a:t>) {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__</a:t>
            </a:r>
            <a:r>
              <a:rPr lang="en-US" sz="1300" b="1" dirty="0" err="1">
                <a:latin typeface="Courier New"/>
                <a:cs typeface="Courier New"/>
              </a:rPr>
              <a:t>dget_dlock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__</a:t>
            </a:r>
            <a:r>
              <a:rPr lang="en-US" sz="1300" b="1" dirty="0" err="1">
                <a:latin typeface="Courier New"/>
                <a:cs typeface="Courier New"/>
              </a:rPr>
              <a:t>d_drop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dput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goto</a:t>
            </a:r>
            <a:r>
              <a:rPr lang="en-US" sz="1300" b="1" dirty="0">
                <a:latin typeface="Courier New"/>
                <a:cs typeface="Courier New"/>
              </a:rPr>
              <a:t> restart;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}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}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);</a:t>
            </a:r>
            <a:br>
              <a:rPr lang="en-US" sz="1300" b="1" dirty="0">
                <a:latin typeface="Courier New"/>
                <a:cs typeface="Courier New"/>
              </a:rPr>
            </a:br>
            <a:r>
              <a:rPr lang="en-US" sz="13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661674" y="2265039"/>
            <a:ext cx="2658870" cy="1018787"/>
          </a:xfrm>
          <a:prstGeom prst="wedgeRoundRectCallout">
            <a:avLst>
              <a:gd name="adj1" fmla="val -110623"/>
              <a:gd name="adj2" fmla="val 5860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Care taken to lock </a:t>
            </a:r>
            <a:r>
              <a:rPr lang="en-US" dirty="0" err="1"/>
              <a:t>inode</a:t>
            </a:r>
            <a:r>
              <a:rPr lang="en-US" dirty="0"/>
              <a:t> before each alias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661674" y="5208927"/>
            <a:ext cx="2658870" cy="1018787"/>
          </a:xfrm>
          <a:prstGeom prst="wedgeRoundRectCallout">
            <a:avLst>
              <a:gd name="adj1" fmla="val -98185"/>
              <a:gd name="adj2" fmla="val -1671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Inode</a:t>
            </a:r>
            <a:r>
              <a:rPr lang="en-US" dirty="0"/>
              <a:t> lock protects list;</a:t>
            </a:r>
          </a:p>
          <a:p>
            <a:pPr algn="ctr"/>
            <a:r>
              <a:rPr lang="en-US" dirty="0"/>
              <a:t>Must restart loop after modification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86660"/>
            <a:ext cx="8001000" cy="6821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mm/</a:t>
            </a:r>
            <a:r>
              <a:rPr lang="en-US" sz="4000" dirty="0" err="1"/>
              <a:t>filemap.c</a:t>
            </a:r>
            <a:r>
              <a:rPr lang="en-US" sz="4000" dirty="0"/>
              <a:t> lock ordering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04900" y="921717"/>
            <a:ext cx="7608888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b="1" dirty="0">
                <a:latin typeface="Courier New" charset="0"/>
              </a:rPr>
              <a:t>/* </a:t>
            </a:r>
          </a:p>
          <a:p>
            <a:r>
              <a:rPr lang="en-US" sz="1000" b="1" dirty="0">
                <a:latin typeface="Courier New" charset="0"/>
              </a:rPr>
              <a:t> * Lock ordering: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i_mmap_lock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vmtruncate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(__</a:t>
            </a:r>
            <a:r>
              <a:rPr lang="en-US" sz="1000" b="1" dirty="0" err="1">
                <a:latin typeface="Courier New" charset="0"/>
              </a:rPr>
              <a:t>free_pte</a:t>
            </a:r>
            <a:r>
              <a:rPr lang="en-US" sz="1000" b="1" dirty="0">
                <a:latin typeface="Courier New" charset="0"/>
              </a:rPr>
              <a:t>-&gt;__</a:t>
            </a:r>
            <a:r>
              <a:rPr lang="en-US" sz="1000" b="1" dirty="0" err="1">
                <a:latin typeface="Courier New" charset="0"/>
              </a:rPr>
              <a:t>set_page_dirty_buffers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  -&gt;</a:t>
            </a:r>
            <a:r>
              <a:rPr lang="en-US" sz="1000" b="1" dirty="0" err="1">
                <a:latin typeface="Courier New" charset="0"/>
              </a:rPr>
              <a:t>swap_lock</a:t>
            </a:r>
            <a:r>
              <a:rPr lang="en-US" sz="1000" b="1" dirty="0">
                <a:latin typeface="Courier New" charset="0"/>
              </a:rPr>
              <a:t>             (</a:t>
            </a:r>
            <a:r>
              <a:rPr lang="en-US" sz="1000" b="1" dirty="0" err="1">
                <a:latin typeface="Courier New" charset="0"/>
              </a:rPr>
              <a:t>exclusive_swap_page</a:t>
            </a:r>
            <a:r>
              <a:rPr lang="en-US" sz="1000" b="1" dirty="0">
                <a:latin typeface="Courier New" charset="0"/>
              </a:rPr>
              <a:t>, others)</a:t>
            </a:r>
          </a:p>
          <a:p>
            <a:r>
              <a:rPr lang="en-US" sz="1000" b="1" dirty="0">
                <a:latin typeface="Courier New" charset="0"/>
              </a:rPr>
              <a:t> *    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i_mutex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i_mmap_lock</a:t>
            </a:r>
            <a:r>
              <a:rPr lang="en-US" sz="1000" b="1" dirty="0">
                <a:latin typeface="Courier New" charset="0"/>
              </a:rPr>
              <a:t>             (truncate-&gt;</a:t>
            </a:r>
            <a:r>
              <a:rPr lang="en-US" sz="1000" b="1" dirty="0" err="1">
                <a:latin typeface="Courier New" charset="0"/>
              </a:rPr>
              <a:t>unmap_mapping_range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i_mmap_lock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r>
              <a:rPr lang="en-US" sz="1000" b="1" dirty="0">
                <a:latin typeface="Courier New" charset="0"/>
              </a:rPr>
              <a:t>   (various, mainly in </a:t>
            </a:r>
            <a:r>
              <a:rPr lang="en-US" sz="1000" b="1" dirty="0" err="1">
                <a:latin typeface="Courier New" charset="0"/>
              </a:rPr>
              <a:t>memory.c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(arch-dependent </a:t>
            </a:r>
            <a:r>
              <a:rPr lang="en-US" sz="1000" b="1" dirty="0" err="1">
                <a:latin typeface="Courier New" charset="0"/>
              </a:rPr>
              <a:t>flush_dcache_mmap_lock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lock_page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access_process_vm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i_mutex</a:t>
            </a:r>
            <a:r>
              <a:rPr lang="en-US" sz="1000" b="1" dirty="0">
                <a:latin typeface="Courier New" charset="0"/>
              </a:rPr>
              <a:t>                 (</a:t>
            </a:r>
            <a:r>
              <a:rPr lang="en-US" sz="1000" b="1" dirty="0" err="1">
                <a:latin typeface="Courier New" charset="0"/>
              </a:rPr>
              <a:t>msync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i_mutex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i_alloc_sem</a:t>
            </a:r>
            <a:r>
              <a:rPr lang="en-US" sz="1000" b="1" dirty="0">
                <a:latin typeface="Courier New" charset="0"/>
              </a:rPr>
              <a:t>             (various)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inode_lock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sb_lock</a:t>
            </a:r>
            <a:r>
              <a:rPr lang="en-US" sz="1000" b="1" dirty="0">
                <a:latin typeface="Courier New" charset="0"/>
              </a:rPr>
              <a:t>                 (</a:t>
            </a:r>
            <a:r>
              <a:rPr lang="en-US" sz="1000" b="1" dirty="0" err="1">
                <a:latin typeface="Courier New" charset="0"/>
              </a:rPr>
              <a:t>fs</a:t>
            </a:r>
            <a:r>
              <a:rPr lang="en-US" sz="1000" b="1" dirty="0">
                <a:latin typeface="Courier New" charset="0"/>
              </a:rPr>
              <a:t>/</a:t>
            </a:r>
            <a:r>
              <a:rPr lang="en-US" sz="1000" b="1" dirty="0" err="1">
                <a:latin typeface="Courier New" charset="0"/>
              </a:rPr>
              <a:t>fs-writeback.c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(__</a:t>
            </a:r>
            <a:r>
              <a:rPr lang="en-US" sz="1000" b="1" dirty="0" err="1">
                <a:latin typeface="Courier New" charset="0"/>
              </a:rPr>
              <a:t>sync_single_inode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i_mmap_lock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anon_vma.lock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vma_adjust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anon_vma.lock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r>
              <a:rPr lang="en-US" sz="1000" b="1" dirty="0">
                <a:latin typeface="Courier New" charset="0"/>
              </a:rPr>
              <a:t>     (</a:t>
            </a:r>
            <a:r>
              <a:rPr lang="en-US" sz="1000" b="1" dirty="0" err="1">
                <a:latin typeface="Courier New" charset="0"/>
              </a:rPr>
              <a:t>anon_vma_prepare</a:t>
            </a:r>
            <a:r>
              <a:rPr lang="en-US" sz="1000" b="1" dirty="0">
                <a:latin typeface="Courier New" charset="0"/>
              </a:rPr>
              <a:t> and various)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swap_lock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zone.lru_lock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follow_page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mark_page_accessed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zone.lru_lock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check_pte_range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isolate_lru_page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inode_lock</a:t>
            </a:r>
            <a:r>
              <a:rPr lang="en-US" sz="1000" b="1" dirty="0">
                <a:latin typeface="Courier New" charset="0"/>
              </a:rPr>
              <a:t>  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inode_lock</a:t>
            </a:r>
            <a:r>
              <a:rPr lang="en-US" sz="1000" b="1" dirty="0">
                <a:latin typeface="Courier New" charset="0"/>
              </a:rPr>
              <a:t>              (</a:t>
            </a:r>
            <a:r>
              <a:rPr lang="en-US" sz="1000" b="1" dirty="0" err="1">
                <a:latin typeface="Courier New" charset="0"/>
              </a:rPr>
              <a:t>zap_pte_range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zap_pte_range</a:t>
            </a:r>
            <a:r>
              <a:rPr lang="en-US" sz="1000" b="1" dirty="0">
                <a:latin typeface="Courier New" charset="0"/>
              </a:rPr>
              <a:t>-&gt;__</a:t>
            </a:r>
            <a:r>
              <a:rPr lang="en-US" sz="1000" b="1" dirty="0" err="1">
                <a:latin typeface="Courier New" charset="0"/>
              </a:rPr>
              <a:t>set_page_dirty_buffers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-&gt;task-&gt;</a:t>
            </a:r>
            <a:r>
              <a:rPr lang="en-US" sz="1000" b="1" dirty="0" err="1">
                <a:latin typeface="Courier New" charset="0"/>
              </a:rPr>
              <a:t>proc_lock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dcache_lock</a:t>
            </a:r>
            <a:r>
              <a:rPr lang="en-US" sz="1000" b="1" dirty="0">
                <a:latin typeface="Courier New" charset="0"/>
              </a:rPr>
              <a:t>             (</a:t>
            </a:r>
            <a:r>
              <a:rPr lang="en-US" sz="1000" b="1" dirty="0" err="1">
                <a:latin typeface="Courier New" charset="0"/>
              </a:rPr>
              <a:t>proc_pid_lookup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*/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1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3438525"/>
            <a:ext cx="7874000" cy="266065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Abort all deadlocked processes &amp; reclaim their resources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Abort one process at a time until all cycles in the </a:t>
            </a:r>
            <a:r>
              <a:rPr lang="en-US" sz="1800" i="1">
                <a:latin typeface="Arial" charset="0"/>
              </a:rPr>
              <a:t>RAG</a:t>
            </a:r>
            <a:r>
              <a:rPr lang="en-US" sz="1800">
                <a:latin typeface="Arial" charset="0"/>
              </a:rPr>
              <a:t>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are eliminated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Where to start?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Select low priority process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Processes with most allocation of resources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Caveat: ensure that system is in consistent state (e.g., transactions)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Optimization: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Checkpoint processes periodically; rollback processes to checkpointed state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5329238" y="2519363"/>
            <a:ext cx="457200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2413" y="2587625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4</a:t>
            </a:r>
          </a:p>
        </p:txBody>
      </p:sp>
      <p:sp>
        <p:nvSpPr>
          <p:cNvPr id="205830" name="Oval 6"/>
          <p:cNvSpPr>
            <a:spLocks noChangeArrowheads="1"/>
          </p:cNvSpPr>
          <p:nvPr/>
        </p:nvSpPr>
        <p:spPr bwMode="auto">
          <a:xfrm>
            <a:off x="1901825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905000" y="2587625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1</a:t>
            </a:r>
          </a:p>
        </p:txBody>
      </p:sp>
      <p:sp>
        <p:nvSpPr>
          <p:cNvPr id="205832" name="Oval 8"/>
          <p:cNvSpPr>
            <a:spLocks noChangeArrowheads="1"/>
          </p:cNvSpPr>
          <p:nvPr/>
        </p:nvSpPr>
        <p:spPr bwMode="auto">
          <a:xfrm>
            <a:off x="3032125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035300" y="2587625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2</a:t>
            </a:r>
          </a:p>
        </p:txBody>
      </p:sp>
      <p:sp>
        <p:nvSpPr>
          <p:cNvPr id="205834" name="Oval 10"/>
          <p:cNvSpPr>
            <a:spLocks noChangeArrowheads="1"/>
          </p:cNvSpPr>
          <p:nvPr/>
        </p:nvSpPr>
        <p:spPr bwMode="auto">
          <a:xfrm>
            <a:off x="4183063" y="2519363"/>
            <a:ext cx="455612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186238" y="2587625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3</a:t>
            </a:r>
          </a:p>
        </p:txBody>
      </p:sp>
      <p:sp>
        <p:nvSpPr>
          <p:cNvPr id="205836" name="Oval 12"/>
          <p:cNvSpPr>
            <a:spLocks noChangeArrowheads="1"/>
          </p:cNvSpPr>
          <p:nvPr/>
        </p:nvSpPr>
        <p:spPr bwMode="auto">
          <a:xfrm>
            <a:off x="6477000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837" name="Rectangle 13"/>
          <p:cNvSpPr>
            <a:spLocks noChangeArrowheads="1"/>
          </p:cNvSpPr>
          <p:nvPr/>
        </p:nvSpPr>
        <p:spPr bwMode="auto">
          <a:xfrm>
            <a:off x="6480175" y="2587625"/>
            <a:ext cx="44926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i="1">
                <a:latin typeface="Times" pitchFamily="18" charset="0"/>
                <a:ea typeface="+mn-ea"/>
              </a:rPr>
              <a:t>P</a:t>
            </a:r>
            <a:r>
              <a:rPr lang="en-US" sz="2000" baseline="-25000">
                <a:latin typeface="Times" pitchFamily="18" charset="0"/>
                <a:ea typeface="+mn-ea"/>
              </a:rPr>
              <a:t>5</a:t>
            </a:r>
          </a:p>
        </p:txBody>
      </p:sp>
      <p:grpSp>
        <p:nvGrpSpPr>
          <p:cNvPr id="14350" name="Group 14"/>
          <p:cNvGrpSpPr>
            <a:grpSpLocks/>
          </p:cNvGrpSpPr>
          <p:nvPr/>
        </p:nvGrpSpPr>
        <p:grpSpPr bwMode="auto">
          <a:xfrm>
            <a:off x="2546350" y="1506538"/>
            <a:ext cx="436563" cy="366712"/>
            <a:chOff x="1604" y="2849"/>
            <a:chExt cx="275" cy="231"/>
          </a:xfrm>
        </p:grpSpPr>
        <p:sp>
          <p:nvSpPr>
            <p:cNvPr id="205839" name="Rectangle 15"/>
            <p:cNvSpPr>
              <a:spLocks noChangeArrowheads="1"/>
            </p:cNvSpPr>
            <p:nvPr/>
          </p:nvSpPr>
          <p:spPr bwMode="auto">
            <a:xfrm>
              <a:off x="1604" y="2849"/>
              <a:ext cx="275" cy="231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14422" name="Oval 16"/>
            <p:cNvSpPr>
              <a:spLocks noChangeArrowheads="1"/>
            </p:cNvSpPr>
            <p:nvPr/>
          </p:nvSpPr>
          <p:spPr bwMode="auto">
            <a:xfrm>
              <a:off x="1718" y="2895"/>
              <a:ext cx="47" cy="51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3" name="Oval 17"/>
            <p:cNvSpPr>
              <a:spLocks noChangeArrowheads="1"/>
            </p:cNvSpPr>
            <p:nvPr/>
          </p:nvSpPr>
          <p:spPr bwMode="auto">
            <a:xfrm>
              <a:off x="1801" y="2973"/>
              <a:ext cx="47" cy="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4" name="Oval 18"/>
            <p:cNvSpPr>
              <a:spLocks noChangeArrowheads="1"/>
            </p:cNvSpPr>
            <p:nvPr/>
          </p:nvSpPr>
          <p:spPr bwMode="auto">
            <a:xfrm>
              <a:off x="1646" y="2973"/>
              <a:ext cx="47" cy="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1" name="Group 19"/>
          <p:cNvGrpSpPr>
            <a:grpSpLocks/>
          </p:cNvGrpSpPr>
          <p:nvPr/>
        </p:nvGrpSpPr>
        <p:grpSpPr bwMode="auto">
          <a:xfrm>
            <a:off x="4787900" y="1428750"/>
            <a:ext cx="647700" cy="522288"/>
            <a:chOff x="3016" y="2764"/>
            <a:chExt cx="408" cy="329"/>
          </a:xfrm>
        </p:grpSpPr>
        <p:sp>
          <p:nvSpPr>
            <p:cNvPr id="205844" name="Rectangle 20"/>
            <p:cNvSpPr>
              <a:spLocks noChangeArrowheads="1"/>
            </p:cNvSpPr>
            <p:nvPr/>
          </p:nvSpPr>
          <p:spPr bwMode="auto">
            <a:xfrm>
              <a:off x="3016" y="2764"/>
              <a:ext cx="408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408" name="Group 21"/>
            <p:cNvGrpSpPr>
              <a:grpSpLocks/>
            </p:cNvGrpSpPr>
            <p:nvPr/>
          </p:nvGrpSpPr>
          <p:grpSpPr bwMode="auto">
            <a:xfrm>
              <a:off x="3056" y="2800"/>
              <a:ext cx="327" cy="257"/>
              <a:chOff x="3045" y="2820"/>
              <a:chExt cx="327" cy="257"/>
            </a:xfrm>
          </p:grpSpPr>
          <p:sp>
            <p:nvSpPr>
              <p:cNvPr id="14409" name="Oval 22"/>
              <p:cNvSpPr>
                <a:spLocks noChangeArrowheads="1"/>
              </p:cNvSpPr>
              <p:nvPr/>
            </p:nvSpPr>
            <p:spPr bwMode="auto">
              <a:xfrm>
                <a:off x="3045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0" name="Oval 23"/>
              <p:cNvSpPr>
                <a:spLocks noChangeArrowheads="1"/>
              </p:cNvSpPr>
              <p:nvPr/>
            </p:nvSpPr>
            <p:spPr bwMode="auto">
              <a:xfrm>
                <a:off x="3138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1" name="Oval 24"/>
              <p:cNvSpPr>
                <a:spLocks noChangeArrowheads="1"/>
              </p:cNvSpPr>
              <p:nvPr/>
            </p:nvSpPr>
            <p:spPr bwMode="auto">
              <a:xfrm>
                <a:off x="3232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2" name="Oval 25"/>
              <p:cNvSpPr>
                <a:spLocks noChangeArrowheads="1"/>
              </p:cNvSpPr>
              <p:nvPr/>
            </p:nvSpPr>
            <p:spPr bwMode="auto">
              <a:xfrm>
                <a:off x="3045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3" name="Oval 26"/>
              <p:cNvSpPr>
                <a:spLocks noChangeArrowheads="1"/>
              </p:cNvSpPr>
              <p:nvPr/>
            </p:nvSpPr>
            <p:spPr bwMode="auto">
              <a:xfrm>
                <a:off x="3138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4" name="Oval 27"/>
              <p:cNvSpPr>
                <a:spLocks noChangeArrowheads="1"/>
              </p:cNvSpPr>
              <p:nvPr/>
            </p:nvSpPr>
            <p:spPr bwMode="auto">
              <a:xfrm>
                <a:off x="3232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5" name="Oval 28"/>
              <p:cNvSpPr>
                <a:spLocks noChangeArrowheads="1"/>
              </p:cNvSpPr>
              <p:nvPr/>
            </p:nvSpPr>
            <p:spPr bwMode="auto">
              <a:xfrm>
                <a:off x="3045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6" name="Oval 29"/>
              <p:cNvSpPr>
                <a:spLocks noChangeArrowheads="1"/>
              </p:cNvSpPr>
              <p:nvPr/>
            </p:nvSpPr>
            <p:spPr bwMode="auto">
              <a:xfrm>
                <a:off x="3138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7" name="Oval 30"/>
              <p:cNvSpPr>
                <a:spLocks noChangeArrowheads="1"/>
              </p:cNvSpPr>
              <p:nvPr/>
            </p:nvSpPr>
            <p:spPr bwMode="auto">
              <a:xfrm>
                <a:off x="3232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8" name="Oval 31"/>
              <p:cNvSpPr>
                <a:spLocks noChangeArrowheads="1"/>
              </p:cNvSpPr>
              <p:nvPr/>
            </p:nvSpPr>
            <p:spPr bwMode="auto">
              <a:xfrm>
                <a:off x="3325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9" name="Oval 32"/>
              <p:cNvSpPr>
                <a:spLocks noChangeArrowheads="1"/>
              </p:cNvSpPr>
              <p:nvPr/>
            </p:nvSpPr>
            <p:spPr bwMode="auto">
              <a:xfrm>
                <a:off x="3325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0" name="Oval 33"/>
              <p:cNvSpPr>
                <a:spLocks noChangeArrowheads="1"/>
              </p:cNvSpPr>
              <p:nvPr/>
            </p:nvSpPr>
            <p:spPr bwMode="auto">
              <a:xfrm>
                <a:off x="3325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52" name="Group 34"/>
          <p:cNvGrpSpPr>
            <a:grpSpLocks/>
          </p:cNvGrpSpPr>
          <p:nvPr/>
        </p:nvGrpSpPr>
        <p:grpSpPr bwMode="auto">
          <a:xfrm>
            <a:off x="3606800" y="1428750"/>
            <a:ext cx="787400" cy="522288"/>
            <a:chOff x="2272" y="2772"/>
            <a:chExt cx="496" cy="329"/>
          </a:xfrm>
        </p:grpSpPr>
        <p:sp>
          <p:nvSpPr>
            <p:cNvPr id="205859" name="Rectangle 35"/>
            <p:cNvSpPr>
              <a:spLocks noChangeArrowheads="1"/>
            </p:cNvSpPr>
            <p:nvPr/>
          </p:nvSpPr>
          <p:spPr bwMode="auto">
            <a:xfrm>
              <a:off x="2272" y="2772"/>
              <a:ext cx="496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392" name="Group 36"/>
            <p:cNvGrpSpPr>
              <a:grpSpLocks/>
            </p:cNvGrpSpPr>
            <p:nvPr/>
          </p:nvGrpSpPr>
          <p:grpSpPr bwMode="auto">
            <a:xfrm>
              <a:off x="2310" y="2808"/>
              <a:ext cx="420" cy="257"/>
              <a:chOff x="2302" y="2807"/>
              <a:chExt cx="420" cy="257"/>
            </a:xfrm>
          </p:grpSpPr>
          <p:sp>
            <p:nvSpPr>
              <p:cNvPr id="14393" name="Oval 37"/>
              <p:cNvSpPr>
                <a:spLocks noChangeArrowheads="1"/>
              </p:cNvSpPr>
              <p:nvPr/>
            </p:nvSpPr>
            <p:spPr bwMode="auto">
              <a:xfrm>
                <a:off x="2302" y="2807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4" name="Oval 38"/>
              <p:cNvSpPr>
                <a:spLocks noChangeArrowheads="1"/>
              </p:cNvSpPr>
              <p:nvPr/>
            </p:nvSpPr>
            <p:spPr bwMode="auto">
              <a:xfrm>
                <a:off x="2395" y="2807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5" name="Oval 39"/>
              <p:cNvSpPr>
                <a:spLocks noChangeArrowheads="1"/>
              </p:cNvSpPr>
              <p:nvPr/>
            </p:nvSpPr>
            <p:spPr bwMode="auto">
              <a:xfrm>
                <a:off x="2489" y="2807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6" name="Oval 40"/>
              <p:cNvSpPr>
                <a:spLocks noChangeArrowheads="1"/>
              </p:cNvSpPr>
              <p:nvPr/>
            </p:nvSpPr>
            <p:spPr bwMode="auto">
              <a:xfrm>
                <a:off x="2302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7" name="Oval 41"/>
              <p:cNvSpPr>
                <a:spLocks noChangeArrowheads="1"/>
              </p:cNvSpPr>
              <p:nvPr/>
            </p:nvSpPr>
            <p:spPr bwMode="auto">
              <a:xfrm>
                <a:off x="2395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8" name="Oval 42"/>
              <p:cNvSpPr>
                <a:spLocks noChangeArrowheads="1"/>
              </p:cNvSpPr>
              <p:nvPr/>
            </p:nvSpPr>
            <p:spPr bwMode="auto">
              <a:xfrm>
                <a:off x="2489" y="2910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9" name="Oval 43"/>
              <p:cNvSpPr>
                <a:spLocks noChangeArrowheads="1"/>
              </p:cNvSpPr>
              <p:nvPr/>
            </p:nvSpPr>
            <p:spPr bwMode="auto">
              <a:xfrm>
                <a:off x="2302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0" name="Oval 44"/>
              <p:cNvSpPr>
                <a:spLocks noChangeArrowheads="1"/>
              </p:cNvSpPr>
              <p:nvPr/>
            </p:nvSpPr>
            <p:spPr bwMode="auto">
              <a:xfrm>
                <a:off x="2395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1" name="Oval 45"/>
              <p:cNvSpPr>
                <a:spLocks noChangeArrowheads="1"/>
              </p:cNvSpPr>
              <p:nvPr/>
            </p:nvSpPr>
            <p:spPr bwMode="auto">
              <a:xfrm>
                <a:off x="2489" y="3013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2" name="Oval 46"/>
              <p:cNvSpPr>
                <a:spLocks noChangeArrowheads="1"/>
              </p:cNvSpPr>
              <p:nvPr/>
            </p:nvSpPr>
            <p:spPr bwMode="auto">
              <a:xfrm>
                <a:off x="2582" y="2807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3" name="Oval 47"/>
              <p:cNvSpPr>
                <a:spLocks noChangeArrowheads="1"/>
              </p:cNvSpPr>
              <p:nvPr/>
            </p:nvSpPr>
            <p:spPr bwMode="auto">
              <a:xfrm>
                <a:off x="2582" y="291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4" name="Oval 48"/>
              <p:cNvSpPr>
                <a:spLocks noChangeArrowheads="1"/>
              </p:cNvSpPr>
              <p:nvPr/>
            </p:nvSpPr>
            <p:spPr bwMode="auto">
              <a:xfrm>
                <a:off x="2582" y="301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5" name="Oval 49"/>
              <p:cNvSpPr>
                <a:spLocks noChangeArrowheads="1"/>
              </p:cNvSpPr>
              <p:nvPr/>
            </p:nvSpPr>
            <p:spPr bwMode="auto">
              <a:xfrm>
                <a:off x="2674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6" name="Oval 50"/>
              <p:cNvSpPr>
                <a:spLocks noChangeArrowheads="1"/>
              </p:cNvSpPr>
              <p:nvPr/>
            </p:nvSpPr>
            <p:spPr bwMode="auto">
              <a:xfrm>
                <a:off x="2674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53" name="Group 51"/>
          <p:cNvGrpSpPr>
            <a:grpSpLocks/>
          </p:cNvGrpSpPr>
          <p:nvPr/>
        </p:nvGrpSpPr>
        <p:grpSpPr bwMode="auto">
          <a:xfrm>
            <a:off x="5892800" y="1428750"/>
            <a:ext cx="647700" cy="522288"/>
            <a:chOff x="3712" y="2796"/>
            <a:chExt cx="408" cy="329"/>
          </a:xfrm>
        </p:grpSpPr>
        <p:sp>
          <p:nvSpPr>
            <p:cNvPr id="205876" name="Rectangle 52"/>
            <p:cNvSpPr>
              <a:spLocks noChangeArrowheads="1"/>
            </p:cNvSpPr>
            <p:nvPr/>
          </p:nvSpPr>
          <p:spPr bwMode="auto">
            <a:xfrm>
              <a:off x="3712" y="2796"/>
              <a:ext cx="408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379" name="Group 53"/>
            <p:cNvGrpSpPr>
              <a:grpSpLocks/>
            </p:cNvGrpSpPr>
            <p:nvPr/>
          </p:nvGrpSpPr>
          <p:grpSpPr bwMode="auto">
            <a:xfrm>
              <a:off x="3753" y="2832"/>
              <a:ext cx="326" cy="257"/>
              <a:chOff x="3761" y="2820"/>
              <a:chExt cx="326" cy="257"/>
            </a:xfrm>
          </p:grpSpPr>
          <p:sp>
            <p:nvSpPr>
              <p:cNvPr id="14380" name="Oval 54"/>
              <p:cNvSpPr>
                <a:spLocks noChangeArrowheads="1"/>
              </p:cNvSpPr>
              <p:nvPr/>
            </p:nvSpPr>
            <p:spPr bwMode="auto">
              <a:xfrm>
                <a:off x="3761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Oval 55"/>
              <p:cNvSpPr>
                <a:spLocks noChangeArrowheads="1"/>
              </p:cNvSpPr>
              <p:nvPr/>
            </p:nvSpPr>
            <p:spPr bwMode="auto">
              <a:xfrm>
                <a:off x="3855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2" name="Oval 56"/>
              <p:cNvSpPr>
                <a:spLocks noChangeArrowheads="1"/>
              </p:cNvSpPr>
              <p:nvPr/>
            </p:nvSpPr>
            <p:spPr bwMode="auto">
              <a:xfrm>
                <a:off x="3947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3" name="Oval 57"/>
              <p:cNvSpPr>
                <a:spLocks noChangeArrowheads="1"/>
              </p:cNvSpPr>
              <p:nvPr/>
            </p:nvSpPr>
            <p:spPr bwMode="auto">
              <a:xfrm>
                <a:off x="3761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4" name="Oval 58"/>
              <p:cNvSpPr>
                <a:spLocks noChangeArrowheads="1"/>
              </p:cNvSpPr>
              <p:nvPr/>
            </p:nvSpPr>
            <p:spPr bwMode="auto">
              <a:xfrm>
                <a:off x="3855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5" name="Oval 59"/>
              <p:cNvSpPr>
                <a:spLocks noChangeArrowheads="1"/>
              </p:cNvSpPr>
              <p:nvPr/>
            </p:nvSpPr>
            <p:spPr bwMode="auto">
              <a:xfrm>
                <a:off x="3947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6" name="Oval 60"/>
              <p:cNvSpPr>
                <a:spLocks noChangeArrowheads="1"/>
              </p:cNvSpPr>
              <p:nvPr/>
            </p:nvSpPr>
            <p:spPr bwMode="auto">
              <a:xfrm>
                <a:off x="3761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7" name="Oval 61"/>
              <p:cNvSpPr>
                <a:spLocks noChangeArrowheads="1"/>
              </p:cNvSpPr>
              <p:nvPr/>
            </p:nvSpPr>
            <p:spPr bwMode="auto">
              <a:xfrm>
                <a:off x="3855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8" name="Oval 62"/>
              <p:cNvSpPr>
                <a:spLocks noChangeArrowheads="1"/>
              </p:cNvSpPr>
              <p:nvPr/>
            </p:nvSpPr>
            <p:spPr bwMode="auto">
              <a:xfrm>
                <a:off x="3947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9" name="Oval 63"/>
              <p:cNvSpPr>
                <a:spLocks noChangeArrowheads="1"/>
              </p:cNvSpPr>
              <p:nvPr/>
            </p:nvSpPr>
            <p:spPr bwMode="auto">
              <a:xfrm>
                <a:off x="4040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0" name="Oval 64"/>
              <p:cNvSpPr>
                <a:spLocks noChangeArrowheads="1"/>
              </p:cNvSpPr>
              <p:nvPr/>
            </p:nvSpPr>
            <p:spPr bwMode="auto">
              <a:xfrm>
                <a:off x="4040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354" name="Line 65"/>
          <p:cNvSpPr>
            <a:spLocks noChangeShapeType="1"/>
          </p:cNvSpPr>
          <p:nvPr/>
        </p:nvSpPr>
        <p:spPr bwMode="auto">
          <a:xfrm>
            <a:off x="6386513" y="1982788"/>
            <a:ext cx="200025" cy="56038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66"/>
          <p:cNvSpPr>
            <a:spLocks noChangeShapeType="1"/>
          </p:cNvSpPr>
          <p:nvPr/>
        </p:nvSpPr>
        <p:spPr bwMode="auto">
          <a:xfrm flipH="1">
            <a:off x="5730875" y="1936750"/>
            <a:ext cx="404813" cy="6080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67"/>
          <p:cNvSpPr>
            <a:spLocks noChangeShapeType="1"/>
          </p:cNvSpPr>
          <p:nvPr/>
        </p:nvSpPr>
        <p:spPr bwMode="auto">
          <a:xfrm flipH="1">
            <a:off x="4652963" y="1955800"/>
            <a:ext cx="1300162" cy="7286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68"/>
          <p:cNvSpPr>
            <a:spLocks noChangeShapeType="1"/>
          </p:cNvSpPr>
          <p:nvPr/>
        </p:nvSpPr>
        <p:spPr bwMode="auto">
          <a:xfrm flipH="1">
            <a:off x="2360613" y="1538288"/>
            <a:ext cx="3805237" cy="11747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69"/>
          <p:cNvSpPr>
            <a:spLocks noChangeShapeType="1"/>
          </p:cNvSpPr>
          <p:nvPr/>
        </p:nvSpPr>
        <p:spPr bwMode="auto">
          <a:xfrm>
            <a:off x="5330825" y="1879600"/>
            <a:ext cx="1162050" cy="7905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70"/>
          <p:cNvSpPr>
            <a:spLocks noChangeShapeType="1"/>
          </p:cNvSpPr>
          <p:nvPr/>
        </p:nvSpPr>
        <p:spPr bwMode="auto">
          <a:xfrm>
            <a:off x="5172075" y="1943100"/>
            <a:ext cx="241300" cy="5905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71"/>
          <p:cNvSpPr>
            <a:spLocks noChangeShapeType="1"/>
          </p:cNvSpPr>
          <p:nvPr/>
        </p:nvSpPr>
        <p:spPr bwMode="auto">
          <a:xfrm flipH="1">
            <a:off x="4565650" y="1955800"/>
            <a:ext cx="465138" cy="5984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72"/>
          <p:cNvSpPr>
            <a:spLocks noChangeShapeType="1"/>
          </p:cNvSpPr>
          <p:nvPr/>
        </p:nvSpPr>
        <p:spPr bwMode="auto">
          <a:xfrm flipH="1">
            <a:off x="2351088" y="1879600"/>
            <a:ext cx="2530475" cy="7524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73"/>
          <p:cNvSpPr>
            <a:spLocks noChangeShapeType="1"/>
          </p:cNvSpPr>
          <p:nvPr/>
        </p:nvSpPr>
        <p:spPr bwMode="auto">
          <a:xfrm>
            <a:off x="3743325" y="1968500"/>
            <a:ext cx="520700" cy="5699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74"/>
          <p:cNvSpPr>
            <a:spLocks noChangeShapeType="1"/>
          </p:cNvSpPr>
          <p:nvPr/>
        </p:nvSpPr>
        <p:spPr bwMode="auto">
          <a:xfrm>
            <a:off x="4092575" y="1944688"/>
            <a:ext cx="1227138" cy="7016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75"/>
          <p:cNvSpPr>
            <a:spLocks noChangeShapeType="1"/>
          </p:cNvSpPr>
          <p:nvPr/>
        </p:nvSpPr>
        <p:spPr bwMode="auto">
          <a:xfrm>
            <a:off x="2665413" y="1804988"/>
            <a:ext cx="457200" cy="7191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Line 76"/>
          <p:cNvSpPr>
            <a:spLocks noChangeShapeType="1"/>
          </p:cNvSpPr>
          <p:nvPr/>
        </p:nvSpPr>
        <p:spPr bwMode="auto">
          <a:xfrm>
            <a:off x="2906713" y="1806575"/>
            <a:ext cx="1296987" cy="8540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6" name="Rectangle 77"/>
          <p:cNvSpPr>
            <a:spLocks noChangeArrowheads="1"/>
          </p:cNvSpPr>
          <p:nvPr/>
        </p:nvSpPr>
        <p:spPr bwMode="auto">
          <a:xfrm>
            <a:off x="2074863" y="1500188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1</a:t>
            </a:r>
          </a:p>
        </p:txBody>
      </p:sp>
      <p:sp>
        <p:nvSpPr>
          <p:cNvPr id="14367" name="Rectangle 78"/>
          <p:cNvSpPr>
            <a:spLocks noChangeArrowheads="1"/>
          </p:cNvSpPr>
          <p:nvPr/>
        </p:nvSpPr>
        <p:spPr bwMode="auto">
          <a:xfrm>
            <a:off x="3209925" y="1500188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2</a:t>
            </a:r>
          </a:p>
        </p:txBody>
      </p:sp>
      <p:sp>
        <p:nvSpPr>
          <p:cNvPr id="14368" name="Rectangle 79"/>
          <p:cNvSpPr>
            <a:spLocks noChangeArrowheads="1"/>
          </p:cNvSpPr>
          <p:nvPr/>
        </p:nvSpPr>
        <p:spPr bwMode="auto">
          <a:xfrm>
            <a:off x="4357688" y="1500188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3</a:t>
            </a:r>
          </a:p>
        </p:txBody>
      </p:sp>
      <p:sp>
        <p:nvSpPr>
          <p:cNvPr id="14369" name="Rectangle 80"/>
          <p:cNvSpPr>
            <a:spLocks noChangeArrowheads="1"/>
          </p:cNvSpPr>
          <p:nvPr/>
        </p:nvSpPr>
        <p:spPr bwMode="auto">
          <a:xfrm>
            <a:off x="5492750" y="1500188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4</a:t>
            </a:r>
          </a:p>
        </p:txBody>
      </p:sp>
      <p:sp>
        <p:nvSpPr>
          <p:cNvPr id="14370" name="AutoShape 81"/>
          <p:cNvSpPr>
            <a:spLocks noChangeArrowheads="1"/>
          </p:cNvSpPr>
          <p:nvPr/>
        </p:nvSpPr>
        <p:spPr bwMode="auto">
          <a:xfrm>
            <a:off x="3632200" y="1422400"/>
            <a:ext cx="1524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AutoShape 82"/>
          <p:cNvSpPr>
            <a:spLocks noChangeArrowheads="1"/>
          </p:cNvSpPr>
          <p:nvPr/>
        </p:nvSpPr>
        <p:spPr bwMode="auto">
          <a:xfrm>
            <a:off x="3911600" y="1422400"/>
            <a:ext cx="3048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Freeform 83"/>
          <p:cNvSpPr>
            <a:spLocks/>
          </p:cNvSpPr>
          <p:nvPr/>
        </p:nvSpPr>
        <p:spPr bwMode="auto">
          <a:xfrm>
            <a:off x="4813300" y="1406525"/>
            <a:ext cx="315913" cy="561975"/>
          </a:xfrm>
          <a:custGeom>
            <a:avLst/>
            <a:gdLst>
              <a:gd name="T0" fmla="*/ 17272360 w 215"/>
              <a:gd name="T1" fmla="*/ 556953744 h 354"/>
              <a:gd name="T2" fmla="*/ 58294036 w 215"/>
              <a:gd name="T3" fmla="*/ 589716558 h 354"/>
              <a:gd name="T4" fmla="*/ 207266879 w 215"/>
              <a:gd name="T5" fmla="*/ 597276230 h 354"/>
              <a:gd name="T6" fmla="*/ 218062284 w 215"/>
              <a:gd name="T7" fmla="*/ 718245276 h 354"/>
              <a:gd name="T8" fmla="*/ 248288538 w 215"/>
              <a:gd name="T9" fmla="*/ 892135402 h 354"/>
              <a:gd name="T10" fmla="*/ 386465998 w 215"/>
              <a:gd name="T11" fmla="*/ 884575729 h 354"/>
              <a:gd name="T12" fmla="*/ 425327694 w 215"/>
              <a:gd name="T13" fmla="*/ 844253243 h 354"/>
              <a:gd name="T14" fmla="*/ 438283062 w 215"/>
              <a:gd name="T15" fmla="*/ 803930559 h 354"/>
              <a:gd name="T16" fmla="*/ 431806112 w 215"/>
              <a:gd name="T17" fmla="*/ 320059039 h 354"/>
              <a:gd name="T18" fmla="*/ 310899538 w 215"/>
              <a:gd name="T19" fmla="*/ 32761239 h 354"/>
              <a:gd name="T20" fmla="*/ 34544721 w 215"/>
              <a:gd name="T21" fmla="*/ 85685308 h 354"/>
              <a:gd name="T22" fmla="*/ 10795408 w 215"/>
              <a:gd name="T23" fmla="*/ 153728734 h 354"/>
              <a:gd name="T24" fmla="*/ 6476952 w 215"/>
              <a:gd name="T25" fmla="*/ 481349082 h 354"/>
              <a:gd name="T26" fmla="*/ 17272360 w 215"/>
              <a:gd name="T27" fmla="*/ 556953744 h 35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15"/>
              <a:gd name="T43" fmla="*/ 0 h 354"/>
              <a:gd name="T44" fmla="*/ 215 w 215"/>
              <a:gd name="T45" fmla="*/ 354 h 35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5" h="354">
                <a:moveTo>
                  <a:pt x="8" y="221"/>
                </a:moveTo>
                <a:cubicBezTo>
                  <a:pt x="12" y="232"/>
                  <a:pt x="16" y="230"/>
                  <a:pt x="27" y="234"/>
                </a:cubicBezTo>
                <a:cubicBezTo>
                  <a:pt x="50" y="229"/>
                  <a:pt x="73" y="228"/>
                  <a:pt x="96" y="237"/>
                </a:cubicBezTo>
                <a:cubicBezTo>
                  <a:pt x="105" y="252"/>
                  <a:pt x="104" y="267"/>
                  <a:pt x="101" y="285"/>
                </a:cubicBezTo>
                <a:cubicBezTo>
                  <a:pt x="102" y="297"/>
                  <a:pt x="98" y="340"/>
                  <a:pt x="115" y="354"/>
                </a:cubicBezTo>
                <a:cubicBezTo>
                  <a:pt x="132" y="348"/>
                  <a:pt x="162" y="352"/>
                  <a:pt x="179" y="351"/>
                </a:cubicBezTo>
                <a:cubicBezTo>
                  <a:pt x="188" y="348"/>
                  <a:pt x="192" y="344"/>
                  <a:pt x="197" y="335"/>
                </a:cubicBezTo>
                <a:cubicBezTo>
                  <a:pt x="199" y="329"/>
                  <a:pt x="203" y="319"/>
                  <a:pt x="203" y="319"/>
                </a:cubicBezTo>
                <a:cubicBezTo>
                  <a:pt x="207" y="255"/>
                  <a:pt x="204" y="190"/>
                  <a:pt x="200" y="127"/>
                </a:cubicBezTo>
                <a:cubicBezTo>
                  <a:pt x="197" y="44"/>
                  <a:pt x="215" y="18"/>
                  <a:pt x="144" y="13"/>
                </a:cubicBezTo>
                <a:cubicBezTo>
                  <a:pt x="19" y="15"/>
                  <a:pt x="69" y="0"/>
                  <a:pt x="16" y="34"/>
                </a:cubicBezTo>
                <a:cubicBezTo>
                  <a:pt x="10" y="42"/>
                  <a:pt x="8" y="51"/>
                  <a:pt x="5" y="61"/>
                </a:cubicBezTo>
                <a:cubicBezTo>
                  <a:pt x="0" y="104"/>
                  <a:pt x="7" y="147"/>
                  <a:pt x="3" y="191"/>
                </a:cubicBezTo>
                <a:cubicBezTo>
                  <a:pt x="5" y="217"/>
                  <a:pt x="1" y="207"/>
                  <a:pt x="8" y="221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AutoShape 84"/>
          <p:cNvSpPr>
            <a:spLocks noChangeArrowheads="1"/>
          </p:cNvSpPr>
          <p:nvPr/>
        </p:nvSpPr>
        <p:spPr bwMode="auto">
          <a:xfrm>
            <a:off x="5118100" y="1435100"/>
            <a:ext cx="1270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AutoShape 85"/>
          <p:cNvSpPr>
            <a:spLocks noChangeArrowheads="1"/>
          </p:cNvSpPr>
          <p:nvPr/>
        </p:nvSpPr>
        <p:spPr bwMode="auto">
          <a:xfrm>
            <a:off x="5930900" y="1422400"/>
            <a:ext cx="1270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AutoShape 86"/>
          <p:cNvSpPr>
            <a:spLocks noChangeArrowheads="1"/>
          </p:cNvSpPr>
          <p:nvPr/>
        </p:nvSpPr>
        <p:spPr bwMode="auto">
          <a:xfrm>
            <a:off x="6083300" y="1614488"/>
            <a:ext cx="127000" cy="334962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AutoShape 87"/>
          <p:cNvSpPr>
            <a:spLocks noChangeArrowheads="1"/>
          </p:cNvSpPr>
          <p:nvPr/>
        </p:nvSpPr>
        <p:spPr bwMode="auto">
          <a:xfrm rot="-5400000">
            <a:off x="6159500" y="1387475"/>
            <a:ext cx="127000" cy="279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AutoShape 88"/>
          <p:cNvSpPr>
            <a:spLocks noChangeArrowheads="1"/>
          </p:cNvSpPr>
          <p:nvPr/>
        </p:nvSpPr>
        <p:spPr bwMode="auto">
          <a:xfrm rot="-5400000">
            <a:off x="6211093" y="1643857"/>
            <a:ext cx="322263" cy="279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Deadlock Recovery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Common in Databases; Hard in General-Purpose Apps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4233538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973638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Past lectures:</a:t>
            </a:r>
          </a:p>
          <a:p>
            <a:pPr lvl="1"/>
            <a:r>
              <a:rPr lang="en-US" sz="1800" dirty="0">
                <a:latin typeface="Arial" charset="0"/>
              </a:rPr>
              <a:t>Problem: Safely coordinate access to shared resource</a:t>
            </a:r>
          </a:p>
          <a:p>
            <a:pPr lvl="1"/>
            <a:r>
              <a:rPr lang="en-US" sz="1800" dirty="0">
                <a:latin typeface="Arial" charset="0"/>
              </a:rPr>
              <a:t>Solutions:</a:t>
            </a:r>
          </a:p>
          <a:p>
            <a:pPr lvl="2"/>
            <a:r>
              <a:rPr lang="en-US" sz="1600" dirty="0">
                <a:latin typeface="Arial" charset="0"/>
              </a:rPr>
              <a:t>Use locks, condition variables</a:t>
            </a:r>
          </a:p>
          <a:p>
            <a:pPr lvl="2"/>
            <a:r>
              <a:rPr lang="en-US" sz="1600" dirty="0">
                <a:latin typeface="Arial" charset="0"/>
              </a:rPr>
              <a:t>Coordinate access </a:t>
            </a:r>
            <a:r>
              <a:rPr lang="en-US" sz="1600" i="1" dirty="0">
                <a:latin typeface="Arial" charset="0"/>
              </a:rPr>
              <a:t>within</a:t>
            </a:r>
            <a:r>
              <a:rPr lang="en-US" sz="1600" dirty="0">
                <a:latin typeface="Arial" charset="0"/>
              </a:rPr>
              <a:t> shared objects</a:t>
            </a: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What about coordinated access </a:t>
            </a:r>
            <a:r>
              <a:rPr lang="en-US" sz="2000" i="1" dirty="0">
                <a:latin typeface="Arial" charset="0"/>
              </a:rPr>
              <a:t>across</a:t>
            </a:r>
            <a:r>
              <a:rPr lang="en-US" sz="2000" dirty="0">
                <a:latin typeface="Arial" charset="0"/>
              </a:rPr>
              <a:t> multiple objects?</a:t>
            </a:r>
          </a:p>
          <a:p>
            <a:pPr lvl="1"/>
            <a:r>
              <a:rPr lang="en-US" sz="1800" dirty="0">
                <a:latin typeface="Arial" charset="0"/>
              </a:rPr>
              <a:t>If you are not careful, it can lead to </a:t>
            </a:r>
            <a:r>
              <a:rPr lang="en-US" sz="1800" i="1" dirty="0">
                <a:latin typeface="Arial" charset="0"/>
              </a:rPr>
              <a:t>deadlock</a:t>
            </a: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Today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s lecture:</a:t>
            </a:r>
          </a:p>
          <a:p>
            <a:pPr lvl="1"/>
            <a:r>
              <a:rPr lang="en-US" sz="1800" dirty="0">
                <a:latin typeface="Arial" charset="0"/>
              </a:rPr>
              <a:t>What is deadlock?</a:t>
            </a:r>
          </a:p>
          <a:p>
            <a:pPr lvl="1"/>
            <a:r>
              <a:rPr lang="en-US" sz="1800" dirty="0">
                <a:latin typeface="Arial" charset="0"/>
              </a:rPr>
              <a:t>How can we address deadlock?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Concurrency Issues</a:t>
            </a:r>
          </a:p>
        </p:txBody>
      </p:sp>
    </p:spTree>
    <p:extLst>
      <p:ext uri="{BB962C8B-B14F-4D97-AF65-F5344CB8AC3E}">
        <p14:creationId xmlns:p14="http://schemas.microsoft.com/office/powerpoint/2010/main" val="174351241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4E375-4266-4E17-487A-5AA9A311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 Avoidance: Banker’s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68A12-0B52-CB29-8550-81048DD9D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i="1" u="sng" dirty="0">
                <a:solidFill>
                  <a:srgbClr val="FF0000"/>
                </a:solidFill>
              </a:rPr>
              <a:t>If</a:t>
            </a:r>
            <a:r>
              <a:rPr lang="en-US" sz="3600" b="1" u="sng" dirty="0">
                <a:solidFill>
                  <a:srgbClr val="FF0000"/>
                </a:solidFill>
              </a:rPr>
              <a:t> </a:t>
            </a:r>
            <a:r>
              <a:rPr lang="en-US" dirty="0"/>
              <a:t>you know the maximum number of resources (including locks) a process will ever acquire</a:t>
            </a:r>
          </a:p>
          <a:p>
            <a:pPr lvl="1"/>
            <a:r>
              <a:rPr lang="en-US" dirty="0"/>
              <a:t>Not actually knowable in common case</a:t>
            </a:r>
          </a:p>
          <a:p>
            <a:pPr lvl="1"/>
            <a:r>
              <a:rPr lang="en-US" dirty="0"/>
              <a:t>Represent with a vector of the max per process</a:t>
            </a:r>
          </a:p>
          <a:p>
            <a:r>
              <a:rPr lang="en-US" dirty="0"/>
              <a:t>Keep a matrix of all resources in the system x max process needs</a:t>
            </a:r>
          </a:p>
          <a:p>
            <a:r>
              <a:rPr lang="en-US" dirty="0"/>
              <a:t>Subtract total – sum of max to get available</a:t>
            </a:r>
          </a:p>
          <a:p>
            <a:pPr lvl="1"/>
            <a:r>
              <a:rPr lang="en-US" dirty="0"/>
              <a:t>Deadlock impossible if no negative values in difference</a:t>
            </a:r>
          </a:p>
          <a:p>
            <a:r>
              <a:rPr lang="en-US" dirty="0"/>
              <a:t>Only admit new processes if deadlock impossible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03A01-CAD2-1D01-5F27-E4DD1C29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59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13763-1D4C-3030-CE10-FC828363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Banker’s Algorithm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B60B4-8159-65FF-283C-C6A25E70B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67765"/>
            <a:ext cx="8229600" cy="1969547"/>
          </a:xfrm>
        </p:spPr>
        <p:txBody>
          <a:bodyPr/>
          <a:lstStyle/>
          <a:p>
            <a:r>
              <a:rPr lang="en-US" dirty="0"/>
              <a:t>Can we admit:</a:t>
            </a:r>
          </a:p>
          <a:p>
            <a:pPr lvl="1"/>
            <a:r>
              <a:rPr lang="en-US" dirty="0"/>
              <a:t>A process that needs locks 2 and 3?</a:t>
            </a:r>
          </a:p>
          <a:p>
            <a:pPr lvl="1"/>
            <a:r>
              <a:rPr lang="en-US" dirty="0"/>
              <a:t>A process that needs 375 frames of DRAM?</a:t>
            </a:r>
          </a:p>
          <a:p>
            <a:pPr lvl="1"/>
            <a:r>
              <a:rPr lang="en-US" dirty="0"/>
              <a:t>A process that only needs lock 3?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1C7F4-B08F-57A4-5E0D-CF232306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0CC201-1FC2-D237-4BFF-777F7D40A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19466"/>
              </p:ext>
            </p:extLst>
          </p:nvPr>
        </p:nvGraphicFramePr>
        <p:xfrm>
          <a:off x="1043607" y="1402645"/>
          <a:ext cx="6624738" cy="2865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123">
                  <a:extLst>
                    <a:ext uri="{9D8B030D-6E8A-4147-A177-3AD203B41FA5}">
                      <a16:colId xmlns:a16="http://schemas.microsoft.com/office/drawing/2014/main" val="2895854522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3225175067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1428906135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3025388103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13218821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3480594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Frames DRAM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69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043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14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10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Proc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590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57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68881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DB507D3-9A56-7182-5BFE-FCFAAECF1C81}"/>
              </a:ext>
            </a:extLst>
          </p:cNvPr>
          <p:cNvCxnSpPr>
            <a:cxnSpLocks/>
          </p:cNvCxnSpPr>
          <p:nvPr/>
        </p:nvCxnSpPr>
        <p:spPr>
          <a:xfrm>
            <a:off x="1043607" y="2420888"/>
            <a:ext cx="66247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5AF36A-61DD-DF4B-F893-3AB0F2BF82E4}"/>
              </a:ext>
            </a:extLst>
          </p:cNvPr>
          <p:cNvCxnSpPr>
            <a:cxnSpLocks/>
          </p:cNvCxnSpPr>
          <p:nvPr/>
        </p:nvCxnSpPr>
        <p:spPr>
          <a:xfrm flipV="1">
            <a:off x="1043607" y="3915745"/>
            <a:ext cx="7386299" cy="173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F72D840-8454-2F89-3761-1F71D25CC963}"/>
              </a:ext>
            </a:extLst>
          </p:cNvPr>
          <p:cNvSpPr txBox="1"/>
          <p:nvPr/>
        </p:nvSpPr>
        <p:spPr>
          <a:xfrm>
            <a:off x="7811948" y="2035700"/>
            <a:ext cx="635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1A3-CBF2-CF1D-31AE-10B1B31FA3E6}"/>
              </a:ext>
            </a:extLst>
          </p:cNvPr>
          <p:cNvSpPr txBox="1"/>
          <p:nvPr/>
        </p:nvSpPr>
        <p:spPr>
          <a:xfrm>
            <a:off x="7782485" y="3546413"/>
            <a:ext cx="647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-max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9C3F22-DE02-D33F-23BE-DC6BD61F8969}"/>
              </a:ext>
            </a:extLst>
          </p:cNvPr>
          <p:cNvSpPr txBox="1"/>
          <p:nvPr/>
        </p:nvSpPr>
        <p:spPr>
          <a:xfrm>
            <a:off x="7740352" y="3933056"/>
            <a:ext cx="103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Available</a:t>
            </a:r>
          </a:p>
        </p:txBody>
      </p:sp>
      <p:sp>
        <p:nvSpPr>
          <p:cNvPr id="17" name="Smiley Face 16">
            <a:extLst>
              <a:ext uri="{FF2B5EF4-FFF2-40B4-BE49-F238E27FC236}">
                <a16:creationId xmlns:a16="http://schemas.microsoft.com/office/drawing/2014/main" id="{7A007950-78DD-5703-6CB3-D7E40414C52E}"/>
              </a:ext>
            </a:extLst>
          </p:cNvPr>
          <p:cNvSpPr/>
          <p:nvPr/>
        </p:nvSpPr>
        <p:spPr>
          <a:xfrm>
            <a:off x="6012160" y="4653136"/>
            <a:ext cx="432048" cy="432048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miley Face 17">
            <a:extLst>
              <a:ext uri="{FF2B5EF4-FFF2-40B4-BE49-F238E27FC236}">
                <a16:creationId xmlns:a16="http://schemas.microsoft.com/office/drawing/2014/main" id="{A9B5E8C7-1BA0-65EC-1621-54C550E75297}"/>
              </a:ext>
            </a:extLst>
          </p:cNvPr>
          <p:cNvSpPr/>
          <p:nvPr/>
        </p:nvSpPr>
        <p:spPr>
          <a:xfrm>
            <a:off x="6732240" y="5203870"/>
            <a:ext cx="432048" cy="432048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>
            <a:extLst>
              <a:ext uri="{FF2B5EF4-FFF2-40B4-BE49-F238E27FC236}">
                <a16:creationId xmlns:a16="http://schemas.microsoft.com/office/drawing/2014/main" id="{B7E6C2F0-7B64-D8C3-001D-8FB287B7A0B7}"/>
              </a:ext>
            </a:extLst>
          </p:cNvPr>
          <p:cNvSpPr/>
          <p:nvPr/>
        </p:nvSpPr>
        <p:spPr>
          <a:xfrm>
            <a:off x="5610550" y="5658325"/>
            <a:ext cx="432048" cy="432048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346200"/>
            <a:ext cx="8375650" cy="3450952"/>
          </a:xfrm>
          <a:noFill/>
        </p:spPr>
        <p:txBody>
          <a:bodyPr>
            <a:normAutofit/>
          </a:bodyPr>
          <a:lstStyle/>
          <a:p>
            <a:r>
              <a:rPr lang="en-US" sz="2000" dirty="0">
                <a:latin typeface="Arial" charset="0"/>
              </a:rPr>
              <a:t>What are some problems with the banker’s algorithm?</a:t>
            </a:r>
          </a:p>
          <a:p>
            <a:pPr lvl="1"/>
            <a:r>
              <a:rPr lang="en-US" sz="1800" dirty="0">
                <a:latin typeface="Arial" charset="0"/>
              </a:rPr>
              <a:t>Very slow O(n</a:t>
            </a:r>
            <a:r>
              <a:rPr lang="en-US" sz="1800" baseline="30000" dirty="0">
                <a:latin typeface="Arial" charset="0"/>
              </a:rPr>
              <a:t>2</a:t>
            </a:r>
            <a:r>
              <a:rPr lang="en-US" sz="1800" dirty="0">
                <a:latin typeface="Arial" charset="0"/>
              </a:rPr>
              <a:t>m)</a:t>
            </a:r>
          </a:p>
          <a:p>
            <a:pPr lvl="1"/>
            <a:r>
              <a:rPr lang="en-US" sz="1800" dirty="0">
                <a:latin typeface="Arial" charset="0"/>
              </a:rPr>
              <a:t>Very conservative: may deny safe (in practice) for unsafe worst case</a:t>
            </a:r>
          </a:p>
          <a:p>
            <a:pPr lvl="1"/>
            <a:r>
              <a:rPr lang="en-US" sz="1800" dirty="0">
                <a:latin typeface="Arial" charset="0"/>
              </a:rPr>
              <a:t>Unrealistic assumptions for most use cases</a:t>
            </a:r>
          </a:p>
          <a:p>
            <a:r>
              <a:rPr lang="en-US" sz="2200" dirty="0">
                <a:latin typeface="Arial" charset="0"/>
              </a:rPr>
              <a:t>Again, of historical significance (Dijkstra)</a:t>
            </a:r>
          </a:p>
          <a:p>
            <a:pPr lvl="1"/>
            <a:r>
              <a:rPr lang="en-US" sz="1800" dirty="0">
                <a:latin typeface="Arial" charset="0"/>
              </a:rPr>
              <a:t>Could be used in highly constrained, embedded system</a:t>
            </a:r>
          </a:p>
          <a:p>
            <a:pPr marL="457200" lvl="1" indent="0">
              <a:buNone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Banker’s Algorithm, recap</a:t>
            </a:r>
          </a:p>
        </p:txBody>
      </p:sp>
    </p:spTree>
    <p:extLst>
      <p:ext uri="{BB962C8B-B14F-4D97-AF65-F5344CB8AC3E}">
        <p14:creationId xmlns:p14="http://schemas.microsoft.com/office/powerpoint/2010/main" val="13099567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and Editorial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 is one difficult issue with concurrency</a:t>
            </a:r>
          </a:p>
          <a:p>
            <a:r>
              <a:rPr lang="en-US" dirty="0"/>
              <a:t>Lock ordering is most common solution</a:t>
            </a:r>
          </a:p>
          <a:p>
            <a:pPr lvl="1"/>
            <a:r>
              <a:rPr lang="en-US" dirty="0"/>
              <a:t>But can be hard:</a:t>
            </a:r>
          </a:p>
          <a:p>
            <a:pPr lvl="2"/>
            <a:r>
              <a:rPr lang="en-US" dirty="0"/>
              <a:t>Different traversal paths in a data structure</a:t>
            </a:r>
          </a:p>
          <a:p>
            <a:pPr lvl="2"/>
            <a:r>
              <a:rPr lang="en-US" dirty="0"/>
              <a:t>Complicated relationship between structures</a:t>
            </a:r>
          </a:p>
          <a:p>
            <a:pPr lvl="1"/>
            <a:r>
              <a:rPr lang="en-US" dirty="0"/>
              <a:t>Requires thinking through the relationships in advance</a:t>
            </a:r>
          </a:p>
          <a:p>
            <a:r>
              <a:rPr lang="en-US" dirty="0"/>
              <a:t>Other solutions possible</a:t>
            </a:r>
          </a:p>
          <a:p>
            <a:pPr lvl="1"/>
            <a:r>
              <a:rPr lang="en-US" dirty="0"/>
              <a:t>Detect deadlocks, abort some programs, put things back together (common in databases)</a:t>
            </a:r>
          </a:p>
          <a:p>
            <a:pPr lvl="2"/>
            <a:r>
              <a:rPr lang="en-US" dirty="0"/>
              <a:t>Transactional Memory </a:t>
            </a:r>
          </a:p>
          <a:p>
            <a:pPr lvl="1"/>
            <a:r>
              <a:rPr lang="en-US" dirty="0"/>
              <a:t>Banker’s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92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Reality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8772"/>
              </p:ext>
            </p:extLst>
          </p:nvPr>
        </p:nvGraphicFramePr>
        <p:xfrm>
          <a:off x="571500" y="1905000"/>
          <a:ext cx="8001000" cy="337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58272" y="5397669"/>
            <a:ext cx="8001000" cy="9658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Unsavory trade-off between complexity and performance scalability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14B1-4209-61C9-E950-71A164613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Practical Motivation</a:t>
            </a:r>
          </a:p>
        </p:txBody>
      </p:sp>
      <p:sp>
        <p:nvSpPr>
          <p:cNvPr id="1031" name="Content Placeholder 2">
            <a:extLst>
              <a:ext uri="{FF2B5EF4-FFF2-40B4-BE49-F238E27FC236}">
                <a16:creationId xmlns:a16="http://schemas.microsoft.com/office/drawing/2014/main" id="{432405FD-2D7A-CDD6-4D59-0AFEB4ACC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/>
              <a:t>What does this traffic sign mean?</a:t>
            </a:r>
          </a:p>
          <a:p>
            <a:endParaRPr lang="en-US" dirty="0"/>
          </a:p>
        </p:txBody>
      </p:sp>
      <p:pic>
        <p:nvPicPr>
          <p:cNvPr id="1026" name="Picture 2" descr="Don't Block the Box - Duluth News">
            <a:extLst>
              <a:ext uri="{FF2B5EF4-FFF2-40B4-BE49-F238E27FC236}">
                <a16:creationId xmlns:a16="http://schemas.microsoft.com/office/drawing/2014/main" id="{7CCA60BC-7760-CCC2-8B04-CDE558539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9593" y="1597841"/>
            <a:ext cx="2377207" cy="237720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9A194-87F9-6112-33C5-2C3DD0F07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79A3DA4-3E46-45AF-808A-D7FF9D1D755F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5" name="Online Media 4" descr="Don't Block the Box - Intersection Safety">
            <a:hlinkClick r:id="" action="ppaction://media"/>
            <a:extLst>
              <a:ext uri="{FF2B5EF4-FFF2-40B4-BE49-F238E27FC236}">
                <a16:creationId xmlns:a16="http://schemas.microsoft.com/office/drawing/2014/main" id="{43EEFEC2-49DD-E705-CF26-E158889F47E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9552" y="2636912"/>
            <a:ext cx="5638927" cy="318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18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8" name="Picture 6">
            <a:extLst>
              <a:ext uri="{FF2B5EF4-FFF2-40B4-BE49-F238E27FC236}">
                <a16:creationId xmlns:a16="http://schemas.microsoft.com/office/drawing/2014/main" id="{B08933C3-AB7B-02F1-DFFA-8505B6CBB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781129" y="1174813"/>
            <a:ext cx="679664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6">
            <a:extLst>
              <a:ext uri="{FF2B5EF4-FFF2-40B4-BE49-F238E27FC236}">
                <a16:creationId xmlns:a16="http://schemas.microsoft.com/office/drawing/2014/main" id="{FE9A1F81-D231-707E-7884-ECB3BDF65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15506" y="1134840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3F8E90-958C-97F2-AA7D-45EC28217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A81B084-8FFC-127D-9982-A9C10DF46879}"/>
              </a:ext>
            </a:extLst>
          </p:cNvPr>
          <p:cNvSpPr/>
          <p:nvPr/>
        </p:nvSpPr>
        <p:spPr>
          <a:xfrm>
            <a:off x="3567688" y="2896294"/>
            <a:ext cx="2016224" cy="13247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BC91DA-37BB-D329-9497-0CD18BFB82B0}"/>
              </a:ext>
            </a:extLst>
          </p:cNvPr>
          <p:cNvSpPr/>
          <p:nvPr/>
        </p:nvSpPr>
        <p:spPr>
          <a:xfrm>
            <a:off x="971600" y="2896294"/>
            <a:ext cx="2016224" cy="13247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924052-FB7C-0B60-71DD-C0B9DBE01724}"/>
              </a:ext>
            </a:extLst>
          </p:cNvPr>
          <p:cNvSpPr/>
          <p:nvPr/>
        </p:nvSpPr>
        <p:spPr>
          <a:xfrm>
            <a:off x="6163776" y="2896294"/>
            <a:ext cx="2016224" cy="13247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C14A3B-24A3-B4C4-0546-A10476712A30}"/>
              </a:ext>
            </a:extLst>
          </p:cNvPr>
          <p:cNvSpPr/>
          <p:nvPr/>
        </p:nvSpPr>
        <p:spPr>
          <a:xfrm>
            <a:off x="967800" y="4828286"/>
            <a:ext cx="2016224" cy="1337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5E3E84-9192-0D74-5438-44F4E2675746}"/>
              </a:ext>
            </a:extLst>
          </p:cNvPr>
          <p:cNvSpPr/>
          <p:nvPr/>
        </p:nvSpPr>
        <p:spPr>
          <a:xfrm>
            <a:off x="3563888" y="4828286"/>
            <a:ext cx="2016224" cy="1337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602CC0-A8DF-2188-A7FA-51234731C4BB}"/>
              </a:ext>
            </a:extLst>
          </p:cNvPr>
          <p:cNvSpPr/>
          <p:nvPr/>
        </p:nvSpPr>
        <p:spPr>
          <a:xfrm>
            <a:off x="6195784" y="4828286"/>
            <a:ext cx="2016224" cy="1337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E2C0B4-1FC7-0402-BDBC-3B3EA6D6BAA0}"/>
              </a:ext>
            </a:extLst>
          </p:cNvPr>
          <p:cNvSpPr/>
          <p:nvPr/>
        </p:nvSpPr>
        <p:spPr>
          <a:xfrm>
            <a:off x="6195784" y="1268760"/>
            <a:ext cx="2016224" cy="10081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D36EEB-D8DF-9C4D-58E9-0A7B269DF9DC}"/>
              </a:ext>
            </a:extLst>
          </p:cNvPr>
          <p:cNvSpPr/>
          <p:nvPr/>
        </p:nvSpPr>
        <p:spPr>
          <a:xfrm>
            <a:off x="967800" y="1268760"/>
            <a:ext cx="2016224" cy="10081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B33453-DF5A-307E-3223-4A02A818AB47}"/>
              </a:ext>
            </a:extLst>
          </p:cNvPr>
          <p:cNvSpPr/>
          <p:nvPr/>
        </p:nvSpPr>
        <p:spPr>
          <a:xfrm>
            <a:off x="3563888" y="1268760"/>
            <a:ext cx="2016224" cy="10081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D12C1D21-CB8E-61BA-0D33-34A3181D0D25}"/>
              </a:ext>
            </a:extLst>
          </p:cNvPr>
          <p:cNvSpPr/>
          <p:nvPr/>
        </p:nvSpPr>
        <p:spPr>
          <a:xfrm>
            <a:off x="5580112" y="2282984"/>
            <a:ext cx="579864" cy="504056"/>
          </a:xfrm>
          <a:prstGeom prst="fram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ame 14">
            <a:extLst>
              <a:ext uri="{FF2B5EF4-FFF2-40B4-BE49-F238E27FC236}">
                <a16:creationId xmlns:a16="http://schemas.microsoft.com/office/drawing/2014/main" id="{560955E0-569A-1879-D643-4D080CFDC0D5}"/>
              </a:ext>
            </a:extLst>
          </p:cNvPr>
          <p:cNvSpPr/>
          <p:nvPr/>
        </p:nvSpPr>
        <p:spPr>
          <a:xfrm>
            <a:off x="2987824" y="4214975"/>
            <a:ext cx="579864" cy="576061"/>
          </a:xfrm>
          <a:prstGeom prst="fram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id="{B4E798E8-F0A5-98A9-57A3-3A2DE6309BDA}"/>
              </a:ext>
            </a:extLst>
          </p:cNvPr>
          <p:cNvSpPr/>
          <p:nvPr/>
        </p:nvSpPr>
        <p:spPr>
          <a:xfrm>
            <a:off x="5590356" y="4209647"/>
            <a:ext cx="579864" cy="576061"/>
          </a:xfrm>
          <a:prstGeom prst="fram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id="{378D25E5-AB24-8058-7D58-0325270687A5}"/>
              </a:ext>
            </a:extLst>
          </p:cNvPr>
          <p:cNvSpPr/>
          <p:nvPr/>
        </p:nvSpPr>
        <p:spPr>
          <a:xfrm>
            <a:off x="2987824" y="2276872"/>
            <a:ext cx="579864" cy="619422"/>
          </a:xfrm>
          <a:prstGeom prst="fram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3684FE7-2C8D-47CB-30D9-A703FC1E5916}"/>
              </a:ext>
            </a:extLst>
          </p:cNvPr>
          <p:cNvCxnSpPr>
            <a:cxnSpLocks/>
          </p:cNvCxnSpPr>
          <p:nvPr/>
        </p:nvCxnSpPr>
        <p:spPr>
          <a:xfrm>
            <a:off x="964000" y="2547952"/>
            <a:ext cx="2020024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3E5E9A7-EC81-CCC6-C78B-877C7961B8B0}"/>
              </a:ext>
            </a:extLst>
          </p:cNvPr>
          <p:cNvCxnSpPr>
            <a:cxnSpLocks/>
          </p:cNvCxnSpPr>
          <p:nvPr/>
        </p:nvCxnSpPr>
        <p:spPr>
          <a:xfrm>
            <a:off x="964000" y="4509120"/>
            <a:ext cx="2020024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853E8DC-A619-1B88-BF2B-17CCA488408D}"/>
              </a:ext>
            </a:extLst>
          </p:cNvPr>
          <p:cNvCxnSpPr>
            <a:cxnSpLocks/>
          </p:cNvCxnSpPr>
          <p:nvPr/>
        </p:nvCxnSpPr>
        <p:spPr>
          <a:xfrm>
            <a:off x="3570332" y="4509120"/>
            <a:ext cx="2020024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C148B2-E723-1889-4B7C-A7121DFBD659}"/>
              </a:ext>
            </a:extLst>
          </p:cNvPr>
          <p:cNvCxnSpPr>
            <a:cxnSpLocks/>
          </p:cNvCxnSpPr>
          <p:nvPr/>
        </p:nvCxnSpPr>
        <p:spPr>
          <a:xfrm>
            <a:off x="3566532" y="2531772"/>
            <a:ext cx="2020024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7651DCC-F10B-2ECB-1284-0A47912E964D}"/>
              </a:ext>
            </a:extLst>
          </p:cNvPr>
          <p:cNvCxnSpPr>
            <a:cxnSpLocks/>
          </p:cNvCxnSpPr>
          <p:nvPr/>
        </p:nvCxnSpPr>
        <p:spPr>
          <a:xfrm>
            <a:off x="6191984" y="2547952"/>
            <a:ext cx="2020024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53F5337-F34E-5385-E2A9-BDBE2477D09A}"/>
              </a:ext>
            </a:extLst>
          </p:cNvPr>
          <p:cNvCxnSpPr>
            <a:cxnSpLocks/>
          </p:cNvCxnSpPr>
          <p:nvPr/>
        </p:nvCxnSpPr>
        <p:spPr>
          <a:xfrm>
            <a:off x="6195784" y="4509120"/>
            <a:ext cx="2020024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5CBF45B-18D5-A61D-CB3C-58FEE5EEEAA7}"/>
              </a:ext>
            </a:extLst>
          </p:cNvPr>
          <p:cNvCxnSpPr>
            <a:cxnSpLocks/>
          </p:cNvCxnSpPr>
          <p:nvPr/>
        </p:nvCxnSpPr>
        <p:spPr>
          <a:xfrm flipV="1">
            <a:off x="3277756" y="4738712"/>
            <a:ext cx="0" cy="142659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D417ACE-A6BC-F0E3-9C8C-BC55E4C28D3F}"/>
              </a:ext>
            </a:extLst>
          </p:cNvPr>
          <p:cNvCxnSpPr>
            <a:cxnSpLocks/>
          </p:cNvCxnSpPr>
          <p:nvPr/>
        </p:nvCxnSpPr>
        <p:spPr>
          <a:xfrm flipV="1">
            <a:off x="3277756" y="2996952"/>
            <a:ext cx="16396" cy="113856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1C6B32-71D8-BDCD-2EED-9A554EE5AC8A}"/>
              </a:ext>
            </a:extLst>
          </p:cNvPr>
          <p:cNvCxnSpPr>
            <a:cxnSpLocks/>
          </p:cNvCxnSpPr>
          <p:nvPr/>
        </p:nvCxnSpPr>
        <p:spPr>
          <a:xfrm flipV="1">
            <a:off x="5881444" y="4713704"/>
            <a:ext cx="0" cy="142659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BAFE2DD-4D01-8A4C-B92D-E0BD12085379}"/>
              </a:ext>
            </a:extLst>
          </p:cNvPr>
          <p:cNvCxnSpPr>
            <a:cxnSpLocks/>
          </p:cNvCxnSpPr>
          <p:nvPr/>
        </p:nvCxnSpPr>
        <p:spPr>
          <a:xfrm flipV="1">
            <a:off x="5880288" y="2896294"/>
            <a:ext cx="17552" cy="1311226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71DFD42-5802-19F5-87F6-1F51EA70360C}"/>
              </a:ext>
            </a:extLst>
          </p:cNvPr>
          <p:cNvCxnSpPr>
            <a:cxnSpLocks/>
          </p:cNvCxnSpPr>
          <p:nvPr/>
        </p:nvCxnSpPr>
        <p:spPr>
          <a:xfrm flipV="1">
            <a:off x="3275856" y="1268760"/>
            <a:ext cx="0" cy="100811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A410F98-A8E3-B276-7270-03AB1DD79D97}"/>
              </a:ext>
            </a:extLst>
          </p:cNvPr>
          <p:cNvCxnSpPr>
            <a:cxnSpLocks/>
          </p:cNvCxnSpPr>
          <p:nvPr/>
        </p:nvCxnSpPr>
        <p:spPr>
          <a:xfrm flipV="1">
            <a:off x="5897840" y="1268760"/>
            <a:ext cx="0" cy="100811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>
            <a:extLst>
              <a:ext uri="{FF2B5EF4-FFF2-40B4-BE49-F238E27FC236}">
                <a16:creationId xmlns:a16="http://schemas.microsoft.com/office/drawing/2014/main" id="{52FF08B8-BAB5-A0BC-6DDD-D14DE318D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688" y="4180805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>
            <a:extLst>
              <a:ext uri="{FF2B5EF4-FFF2-40B4-BE49-F238E27FC236}">
                <a16:creationId xmlns:a16="http://schemas.microsoft.com/office/drawing/2014/main" id="{99A9CB76-E4BC-870F-7E94-63353211D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087" y="4180805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>
            <a:extLst>
              <a:ext uri="{FF2B5EF4-FFF2-40B4-BE49-F238E27FC236}">
                <a16:creationId xmlns:a16="http://schemas.microsoft.com/office/drawing/2014/main" id="{A8987522-3163-EE2C-751B-348CD7C76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222" y="4147890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>
            <a:extLst>
              <a:ext uri="{FF2B5EF4-FFF2-40B4-BE49-F238E27FC236}">
                <a16:creationId xmlns:a16="http://schemas.microsoft.com/office/drawing/2014/main" id="{29F282E0-FAB0-2BB4-ED92-D091E2FCF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784" y="2226798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>
            <a:extLst>
              <a:ext uri="{FF2B5EF4-FFF2-40B4-BE49-F238E27FC236}">
                <a16:creationId xmlns:a16="http://schemas.microsoft.com/office/drawing/2014/main" id="{FDFAF9AD-011E-D5D4-2EEF-A0E539F0C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204864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6">
            <a:extLst>
              <a:ext uri="{FF2B5EF4-FFF2-40B4-BE49-F238E27FC236}">
                <a16:creationId xmlns:a16="http://schemas.microsoft.com/office/drawing/2014/main" id="{2A46D869-DEA4-AEDD-F734-E970F76EB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32040" y="4529851"/>
            <a:ext cx="654572" cy="30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>
            <a:extLst>
              <a:ext uri="{FF2B5EF4-FFF2-40B4-BE49-F238E27FC236}">
                <a16:creationId xmlns:a16="http://schemas.microsoft.com/office/drawing/2014/main" id="{D09F5CDE-AE62-9113-6B7A-F9D5D71FF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54281" y="4509120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>
            <a:extLst>
              <a:ext uri="{FF2B5EF4-FFF2-40B4-BE49-F238E27FC236}">
                <a16:creationId xmlns:a16="http://schemas.microsoft.com/office/drawing/2014/main" id="{436737AF-493B-CD3B-5115-466194E6B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15516" y="4517674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>
            <a:extLst>
              <a:ext uri="{FF2B5EF4-FFF2-40B4-BE49-F238E27FC236}">
                <a16:creationId xmlns:a16="http://schemas.microsoft.com/office/drawing/2014/main" id="{93F386F0-FDED-F638-C92A-B24C4E74F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06003" y="4536942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>
            <a:extLst>
              <a:ext uri="{FF2B5EF4-FFF2-40B4-BE49-F238E27FC236}">
                <a16:creationId xmlns:a16="http://schemas.microsoft.com/office/drawing/2014/main" id="{555F1C63-BBB2-D09B-84E6-CF731AEAB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42362" y="4536941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6">
            <a:extLst>
              <a:ext uri="{FF2B5EF4-FFF2-40B4-BE49-F238E27FC236}">
                <a16:creationId xmlns:a16="http://schemas.microsoft.com/office/drawing/2014/main" id="{10AD6CF5-4266-01C1-EEDA-61C6D7CBD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58034" y="4536940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6">
            <a:extLst>
              <a:ext uri="{FF2B5EF4-FFF2-40B4-BE49-F238E27FC236}">
                <a16:creationId xmlns:a16="http://schemas.microsoft.com/office/drawing/2014/main" id="{1F964637-5F01-357E-C87F-119D4502D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60032" y="2563005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6">
            <a:extLst>
              <a:ext uri="{FF2B5EF4-FFF2-40B4-BE49-F238E27FC236}">
                <a16:creationId xmlns:a16="http://schemas.microsoft.com/office/drawing/2014/main" id="{63754C3B-CE8B-9132-1EBD-379C0C1B3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29453" y="2571095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6">
            <a:extLst>
              <a:ext uri="{FF2B5EF4-FFF2-40B4-BE49-F238E27FC236}">
                <a16:creationId xmlns:a16="http://schemas.microsoft.com/office/drawing/2014/main" id="{DBFCE8DC-35B4-E65F-4C26-191E25F3E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09407" y="3686493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6">
            <a:extLst>
              <a:ext uri="{FF2B5EF4-FFF2-40B4-BE49-F238E27FC236}">
                <a16:creationId xmlns:a16="http://schemas.microsoft.com/office/drawing/2014/main" id="{C7FAB947-0FA5-D3A4-3AA8-108FF257A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26908" y="5693489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>
            <a:extLst>
              <a:ext uri="{FF2B5EF4-FFF2-40B4-BE49-F238E27FC236}">
                <a16:creationId xmlns:a16="http://schemas.microsoft.com/office/drawing/2014/main" id="{617DD997-5F4A-BF07-2637-C6DD606BC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02492" y="3038286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>
            <a:extLst>
              <a:ext uri="{FF2B5EF4-FFF2-40B4-BE49-F238E27FC236}">
                <a16:creationId xmlns:a16="http://schemas.microsoft.com/office/drawing/2014/main" id="{504CD2C3-54C8-7A47-D4B1-CB5A92FF3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110096" y="3748005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6">
            <a:extLst>
              <a:ext uri="{FF2B5EF4-FFF2-40B4-BE49-F238E27FC236}">
                <a16:creationId xmlns:a16="http://schemas.microsoft.com/office/drawing/2014/main" id="{BC73169C-C269-7820-BD18-0B25FF576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096599" y="1771167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">
            <a:extLst>
              <a:ext uri="{FF2B5EF4-FFF2-40B4-BE49-F238E27FC236}">
                <a16:creationId xmlns:a16="http://schemas.microsoft.com/office/drawing/2014/main" id="{BA66CFE9-5E85-AB4B-D596-4942D87B7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123219" y="3142404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">
            <a:extLst>
              <a:ext uri="{FF2B5EF4-FFF2-40B4-BE49-F238E27FC236}">
                <a16:creationId xmlns:a16="http://schemas.microsoft.com/office/drawing/2014/main" id="{65536748-294E-6878-B1E4-032985A92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36554" y="3727242"/>
            <a:ext cx="679664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" name="Picture 6">
            <a:extLst>
              <a:ext uri="{FF2B5EF4-FFF2-40B4-BE49-F238E27FC236}">
                <a16:creationId xmlns:a16="http://schemas.microsoft.com/office/drawing/2014/main" id="{ED29F0A7-E5E9-320A-140B-CAA335035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798334" y="3696691"/>
            <a:ext cx="679664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6">
            <a:extLst>
              <a:ext uri="{FF2B5EF4-FFF2-40B4-BE49-F238E27FC236}">
                <a16:creationId xmlns:a16="http://schemas.microsoft.com/office/drawing/2014/main" id="{C664B7C8-94C5-39CE-9AFF-740CD5FEB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777415" y="3079548"/>
            <a:ext cx="679664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6">
            <a:extLst>
              <a:ext uri="{FF2B5EF4-FFF2-40B4-BE49-F238E27FC236}">
                <a16:creationId xmlns:a16="http://schemas.microsoft.com/office/drawing/2014/main" id="{E982F448-3F3B-9E43-0F69-840CC5187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49291" y="1764170"/>
            <a:ext cx="679664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Frame 1028">
            <a:extLst>
              <a:ext uri="{FF2B5EF4-FFF2-40B4-BE49-F238E27FC236}">
                <a16:creationId xmlns:a16="http://schemas.microsoft.com/office/drawing/2014/main" id="{D5F57D5E-D914-745D-D889-2AEEC139AFB4}"/>
              </a:ext>
            </a:extLst>
          </p:cNvPr>
          <p:cNvSpPr/>
          <p:nvPr/>
        </p:nvSpPr>
        <p:spPr>
          <a:xfrm>
            <a:off x="5429788" y="778328"/>
            <a:ext cx="936104" cy="458233"/>
          </a:xfrm>
          <a:prstGeom prst="frame">
            <a:avLst>
              <a:gd name="adj1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31" name="Picture 6">
            <a:extLst>
              <a:ext uri="{FF2B5EF4-FFF2-40B4-BE49-F238E27FC236}">
                <a16:creationId xmlns:a16="http://schemas.microsoft.com/office/drawing/2014/main" id="{17D9FA68-D422-B230-EC31-9E8ADA129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85847" y="2534902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6">
            <a:extLst>
              <a:ext uri="{FF2B5EF4-FFF2-40B4-BE49-F238E27FC236}">
                <a16:creationId xmlns:a16="http://schemas.microsoft.com/office/drawing/2014/main" id="{D835A84C-F26A-5037-91BF-9BDF48047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47082" y="2543456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6">
            <a:extLst>
              <a:ext uri="{FF2B5EF4-FFF2-40B4-BE49-F238E27FC236}">
                <a16:creationId xmlns:a16="http://schemas.microsoft.com/office/drawing/2014/main" id="{600C94E9-3ACB-4942-239F-1464D7C46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41210" y="2559971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6">
            <a:extLst>
              <a:ext uri="{FF2B5EF4-FFF2-40B4-BE49-F238E27FC236}">
                <a16:creationId xmlns:a16="http://schemas.microsoft.com/office/drawing/2014/main" id="{DFF6C852-6D6D-5CD1-8D49-8B833F3C9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2445" y="2568525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6">
            <a:extLst>
              <a:ext uri="{FF2B5EF4-FFF2-40B4-BE49-F238E27FC236}">
                <a16:creationId xmlns:a16="http://schemas.microsoft.com/office/drawing/2014/main" id="{9522D929-E653-10A6-A2B3-AFBCA4D9E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092018" y="5040512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6">
            <a:extLst>
              <a:ext uri="{FF2B5EF4-FFF2-40B4-BE49-F238E27FC236}">
                <a16:creationId xmlns:a16="http://schemas.microsoft.com/office/drawing/2014/main" id="{C6261E9F-91DA-2C7E-092A-067DBC6FE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068768" y="5628265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6">
            <a:extLst>
              <a:ext uri="{FF2B5EF4-FFF2-40B4-BE49-F238E27FC236}">
                <a16:creationId xmlns:a16="http://schemas.microsoft.com/office/drawing/2014/main" id="{01C0CABA-FA16-D0AD-DFB6-5A8F04197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0775" y="4536940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6">
            <a:extLst>
              <a:ext uri="{FF2B5EF4-FFF2-40B4-BE49-F238E27FC236}">
                <a16:creationId xmlns:a16="http://schemas.microsoft.com/office/drawing/2014/main" id="{6FC03990-AD2D-617A-F587-3B87225A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42010" y="4545494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6">
            <a:extLst>
              <a:ext uri="{FF2B5EF4-FFF2-40B4-BE49-F238E27FC236}">
                <a16:creationId xmlns:a16="http://schemas.microsoft.com/office/drawing/2014/main" id="{BBCB997A-112E-00AA-69B2-8681CB0F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6175" y="4536940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6">
            <a:extLst>
              <a:ext uri="{FF2B5EF4-FFF2-40B4-BE49-F238E27FC236}">
                <a16:creationId xmlns:a16="http://schemas.microsoft.com/office/drawing/2014/main" id="{1A2E4EEE-DF7A-0697-6ECE-32696E08A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43714" y="6300539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6">
            <a:extLst>
              <a:ext uri="{FF2B5EF4-FFF2-40B4-BE49-F238E27FC236}">
                <a16:creationId xmlns:a16="http://schemas.microsoft.com/office/drawing/2014/main" id="{C8504A22-AB2D-18DB-F1C0-21C561284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02491" y="5045654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6">
            <a:extLst>
              <a:ext uri="{FF2B5EF4-FFF2-40B4-BE49-F238E27FC236}">
                <a16:creationId xmlns:a16="http://schemas.microsoft.com/office/drawing/2014/main" id="{8DE6B5E0-57EE-9A2B-2F17-9ECE1CEAC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709406" y="1805057"/>
            <a:ext cx="654571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6">
            <a:extLst>
              <a:ext uri="{FF2B5EF4-FFF2-40B4-BE49-F238E27FC236}">
                <a16:creationId xmlns:a16="http://schemas.microsoft.com/office/drawing/2014/main" id="{CACB5873-868A-B845-B038-DA3C5D5BF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866" y="2207114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6">
            <a:extLst>
              <a:ext uri="{FF2B5EF4-FFF2-40B4-BE49-F238E27FC236}">
                <a16:creationId xmlns:a16="http://schemas.microsoft.com/office/drawing/2014/main" id="{B0B57FD6-1141-BA9D-DA78-A096E864C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083" y="2219431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6">
            <a:extLst>
              <a:ext uri="{FF2B5EF4-FFF2-40B4-BE49-F238E27FC236}">
                <a16:creationId xmlns:a16="http://schemas.microsoft.com/office/drawing/2014/main" id="{0B31E85C-4D2F-2E2A-AE9D-BA21A561C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739" y="2230368"/>
            <a:ext cx="695955" cy="32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6">
            <a:extLst>
              <a:ext uri="{FF2B5EF4-FFF2-40B4-BE49-F238E27FC236}">
                <a16:creationId xmlns:a16="http://schemas.microsoft.com/office/drawing/2014/main" id="{C2300419-7C3C-B820-B651-68E65C90A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02048" y="1791956"/>
            <a:ext cx="679664" cy="3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9" name="Frame 1048">
            <a:extLst>
              <a:ext uri="{FF2B5EF4-FFF2-40B4-BE49-F238E27FC236}">
                <a16:creationId xmlns:a16="http://schemas.microsoft.com/office/drawing/2014/main" id="{AF22CEE6-66A6-4A8F-4DF6-E01B37902D14}"/>
              </a:ext>
            </a:extLst>
          </p:cNvPr>
          <p:cNvSpPr/>
          <p:nvPr/>
        </p:nvSpPr>
        <p:spPr>
          <a:xfrm>
            <a:off x="2843808" y="794911"/>
            <a:ext cx="936104" cy="458233"/>
          </a:xfrm>
          <a:prstGeom prst="frame">
            <a:avLst>
              <a:gd name="adj1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0AEE02C-8E1F-1C8B-B560-3A07A0406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The Deeper Issue</a:t>
            </a:r>
          </a:p>
        </p:txBody>
      </p:sp>
      <p:sp>
        <p:nvSpPr>
          <p:cNvPr id="1050" name="Rounded Rectangular Callout 1049">
            <a:extLst>
              <a:ext uri="{FF2B5EF4-FFF2-40B4-BE49-F238E27FC236}">
                <a16:creationId xmlns:a16="http://schemas.microsoft.com/office/drawing/2014/main" id="{34D4A152-F647-4D97-38C8-117D8E98034B}"/>
              </a:ext>
            </a:extLst>
          </p:cNvPr>
          <p:cNvSpPr/>
          <p:nvPr/>
        </p:nvSpPr>
        <p:spPr>
          <a:xfrm>
            <a:off x="6842361" y="5158162"/>
            <a:ext cx="1683985" cy="646026"/>
          </a:xfrm>
          <a:prstGeom prst="wedgeRoundRectCallout">
            <a:avLst>
              <a:gd name="adj1" fmla="val -93196"/>
              <a:gd name="adj2" fmla="val -59384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“I can make it”</a:t>
            </a:r>
          </a:p>
        </p:txBody>
      </p:sp>
      <p:sp>
        <p:nvSpPr>
          <p:cNvPr id="1051" name="Multiply 1050">
            <a:extLst>
              <a:ext uri="{FF2B5EF4-FFF2-40B4-BE49-F238E27FC236}">
                <a16:creationId xmlns:a16="http://schemas.microsoft.com/office/drawing/2014/main" id="{A31B41EB-410E-C61F-9889-495AF0357391}"/>
              </a:ext>
            </a:extLst>
          </p:cNvPr>
          <p:cNvSpPr/>
          <p:nvPr/>
        </p:nvSpPr>
        <p:spPr>
          <a:xfrm>
            <a:off x="5435900" y="4484057"/>
            <a:ext cx="360040" cy="31876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Multiply 1051">
            <a:extLst>
              <a:ext uri="{FF2B5EF4-FFF2-40B4-BE49-F238E27FC236}">
                <a16:creationId xmlns:a16="http://schemas.microsoft.com/office/drawing/2014/main" id="{A590F999-1BB6-07D4-AEE9-9B00532EE5D4}"/>
              </a:ext>
            </a:extLst>
          </p:cNvPr>
          <p:cNvSpPr/>
          <p:nvPr/>
        </p:nvSpPr>
        <p:spPr>
          <a:xfrm>
            <a:off x="5824224" y="2632817"/>
            <a:ext cx="360040" cy="31876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ultiply 1052">
            <a:extLst>
              <a:ext uri="{FF2B5EF4-FFF2-40B4-BE49-F238E27FC236}">
                <a16:creationId xmlns:a16="http://schemas.microsoft.com/office/drawing/2014/main" id="{D5AFC2C6-E895-FF20-A162-883DEE7A844E}"/>
              </a:ext>
            </a:extLst>
          </p:cNvPr>
          <p:cNvSpPr/>
          <p:nvPr/>
        </p:nvSpPr>
        <p:spPr>
          <a:xfrm>
            <a:off x="3223652" y="2285062"/>
            <a:ext cx="360040" cy="31876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Multiply 1053">
            <a:extLst>
              <a:ext uri="{FF2B5EF4-FFF2-40B4-BE49-F238E27FC236}">
                <a16:creationId xmlns:a16="http://schemas.microsoft.com/office/drawing/2014/main" id="{55910711-27A5-20EC-588E-571424936F82}"/>
              </a:ext>
            </a:extLst>
          </p:cNvPr>
          <p:cNvSpPr/>
          <p:nvPr/>
        </p:nvSpPr>
        <p:spPr>
          <a:xfrm>
            <a:off x="2982130" y="4204144"/>
            <a:ext cx="360040" cy="31876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8BADB5EA-FC83-F201-F2C4-CA33B453DBDF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Traffic Deadlock: This will never resolve</a:t>
            </a:r>
          </a:p>
        </p:txBody>
      </p:sp>
    </p:spTree>
    <p:extLst>
      <p:ext uri="{BB962C8B-B14F-4D97-AF65-F5344CB8AC3E}">
        <p14:creationId xmlns:p14="http://schemas.microsoft.com/office/powerpoint/2010/main" val="309993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5E-6 -0.10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-0.00277 -0.0944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472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-0.00174 -0.088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-0.06337 1.85185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07292 0.0011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-0.00035 0.0886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442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5.55556E-7 0.1055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7257 0.00371 " pathEditMode="relative" ptsTypes="AA">
                                      <p:cBhvr>
                                        <p:cTn id="42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7257 0.00371 " pathEditMode="relative" ptsTypes="AA">
                                      <p:cBhvr>
                                        <p:cTn id="44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7257 0.00371 " pathEditMode="relative" ptsTypes="AA">
                                      <p:cBhvr>
                                        <p:cTn id="46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" grpId="0" animBg="1"/>
      <p:bldP spid="1051" grpId="0" animBg="1"/>
      <p:bldP spid="1052" grpId="0" animBg="1"/>
      <p:bldP spid="1053" grpId="0" animBg="1"/>
      <p:bldP spid="1054" grpId="0" animBg="1"/>
      <p:bldP spid="10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3275" y="1220812"/>
            <a:ext cx="7759700" cy="5016500"/>
          </a:xfrm>
          <a:noFill/>
        </p:spPr>
        <p:txBody>
          <a:bodyPr/>
          <a:lstStyle/>
          <a:p>
            <a:pPr marL="292100" indent="-292100"/>
            <a:r>
              <a:rPr lang="en-US" sz="2000" dirty="0">
                <a:latin typeface="Arial" charset="0"/>
              </a:rPr>
              <a:t>Two </a:t>
            </a:r>
            <a:r>
              <a:rPr lang="en-US" sz="2000" i="1" dirty="0">
                <a:latin typeface="Arial" charset="0"/>
              </a:rPr>
              <a:t>producer</a:t>
            </a:r>
            <a:r>
              <a:rPr lang="en-US" sz="2000" dirty="0">
                <a:latin typeface="Arial" charset="0"/>
              </a:rPr>
              <a:t> processes share a buffer but use a different protocol for accessing the buffers</a:t>
            </a: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1200" dirty="0">
              <a:latin typeface="Arial" charset="0"/>
            </a:endParaRPr>
          </a:p>
          <a:p>
            <a:pPr marL="292100" indent="-292100"/>
            <a:r>
              <a:rPr lang="en-US" sz="2000" dirty="0">
                <a:latin typeface="Arial" charset="0"/>
              </a:rPr>
              <a:t>A postscript interpreter and a visualization program compete for memory frames</a:t>
            </a:r>
          </a:p>
        </p:txBody>
      </p:sp>
      <p:sp>
        <p:nvSpPr>
          <p:cNvPr id="112679" name="Rectangle 39"/>
          <p:cNvSpPr>
            <a:spLocks noChangeArrowheads="1"/>
          </p:cNvSpPr>
          <p:nvPr/>
        </p:nvSpPr>
        <p:spPr bwMode="auto">
          <a:xfrm>
            <a:off x="1475656" y="2082825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Producer1() {</a:t>
            </a:r>
            <a:endParaRPr lang="en-US" sz="1600" i="1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4767734" y="2073300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Producer2(){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Lock(</a:t>
            </a:r>
            <a:r>
              <a:rPr lang="en-US" sz="1600" i="1" dirty="0" err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717" name="Rectangle 77"/>
          <p:cNvSpPr>
            <a:spLocks noChangeArrowheads="1"/>
          </p:cNvSpPr>
          <p:nvPr/>
        </p:nvSpPr>
        <p:spPr bwMode="auto">
          <a:xfrm>
            <a:off x="1277938" y="4611712"/>
            <a:ext cx="3059112" cy="1568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PS_Interpreter() {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request(memory_frames, 10)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process file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request(frame_buffer, 1)</a:t>
            </a:r>
            <a:b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draw file on screen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i="1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718" name="Rectangle 78"/>
          <p:cNvSpPr>
            <a:spLocks noChangeArrowheads="1"/>
          </p:cNvSpPr>
          <p:nvPr/>
        </p:nvSpPr>
        <p:spPr bwMode="auto">
          <a:xfrm>
            <a:off x="4656138" y="4619650"/>
            <a:ext cx="3090862" cy="1568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Visualize() {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request(frame_buffer, 1)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display data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request(memory_frames, 20)</a:t>
            </a:r>
            <a:b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update display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i="1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Deadlock: Motivating Examples</a:t>
            </a:r>
          </a:p>
        </p:txBody>
      </p:sp>
    </p:spTree>
    <p:extLst>
      <p:ext uri="{BB962C8B-B14F-4D97-AF65-F5344CB8AC3E}">
        <p14:creationId xmlns:p14="http://schemas.microsoft.com/office/powerpoint/2010/main" val="7987283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  <p:bldP spid="112679" grpId="0" animBg="1"/>
      <p:bldP spid="112680" grpId="0" animBg="1"/>
      <p:bldP spid="112717" grpId="0" animBg="1"/>
      <p:bldP spid="1127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4279230"/>
            <a:ext cx="8210550" cy="1670050"/>
          </a:xfrm>
          <a:noFill/>
        </p:spPr>
        <p:txBody>
          <a:bodyPr>
            <a:normAutofit fontScale="92500" lnSpcReduction="20000"/>
          </a:bodyPr>
          <a:lstStyle/>
          <a:p>
            <a:pPr marL="292100" indent="-292100"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A set of threads is deadlocked when every thread in the set is waiting for an event that can only be generated by </a:t>
            </a:r>
            <a:r>
              <a:rPr lang="en-US" sz="2000">
                <a:latin typeface="Arial" charset="0"/>
              </a:rPr>
              <a:t>some thread </a:t>
            </a:r>
            <a:r>
              <a:rPr lang="en-US" sz="2000" dirty="0">
                <a:latin typeface="Arial" charset="0"/>
              </a:rPr>
              <a:t>in the set</a:t>
            </a:r>
          </a:p>
          <a:p>
            <a:pPr lvl="3">
              <a:lnSpc>
                <a:spcPct val="80000"/>
              </a:lnSpc>
            </a:pPr>
            <a:endParaRPr lang="en-US" sz="1400" dirty="0">
              <a:latin typeface="Arial" charset="0"/>
            </a:endParaRPr>
          </a:p>
          <a:p>
            <a:pPr marL="292100" indent="-292100"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Starvation vs. deadlock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Starvation: threads wait indefinitely (e.g., because some other thread is using a resource)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Deadlock: circular waiting for resources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Deadlock </a:t>
            </a:r>
            <a:r>
              <a:rPr lang="en-US" sz="1800" dirty="0">
                <a:latin typeface="Arial" charset="0"/>
                <a:sym typeface="Wingdings" charset="0"/>
              </a:rPr>
              <a:t> starvation, but not the other way</a:t>
            </a:r>
            <a:endParaRPr lang="en-US" sz="1800" dirty="0">
              <a:latin typeface="Arial" charset="0"/>
            </a:endParaRPr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6235700" y="14523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Running</a:t>
            </a:r>
          </a:p>
        </p:txBody>
      </p:sp>
      <p:sp>
        <p:nvSpPr>
          <p:cNvPr id="66584" name="Oval 24"/>
          <p:cNvSpPr>
            <a:spLocks noChangeArrowheads="1"/>
          </p:cNvSpPr>
          <p:nvPr/>
        </p:nvSpPr>
        <p:spPr bwMode="auto">
          <a:xfrm>
            <a:off x="2501900" y="14396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Ready</a:t>
            </a:r>
          </a:p>
        </p:txBody>
      </p:sp>
      <p:sp>
        <p:nvSpPr>
          <p:cNvPr id="66585" name="Oval 25"/>
          <p:cNvSpPr>
            <a:spLocks noChangeArrowheads="1"/>
          </p:cNvSpPr>
          <p:nvPr/>
        </p:nvSpPr>
        <p:spPr bwMode="auto">
          <a:xfrm>
            <a:off x="4394200" y="24175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Waiting</a:t>
            </a:r>
          </a:p>
        </p:txBody>
      </p:sp>
      <p:sp>
        <p:nvSpPr>
          <p:cNvPr id="6151" name="Arc 26"/>
          <p:cNvSpPr>
            <a:spLocks/>
          </p:cNvSpPr>
          <p:nvPr/>
        </p:nvSpPr>
        <p:spPr bwMode="auto">
          <a:xfrm>
            <a:off x="3201988" y="2284214"/>
            <a:ext cx="1193800" cy="558800"/>
          </a:xfrm>
          <a:custGeom>
            <a:avLst/>
            <a:gdLst>
              <a:gd name="T0" fmla="*/ 2147483647 w 21600"/>
              <a:gd name="T1" fmla="*/ 373991356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Arc 27"/>
          <p:cNvSpPr>
            <a:spLocks/>
          </p:cNvSpPr>
          <p:nvPr/>
        </p:nvSpPr>
        <p:spPr bwMode="auto">
          <a:xfrm>
            <a:off x="5842000" y="2303264"/>
            <a:ext cx="1117600" cy="5397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37031473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30"/>
          <p:cNvSpPr>
            <a:spLocks noChangeShapeType="1"/>
          </p:cNvSpPr>
          <p:nvPr/>
        </p:nvSpPr>
        <p:spPr bwMode="auto">
          <a:xfrm flipH="1">
            <a:off x="1460500" y="1846064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31"/>
          <p:cNvSpPr>
            <a:spLocks noChangeShapeType="1"/>
          </p:cNvSpPr>
          <p:nvPr/>
        </p:nvSpPr>
        <p:spPr bwMode="auto">
          <a:xfrm flipH="1">
            <a:off x="7670800" y="1884164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32"/>
          <p:cNvSpPr>
            <a:spLocks noChangeArrowheads="1"/>
          </p:cNvSpPr>
          <p:nvPr/>
        </p:nvSpPr>
        <p:spPr bwMode="auto">
          <a:xfrm>
            <a:off x="1841500" y="19730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33"/>
          <p:cNvSpPr>
            <a:spLocks noChangeArrowheads="1"/>
          </p:cNvSpPr>
          <p:nvPr/>
        </p:nvSpPr>
        <p:spPr bwMode="auto">
          <a:xfrm>
            <a:off x="1841500" y="21762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34"/>
          <p:cNvSpPr>
            <a:spLocks noChangeArrowheads="1"/>
          </p:cNvSpPr>
          <p:nvPr/>
        </p:nvSpPr>
        <p:spPr bwMode="auto">
          <a:xfrm>
            <a:off x="1841500" y="23794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35"/>
          <p:cNvSpPr>
            <a:spLocks noChangeShapeType="1"/>
          </p:cNvSpPr>
          <p:nvPr/>
        </p:nvSpPr>
        <p:spPr bwMode="auto">
          <a:xfrm>
            <a:off x="1403350" y="20619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36"/>
          <p:cNvSpPr>
            <a:spLocks noChangeShapeType="1"/>
          </p:cNvSpPr>
          <p:nvPr/>
        </p:nvSpPr>
        <p:spPr bwMode="auto">
          <a:xfrm>
            <a:off x="1403350" y="24810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37"/>
          <p:cNvSpPr>
            <a:spLocks noChangeArrowheads="1"/>
          </p:cNvSpPr>
          <p:nvPr/>
        </p:nvSpPr>
        <p:spPr bwMode="auto">
          <a:xfrm>
            <a:off x="690563" y="1915914"/>
            <a:ext cx="665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Head</a:t>
            </a:r>
          </a:p>
        </p:txBody>
      </p:sp>
      <p:sp>
        <p:nvSpPr>
          <p:cNvPr id="6161" name="Rectangle 38"/>
          <p:cNvSpPr>
            <a:spLocks noChangeArrowheads="1"/>
          </p:cNvSpPr>
          <p:nvPr/>
        </p:nvSpPr>
        <p:spPr bwMode="auto">
          <a:xfrm>
            <a:off x="849313" y="2347714"/>
            <a:ext cx="5064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Tail</a:t>
            </a:r>
          </a:p>
        </p:txBody>
      </p:sp>
      <p:sp>
        <p:nvSpPr>
          <p:cNvPr id="6162" name="Rectangle 39"/>
          <p:cNvSpPr>
            <a:spLocks noChangeArrowheads="1"/>
          </p:cNvSpPr>
          <p:nvPr/>
        </p:nvSpPr>
        <p:spPr bwMode="auto">
          <a:xfrm>
            <a:off x="1401763" y="2642989"/>
            <a:ext cx="12922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1800"/>
              <a:t>ready queue</a:t>
            </a:r>
          </a:p>
        </p:txBody>
      </p:sp>
      <p:sp>
        <p:nvSpPr>
          <p:cNvPr id="6163" name="Rectangle 40"/>
          <p:cNvSpPr>
            <a:spLocks noChangeArrowheads="1"/>
          </p:cNvSpPr>
          <p:nvPr/>
        </p:nvSpPr>
        <p:spPr bwMode="auto">
          <a:xfrm>
            <a:off x="4046538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41"/>
          <p:cNvSpPr>
            <a:spLocks noChangeArrowheads="1"/>
          </p:cNvSpPr>
          <p:nvPr/>
        </p:nvSpPr>
        <p:spPr bwMode="auto">
          <a:xfrm>
            <a:off x="4046538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42"/>
          <p:cNvSpPr>
            <a:spLocks noChangeArrowheads="1"/>
          </p:cNvSpPr>
          <p:nvPr/>
        </p:nvSpPr>
        <p:spPr bwMode="auto">
          <a:xfrm>
            <a:off x="4046538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43"/>
          <p:cNvSpPr>
            <a:spLocks noChangeShapeType="1"/>
          </p:cNvSpPr>
          <p:nvPr/>
        </p:nvSpPr>
        <p:spPr bwMode="auto">
          <a:xfrm>
            <a:off x="3621088" y="35097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44"/>
          <p:cNvSpPr>
            <a:spLocks noChangeShapeType="1"/>
          </p:cNvSpPr>
          <p:nvPr/>
        </p:nvSpPr>
        <p:spPr bwMode="auto">
          <a:xfrm>
            <a:off x="3608388" y="37256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45"/>
          <p:cNvSpPr>
            <a:spLocks noChangeArrowheads="1"/>
          </p:cNvSpPr>
          <p:nvPr/>
        </p:nvSpPr>
        <p:spPr bwMode="auto">
          <a:xfrm>
            <a:off x="2908300" y="3338314"/>
            <a:ext cx="665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Head</a:t>
            </a:r>
          </a:p>
        </p:txBody>
      </p:sp>
      <p:sp>
        <p:nvSpPr>
          <p:cNvPr id="6169" name="Rectangle 46"/>
          <p:cNvSpPr>
            <a:spLocks noChangeArrowheads="1"/>
          </p:cNvSpPr>
          <p:nvPr/>
        </p:nvSpPr>
        <p:spPr bwMode="auto">
          <a:xfrm>
            <a:off x="3060700" y="3554214"/>
            <a:ext cx="5064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Tail</a:t>
            </a:r>
          </a:p>
        </p:txBody>
      </p:sp>
      <p:sp>
        <p:nvSpPr>
          <p:cNvPr id="6170" name="Rectangle 47"/>
          <p:cNvSpPr>
            <a:spLocks noChangeArrowheads="1"/>
          </p:cNvSpPr>
          <p:nvPr/>
        </p:nvSpPr>
        <p:spPr bwMode="auto">
          <a:xfrm>
            <a:off x="6286500" y="3449439"/>
            <a:ext cx="17367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/>
              <a:t>semaphore/</a:t>
            </a:r>
          </a:p>
          <a:p>
            <a:pPr>
              <a:lnSpc>
                <a:spcPct val="75000"/>
              </a:lnSpc>
            </a:pPr>
            <a:r>
              <a:rPr lang="en-US" sz="1800"/>
              <a:t>condition queues</a:t>
            </a:r>
          </a:p>
        </p:txBody>
      </p:sp>
      <p:sp>
        <p:nvSpPr>
          <p:cNvPr id="6171" name="Rectangle 48"/>
          <p:cNvSpPr>
            <a:spLocks noChangeArrowheads="1"/>
          </p:cNvSpPr>
          <p:nvPr/>
        </p:nvSpPr>
        <p:spPr bwMode="auto">
          <a:xfrm>
            <a:off x="4959350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Rectangle 49"/>
          <p:cNvSpPr>
            <a:spLocks noChangeArrowheads="1"/>
          </p:cNvSpPr>
          <p:nvPr/>
        </p:nvSpPr>
        <p:spPr bwMode="auto">
          <a:xfrm>
            <a:off x="4959350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Rectangle 50"/>
          <p:cNvSpPr>
            <a:spLocks noChangeArrowheads="1"/>
          </p:cNvSpPr>
          <p:nvPr/>
        </p:nvSpPr>
        <p:spPr bwMode="auto">
          <a:xfrm>
            <a:off x="4959350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51"/>
          <p:cNvSpPr>
            <a:spLocks noChangeArrowheads="1"/>
          </p:cNvSpPr>
          <p:nvPr/>
        </p:nvSpPr>
        <p:spPr bwMode="auto">
          <a:xfrm>
            <a:off x="5872163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52"/>
          <p:cNvSpPr>
            <a:spLocks noChangeArrowheads="1"/>
          </p:cNvSpPr>
          <p:nvPr/>
        </p:nvSpPr>
        <p:spPr bwMode="auto">
          <a:xfrm>
            <a:off x="5872163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53"/>
          <p:cNvSpPr>
            <a:spLocks noChangeArrowheads="1"/>
          </p:cNvSpPr>
          <p:nvPr/>
        </p:nvSpPr>
        <p:spPr bwMode="auto">
          <a:xfrm>
            <a:off x="5872163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54"/>
          <p:cNvSpPr>
            <a:spLocks noChangeShapeType="1"/>
          </p:cNvSpPr>
          <p:nvPr/>
        </p:nvSpPr>
        <p:spPr bwMode="auto">
          <a:xfrm>
            <a:off x="4533900" y="34446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55"/>
          <p:cNvSpPr>
            <a:spLocks noChangeShapeType="1"/>
          </p:cNvSpPr>
          <p:nvPr/>
        </p:nvSpPr>
        <p:spPr bwMode="auto">
          <a:xfrm>
            <a:off x="4533900" y="35589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Line 56"/>
          <p:cNvSpPr>
            <a:spLocks noChangeShapeType="1"/>
          </p:cNvSpPr>
          <p:nvPr/>
        </p:nvSpPr>
        <p:spPr bwMode="auto">
          <a:xfrm>
            <a:off x="5459413" y="34827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Line 57"/>
          <p:cNvSpPr>
            <a:spLocks noChangeShapeType="1"/>
          </p:cNvSpPr>
          <p:nvPr/>
        </p:nvSpPr>
        <p:spPr bwMode="auto">
          <a:xfrm>
            <a:off x="5459413" y="39272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81" name="AutoShape 58"/>
          <p:cNvCxnSpPr>
            <a:cxnSpLocks noChangeShapeType="1"/>
            <a:stCxn id="66584" idx="7"/>
            <a:endCxn id="66583" idx="1"/>
          </p:cNvCxnSpPr>
          <p:nvPr/>
        </p:nvCxnSpPr>
        <p:spPr bwMode="auto">
          <a:xfrm rot="5400000" flipV="1">
            <a:off x="5080000" y="195064"/>
            <a:ext cx="12700" cy="2717800"/>
          </a:xfrm>
          <a:prstGeom prst="curvedConnector3">
            <a:avLst>
              <a:gd name="adj1" fmla="val -13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82" name="AutoShape 59"/>
          <p:cNvCxnSpPr>
            <a:cxnSpLocks noChangeShapeType="1"/>
            <a:stCxn id="66583" idx="3"/>
            <a:endCxn id="66584" idx="5"/>
          </p:cNvCxnSpPr>
          <p:nvPr/>
        </p:nvCxnSpPr>
        <p:spPr bwMode="auto">
          <a:xfrm rot="16200000" flipV="1">
            <a:off x="5080000" y="817364"/>
            <a:ext cx="12700" cy="2717800"/>
          </a:xfrm>
          <a:prstGeom prst="curvedConnector3">
            <a:avLst>
              <a:gd name="adj1" fmla="val -10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Deadlock</a:t>
            </a:r>
            <a:r>
              <a:rPr lang="en-US"/>
              <a:t>: Definition</a:t>
            </a:r>
          </a:p>
        </p:txBody>
      </p:sp>
    </p:spTree>
    <p:extLst>
      <p:ext uri="{BB962C8B-B14F-4D97-AF65-F5344CB8AC3E}">
        <p14:creationId xmlns:p14="http://schemas.microsoft.com/office/powerpoint/2010/main" val="13892972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2638" y="1315914"/>
            <a:ext cx="7966075" cy="1897062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Basic components of any resource allocation problem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Processes and resources</a:t>
            </a:r>
          </a:p>
          <a:p>
            <a:pPr>
              <a:lnSpc>
                <a:spcPct val="80000"/>
              </a:lnSpc>
            </a:pPr>
            <a:endParaRPr lang="en-US" sz="9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Model the state of a computer system as a directed graph </a:t>
            </a:r>
          </a:p>
          <a:p>
            <a:pPr lvl="1">
              <a:lnSpc>
                <a:spcPct val="80000"/>
              </a:lnSpc>
            </a:pP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G</a:t>
            </a:r>
            <a:r>
              <a:rPr lang="en-US" sz="1800" dirty="0">
                <a:latin typeface="Arial" charset="0"/>
              </a:rPr>
              <a:t> = (</a:t>
            </a: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V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E</a:t>
            </a:r>
            <a:r>
              <a:rPr lang="en-US" sz="1800" dirty="0">
                <a:latin typeface="Arial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V</a:t>
            </a:r>
            <a:r>
              <a:rPr lang="en-US" sz="1800" dirty="0">
                <a:latin typeface="Arial" charset="0"/>
              </a:rPr>
              <a:t> = the set of vertices = {</a:t>
            </a:r>
            <a:r>
              <a:rPr lang="en-US" sz="1800" i="1" dirty="0">
                <a:latin typeface="Arial" charset="0"/>
              </a:rPr>
              <a:t>P</a:t>
            </a:r>
            <a:r>
              <a:rPr lang="en-US" sz="1800" baseline="-25000" dirty="0"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, ..., </a:t>
            </a:r>
            <a:r>
              <a:rPr lang="en-US" sz="1800" i="1" dirty="0" err="1">
                <a:latin typeface="Arial" charset="0"/>
              </a:rPr>
              <a:t>P</a:t>
            </a:r>
            <a:r>
              <a:rPr lang="en-US" sz="1800" i="1" baseline="-25000" dirty="0" err="1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} </a:t>
            </a:r>
            <a:r>
              <a:rPr lang="en-US" sz="1600" dirty="0">
                <a:latin typeface="Symbol" charset="0"/>
              </a:rPr>
              <a:t></a:t>
            </a:r>
            <a:r>
              <a:rPr lang="en-US" sz="1800" dirty="0">
                <a:latin typeface="Arial" charset="0"/>
              </a:rPr>
              <a:t> {</a:t>
            </a:r>
            <a:r>
              <a:rPr lang="en-US" sz="1800" i="1" dirty="0">
                <a:latin typeface="Arial" charset="0"/>
              </a:rPr>
              <a:t>R</a:t>
            </a:r>
            <a:r>
              <a:rPr lang="en-US" sz="1800" baseline="-25000" dirty="0"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, ..., </a:t>
            </a:r>
            <a:r>
              <a:rPr lang="en-US" sz="1800" i="1" dirty="0">
                <a:latin typeface="Arial" charset="0"/>
              </a:rPr>
              <a:t>R</a:t>
            </a:r>
            <a:r>
              <a:rPr lang="en-US" sz="1800" i="1" baseline="-25000" dirty="0">
                <a:latin typeface="Arial" charset="0"/>
              </a:rPr>
              <a:t>m</a:t>
            </a:r>
            <a:r>
              <a:rPr lang="en-US" sz="1800" dirty="0">
                <a:latin typeface="Arial" charset="0"/>
              </a:rPr>
              <a:t>}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46250" y="5324475"/>
            <a:ext cx="533400" cy="1027113"/>
            <a:chOff x="1100" y="3354"/>
            <a:chExt cx="336" cy="647"/>
          </a:xfrm>
        </p:grpSpPr>
        <p:sp>
          <p:nvSpPr>
            <p:cNvPr id="72716" name="Oval 12"/>
            <p:cNvSpPr>
              <a:spLocks noChangeArrowheads="1"/>
            </p:cNvSpPr>
            <p:nvPr/>
          </p:nvSpPr>
          <p:spPr bwMode="auto">
            <a:xfrm>
              <a:off x="1100" y="3354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7" name="Rectangle 13"/>
            <p:cNvSpPr>
              <a:spLocks noChangeArrowheads="1"/>
            </p:cNvSpPr>
            <p:nvPr/>
          </p:nvSpPr>
          <p:spPr bwMode="auto">
            <a:xfrm>
              <a:off x="1135" y="3715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i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813550" y="5324475"/>
            <a:ext cx="533400" cy="1027113"/>
            <a:chOff x="4292" y="3354"/>
            <a:chExt cx="336" cy="647"/>
          </a:xfrm>
        </p:grpSpPr>
        <p:sp>
          <p:nvSpPr>
            <p:cNvPr id="72719" name="Oval 15"/>
            <p:cNvSpPr>
              <a:spLocks noChangeArrowheads="1"/>
            </p:cNvSpPr>
            <p:nvPr/>
          </p:nvSpPr>
          <p:spPr bwMode="auto">
            <a:xfrm>
              <a:off x="4292" y="3354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5" name="Rectangle 16"/>
            <p:cNvSpPr>
              <a:spLocks noChangeArrowheads="1"/>
            </p:cNvSpPr>
            <p:nvPr/>
          </p:nvSpPr>
          <p:spPr bwMode="auto">
            <a:xfrm>
              <a:off x="4316" y="3715"/>
              <a:ext cx="28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k</a:t>
              </a:r>
            </a:p>
          </p:txBody>
        </p:sp>
      </p:grpSp>
      <p:sp>
        <p:nvSpPr>
          <p:cNvPr id="72721" name="Line 17"/>
          <p:cNvSpPr>
            <a:spLocks noChangeShapeType="1"/>
          </p:cNvSpPr>
          <p:nvPr/>
        </p:nvSpPr>
        <p:spPr bwMode="auto">
          <a:xfrm flipV="1">
            <a:off x="2298700" y="5486400"/>
            <a:ext cx="18796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2597150" y="5584825"/>
            <a:ext cx="1077913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request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 edge</a:t>
            </a: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5021263" y="5584825"/>
            <a:ext cx="14144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allocation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 edge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184650" y="5156200"/>
            <a:ext cx="508000" cy="1401763"/>
            <a:chOff x="2636" y="3248"/>
            <a:chExt cx="320" cy="883"/>
          </a:xfrm>
        </p:grpSpPr>
        <p:sp>
          <p:nvSpPr>
            <p:cNvPr id="7189" name="Rectangle 14"/>
            <p:cNvSpPr>
              <a:spLocks noChangeArrowheads="1"/>
            </p:cNvSpPr>
            <p:nvPr/>
          </p:nvSpPr>
          <p:spPr bwMode="auto">
            <a:xfrm>
              <a:off x="2663" y="3845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i="1" baseline="-25000"/>
                <a:t>j</a:t>
              </a:r>
            </a:p>
          </p:txBody>
        </p:sp>
        <p:sp>
          <p:nvSpPr>
            <p:cNvPr id="72725" name="Rectangle 21"/>
            <p:cNvSpPr>
              <a:spLocks noChangeArrowheads="1"/>
            </p:cNvSpPr>
            <p:nvPr/>
          </p:nvSpPr>
          <p:spPr bwMode="auto">
            <a:xfrm>
              <a:off x="2636" y="3248"/>
              <a:ext cx="320" cy="57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2768" y="3496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2768" y="3648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Oval 22"/>
            <p:cNvSpPr>
              <a:spLocks noChangeArrowheads="1"/>
            </p:cNvSpPr>
            <p:nvPr/>
          </p:nvSpPr>
          <p:spPr bwMode="auto">
            <a:xfrm>
              <a:off x="2768" y="3344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470150" y="3292475"/>
            <a:ext cx="1131888" cy="571500"/>
            <a:chOff x="1671" y="1770"/>
            <a:chExt cx="713" cy="360"/>
          </a:xfrm>
        </p:grpSpPr>
        <p:sp>
          <p:nvSpPr>
            <p:cNvPr id="72713" name="Oval 9"/>
            <p:cNvSpPr>
              <a:spLocks noChangeArrowheads="1"/>
            </p:cNvSpPr>
            <p:nvPr/>
          </p:nvSpPr>
          <p:spPr bwMode="auto">
            <a:xfrm>
              <a:off x="2048" y="1770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88" name="Rectangle 10"/>
            <p:cNvSpPr>
              <a:spLocks noChangeArrowheads="1"/>
            </p:cNvSpPr>
            <p:nvPr/>
          </p:nvSpPr>
          <p:spPr bwMode="auto">
            <a:xfrm>
              <a:off x="1671" y="1807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i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146550" y="3124200"/>
            <a:ext cx="1106488" cy="908050"/>
            <a:chOff x="2727" y="1664"/>
            <a:chExt cx="697" cy="572"/>
          </a:xfrm>
        </p:grpSpPr>
        <p:sp>
          <p:nvSpPr>
            <p:cNvPr id="72709" name="Rectangle 5"/>
            <p:cNvSpPr>
              <a:spLocks noChangeArrowheads="1"/>
            </p:cNvSpPr>
            <p:nvPr/>
          </p:nvSpPr>
          <p:spPr bwMode="auto">
            <a:xfrm>
              <a:off x="3104" y="1664"/>
              <a:ext cx="320" cy="57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83" name="Oval 6"/>
            <p:cNvSpPr>
              <a:spLocks noChangeArrowheads="1"/>
            </p:cNvSpPr>
            <p:nvPr/>
          </p:nvSpPr>
          <p:spPr bwMode="auto">
            <a:xfrm>
              <a:off x="3236" y="1760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7"/>
            <p:cNvSpPr>
              <a:spLocks noChangeArrowheads="1"/>
            </p:cNvSpPr>
            <p:nvPr/>
          </p:nvSpPr>
          <p:spPr bwMode="auto">
            <a:xfrm>
              <a:off x="3236" y="1912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8"/>
            <p:cNvSpPr>
              <a:spLocks noChangeArrowheads="1"/>
            </p:cNvSpPr>
            <p:nvPr/>
          </p:nvSpPr>
          <p:spPr bwMode="auto">
            <a:xfrm>
              <a:off x="3236" y="2064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Rectangle 11"/>
            <p:cNvSpPr>
              <a:spLocks noChangeArrowheads="1"/>
            </p:cNvSpPr>
            <p:nvPr/>
          </p:nvSpPr>
          <p:spPr bwMode="auto">
            <a:xfrm>
              <a:off x="2727" y="1807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i="1" baseline="-25000"/>
                <a:t>j</a:t>
              </a:r>
            </a:p>
          </p:txBody>
        </p:sp>
      </p:grpSp>
      <p:sp>
        <p:nvSpPr>
          <p:cNvPr id="72729" name="Rectangle 25"/>
          <p:cNvSpPr>
            <a:spLocks noChangeArrowheads="1"/>
          </p:cNvSpPr>
          <p:nvPr/>
        </p:nvSpPr>
        <p:spPr bwMode="auto">
          <a:xfrm>
            <a:off x="768350" y="3971925"/>
            <a:ext cx="76533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buFont typeface="Wingdings" charset="0"/>
              <a:buChar char="Ø"/>
            </a:pPr>
            <a:r>
              <a:rPr lang="en-US" sz="2000" i="1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E</a:t>
            </a:r>
            <a:r>
              <a:rPr lang="en-US" sz="1800">
                <a:latin typeface="Comic Sans MS" charset="0"/>
              </a:rPr>
              <a:t> = the set of edges =</a:t>
            </a:r>
            <a:br>
              <a:rPr lang="en-US" sz="1800">
                <a:latin typeface="Comic Sans MS" charset="0"/>
              </a:rPr>
            </a:br>
            <a:r>
              <a:rPr lang="en-US" sz="2000">
                <a:latin typeface="Comic Sans MS" charset="0"/>
              </a:rPr>
              <a:t>	 </a:t>
            </a:r>
            <a:r>
              <a:rPr lang="en-US" sz="1800">
                <a:latin typeface="Comic Sans MS" charset="0"/>
              </a:rPr>
              <a:t>{</a:t>
            </a:r>
            <a:r>
              <a:rPr lang="en-US" sz="1800" i="1">
                <a:latin typeface="Comic Sans MS" charset="0"/>
              </a:rPr>
              <a:t>edges from a resource to a process</a:t>
            </a:r>
            <a:r>
              <a:rPr lang="en-US" sz="1800">
                <a:latin typeface="Comic Sans MS" charset="0"/>
              </a:rPr>
              <a:t>} </a:t>
            </a:r>
            <a:r>
              <a:rPr lang="en-US" sz="1600">
                <a:solidFill>
                  <a:schemeClr val="folHlink"/>
                </a:solidFill>
                <a:latin typeface="Symbol" charset="0"/>
              </a:rPr>
              <a:t></a:t>
            </a:r>
            <a:r>
              <a:rPr lang="en-US" sz="1600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	   </a:t>
            </a:r>
          </a:p>
          <a:p>
            <a:pPr lvl="1"/>
            <a:r>
              <a:rPr lang="en-US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	</a:t>
            </a:r>
            <a:r>
              <a:rPr lang="en-US" sz="1600">
                <a:latin typeface="Comic Sans MS" charset="0"/>
              </a:rPr>
              <a:t>	</a:t>
            </a:r>
            <a:r>
              <a:rPr lang="en-US" sz="1000">
                <a:latin typeface="Comic Sans MS" charset="0"/>
              </a:rPr>
              <a:t> </a:t>
            </a:r>
            <a:r>
              <a:rPr lang="en-US" sz="400">
                <a:latin typeface="Comic Sans MS" charset="0"/>
              </a:rPr>
              <a:t> </a:t>
            </a:r>
            <a:r>
              <a:rPr lang="en-US" sz="1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      </a:t>
            </a:r>
            <a:r>
              <a:rPr lang="en-US" sz="900">
                <a:latin typeface="Comic Sans MS" charset="0"/>
              </a:rPr>
              <a:t> </a:t>
            </a:r>
            <a:r>
              <a:rPr lang="en-US" sz="3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    </a:t>
            </a:r>
            <a:r>
              <a:rPr lang="en-US" sz="1800">
                <a:latin typeface="Comic Sans MS" charset="0"/>
              </a:rPr>
              <a:t>{</a:t>
            </a:r>
            <a:r>
              <a:rPr lang="en-US" sz="1800" i="1">
                <a:latin typeface="Comic Sans MS" charset="0"/>
              </a:rPr>
              <a:t>edges from a process to a resource</a:t>
            </a:r>
            <a:r>
              <a:rPr lang="en-US" sz="1800">
                <a:latin typeface="Comic Sans MS" charset="0"/>
              </a:rPr>
              <a:t>}</a:t>
            </a:r>
          </a:p>
        </p:txBody>
      </p:sp>
      <p:sp>
        <p:nvSpPr>
          <p:cNvPr id="72722" name="Line 18"/>
          <p:cNvSpPr>
            <a:spLocks noChangeShapeType="1"/>
          </p:cNvSpPr>
          <p:nvPr/>
        </p:nvSpPr>
        <p:spPr bwMode="auto">
          <a:xfrm flipH="1" flipV="1">
            <a:off x="4489450" y="5378450"/>
            <a:ext cx="233045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</a:t>
            </a:r>
          </a:p>
        </p:txBody>
      </p:sp>
    </p:spTree>
    <p:extLst>
      <p:ext uri="{BB962C8B-B14F-4D97-AF65-F5344CB8AC3E}">
        <p14:creationId xmlns:p14="http://schemas.microsoft.com/office/powerpoint/2010/main" val="12934306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  <p:bldP spid="72721" grpId="0" animBg="1"/>
      <p:bldP spid="72723" grpId="0" autoUpdateAnimBg="0"/>
      <p:bldP spid="72724" grpId="0" autoUpdateAnimBg="0"/>
      <p:bldP spid="72729" grpId="0" autoUpdateAnimBg="0"/>
      <p:bldP spid="727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298575"/>
            <a:ext cx="7832725" cy="13335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 PostScript interpreter that is waiting for the frame buffer lock and a visualization process that is waiting for memory</a:t>
            </a:r>
          </a:p>
          <a:p>
            <a:pPr>
              <a:buFont typeface="Monotype Sorts" charset="0"/>
              <a:buNone/>
            </a:pPr>
            <a:r>
              <a:rPr lang="en-US" sz="1800" i="1">
                <a:solidFill>
                  <a:schemeClr val="folHlink"/>
                </a:solidFill>
                <a:latin typeface="Arial" charset="0"/>
              </a:rPr>
              <a:t>V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 = {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PS interpret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visualization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} </a:t>
            </a:r>
            <a:r>
              <a:rPr lang="en-US" sz="1800">
                <a:solidFill>
                  <a:schemeClr val="folHlink"/>
                </a:solidFill>
                <a:latin typeface="Symbol" charset="0"/>
              </a:rPr>
              <a:t>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 {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memory frames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frame buffer lock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}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1682750" y="41624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11175" y="3910013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41713" y="3913188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6750050" y="41624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4165600" y="55562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4375150" y="57213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646488" y="6078538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8203" name="Arc 11"/>
          <p:cNvSpPr>
            <a:spLocks/>
          </p:cNvSpPr>
          <p:nvPr/>
        </p:nvSpPr>
        <p:spPr bwMode="auto">
          <a:xfrm>
            <a:off x="1970088" y="3265488"/>
            <a:ext cx="2139950" cy="908050"/>
          </a:xfrm>
          <a:custGeom>
            <a:avLst/>
            <a:gdLst>
              <a:gd name="T0" fmla="*/ 0 w 21600"/>
              <a:gd name="T1" fmla="*/ 1604951203 h 21599"/>
              <a:gd name="T2" fmla="*/ 2147483647 w 21600"/>
              <a:gd name="T3" fmla="*/ 0 h 21599"/>
              <a:gd name="T4" fmla="*/ 2147483647 w 21600"/>
              <a:gd name="T5" fmla="*/ 1604951203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7410450" y="41497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8205" name="Arc 15"/>
          <p:cNvSpPr>
            <a:spLocks/>
          </p:cNvSpPr>
          <p:nvPr/>
        </p:nvSpPr>
        <p:spPr bwMode="auto">
          <a:xfrm rot="10800000">
            <a:off x="4694238" y="4776788"/>
            <a:ext cx="2292350" cy="1016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Arc 16"/>
          <p:cNvSpPr>
            <a:spLocks/>
          </p:cNvSpPr>
          <p:nvPr/>
        </p:nvSpPr>
        <p:spPr bwMode="auto">
          <a:xfrm rot="10800000">
            <a:off x="1936750" y="4795838"/>
            <a:ext cx="2432050" cy="9715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65566563 h 21600"/>
              <a:gd name="T4" fmla="*/ 0 w 21600"/>
              <a:gd name="T5" fmla="*/ 19655665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4165600" y="2927350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208" name="Arc 13"/>
          <p:cNvSpPr>
            <a:spLocks/>
          </p:cNvSpPr>
          <p:nvPr/>
        </p:nvSpPr>
        <p:spPr bwMode="auto">
          <a:xfrm>
            <a:off x="4470400" y="3614738"/>
            <a:ext cx="2425700" cy="558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73991356 h 21600"/>
              <a:gd name="T4" fmla="*/ 0 w 21600"/>
              <a:gd name="T5" fmla="*/ 373991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rc 12"/>
          <p:cNvSpPr>
            <a:spLocks/>
          </p:cNvSpPr>
          <p:nvPr/>
        </p:nvSpPr>
        <p:spPr bwMode="auto">
          <a:xfrm>
            <a:off x="4445000" y="3386138"/>
            <a:ext cx="2527300" cy="7683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972231321 h 21600"/>
              <a:gd name="T4" fmla="*/ 0 w 21600"/>
              <a:gd name="T5" fmla="*/ 97223132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rc 17"/>
          <p:cNvSpPr>
            <a:spLocks/>
          </p:cNvSpPr>
          <p:nvPr/>
        </p:nvSpPr>
        <p:spPr bwMode="auto">
          <a:xfrm>
            <a:off x="4483100" y="3151188"/>
            <a:ext cx="2584450" cy="1016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Oval 20"/>
          <p:cNvSpPr>
            <a:spLocks noChangeArrowheads="1"/>
          </p:cNvSpPr>
          <p:nvPr/>
        </p:nvSpPr>
        <p:spPr bwMode="auto">
          <a:xfrm>
            <a:off x="4375150" y="30797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Oval 21"/>
          <p:cNvSpPr>
            <a:spLocks noChangeArrowheads="1"/>
          </p:cNvSpPr>
          <p:nvPr/>
        </p:nvSpPr>
        <p:spPr bwMode="auto">
          <a:xfrm>
            <a:off x="4375150" y="33210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22"/>
          <p:cNvSpPr>
            <a:spLocks noChangeArrowheads="1"/>
          </p:cNvSpPr>
          <p:nvPr/>
        </p:nvSpPr>
        <p:spPr bwMode="auto">
          <a:xfrm>
            <a:off x="4375150" y="35623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</a:t>
            </a:r>
            <a:r>
              <a:rPr lang="en-US"/>
              <a:t>: Example</a:t>
            </a:r>
          </a:p>
        </p:txBody>
      </p:sp>
    </p:spTree>
    <p:extLst>
      <p:ext uri="{BB962C8B-B14F-4D97-AF65-F5344CB8AC3E}">
        <p14:creationId xmlns:p14="http://schemas.microsoft.com/office/powerpoint/2010/main" val="5168744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rc 16"/>
          <p:cNvSpPr>
            <a:spLocks/>
          </p:cNvSpPr>
          <p:nvPr/>
        </p:nvSpPr>
        <p:spPr bwMode="auto">
          <a:xfrm>
            <a:off x="2757488" y="4211638"/>
            <a:ext cx="1339850" cy="819150"/>
          </a:xfrm>
          <a:custGeom>
            <a:avLst/>
            <a:gdLst>
              <a:gd name="T0" fmla="*/ 0 w 21600"/>
              <a:gd name="T1" fmla="*/ 1178210564 h 21599"/>
              <a:gd name="T2" fmla="*/ 2147483647 w 21600"/>
              <a:gd name="T3" fmla="*/ 0 h 21599"/>
              <a:gd name="T4" fmla="*/ 2147483647 w 21600"/>
              <a:gd name="T5" fmla="*/ 117821056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4114800" y="3784600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296814"/>
            <a:ext cx="8407400" cy="908050"/>
          </a:xfrm>
          <a:noFill/>
        </p:spPr>
        <p:txBody>
          <a:bodyPr/>
          <a:lstStyle/>
          <a:p>
            <a:r>
              <a:rPr lang="en-US" sz="2000" u="sng">
                <a:latin typeface="Arial" charset="0"/>
              </a:rPr>
              <a:t>Theorem</a:t>
            </a:r>
            <a:r>
              <a:rPr lang="en-US" sz="2000">
                <a:latin typeface="Arial" charset="0"/>
              </a:rPr>
              <a:t>: </a:t>
            </a:r>
            <a:r>
              <a:rPr lang="en-US" sz="2000" i="1">
                <a:latin typeface="Arial" charset="0"/>
              </a:rPr>
              <a:t>If a resource allocation graph does not contain a cycle then no processes are deadlocked</a:t>
            </a:r>
            <a:endParaRPr lang="en-US" sz="2000">
              <a:latin typeface="Arial" charset="0"/>
            </a:endParaRP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2489200" y="501967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6812" name="Oval 12"/>
          <p:cNvSpPr>
            <a:spLocks noChangeArrowheads="1"/>
          </p:cNvSpPr>
          <p:nvPr/>
        </p:nvSpPr>
        <p:spPr bwMode="auto">
          <a:xfrm>
            <a:off x="5518150" y="501967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4114800" y="591820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25" name="Oval 14"/>
          <p:cNvSpPr>
            <a:spLocks noChangeArrowheads="1"/>
          </p:cNvSpPr>
          <p:nvPr/>
        </p:nvSpPr>
        <p:spPr bwMode="auto">
          <a:xfrm>
            <a:off x="4324350" y="60960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226" name="Arc 17"/>
          <p:cNvSpPr>
            <a:spLocks/>
          </p:cNvSpPr>
          <p:nvPr/>
        </p:nvSpPr>
        <p:spPr bwMode="auto">
          <a:xfrm>
            <a:off x="4419600" y="4243388"/>
            <a:ext cx="1358900" cy="7683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972231321 h 21600"/>
              <a:gd name="T4" fmla="*/ 0 w 21600"/>
              <a:gd name="T5" fmla="*/ 97223132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Arc 18"/>
          <p:cNvSpPr>
            <a:spLocks/>
          </p:cNvSpPr>
          <p:nvPr/>
        </p:nvSpPr>
        <p:spPr bwMode="auto">
          <a:xfrm>
            <a:off x="4419600" y="4471988"/>
            <a:ext cx="1263650" cy="558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73991356 h 21600"/>
              <a:gd name="T4" fmla="*/ 0 w 21600"/>
              <a:gd name="T5" fmla="*/ 373991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Arc 20"/>
          <p:cNvSpPr>
            <a:spLocks/>
          </p:cNvSpPr>
          <p:nvPr/>
        </p:nvSpPr>
        <p:spPr bwMode="auto">
          <a:xfrm rot="10800000">
            <a:off x="4643438" y="5634038"/>
            <a:ext cx="1130300" cy="520700"/>
          </a:xfrm>
          <a:custGeom>
            <a:avLst/>
            <a:gdLst>
              <a:gd name="T0" fmla="*/ 0 w 21600"/>
              <a:gd name="T1" fmla="*/ 302618416 h 21599"/>
              <a:gd name="T2" fmla="*/ 2147483647 w 21600"/>
              <a:gd name="T3" fmla="*/ 0 h 21599"/>
              <a:gd name="T4" fmla="*/ 2147483647 w 21600"/>
              <a:gd name="T5" fmla="*/ 302618416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Arc 21"/>
          <p:cNvSpPr>
            <a:spLocks/>
          </p:cNvSpPr>
          <p:nvPr/>
        </p:nvSpPr>
        <p:spPr bwMode="auto">
          <a:xfrm rot="10800000">
            <a:off x="2819400" y="5595938"/>
            <a:ext cx="1485900" cy="5524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61385958 h 21600"/>
              <a:gd name="T4" fmla="*/ 0 w 21600"/>
              <a:gd name="T5" fmla="*/ 36138595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22"/>
          <p:cNvSpPr>
            <a:spLocks noChangeArrowheads="1"/>
          </p:cNvSpPr>
          <p:nvPr/>
        </p:nvSpPr>
        <p:spPr bwMode="auto">
          <a:xfrm>
            <a:off x="950913" y="4994275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9231" name="Rectangle 23"/>
          <p:cNvSpPr>
            <a:spLocks noChangeArrowheads="1"/>
          </p:cNvSpPr>
          <p:nvPr/>
        </p:nvSpPr>
        <p:spPr bwMode="auto">
          <a:xfrm>
            <a:off x="3440113" y="4756150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9232" name="Rectangle 24"/>
          <p:cNvSpPr>
            <a:spLocks noChangeArrowheads="1"/>
          </p:cNvSpPr>
          <p:nvPr/>
        </p:nvSpPr>
        <p:spPr bwMode="auto">
          <a:xfrm>
            <a:off x="3595688" y="6413500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9233" name="Rectangle 25"/>
          <p:cNvSpPr>
            <a:spLocks noChangeArrowheads="1"/>
          </p:cNvSpPr>
          <p:nvPr/>
        </p:nvSpPr>
        <p:spPr bwMode="auto">
          <a:xfrm>
            <a:off x="6115050" y="50641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619125" y="2120900"/>
            <a:ext cx="8407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/>
            <a:r>
              <a:rPr lang="en-US" sz="2000">
                <a:solidFill>
                  <a:srgbClr val="990000"/>
                </a:solidFill>
                <a:latin typeface="Comic Sans MS" charset="0"/>
              </a:rPr>
              <a:t>A cycle in a </a:t>
            </a:r>
            <a:r>
              <a:rPr lang="en-US" sz="2000" i="1">
                <a:solidFill>
                  <a:srgbClr val="990000"/>
                </a:solidFill>
                <a:latin typeface="Comic Sans MS" charset="0"/>
              </a:rPr>
              <a:t>RAG is</a:t>
            </a:r>
            <a:r>
              <a:rPr lang="en-US" sz="2000">
                <a:solidFill>
                  <a:srgbClr val="990000"/>
                </a:solidFill>
                <a:latin typeface="Comic Sans MS" charset="0"/>
              </a:rPr>
              <a:t> a necessary condition for deadlock</a:t>
            </a:r>
          </a:p>
          <a:p>
            <a:pPr lvl="1"/>
            <a:endParaRPr lang="en-US" sz="2000">
              <a:solidFill>
                <a:srgbClr val="990000"/>
              </a:solidFill>
              <a:latin typeface="Comic Sans MS" charset="0"/>
            </a:endParaRPr>
          </a:p>
          <a:p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	</a:t>
            </a:r>
          </a:p>
        </p:txBody>
      </p:sp>
      <p:sp>
        <p:nvSpPr>
          <p:cNvPr id="9235" name="Oval 7"/>
          <p:cNvSpPr>
            <a:spLocks noChangeArrowheads="1"/>
          </p:cNvSpPr>
          <p:nvPr/>
        </p:nvSpPr>
        <p:spPr bwMode="auto">
          <a:xfrm>
            <a:off x="4324350" y="41783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Oval 8"/>
          <p:cNvSpPr>
            <a:spLocks noChangeArrowheads="1"/>
          </p:cNvSpPr>
          <p:nvPr/>
        </p:nvSpPr>
        <p:spPr bwMode="auto">
          <a:xfrm>
            <a:off x="4324350" y="44196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Oval 6"/>
          <p:cNvSpPr>
            <a:spLocks noChangeArrowheads="1"/>
          </p:cNvSpPr>
          <p:nvPr/>
        </p:nvSpPr>
        <p:spPr bwMode="auto">
          <a:xfrm>
            <a:off x="4324350" y="39370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4" name="Text Box 34"/>
          <p:cNvSpPr txBox="1">
            <a:spLocks noChangeArrowheads="1"/>
          </p:cNvSpPr>
          <p:nvPr/>
        </p:nvSpPr>
        <p:spPr bwMode="auto">
          <a:xfrm>
            <a:off x="1403350" y="2913063"/>
            <a:ext cx="61166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990000"/>
                </a:solidFill>
                <a:latin typeface="Comic Sans MS" charset="0"/>
              </a:rPr>
              <a:t>Is the existence of a cycle a sufficient condition?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76838" name="Oval 38"/>
          <p:cNvSpPr>
            <a:spLocks noChangeArrowheads="1"/>
          </p:cNvSpPr>
          <p:nvPr/>
        </p:nvSpPr>
        <p:spPr bwMode="auto">
          <a:xfrm>
            <a:off x="5916613" y="3716338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40" name="Rectangle 39"/>
          <p:cNvSpPr>
            <a:spLocks noChangeArrowheads="1"/>
          </p:cNvSpPr>
          <p:nvPr/>
        </p:nvSpPr>
        <p:spPr bwMode="auto">
          <a:xfrm>
            <a:off x="6526213" y="3852863"/>
            <a:ext cx="7889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Game</a:t>
            </a:r>
          </a:p>
        </p:txBody>
      </p:sp>
      <p:sp>
        <p:nvSpPr>
          <p:cNvPr id="9241" name="Line 40"/>
          <p:cNvSpPr>
            <a:spLocks noChangeShapeType="1"/>
          </p:cNvSpPr>
          <p:nvPr/>
        </p:nvSpPr>
        <p:spPr bwMode="auto">
          <a:xfrm>
            <a:off x="4432300" y="3986213"/>
            <a:ext cx="1468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422775" y="3790950"/>
            <a:ext cx="1485900" cy="365125"/>
            <a:chOff x="2786" y="2388"/>
            <a:chExt cx="936" cy="230"/>
          </a:xfrm>
        </p:grpSpPr>
        <p:grpSp>
          <p:nvGrpSpPr>
            <p:cNvPr id="9243" name="Group 46"/>
            <p:cNvGrpSpPr>
              <a:grpSpLocks/>
            </p:cNvGrpSpPr>
            <p:nvPr/>
          </p:nvGrpSpPr>
          <p:grpSpPr bwMode="auto">
            <a:xfrm>
              <a:off x="2786" y="2396"/>
              <a:ext cx="936" cy="212"/>
              <a:chOff x="2786" y="2396"/>
              <a:chExt cx="936" cy="212"/>
            </a:xfrm>
          </p:grpSpPr>
          <p:grpSp>
            <p:nvGrpSpPr>
              <p:cNvPr id="9245" name="Group 44"/>
              <p:cNvGrpSpPr>
                <a:grpSpLocks/>
              </p:cNvGrpSpPr>
              <p:nvPr/>
            </p:nvGrpSpPr>
            <p:grpSpPr bwMode="auto">
              <a:xfrm>
                <a:off x="2786" y="2396"/>
                <a:ext cx="930" cy="212"/>
                <a:chOff x="2786" y="2396"/>
                <a:chExt cx="930" cy="212"/>
              </a:xfrm>
            </p:grpSpPr>
            <p:grpSp>
              <p:nvGrpSpPr>
                <p:cNvPr id="9247" name="Group 42"/>
                <p:cNvGrpSpPr>
                  <a:grpSpLocks/>
                </p:cNvGrpSpPr>
                <p:nvPr/>
              </p:nvGrpSpPr>
              <p:grpSpPr bwMode="auto">
                <a:xfrm>
                  <a:off x="2786" y="2396"/>
                  <a:ext cx="930" cy="212"/>
                  <a:chOff x="2786" y="2396"/>
                  <a:chExt cx="930" cy="212"/>
                </a:xfrm>
              </p:grpSpPr>
              <p:sp>
                <p:nvSpPr>
                  <p:cNvPr id="9249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87" y="2511"/>
                    <a:ext cx="929" cy="2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250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786" y="2396"/>
                    <a:ext cx="132" cy="212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48" name="Rectangle 43"/>
                <p:cNvSpPr>
                  <a:spLocks noChangeArrowheads="1"/>
                </p:cNvSpPr>
                <p:nvPr/>
              </p:nvSpPr>
              <p:spPr bwMode="auto">
                <a:xfrm>
                  <a:off x="2918" y="2476"/>
                  <a:ext cx="50" cy="108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46" name="Rectangle 45"/>
              <p:cNvSpPr>
                <a:spLocks noChangeArrowheads="1"/>
              </p:cNvSpPr>
              <p:nvPr/>
            </p:nvSpPr>
            <p:spPr bwMode="auto">
              <a:xfrm>
                <a:off x="3604" y="2432"/>
                <a:ext cx="118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44" name="Rectangle 47"/>
            <p:cNvSpPr>
              <a:spLocks noChangeArrowheads="1"/>
            </p:cNvSpPr>
            <p:nvPr/>
          </p:nvSpPr>
          <p:spPr bwMode="auto">
            <a:xfrm>
              <a:off x="2984" y="2388"/>
              <a:ext cx="72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 &amp; Deadlock</a:t>
            </a:r>
          </a:p>
        </p:txBody>
      </p:sp>
    </p:spTree>
    <p:extLst>
      <p:ext uri="{BB962C8B-B14F-4D97-AF65-F5344CB8AC3E}">
        <p14:creationId xmlns:p14="http://schemas.microsoft.com/office/powerpoint/2010/main" val="6954113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1" grpId="0" autoUpdateAnimBg="0"/>
      <p:bldP spid="76834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12053</TotalTime>
  <Words>2950</Words>
  <Application>Microsoft Macintosh PowerPoint</Application>
  <PresentationFormat>On-screen Show (4:3)</PresentationFormat>
  <Paragraphs>391</Paragraphs>
  <Slides>24</Slides>
  <Notes>14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Comic Sans MS</vt:lpstr>
      <vt:lpstr>Courier New</vt:lpstr>
      <vt:lpstr>Monotype Sorts</vt:lpstr>
      <vt:lpstr>Symbol</vt:lpstr>
      <vt:lpstr>Times</vt:lpstr>
      <vt:lpstr>Wingdings</vt:lpstr>
      <vt:lpstr>Wingdings 2</vt:lpstr>
      <vt:lpstr>Office Theme</vt:lpstr>
      <vt:lpstr>Deadlock</vt:lpstr>
      <vt:lpstr>Concurrency Issues</vt:lpstr>
      <vt:lpstr>Practical Motivation</vt:lpstr>
      <vt:lpstr>The Deeper Issue</vt:lpstr>
      <vt:lpstr>Deadlock: Motivating Examples</vt:lpstr>
      <vt:lpstr>Deadlock: Definition</vt:lpstr>
      <vt:lpstr>Resource Allocation Graph</vt:lpstr>
      <vt:lpstr>Resource Allocation Graph: Example</vt:lpstr>
      <vt:lpstr>Resource Allocation Graph &amp; Deadlock</vt:lpstr>
      <vt:lpstr>Resource Allocation Graph &amp; Deadlock</vt:lpstr>
      <vt:lpstr>An Operational Definition of Deadlock</vt:lpstr>
      <vt:lpstr>Deadlock Prevention and/or Recovery</vt:lpstr>
      <vt:lpstr>Deadlock Avoidance: Resource Ordering</vt:lpstr>
      <vt:lpstr>Lock Ordering</vt:lpstr>
      <vt:lpstr>How to order?</vt:lpstr>
      <vt:lpstr>Linux solution</vt:lpstr>
      <vt:lpstr>Lock ordering in practice From Linux: fs/dcache.c</vt:lpstr>
      <vt:lpstr>mm/filemap.c lock ordering</vt:lpstr>
      <vt:lpstr>Deadlock Recovery</vt:lpstr>
      <vt:lpstr>Deadlock Avoidance: Banker’s Algorithm</vt:lpstr>
      <vt:lpstr>Banker’s Algorithm Example</vt:lpstr>
      <vt:lpstr>Banker’s Algorithm, recap</vt:lpstr>
      <vt:lpstr>Summary and Editorial</vt:lpstr>
      <vt:lpstr>Current Reality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229</cp:revision>
  <dcterms:created xsi:type="dcterms:W3CDTF">2012-09-21T01:57:31Z</dcterms:created>
  <dcterms:modified xsi:type="dcterms:W3CDTF">2023-12-04T18:31:38Z</dcterms:modified>
</cp:coreProperties>
</file>