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75" r:id="rId12"/>
    <p:sldId id="277" r:id="rId13"/>
    <p:sldId id="278" r:id="rId14"/>
    <p:sldId id="276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2541" autoAdjust="0"/>
  </p:normalViewPr>
  <p:slideViewPr>
    <p:cSldViewPr>
      <p:cViewPr varScale="1">
        <p:scale>
          <a:sx n="92" d="100"/>
          <a:sy n="92" d="100"/>
        </p:scale>
        <p:origin x="15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12/13/23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1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12/13/23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12/13/23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12/13/23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12/13/23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12/13/23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Fast File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Amortizing seeks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Seeks have a fixed cost</a:t>
            </a:r>
          </a:p>
          <a:p>
            <a:pPr lvl="1"/>
            <a:r>
              <a:rPr lang="en-US" dirty="0"/>
              <a:t>Let’s say 10 </a:t>
            </a:r>
            <a:r>
              <a:rPr lang="en-US" dirty="0" err="1"/>
              <a:t>ms</a:t>
            </a:r>
            <a:r>
              <a:rPr lang="en-US" dirty="0"/>
              <a:t> on a current HDD</a:t>
            </a:r>
          </a:p>
          <a:p>
            <a:r>
              <a:rPr lang="en-US" dirty="0"/>
              <a:t>Transfer time is proportional to amount of contiguous data moved</a:t>
            </a:r>
          </a:p>
          <a:p>
            <a:pPr lvl="1"/>
            <a:r>
              <a:rPr lang="en-US" dirty="0"/>
              <a:t>Let’s say 125 MB/s on a current HDD</a:t>
            </a:r>
          </a:p>
          <a:p>
            <a:endParaRPr lang="en-US" dirty="0"/>
          </a:p>
          <a:p>
            <a:r>
              <a:rPr lang="en-US" dirty="0"/>
              <a:t>Insight: We can control fraction of time spent seeking by data allocation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1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Amortizing seeks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want to spend half of our time seeking:</a:t>
            </a:r>
          </a:p>
          <a:p>
            <a:pPr lvl="1"/>
            <a:r>
              <a:rPr lang="en-US" dirty="0"/>
              <a:t>I.e., we want to spend 10 </a:t>
            </a:r>
            <a:r>
              <a:rPr lang="en-US" dirty="0" err="1"/>
              <a:t>ms</a:t>
            </a:r>
            <a:r>
              <a:rPr lang="en-US" dirty="0"/>
              <a:t> in transfer time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Suppose we want to spend 10% of our time seeking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27584" y="2564904"/>
          <a:ext cx="7272808" cy="2096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59000" imgH="622300" progId="Equation.3">
                  <p:embed/>
                </p:oleObj>
              </mc:Choice>
              <mc:Fallback>
                <p:oleObj name="Equation" r:id="rId3" imgW="2159000" imgH="62230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2564904"/>
                        <a:ext cx="7272808" cy="2096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77863" y="4716463"/>
          <a:ext cx="7573962" cy="209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47900" imgH="622300" progId="Equation.3">
                  <p:embed/>
                </p:oleObj>
              </mc:Choice>
              <mc:Fallback>
                <p:oleObj name="Equation" r:id="rId5" imgW="2247900" imgH="62230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7863" y="4716463"/>
                        <a:ext cx="7573962" cy="2097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Caveat: You need to actually use this much data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fragmenting free space becomes very important to performance</a:t>
            </a:r>
          </a:p>
          <a:p>
            <a:r>
              <a:rPr lang="en-US" dirty="0"/>
              <a:t>Internal: Lots of files smaller than 1.25 MB</a:t>
            </a:r>
          </a:p>
          <a:p>
            <a:pPr lvl="1"/>
            <a:r>
              <a:rPr lang="en-US" dirty="0"/>
              <a:t>Idea: pack multiple small files into one 1.25 MB chunk</a:t>
            </a:r>
          </a:p>
          <a:p>
            <a:pPr lvl="2"/>
            <a:r>
              <a:rPr lang="en-US" dirty="0"/>
              <a:t>Called sub-blocking</a:t>
            </a:r>
          </a:p>
          <a:p>
            <a:r>
              <a:rPr lang="en-US" dirty="0"/>
              <a:t>External: Need to keep enough free space in a block group for a directory</a:t>
            </a:r>
          </a:p>
          <a:p>
            <a:pPr lvl="1"/>
            <a:r>
              <a:rPr lang="en-US" dirty="0"/>
              <a:t>Approach: load balance across block groups</a:t>
            </a:r>
          </a:p>
          <a:p>
            <a:pPr lvl="1"/>
            <a:r>
              <a:rPr lang="en-US" dirty="0"/>
              <a:t>No good solution when disk is nearly full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99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Edge case 2: Renaming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rename work?</a:t>
            </a:r>
          </a:p>
          <a:p>
            <a:pPr lvl="1"/>
            <a:r>
              <a:rPr lang="en-US" dirty="0"/>
              <a:t>Change the pointer from name to </a:t>
            </a:r>
            <a:r>
              <a:rPr lang="en-US" dirty="0" err="1"/>
              <a:t>inode</a:t>
            </a:r>
            <a:endParaRPr lang="en-US" dirty="0"/>
          </a:p>
          <a:p>
            <a:r>
              <a:rPr lang="en-US" dirty="0"/>
              <a:t>Implication for locality if you move files across directories?</a:t>
            </a:r>
          </a:p>
          <a:p>
            <a:pPr lvl="1"/>
            <a:r>
              <a:rPr lang="en-US" dirty="0"/>
              <a:t>Create in one block group</a:t>
            </a:r>
          </a:p>
          <a:p>
            <a:pPr lvl="1"/>
            <a:r>
              <a:rPr lang="en-US" dirty="0"/>
              <a:t>Rename to directory in a different block group</a:t>
            </a:r>
          </a:p>
          <a:p>
            <a:pPr lvl="1"/>
            <a:r>
              <a:rPr lang="en-US" dirty="0"/>
              <a:t>Directory contents no longer in same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1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Edge case 2: Renaming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 do?</a:t>
            </a:r>
          </a:p>
          <a:p>
            <a:pPr lvl="1"/>
            <a:r>
              <a:rPr lang="en-US" dirty="0"/>
              <a:t>Live with it (one of several was a file system </a:t>
            </a:r>
            <a:r>
              <a:rPr lang="en-US" i="1" dirty="0"/>
              <a:t>ages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Move the data (slow): </a:t>
            </a:r>
          </a:p>
          <a:p>
            <a:pPr lvl="2"/>
            <a:r>
              <a:rPr lang="en-US" dirty="0" err="1"/>
              <a:t>BetrFS</a:t>
            </a:r>
            <a:r>
              <a:rPr lang="en-US" dirty="0"/>
              <a:t> v.1 does this; takes 5 minutes to rename a 4 GB file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3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FFS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file system designed for good performance</a:t>
            </a:r>
          </a:p>
          <a:p>
            <a:r>
              <a:rPr lang="en-US" dirty="0"/>
              <a:t>Design principles still in use today</a:t>
            </a:r>
          </a:p>
          <a:p>
            <a:pPr lvl="1"/>
            <a:r>
              <a:rPr lang="en-US" dirty="0"/>
              <a:t>Ext* family on Linux</a:t>
            </a:r>
          </a:p>
          <a:p>
            <a:pPr lvl="1"/>
            <a:r>
              <a:rPr lang="en-US" dirty="0"/>
              <a:t>FFS still used in BSD</a:t>
            </a:r>
          </a:p>
          <a:p>
            <a:r>
              <a:rPr lang="en-US" dirty="0"/>
              <a:t>Key ideas:</a:t>
            </a:r>
          </a:p>
          <a:p>
            <a:pPr lvl="1"/>
            <a:r>
              <a:rPr lang="en-US" dirty="0"/>
              <a:t>Block/cylinder groups</a:t>
            </a:r>
          </a:p>
          <a:p>
            <a:pPr lvl="1"/>
            <a:r>
              <a:rPr lang="en-US" dirty="0"/>
              <a:t>Data placement heuristics</a:t>
            </a:r>
          </a:p>
          <a:p>
            <a:pPr lvl="1"/>
            <a:r>
              <a:rPr lang="en-US" dirty="0"/>
              <a:t>Amortizing seeks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7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place a file system on disk?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assume we have the following:</a:t>
            </a:r>
          </a:p>
          <a:p>
            <a:pPr lvl="1"/>
            <a:r>
              <a:rPr lang="en-US" dirty="0"/>
              <a:t>Super block (allocation bitmap, FS-level metadata)</a:t>
            </a:r>
          </a:p>
          <a:p>
            <a:pPr lvl="1"/>
            <a:r>
              <a:rPr lang="en-US" dirty="0" err="1"/>
              <a:t>Inodes</a:t>
            </a:r>
            <a:r>
              <a:rPr lang="en-US" dirty="0"/>
              <a:t> (file-level metadata)</a:t>
            </a:r>
          </a:p>
          <a:p>
            <a:pPr lvl="1"/>
            <a:r>
              <a:rPr lang="en-US" dirty="0"/>
              <a:t>Data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Thoughts?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1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Strawman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736304"/>
          </a:xfrm>
        </p:spPr>
        <p:txBody>
          <a:bodyPr/>
          <a:lstStyle/>
          <a:p>
            <a:r>
              <a:rPr lang="en-US" dirty="0"/>
              <a:t>Problems?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552" y="1484784"/>
            <a:ext cx="1368152" cy="8640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Super-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block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7704" y="1484784"/>
            <a:ext cx="2160240" cy="864096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</a:rPr>
              <a:t>Inodes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67944" y="1484784"/>
            <a:ext cx="4608512" cy="86409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2492896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352" y="2492896"/>
            <a:ext cx="1038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DISKSZ</a:t>
            </a:r>
          </a:p>
        </p:txBody>
      </p:sp>
    </p:spTree>
    <p:extLst>
      <p:ext uri="{BB962C8B-B14F-4D97-AF65-F5344CB8AC3E}">
        <p14:creationId xmlns:p14="http://schemas.microsoft.com/office/powerpoint/2010/main" val="1633880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Typical file access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5121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cat a</a:t>
            </a:r>
          </a:p>
          <a:p>
            <a:r>
              <a:rPr lang="en-US" dirty="0"/>
              <a:t>cat b</a:t>
            </a:r>
          </a:p>
          <a:p>
            <a:r>
              <a:rPr lang="en-US" dirty="0"/>
              <a:t>cat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552" y="1484784"/>
            <a:ext cx="1368152" cy="8640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Super-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block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7704" y="1484784"/>
            <a:ext cx="2160240" cy="864096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</a:rPr>
              <a:t>Inodes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67944" y="1484784"/>
            <a:ext cx="4608512" cy="86409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2492896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352" y="2492896"/>
            <a:ext cx="1038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DISKSZ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979712" y="2492896"/>
            <a:ext cx="838691" cy="1325761"/>
            <a:chOff x="1979712" y="2492896"/>
            <a:chExt cx="838691" cy="1325761"/>
          </a:xfrm>
        </p:grpSpPr>
        <p:sp>
          <p:nvSpPr>
            <p:cNvPr id="9" name="Isosceles Triangle 8"/>
            <p:cNvSpPr/>
            <p:nvPr/>
          </p:nvSpPr>
          <p:spPr>
            <a:xfrm>
              <a:off x="2051720" y="2492896"/>
              <a:ext cx="648072" cy="864096"/>
            </a:xfrm>
            <a:prstGeom prst="triangle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79712" y="3356992"/>
              <a:ext cx="8386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Head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Lots of seeking – no locality for head across files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78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83027E-6 1.3876E-7 L 0.24401 1.3876E-7 " pathEditMode="relative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401 -1.56337E-6 L 0.31482 -1.56337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482 1.3876E-7 L 0.03141 1.3876E-7 " pathEditMode="relative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6158E-6 1.3876E-7 L 0.29122 1.3876E-7 " pathEditMode="relative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482 1.3876E-7 L 0.05501 1.3876E-7 " pathEditMode="relative" ptsTypes="AA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41 1.3876E-7 L 0.37001 1.3876E-7 " pathEditMode="relative" ptsTypes="AA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Metadata locality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data and metadata (</a:t>
            </a:r>
            <a:r>
              <a:rPr lang="en-US" dirty="0" err="1"/>
              <a:t>inode</a:t>
            </a:r>
            <a:r>
              <a:rPr lang="en-US" dirty="0"/>
              <a:t>) are frequently accessed together</a:t>
            </a:r>
          </a:p>
          <a:p>
            <a:r>
              <a:rPr lang="en-US" dirty="0"/>
              <a:t>Simple design fails to capture this pattern</a:t>
            </a:r>
          </a:p>
          <a:p>
            <a:r>
              <a:rPr lang="en-US" dirty="0"/>
              <a:t>Any ideas?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5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 (or Cylinder)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736304"/>
          </a:xfrm>
        </p:spPr>
        <p:txBody>
          <a:bodyPr/>
          <a:lstStyle/>
          <a:p>
            <a:r>
              <a:rPr lang="en-US" dirty="0"/>
              <a:t>Stripe smaller chunks of these triples across disk</a:t>
            </a:r>
          </a:p>
          <a:p>
            <a:r>
              <a:rPr lang="en-US" dirty="0"/>
              <a:t>Superblock:</a:t>
            </a:r>
          </a:p>
          <a:p>
            <a:pPr lvl="1"/>
            <a:r>
              <a:rPr lang="en-US" dirty="0"/>
              <a:t>Some data replicated (good for crash tolerance)</a:t>
            </a:r>
          </a:p>
          <a:p>
            <a:pPr lvl="1"/>
            <a:r>
              <a:rPr lang="en-US" dirty="0"/>
              <a:t>Some data distributed (free block bitmap)</a:t>
            </a:r>
          </a:p>
          <a:p>
            <a:r>
              <a:rPr lang="en-US" dirty="0"/>
              <a:t>Per-group </a:t>
            </a:r>
            <a:r>
              <a:rPr lang="en-US" dirty="0" err="1"/>
              <a:t>inodes</a:t>
            </a:r>
            <a:r>
              <a:rPr lang="en-US" dirty="0"/>
              <a:t> and blocks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552" y="1484784"/>
            <a:ext cx="432048" cy="8640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6" name="Rectangle 5"/>
          <p:cNvSpPr/>
          <p:nvPr/>
        </p:nvSpPr>
        <p:spPr>
          <a:xfrm>
            <a:off x="971600" y="1484784"/>
            <a:ext cx="720080" cy="864096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</a:rPr>
              <a:t>Inodes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1680" y="1484784"/>
            <a:ext cx="1368152" cy="86409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2492896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80312" y="2492896"/>
            <a:ext cx="1038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DISKSZ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59832" y="1484784"/>
            <a:ext cx="432048" cy="8640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1880" y="1484784"/>
            <a:ext cx="720080" cy="864096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</a:rPr>
              <a:t>Inodes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11960" y="1484784"/>
            <a:ext cx="1368152" cy="86409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80112" y="1484784"/>
            <a:ext cx="432048" cy="8640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12160" y="1484784"/>
            <a:ext cx="720080" cy="864096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</a:rPr>
              <a:t>Inodes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32240" y="1484784"/>
            <a:ext cx="1368152" cy="86409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65573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 (or Cylinder)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736304"/>
          </a:xfrm>
        </p:spPr>
        <p:txBody>
          <a:bodyPr/>
          <a:lstStyle/>
          <a:p>
            <a:r>
              <a:rPr lang="en-US" dirty="0"/>
              <a:t>What does this give you?</a:t>
            </a:r>
          </a:p>
          <a:p>
            <a:pPr lvl="1"/>
            <a:r>
              <a:rPr lang="en-US" dirty="0"/>
              <a:t>Average case: </a:t>
            </a:r>
            <a:r>
              <a:rPr lang="en-US" dirty="0" err="1"/>
              <a:t>Inode</a:t>
            </a:r>
            <a:r>
              <a:rPr lang="en-US" dirty="0"/>
              <a:t> + data relatively close</a:t>
            </a:r>
          </a:p>
          <a:p>
            <a:pPr lvl="2"/>
            <a:r>
              <a:rPr lang="en-US" dirty="0"/>
              <a:t>Reduce average-case seek time</a:t>
            </a:r>
          </a:p>
          <a:p>
            <a:r>
              <a:rPr lang="en-US" dirty="0"/>
              <a:t>Performance goal: </a:t>
            </a:r>
          </a:p>
          <a:p>
            <a:pPr lvl="1"/>
            <a:r>
              <a:rPr lang="en-US" dirty="0"/>
              <a:t>Put things together that are accessed together</a:t>
            </a:r>
          </a:p>
          <a:p>
            <a:pPr lvl="1"/>
            <a:r>
              <a:rPr lang="en-US" dirty="0"/>
              <a:t>How?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552" y="1484784"/>
            <a:ext cx="432048" cy="8640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6" name="Rectangle 5"/>
          <p:cNvSpPr/>
          <p:nvPr/>
        </p:nvSpPr>
        <p:spPr>
          <a:xfrm>
            <a:off x="971600" y="1484784"/>
            <a:ext cx="720080" cy="864096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</a:rPr>
              <a:t>Inodes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91680" y="1484784"/>
            <a:ext cx="1368152" cy="86409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2492896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80312" y="2492896"/>
            <a:ext cx="1038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DISKSZ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59832" y="1484784"/>
            <a:ext cx="432048" cy="8640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1880" y="1484784"/>
            <a:ext cx="720080" cy="864096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</a:rPr>
              <a:t>Inodes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11960" y="1484784"/>
            <a:ext cx="1368152" cy="86409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80112" y="1484784"/>
            <a:ext cx="432048" cy="8640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12160" y="1484784"/>
            <a:ext cx="720080" cy="864096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</a:rPr>
              <a:t>Inodes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32240" y="1484784"/>
            <a:ext cx="1368152" cy="86409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114714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FFS data placement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related things together</a:t>
            </a:r>
          </a:p>
          <a:p>
            <a:r>
              <a:rPr lang="en-US" dirty="0"/>
              <a:t>Keep unrelated things far apart</a:t>
            </a:r>
          </a:p>
          <a:p>
            <a:endParaRPr lang="en-US" dirty="0"/>
          </a:p>
          <a:p>
            <a:r>
              <a:rPr lang="en-US" dirty="0"/>
              <a:t>Directories:</a:t>
            </a:r>
          </a:p>
          <a:p>
            <a:pPr lvl="1"/>
            <a:r>
              <a:rPr lang="en-US" dirty="0"/>
              <a:t>New directories placed in least-utilized cylinder group</a:t>
            </a:r>
          </a:p>
          <a:p>
            <a:pPr lvl="2"/>
            <a:r>
              <a:rPr lang="en-US" dirty="0"/>
              <a:t>Low number of total directories + plenty of free </a:t>
            </a:r>
            <a:r>
              <a:rPr lang="en-US" dirty="0" err="1"/>
              <a:t>inodes</a:t>
            </a:r>
            <a:endParaRPr lang="en-US" dirty="0"/>
          </a:p>
          <a:p>
            <a:pPr lvl="2"/>
            <a:r>
              <a:rPr lang="en-US" dirty="0"/>
              <a:t>Why?</a:t>
            </a:r>
          </a:p>
          <a:p>
            <a:r>
              <a:rPr lang="en-US" dirty="0"/>
              <a:t>Files:</a:t>
            </a:r>
          </a:p>
          <a:p>
            <a:pPr lvl="1"/>
            <a:r>
              <a:rPr lang="en-US" dirty="0"/>
              <a:t>Blocks of files should be allocated in same group as </a:t>
            </a:r>
            <a:r>
              <a:rPr lang="en-US" dirty="0" err="1"/>
              <a:t>inode</a:t>
            </a:r>
            <a:endParaRPr lang="en-US" dirty="0"/>
          </a:p>
          <a:p>
            <a:pPr lvl="1"/>
            <a:r>
              <a:rPr lang="en-US" dirty="0"/>
              <a:t>Place files in same directory in same group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Edge cases?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219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Edge case 1: Large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to place a big file (e.g., movie download)?</a:t>
            </a:r>
          </a:p>
          <a:p>
            <a:pPr lvl="1"/>
            <a:r>
              <a:rPr lang="en-US" dirty="0"/>
              <a:t>Option 1: Fill up 1+ entire block groups (best fit)</a:t>
            </a:r>
          </a:p>
          <a:p>
            <a:pPr lvl="2"/>
            <a:r>
              <a:rPr lang="en-US" dirty="0"/>
              <a:t>Pro: Data is close together</a:t>
            </a:r>
          </a:p>
          <a:p>
            <a:pPr lvl="2"/>
            <a:r>
              <a:rPr lang="en-US" dirty="0"/>
              <a:t>Con: Wastes </a:t>
            </a:r>
            <a:r>
              <a:rPr lang="en-US" dirty="0" err="1"/>
              <a:t>inodes</a:t>
            </a:r>
            <a:r>
              <a:rPr lang="en-US" dirty="0"/>
              <a:t> in block group (or causes them to be far apart</a:t>
            </a:r>
          </a:p>
          <a:p>
            <a:pPr lvl="2"/>
            <a:r>
              <a:rPr lang="en-US" dirty="0"/>
              <a:t>Requires a lot of free space in 1+ groups to work</a:t>
            </a:r>
          </a:p>
          <a:p>
            <a:pPr lvl="3"/>
            <a:r>
              <a:rPr lang="en-US" dirty="0"/>
              <a:t>Degenerate case: only a few blocks free in each group</a:t>
            </a:r>
          </a:p>
          <a:p>
            <a:pPr lvl="1"/>
            <a:r>
              <a:rPr lang="en-US" dirty="0"/>
              <a:t>Option 2: Spread data across many block groups (worst fit)</a:t>
            </a:r>
          </a:p>
          <a:p>
            <a:pPr lvl="2"/>
            <a:r>
              <a:rPr lang="en-US" dirty="0"/>
              <a:t>Pro: Tries to keep larger regions of free space</a:t>
            </a:r>
          </a:p>
          <a:p>
            <a:pPr lvl="2"/>
            <a:r>
              <a:rPr lang="en-US" dirty="0"/>
              <a:t>Cons: Can end up seeking across many block 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6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11291</TotalTime>
  <Words>669</Words>
  <Application>Microsoft Macintosh PowerPoint</Application>
  <PresentationFormat>On-screen Show (4:3)</PresentationFormat>
  <Paragraphs>153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Office Theme</vt:lpstr>
      <vt:lpstr>Equation</vt:lpstr>
      <vt:lpstr>Fast File System</vt:lpstr>
      <vt:lpstr>How to place a file system on disk?</vt:lpstr>
      <vt:lpstr>Strawman</vt:lpstr>
      <vt:lpstr>Typical file access pattern</vt:lpstr>
      <vt:lpstr>Metadata locality</vt:lpstr>
      <vt:lpstr>Block (or Cylinder) Group</vt:lpstr>
      <vt:lpstr>Block (or Cylinder) Group</vt:lpstr>
      <vt:lpstr>FFS data placement heuristics</vt:lpstr>
      <vt:lpstr>Edge case 1: Large files</vt:lpstr>
      <vt:lpstr>Amortizing seeks</vt:lpstr>
      <vt:lpstr>Amortizing seeks</vt:lpstr>
      <vt:lpstr>Fragmentation</vt:lpstr>
      <vt:lpstr>Edge case 2: Renaming</vt:lpstr>
      <vt:lpstr>Edge case 2: Renaming</vt:lpstr>
      <vt:lpstr>FFS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199</cp:revision>
  <dcterms:created xsi:type="dcterms:W3CDTF">2012-09-21T01:57:31Z</dcterms:created>
  <dcterms:modified xsi:type="dcterms:W3CDTF">2023-12-13T13:48:10Z</dcterms:modified>
</cp:coreProperties>
</file>