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7" r:id="rId3"/>
    <p:sldId id="298" r:id="rId4"/>
    <p:sldId id="299" r:id="rId5"/>
    <p:sldId id="300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3" autoAdjust="0"/>
    <p:restoredTop sz="92541" autoAdjust="0"/>
  </p:normalViewPr>
  <p:slideViewPr>
    <p:cSldViewPr>
      <p:cViewPr>
        <p:scale>
          <a:sx n="93" d="100"/>
          <a:sy n="93" d="100"/>
        </p:scale>
        <p:origin x="3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6.xml"/><Relationship Id="rId1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>
                <a:latin typeface="Times" charset="0"/>
              </a:rPr>
              <a:t>This partitioning enables more fine-grained protection (and sharing).</a:t>
            </a:r>
          </a:p>
        </p:txBody>
      </p:sp>
    </p:spTree>
    <p:extLst>
      <p:ext uri="{BB962C8B-B14F-4D97-AF65-F5344CB8AC3E}">
        <p14:creationId xmlns:p14="http://schemas.microsoft.com/office/powerpoint/2010/main" val="181454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In one scheme a program generates relative addresses.  </a:t>
            </a:r>
          </a:p>
          <a:p>
            <a:r>
              <a:rPr lang="en-US" sz="1700">
                <a:latin typeface="Times" charset="0"/>
              </a:rPr>
              <a:t>In the other, the program generates a complete memory address.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286986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 dirty="0">
                <a:latin typeface="Times" charset="0"/>
              </a:rPr>
              <a:t>We can have variable-sized segments, or fixed-sized segments.</a:t>
            </a:r>
          </a:p>
          <a:p>
            <a:r>
              <a:rPr lang="en-US" sz="1700" dirty="0">
                <a:latin typeface="Times" charset="0"/>
              </a:rPr>
              <a:t>The latter makes this similar to paging?</a:t>
            </a:r>
          </a:p>
          <a:p>
            <a:pPr lvl="1"/>
            <a:r>
              <a:rPr lang="en-US" sz="1700" dirty="0">
                <a:latin typeface="Times" charset="0"/>
              </a:rPr>
              <a:t>—	Not quite.  A code segment cannot generate (instruction) addresses outside its own segment.  (All instruction addresses are local.)</a:t>
            </a:r>
          </a:p>
        </p:txBody>
      </p:sp>
    </p:spTree>
    <p:extLst>
      <p:ext uri="{BB962C8B-B14F-4D97-AF65-F5344CB8AC3E}">
        <p14:creationId xmlns:p14="http://schemas.microsoft.com/office/powerpoint/2010/main" val="47656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We view memory as a linear array of bytes.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When a program uses an address is it a relative or an absolute address?</a:t>
            </a:r>
          </a:p>
          <a:p>
            <a:pPr lvl="1"/>
            <a:r>
              <a:rPr lang="en-US" sz="1700">
                <a:latin typeface="Times" charset="0"/>
              </a:rPr>
              <a:t>—	If absolute, how did the compiler know where in memory the program was going to be?</a:t>
            </a:r>
          </a:p>
          <a:p>
            <a:pPr lvl="1"/>
            <a:r>
              <a:rPr lang="en-US" sz="1700">
                <a:latin typeface="Times" charset="0"/>
              </a:rPr>
              <a:t>—	If relative, how does the CPU know what address in physical memory is being addressed?</a:t>
            </a:r>
          </a:p>
        </p:txBody>
      </p:sp>
    </p:spTree>
    <p:extLst>
      <p:ext uri="{BB962C8B-B14F-4D97-AF65-F5344CB8AC3E}">
        <p14:creationId xmlns:p14="http://schemas.microsoft.com/office/powerpoint/2010/main" val="211517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Under dynamic relocation, a program has the concept of a </a:t>
            </a:r>
            <a:r>
              <a:rPr lang="en-US" sz="1700" i="1" dirty="0">
                <a:latin typeface="Times" charset="0"/>
              </a:rPr>
              <a:t>logical</a:t>
            </a:r>
            <a:r>
              <a:rPr lang="en-US" sz="1700" dirty="0">
                <a:latin typeface="Times" charset="0"/>
              </a:rPr>
              <a:t> or </a:t>
            </a:r>
            <a:r>
              <a:rPr lang="en-US" sz="1700" i="1" dirty="0">
                <a:latin typeface="Times" charset="0"/>
              </a:rPr>
              <a:t>virtual address space</a:t>
            </a:r>
            <a:r>
              <a:rPr lang="en-US" sz="1700" dirty="0">
                <a:latin typeface="Times" charset="0"/>
              </a:rPr>
              <a:t>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Instructions reference memory as a linear array of bytes in the range 0..MAX.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Memory management hardware maps logical addresses to physical addresses using a base and limit register.</a:t>
            </a:r>
          </a:p>
          <a:p>
            <a:pPr lvl="1"/>
            <a:r>
              <a:rPr lang="en-US" sz="1700" dirty="0">
                <a:latin typeface="Times" charset="0"/>
              </a:rPr>
              <a:t>—	The exception that is generated is a hardware interrupt that is handled by the OS (and typically results in the faulting program being aborted).</a:t>
            </a:r>
          </a:p>
          <a:p>
            <a:r>
              <a:rPr lang="en-US" sz="1700" dirty="0">
                <a:latin typeface="Times" charset="0"/>
              </a:rPr>
              <a:t>This mapping scheme protects/isolates programs from one another.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But this scheme does not protect programs from memory errors.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The program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 dirty="0">
                <a:latin typeface="Times" charset="0"/>
              </a:rPr>
              <a:t>s logical address space may be </a:t>
            </a:r>
            <a:r>
              <a:rPr lang="en-US" sz="1700" i="1" dirty="0">
                <a:latin typeface="Times" charset="0"/>
              </a:rPr>
              <a:t>smaller</a:t>
            </a:r>
            <a:r>
              <a:rPr lang="en-US" sz="1700" dirty="0">
                <a:latin typeface="Times" charset="0"/>
              </a:rPr>
              <a:t> than the memory partition in which it resides.</a:t>
            </a:r>
          </a:p>
          <a:p>
            <a:pPr lvl="1"/>
            <a:r>
              <a:rPr lang="en-US" sz="1700" dirty="0">
                <a:latin typeface="Times" charset="0"/>
              </a:rPr>
              <a:t>—	Thus a program can still generate addresses that will result in the program referencing memory that has been uninitialized, </a:t>
            </a:r>
            <a:r>
              <a:rPr lang="en-US" sz="1700" i="1" dirty="0">
                <a:latin typeface="Times" charset="0"/>
              </a:rPr>
              <a:t>etc</a:t>
            </a:r>
            <a:r>
              <a:rPr lang="en-US" sz="1700" dirty="0">
                <a:latin typeface="Times" charset="0"/>
              </a:rPr>
              <a:t>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9129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Besides the issue of relocation, with fixed-sized partitions (either equal or variable sized) we also have the problem of </a:t>
            </a:r>
            <a:r>
              <a:rPr lang="en-US" sz="1700" i="1">
                <a:latin typeface="Times" charset="0"/>
              </a:rPr>
              <a:t>fragmentation</a:t>
            </a:r>
            <a:r>
              <a:rPr lang="en-US" sz="1700">
                <a:latin typeface="Times" charset="0"/>
              </a:rPr>
              <a:t>. </a:t>
            </a:r>
            <a:endParaRPr lang="en-US" sz="800">
              <a:latin typeface="Times" charset="0"/>
            </a:endParaRP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External fragmentation</a:t>
            </a:r>
            <a:r>
              <a:rPr lang="en-US" sz="1700">
                <a:latin typeface="Times" charset="0"/>
              </a:rPr>
              <a:t> —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a partition even though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empty.  </a:t>
            </a:r>
          </a:p>
          <a:p>
            <a:pPr marL="432465" lvl="1"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For example, </a:t>
            </a:r>
            <a:r>
              <a:rPr lang="en-US" sz="1700" i="1">
                <a:latin typeface="Times" charset="0"/>
              </a:rPr>
              <a:t>P</a:t>
            </a:r>
            <a:r>
              <a:rPr lang="en-US" sz="1700">
                <a:latin typeface="Times" charset="0"/>
              </a:rPr>
              <a:t> needs a partition with 5 memory units. </a:t>
            </a:r>
            <a:r>
              <a:rPr lang="en-US" sz="1700" i="1">
                <a:latin typeface="Times" charset="0"/>
              </a:rPr>
              <a:t>Q</a:t>
            </a:r>
            <a:r>
              <a:rPr lang="en-US" sz="1700">
                <a:latin typeface="Times" charset="0"/>
              </a:rPr>
              <a:t> is using the only partition of that size. However, if partition 2 could be combined with </a:t>
            </a:r>
            <a:r>
              <a:rPr lang="en-US" sz="1700" i="1">
                <a:latin typeface="Times" charset="0"/>
              </a:rPr>
              <a:t>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fragment, then we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d have a 5 unit partition.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		(Assume partitions must start at addresses that are multiples of some constant and hence they cannot just start anywhere.)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Internal fragmentation</a:t>
            </a:r>
            <a:r>
              <a:rPr lang="en-US" sz="1700">
                <a:latin typeface="Times" charset="0"/>
              </a:rPr>
              <a:t> — A process has free memory within its allocation but cannot use it.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Stack segment of a program needs to grow. There is free memory in the data segment but it cannot be used to grow the stack. 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The general problem is that you have free memory but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it.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You also have the problem that a process can only as large as the largest partition.   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In particular, jobs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larger than the size of physical memory.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5793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55798"/>
            <a:ext cx="6832700" cy="382360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700">
                <a:latin typeface="Times" charset="0"/>
              </a:rPr>
              <a:t>Attempt to eliminate both internal fragmentation (by only making partitions big enough) and external fragmentation (by dynamic partitioning).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Scenario: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When a process is started, it requests memory.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The hole list is searched for a hole that fits.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The hole is allocated to the process.</a:t>
            </a:r>
          </a:p>
          <a:p>
            <a:pPr lvl="1"/>
            <a:r>
              <a:rPr lang="en-US" sz="1700">
                <a:latin typeface="Times" charset="0"/>
              </a:rPr>
              <a:t>—	The process executes and then releases its memory.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Which allocation strategy works best?  (Define best!)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Worst fit is often best as it creates the biggest (largest) holes.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(Best fit will creates lots of little holes that will be hard to use.)</a:t>
            </a:r>
          </a:p>
          <a:p>
            <a:pPr lvl="1"/>
            <a:r>
              <a:rPr lang="en-US" sz="1700">
                <a:latin typeface="Times" charset="0"/>
              </a:rPr>
              <a:t>—	First fit would also be good because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fast and easy.  </a:t>
            </a:r>
            <a:br>
              <a:rPr lang="en-US" sz="1700">
                <a:latin typeface="Times" charset="0"/>
              </a:rPr>
            </a:br>
            <a:r>
              <a:rPr lang="en-US" sz="1700">
                <a:latin typeface="Times" charset="0"/>
              </a:rPr>
              <a:t>(Will a more complex strategy be worth it?)</a:t>
            </a:r>
          </a:p>
          <a:p>
            <a:r>
              <a:rPr lang="en-US" sz="1700">
                <a:latin typeface="Times" charset="0"/>
              </a:rPr>
              <a:t>In the end, however, we still have both fragmentation and the limitation that programs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bigger than the size of the largest partition.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986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</a:t>
            </a:r>
            <a:r>
              <a:rPr lang="en-US" baseline="0"/>
              <a:t> HERE!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39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START HERE - 18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The goal in compaction is to determine the minimum amount of work required to coalesce all holes.  (</a:t>
            </a:r>
            <a:r>
              <a:rPr lang="en-US" sz="1700" i="1" dirty="0">
                <a:latin typeface="Times" charset="0"/>
              </a:rPr>
              <a:t>E.g</a:t>
            </a:r>
            <a:r>
              <a:rPr lang="en-US" sz="1700" dirty="0">
                <a:latin typeface="Times" charset="0"/>
              </a:rPr>
              <a:t>., move process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4</a:t>
            </a:r>
            <a:r>
              <a:rPr lang="en-US" sz="1700" dirty="0">
                <a:latin typeface="Times" charset="0"/>
              </a:rPr>
              <a:t> to the hole between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1</a:t>
            </a:r>
            <a:r>
              <a:rPr lang="en-US" sz="1700" dirty="0">
                <a:latin typeface="Times" charset="0"/>
              </a:rPr>
              <a:t> and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2</a:t>
            </a:r>
            <a:r>
              <a:rPr lang="en-US" sz="1700" dirty="0">
                <a:latin typeface="Times" charset="0"/>
              </a:rPr>
              <a:t>).</a:t>
            </a:r>
          </a:p>
          <a:p>
            <a:pPr lvl="1"/>
            <a:r>
              <a:rPr lang="en-US" sz="1700" dirty="0">
                <a:latin typeface="Times" charset="0"/>
              </a:rPr>
              <a:t>—	This also requires that programs be dynamically </a:t>
            </a:r>
            <a:r>
              <a:rPr lang="en-US" sz="1700" dirty="0" err="1">
                <a:latin typeface="Times" charset="0"/>
              </a:rPr>
              <a:t>relocatable</a:t>
            </a:r>
            <a:r>
              <a:rPr lang="en-US" sz="1700" dirty="0">
                <a:latin typeface="Times" charset="0"/>
              </a:rPr>
              <a:t>.</a:t>
            </a:r>
          </a:p>
          <a:p>
            <a:r>
              <a:rPr lang="en-US" sz="1700" dirty="0">
                <a:latin typeface="Times" charset="0"/>
              </a:rPr>
              <a:t>(Headache:  what if process waiting for a read to complete and DMA is used?  If relocated, how does the kernel know that the physical address it will write to now belongs to a different process?) </a:t>
            </a:r>
            <a:r>
              <a:rPr lang="en-US" sz="17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Swapping: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 Preempt a process (save its state).        —	Reuse its memory.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Write its memory image to disk.        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Issue — How do you select the process to preempt? </a:t>
            </a:r>
          </a:p>
          <a:p>
            <a:pPr lvl="1"/>
            <a:r>
              <a:rPr lang="en-US" sz="1700" dirty="0">
                <a:latin typeface="Times" charset="0"/>
              </a:rPr>
              <a:t>—	Select the running process? A waiting process? A ready process?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Example — The UNIX </a:t>
            </a:r>
            <a:r>
              <a:rPr lang="en-US" sz="1500" dirty="0">
                <a:latin typeface="Courier" charset="0"/>
              </a:rPr>
              <a:t>time</a:t>
            </a:r>
            <a:r>
              <a:rPr lang="en-US" sz="1700" dirty="0">
                <a:latin typeface="Times" charset="0"/>
              </a:rPr>
              <a:t> command tells how many times a process is swapped out: </a:t>
            </a:r>
            <a:r>
              <a:rPr lang="en-US" sz="1500" dirty="0">
                <a:latin typeface="Courier" charset="0"/>
              </a:rPr>
              <a:t>(</a:t>
            </a:r>
            <a:r>
              <a:rPr lang="en-US" sz="1500" dirty="0" err="1">
                <a:latin typeface="Courier" charset="0"/>
              </a:rPr>
              <a:t>capehenry</a:t>
            </a:r>
            <a:r>
              <a:rPr lang="en-US" sz="1500" dirty="0">
                <a:latin typeface="Courier" charset="0"/>
              </a:rPr>
              <a:t>) 106&gt; time </a:t>
            </a:r>
            <a:r>
              <a:rPr lang="en-US" sz="1500" dirty="0" err="1">
                <a:latin typeface="Courier" charset="0"/>
              </a:rPr>
              <a:t>wc</a:t>
            </a:r>
            <a:r>
              <a:rPr lang="en-US" sz="1500" dirty="0">
                <a:latin typeface="Courier" charset="0"/>
              </a:rPr>
              <a:t>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	    5841   26679  206507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500" dirty="0">
              <a:latin typeface="Courier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0.1u 0.1s 0:00 73% 15+26k 2+0io 0pf+0w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9495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 dirty="0">
                <a:latin typeface="Times" charset="0"/>
              </a:rPr>
              <a:t>Previously we argued for protection between address spaces (processes).</a:t>
            </a:r>
          </a:p>
          <a:p>
            <a:pPr lvl="1"/>
            <a:r>
              <a:rPr lang="en-US" sz="1700" dirty="0">
                <a:latin typeface="Times" charset="0"/>
              </a:rPr>
              <a:t>—	Why not protection within an address space?</a:t>
            </a:r>
          </a:p>
          <a:p>
            <a:pPr lvl="1"/>
            <a:endParaRPr lang="en-US" sz="1700" dirty="0">
              <a:latin typeface="Times" charset="0"/>
            </a:endParaRPr>
          </a:p>
          <a:p>
            <a:r>
              <a:rPr lang="en-US" sz="1700" dirty="0">
                <a:latin typeface="Times" charset="0"/>
              </a:rPr>
              <a:t>Address spaces are naturally (logically) partitioned into components.</a:t>
            </a:r>
          </a:p>
          <a:p>
            <a:pPr lvl="1"/>
            <a:r>
              <a:rPr lang="en-US" sz="1700" dirty="0">
                <a:latin typeface="Times" charset="0"/>
              </a:rPr>
              <a:t>—	Convert these logical components to physical partitions.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58201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10/11/23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Memory Management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With base and bounds registers, the OS needs a hole in physical memory at least as big as the process.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00804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7315200" y="1354138"/>
            <a:ext cx="1252538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315200" y="5715000"/>
            <a:ext cx="1257300" cy="511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5200650" cy="35369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between units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latin typeface="Arial" charset="0"/>
              </a:rPr>
              <a:t>E.g</a:t>
            </a:r>
            <a:r>
              <a:rPr lang="en-US" sz="1800" dirty="0">
                <a:latin typeface="Arial" charset="0"/>
              </a:rPr>
              <a:t>, two fixed tables for 2, but a party of 4</a:t>
            </a:r>
          </a:p>
          <a:p>
            <a:pPr lvl="1">
              <a:lnSpc>
                <a:spcPct val="8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Internal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within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a unit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E.g., a party of 3 at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     a table for 4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302500" y="2755900"/>
            <a:ext cx="1257300" cy="1349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7302500" y="1362075"/>
            <a:ext cx="1257300" cy="4864100"/>
            <a:chOff x="4600" y="858"/>
            <a:chExt cx="792" cy="3064"/>
          </a:xfrm>
        </p:grpSpPr>
        <p:sp>
          <p:nvSpPr>
            <p:cNvPr id="9241" name="Rectangle 8"/>
            <p:cNvSpPr>
              <a:spLocks noChangeArrowheads="1"/>
            </p:cNvSpPr>
            <p:nvPr/>
          </p:nvSpPr>
          <p:spPr bwMode="auto">
            <a:xfrm>
              <a:off x="4600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9"/>
            <p:cNvSpPr>
              <a:spLocks noChangeArrowheads="1"/>
            </p:cNvSpPr>
            <p:nvPr/>
          </p:nvSpPr>
          <p:spPr bwMode="auto">
            <a:xfrm>
              <a:off x="4600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600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11"/>
            <p:cNvSpPr>
              <a:spLocks noChangeArrowheads="1"/>
            </p:cNvSpPr>
            <p:nvPr/>
          </p:nvSpPr>
          <p:spPr bwMode="auto">
            <a:xfrm>
              <a:off x="4600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12"/>
            <p:cNvSpPr>
              <a:spLocks noChangeArrowheads="1"/>
            </p:cNvSpPr>
            <p:nvPr/>
          </p:nvSpPr>
          <p:spPr bwMode="auto">
            <a:xfrm>
              <a:off x="4600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13"/>
            <p:cNvSpPr>
              <a:spLocks noChangeArrowheads="1"/>
            </p:cNvSpPr>
            <p:nvPr/>
          </p:nvSpPr>
          <p:spPr bwMode="auto">
            <a:xfrm>
              <a:off x="4600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14"/>
            <p:cNvSpPr>
              <a:spLocks noChangeArrowheads="1"/>
            </p:cNvSpPr>
            <p:nvPr/>
          </p:nvSpPr>
          <p:spPr bwMode="auto">
            <a:xfrm>
              <a:off x="4600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15"/>
            <p:cNvSpPr>
              <a:spLocks noChangeArrowheads="1"/>
            </p:cNvSpPr>
            <p:nvPr/>
          </p:nvSpPr>
          <p:spPr bwMode="auto">
            <a:xfrm>
              <a:off x="4600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16"/>
            <p:cNvSpPr>
              <a:spLocks noChangeArrowheads="1"/>
            </p:cNvSpPr>
            <p:nvPr/>
          </p:nvSpPr>
          <p:spPr bwMode="auto">
            <a:xfrm>
              <a:off x="4600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17"/>
            <p:cNvSpPr>
              <a:spLocks noChangeArrowheads="1"/>
            </p:cNvSpPr>
            <p:nvPr/>
          </p:nvSpPr>
          <p:spPr bwMode="auto">
            <a:xfrm>
              <a:off x="4600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18"/>
            <p:cNvSpPr>
              <a:spLocks noChangeArrowheads="1"/>
            </p:cNvSpPr>
            <p:nvPr/>
          </p:nvSpPr>
          <p:spPr bwMode="auto">
            <a:xfrm>
              <a:off x="4600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19"/>
            <p:cNvSpPr>
              <a:spLocks noChangeArrowheads="1"/>
            </p:cNvSpPr>
            <p:nvPr/>
          </p:nvSpPr>
          <p:spPr bwMode="auto">
            <a:xfrm>
              <a:off x="4600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20"/>
            <p:cNvSpPr>
              <a:spLocks noChangeArrowheads="1"/>
            </p:cNvSpPr>
            <p:nvPr/>
          </p:nvSpPr>
          <p:spPr bwMode="auto">
            <a:xfrm>
              <a:off x="4600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21"/>
            <p:cNvSpPr>
              <a:spLocks noChangeArrowheads="1"/>
            </p:cNvSpPr>
            <p:nvPr/>
          </p:nvSpPr>
          <p:spPr bwMode="auto">
            <a:xfrm>
              <a:off x="4600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Rectangle 22"/>
            <p:cNvSpPr>
              <a:spLocks noChangeArrowheads="1"/>
            </p:cNvSpPr>
            <p:nvPr/>
          </p:nvSpPr>
          <p:spPr bwMode="auto">
            <a:xfrm>
              <a:off x="4600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23"/>
            <p:cNvSpPr>
              <a:spLocks noChangeArrowheads="1"/>
            </p:cNvSpPr>
            <p:nvPr/>
          </p:nvSpPr>
          <p:spPr bwMode="auto">
            <a:xfrm>
              <a:off x="4600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4" name="Rectangle 24"/>
          <p:cNvSpPr>
            <a:spLocks noChangeArrowheads="1"/>
          </p:cNvSpPr>
          <p:nvPr/>
        </p:nvSpPr>
        <p:spPr bwMode="auto">
          <a:xfrm>
            <a:off x="69262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9225" name="Rectangle 25"/>
          <p:cNvSpPr>
            <a:spLocks noChangeArrowheads="1"/>
          </p:cNvSpPr>
          <p:nvPr/>
        </p:nvSpPr>
        <p:spPr bwMode="auto">
          <a:xfrm>
            <a:off x="6529388" y="1201738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70739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7"/>
          <p:cNvSpPr>
            <a:spLocks noChangeShapeType="1"/>
          </p:cNvSpPr>
          <p:nvPr/>
        </p:nvSpPr>
        <p:spPr bwMode="auto">
          <a:xfrm>
            <a:off x="70739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8"/>
          <p:cNvSpPr>
            <a:spLocks noChangeShapeType="1"/>
          </p:cNvSpPr>
          <p:nvPr/>
        </p:nvSpPr>
        <p:spPr bwMode="auto">
          <a:xfrm>
            <a:off x="70739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36"/>
          <p:cNvSpPr>
            <a:spLocks noChangeArrowheads="1"/>
          </p:cNvSpPr>
          <p:nvPr/>
        </p:nvSpPr>
        <p:spPr bwMode="auto">
          <a:xfrm>
            <a:off x="7196138" y="5624513"/>
            <a:ext cx="14652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r>
              <a:rPr lang="en-US">
                <a:solidFill>
                  <a:schemeClr val="hlink"/>
                </a:solidFill>
              </a:rPr>
              <a:t>  PAS</a:t>
            </a:r>
          </a:p>
        </p:txBody>
      </p:sp>
      <p:sp>
        <p:nvSpPr>
          <p:cNvPr id="9230" name="Rectangle 45"/>
          <p:cNvSpPr>
            <a:spLocks noChangeArrowheads="1"/>
          </p:cNvSpPr>
          <p:nvPr/>
        </p:nvSpPr>
        <p:spPr bwMode="auto">
          <a:xfrm>
            <a:off x="7189788" y="28051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9231" name="Rectangle 46"/>
          <p:cNvSpPr>
            <a:spLocks noChangeArrowheads="1"/>
          </p:cNvSpPr>
          <p:nvPr/>
        </p:nvSpPr>
        <p:spPr bwMode="auto">
          <a:xfrm>
            <a:off x="7189788" y="3109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Q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9232" name="Rectangle 47"/>
          <p:cNvSpPr>
            <a:spLocks noChangeArrowheads="1"/>
          </p:cNvSpPr>
          <p:nvPr/>
        </p:nvSpPr>
        <p:spPr bwMode="auto">
          <a:xfrm>
            <a:off x="7189788" y="35036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PAS</a:t>
            </a:r>
          </a:p>
        </p:txBody>
      </p:sp>
      <p:grpSp>
        <p:nvGrpSpPr>
          <p:cNvPr id="9233" name="Group 52"/>
          <p:cNvGrpSpPr>
            <a:grpSpLocks/>
          </p:cNvGrpSpPr>
          <p:nvPr/>
        </p:nvGrpSpPr>
        <p:grpSpPr bwMode="auto">
          <a:xfrm>
            <a:off x="4267200" y="2880196"/>
            <a:ext cx="3035300" cy="3213100"/>
            <a:chOff x="2688" y="1752"/>
            <a:chExt cx="1912" cy="2024"/>
          </a:xfrm>
        </p:grpSpPr>
        <p:sp>
          <p:nvSpPr>
            <p:cNvPr id="396327" name="Rectangle 39"/>
            <p:cNvSpPr>
              <a:spLocks noChangeArrowheads="1"/>
            </p:cNvSpPr>
            <p:nvPr/>
          </p:nvSpPr>
          <p:spPr bwMode="auto">
            <a:xfrm>
              <a:off x="2690" y="2096"/>
              <a:ext cx="1320" cy="16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396328" name="Rectangle 40"/>
            <p:cNvSpPr>
              <a:spLocks noChangeArrowheads="1"/>
            </p:cNvSpPr>
            <p:nvPr/>
          </p:nvSpPr>
          <p:spPr bwMode="auto">
            <a:xfrm>
              <a:off x="2762" y="218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000"/>
                <a:t>Program Code</a:t>
              </a:r>
              <a:br>
                <a:rPr lang="en-US" sz="2000"/>
              </a:br>
              <a:r>
                <a:rPr lang="en-US" sz="2000"/>
                <a:t>(</a:t>
              </a:r>
              <a:r>
                <a:rPr lang="ja-JP" altLang="en-US" sz="2000"/>
                <a:t>“</a:t>
              </a:r>
              <a:r>
                <a:rPr lang="en-US" sz="2000"/>
                <a:t>text</a:t>
              </a:r>
              <a:r>
                <a:rPr lang="ja-JP" altLang="en-US" sz="2000"/>
                <a:t>”</a:t>
              </a:r>
              <a:r>
                <a:rPr lang="en-US" sz="2000"/>
                <a:t>)</a:t>
              </a:r>
            </a:p>
          </p:txBody>
        </p:sp>
        <p:sp>
          <p:nvSpPr>
            <p:cNvPr id="396329" name="Rectangle 41"/>
            <p:cNvSpPr>
              <a:spLocks noChangeArrowheads="1"/>
            </p:cNvSpPr>
            <p:nvPr/>
          </p:nvSpPr>
          <p:spPr bwMode="auto">
            <a:xfrm>
              <a:off x="2762" y="270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Times"/>
                  <a:ea typeface="+mn-ea"/>
                </a:rPr>
                <a:t>Data</a:t>
              </a:r>
            </a:p>
          </p:txBody>
        </p:sp>
        <p:sp>
          <p:nvSpPr>
            <p:cNvPr id="396330" name="Rectangle 42"/>
            <p:cNvSpPr>
              <a:spLocks noChangeArrowheads="1"/>
            </p:cNvSpPr>
            <p:nvPr/>
          </p:nvSpPr>
          <p:spPr bwMode="auto">
            <a:xfrm>
              <a:off x="2762" y="3240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9238" name="Line 43"/>
            <p:cNvSpPr>
              <a:spLocks noChangeShapeType="1"/>
            </p:cNvSpPr>
            <p:nvPr/>
          </p:nvSpPr>
          <p:spPr bwMode="auto">
            <a:xfrm flipV="1">
              <a:off x="4000" y="1752"/>
              <a:ext cx="60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44"/>
            <p:cNvSpPr>
              <a:spLocks noChangeShapeType="1"/>
            </p:cNvSpPr>
            <p:nvPr/>
          </p:nvSpPr>
          <p:spPr bwMode="auto">
            <a:xfrm flipV="1">
              <a:off x="4032" y="2568"/>
              <a:ext cx="560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51"/>
            <p:cNvSpPr>
              <a:spLocks noChangeShapeType="1"/>
            </p:cNvSpPr>
            <p:nvPr/>
          </p:nvSpPr>
          <p:spPr bwMode="auto">
            <a:xfrm flipV="1">
              <a:off x="2688" y="1752"/>
              <a:ext cx="1904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Fragmentation Problem</a:t>
            </a:r>
          </a:p>
        </p:txBody>
      </p:sp>
    </p:spTree>
    <p:extLst>
      <p:ext uri="{BB962C8B-B14F-4D97-AF65-F5344CB8AC3E}">
        <p14:creationId xmlns:p14="http://schemas.microsoft.com/office/powerpoint/2010/main" val="3458923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7196138" y="1349523"/>
            <a:ext cx="1252537" cy="48942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213600" y="5321448"/>
            <a:ext cx="1257300" cy="9271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200900" y="1359048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00900" y="1676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13600" y="4114948"/>
            <a:ext cx="1257300" cy="1193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6425" y="1556792"/>
            <a:ext cx="5638800" cy="144462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Simple approach: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partition when a process is admitted into the system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contiguous memory partition to the process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200900" y="2590948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00900" y="5943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00900" y="5638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200900" y="5334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200900" y="5029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200900" y="4724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200900" y="4419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00900" y="4114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200900" y="3810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200900" y="3505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00900" y="3200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00900" y="2895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7200900" y="2590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200900" y="2286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00900" y="1981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200900" y="1371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811963" y="5999311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444208" y="1196752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dirty="0">
                <a:latin typeface="Courier" charset="0"/>
              </a:rPr>
              <a:t>MAX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113588" y="25099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 dirty="0">
                <a:solidFill>
                  <a:schemeClr val="hlink"/>
                </a:solidFill>
              </a:rPr>
              <a:t>P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endParaRPr lang="en-US" sz="1800" i="1" baseline="-25000" dirty="0">
              <a:solidFill>
                <a:schemeClr val="hlink"/>
              </a:solidFill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7113588" y="40212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7113588" y="12907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5988050" y="3163888"/>
            <a:ext cx="469900" cy="4540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i="1"/>
              <a:t>P</a:t>
            </a:r>
            <a:r>
              <a:rPr lang="en-US" baseline="-25000"/>
              <a:t>5</a:t>
            </a:r>
            <a:endParaRPr lang="en-US" sz="1800" i="1" baseline="-250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505450" y="3143250"/>
            <a:ext cx="469900" cy="474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232400" y="36322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V="1">
            <a:off x="6477000" y="3140968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5245100" y="3149600"/>
            <a:ext cx="1206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699000" y="3403600"/>
            <a:ext cx="584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7113588" y="52531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874713" y="3125688"/>
            <a:ext cx="5638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1800" dirty="0">
                <a:latin typeface="Comic Sans MS" charset="0"/>
              </a:rPr>
              <a:t>OS keeps track of...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Full-blocks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Empty-blocks (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holes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)</a:t>
            </a:r>
          </a:p>
          <a:p>
            <a:endParaRPr lang="en-US" sz="1800" dirty="0"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Allocation strategies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First-fit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Best-fit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Worst-fit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Allocation of Partitions</a:t>
            </a:r>
          </a:p>
        </p:txBody>
      </p:sp>
    </p:spTree>
    <p:extLst>
      <p:ext uri="{BB962C8B-B14F-4D97-AF65-F5344CB8AC3E}">
        <p14:creationId xmlns:p14="http://schemas.microsoft.com/office/powerpoint/2010/main" val="6766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6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355725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first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</a:t>
            </a:r>
            <a:r>
              <a:rPr lang="en-US" sz="2400" i="1">
                <a:latin typeface="Arial" charset="0"/>
              </a:rPr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89025" y="4735513"/>
            <a:ext cx="318611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1st free block</a:t>
            </a:r>
          </a:p>
          <a:p>
            <a:r>
              <a:rPr lang="en-US" sz="2000">
                <a:latin typeface="Comic Sans MS" charset="0"/>
              </a:rPr>
              <a:t>available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82" name="Rectangle 18" descr="Wide upward diagonal"/>
          <p:cNvSpPr>
            <a:spLocks noChangeArrowheads="1"/>
          </p:cNvSpPr>
          <p:nvPr/>
        </p:nvSpPr>
        <p:spPr bwMode="auto">
          <a:xfrm>
            <a:off x="6940550" y="1682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2993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1970271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30734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Simplicity!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address</a:t>
            </a:r>
          </a:p>
          <a:p>
            <a:pPr lvl="1"/>
            <a:r>
              <a:rPr lang="en-US" sz="1800" dirty="0">
                <a:latin typeface="Arial" charset="0"/>
              </a:rPr>
              <a:t>Allocation requires a search for a suitable partition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a check to see if the freed partition could be merged with adjacent free partitions (if any)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7400" y="4038600"/>
            <a:ext cx="7607300" cy="1879600"/>
            <a:chOff x="496" y="2544"/>
            <a:chExt cx="4792" cy="1184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496" y="2544"/>
              <a:ext cx="2256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Simple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produce larger free blocks toward the end of the address space</a:t>
              </a:r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3016" y="2552"/>
              <a:ext cx="2272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2415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0" y="134620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400" dirty="0">
                <a:latin typeface="Arial" charset="0"/>
              </a:rPr>
              <a:t>    </a:t>
            </a:r>
            <a:r>
              <a:rPr lang="en-US" sz="2000" dirty="0">
                <a:latin typeface="Arial" charset="0"/>
              </a:rPr>
              <a:t>To allocate </a:t>
            </a:r>
            <a:r>
              <a:rPr lang="en-US" sz="2000" i="1" dirty="0">
                <a:latin typeface="Arial" charset="0"/>
              </a:rPr>
              <a:t>n </a:t>
            </a:r>
            <a:r>
              <a:rPr lang="en-US" sz="2000" dirty="0">
                <a:latin typeface="Arial" charset="0"/>
              </a:rPr>
              <a:t>bytes, use the </a:t>
            </a:r>
            <a:r>
              <a:rPr lang="en-US" sz="2000" i="1" dirty="0">
                <a:latin typeface="Arial" charset="0"/>
              </a:rPr>
              <a:t>smallest </a:t>
            </a:r>
            <a:r>
              <a:rPr lang="en-US" sz="2000" dirty="0">
                <a:latin typeface="Arial" charset="0"/>
              </a:rPr>
              <a:t>available free block such that the block size is larger than</a:t>
            </a:r>
            <a:r>
              <a:rPr lang="en-US" sz="2000" i="1" dirty="0">
                <a:latin typeface="Arial" charset="0"/>
              </a:rPr>
              <a:t> (or equal to) n.</a:t>
            </a:r>
            <a:r>
              <a:rPr lang="en-US" sz="2400" i="1" dirty="0">
                <a:latin typeface="Arial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46150" y="4773613"/>
            <a:ext cx="325596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3rd free block</a:t>
            </a:r>
          </a:p>
          <a:p>
            <a:r>
              <a:rPr lang="en-US" sz="2000">
                <a:latin typeface="Comic Sans MS" charset="0"/>
              </a:rPr>
              <a:t>available (smallest)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31" name="Rectangle 19" descr="Wide upward diagonal"/>
          <p:cNvSpPr>
            <a:spLocks noChangeArrowheads="1"/>
          </p:cNvSpPr>
          <p:nvPr/>
        </p:nvSpPr>
        <p:spPr bwMode="auto">
          <a:xfrm>
            <a:off x="6940550" y="5111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656230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340768"/>
            <a:ext cx="7772400" cy="29591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Avoid fragmenting big free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To minimize the size of external fragments produced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Requires: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 requires search for a suitable partition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De-allocation requires search + merge with adjacent free partitions, if any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286076"/>
            <a:ext cx="7594600" cy="2527300"/>
            <a:chOff x="504" y="2544"/>
            <a:chExt cx="4784" cy="1592"/>
          </a:xfrm>
        </p:grpSpPr>
        <p:sp>
          <p:nvSpPr>
            <p:cNvPr id="14342" name="Rectangle 4"/>
            <p:cNvSpPr>
              <a:spLocks noChangeArrowheads="1"/>
            </p:cNvSpPr>
            <p:nvPr/>
          </p:nvSpPr>
          <p:spPr bwMode="auto">
            <a:xfrm>
              <a:off x="504" y="2568"/>
              <a:ext cx="2242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Works well when most allocations are of small size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Relatively simple</a:t>
              </a:r>
            </a:p>
          </p:txBody>
        </p:sp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2904" y="2544"/>
              <a:ext cx="2384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Tends to produce many useless tiny fragments (not really great)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16239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128905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largest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822325" y="4697413"/>
            <a:ext cx="326707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2nd free block</a:t>
            </a:r>
          </a:p>
          <a:p>
            <a:r>
              <a:rPr lang="en-US" sz="2000">
                <a:latin typeface="Comic Sans MS" charset="0"/>
              </a:rPr>
              <a:t>available (largest)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8" name="Rectangle 18" descr="Wide upward diagonal"/>
          <p:cNvSpPr>
            <a:spLocks noChangeArrowheads="1"/>
          </p:cNvSpPr>
          <p:nvPr/>
        </p:nvSpPr>
        <p:spPr bwMode="auto">
          <a:xfrm>
            <a:off x="6940550" y="29019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91461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416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Avoid having too many tiny fragments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/>
            <a:r>
              <a:rPr lang="en-US" sz="1800" dirty="0">
                <a:latin typeface="Arial" charset="0"/>
              </a:rPr>
              <a:t>Allocation is fast (get the largest partition)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merge with adjacent free partitions, if any, and then adjusting the free block list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089400"/>
            <a:ext cx="7772400" cy="2108200"/>
            <a:chOff x="512" y="2464"/>
            <a:chExt cx="4896" cy="1328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>
              <a:off x="512" y="2464"/>
              <a:ext cx="2256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Works best if allocations are of medium sizes</a:t>
              </a:r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>
              <a:off x="2896" y="2464"/>
              <a:ext cx="2512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break large free blocks such that large partitions cannot be allocated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735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Allocation strategies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First fit, best fit and worst fit all suffer from external fragmentation.</a:t>
            </a:r>
          </a:p>
          <a:p>
            <a:pPr lvl="1"/>
            <a:r>
              <a:rPr lang="en-US" sz="2400">
                <a:latin typeface="Arial" charset="0"/>
              </a:rPr>
              <a:t>A. True</a:t>
            </a:r>
          </a:p>
          <a:p>
            <a:pPr lvl="1"/>
            <a:r>
              <a:rPr lang="en-US" sz="2400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74295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6304-5364-8002-81AB-D650B9E3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Detour: Splitting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11214-9542-3A84-D2D6-7B7BDAF8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elementary school, one typically learns about the “ones”, “tens”, “hundreds”, etc.</a:t>
            </a:r>
          </a:p>
          <a:p>
            <a:pPr lvl="1"/>
            <a:r>
              <a:rPr lang="en-US" dirty="0"/>
              <a:t>E.g., 13 + 24, can be modeled as: (10 * (1 + 2)) + (3 + 4)</a:t>
            </a:r>
          </a:p>
          <a:p>
            <a:r>
              <a:rPr lang="en-US" dirty="0"/>
              <a:t>One can apply the same reasoning to space:</a:t>
            </a:r>
          </a:p>
          <a:p>
            <a:pPr lvl="1"/>
            <a:r>
              <a:rPr lang="en-US" dirty="0"/>
              <a:t>Room numbers in SN/FB: hundreds digit indicates the floor, remaining digits indicate position within floor</a:t>
            </a:r>
          </a:p>
          <a:p>
            <a:pPr lvl="1"/>
            <a:r>
              <a:rPr lang="en-US" dirty="0"/>
              <a:t>Street address: lower 2 digits indicate house number, upper digits indicate block</a:t>
            </a:r>
          </a:p>
          <a:p>
            <a:r>
              <a:rPr lang="en-US" dirty="0"/>
              <a:t>Or an array of 10-byte sub-arrays: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1399E-CE97-8464-8D07-F66098C3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3296A0-3E97-7891-B16C-6869C2944673}"/>
              </a:ext>
            </a:extLst>
          </p:cNvPr>
          <p:cNvGrpSpPr/>
          <p:nvPr/>
        </p:nvGrpSpPr>
        <p:grpSpPr>
          <a:xfrm>
            <a:off x="899592" y="5627556"/>
            <a:ext cx="1442877" cy="360041"/>
            <a:chOff x="899592" y="5517231"/>
            <a:chExt cx="1442877" cy="36004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1106DB1-33D3-E412-E182-F59DC4A38849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A3B8ADC-E627-2CBB-489A-B0936444D700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D1E3A60-499E-2BE9-9843-A3253BC6BB0F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2207A7D-8CCC-A09B-E7CF-5A932FF76B93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DCEC01F-387B-76C3-6D0A-4875F4800141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D429D66-45FA-47FC-F4F7-177B11D3A93A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497840-AE06-1FE0-DF1B-77B3E24B8EC9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31926DE-CF5D-1F6D-EF12-ACC6BA9712BF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5F139A-0386-17AB-4C48-695C7B191CAF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3CE6BA-125F-8F3C-CBE4-3F0BFE57320B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CB7F4CC-3605-B4A4-9C15-84F56479C8DD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46FAE12-A6C6-1322-29BD-9BD5914940C9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39C874C-8386-C319-B657-40E1FB3A34F9}"/>
              </a:ext>
            </a:extLst>
          </p:cNvPr>
          <p:cNvSpPr txBox="1"/>
          <p:nvPr/>
        </p:nvSpPr>
        <p:spPr>
          <a:xfrm>
            <a:off x="729392" y="5939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F8E08F0-5BB6-E8FB-88D1-B08C185E897F}"/>
              </a:ext>
            </a:extLst>
          </p:cNvPr>
          <p:cNvGrpSpPr/>
          <p:nvPr/>
        </p:nvGrpSpPr>
        <p:grpSpPr>
          <a:xfrm>
            <a:off x="2350631" y="5627555"/>
            <a:ext cx="1442877" cy="360041"/>
            <a:chOff x="899592" y="5517231"/>
            <a:chExt cx="1442877" cy="360041"/>
          </a:xfrm>
          <a:solidFill>
            <a:schemeClr val="accent6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1F652B3-9B49-FD20-8736-28F290DC1244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C73956-2058-819D-0819-A6A53D4D65B5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121C26-4440-0BCE-97D6-05EA2765C09E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8069FF5-F274-F659-D85A-555AE703C344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D0E3984-FFD0-E979-DD50-0D167BAC7B72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06D157E-5D54-B67A-84E9-9C0EE30DD537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4C1D800-5563-0C52-7C81-33DEF224E4B9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63D2CAA-F8B3-AB84-168B-94B2635DAAF5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9CB8599-9CB5-D298-30A5-AE5547C1B4C6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811C3E6-6ADC-9D1F-4ADA-A585F1F6D917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F5B2308-EC0B-CBD7-E499-A683ACA24DB4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3D8C0ED-E6C8-82BE-7E49-3364C4092846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E54C583-8F07-7002-55C5-1664B1F5CEAD}"/>
              </a:ext>
            </a:extLst>
          </p:cNvPr>
          <p:cNvGrpSpPr/>
          <p:nvPr/>
        </p:nvGrpSpPr>
        <p:grpSpPr>
          <a:xfrm>
            <a:off x="3807364" y="5627554"/>
            <a:ext cx="1442877" cy="360041"/>
            <a:chOff x="899592" y="5517231"/>
            <a:chExt cx="1442877" cy="360041"/>
          </a:xfrm>
          <a:solidFill>
            <a:schemeClr val="accent3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B8CA6B0-FFD4-4C3B-B2E4-3A6BF363AFD8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301459F-8EEF-759A-C603-2A1293EA9874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7A62AE7-9A90-8EB8-5EE4-E73E1DB819B1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94FD8C-B1B4-5B51-C461-CB70A11161E9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D8FCE94-4EBE-AEBE-E547-03D15807A558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9C36DF5-516A-B269-EE5C-CC24C16716A5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E996173-2409-A85F-E63C-02082C3E56EB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9B50D83-7B85-83A9-0853-AB1A5DB986D5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F846029-2A5A-DF39-7A72-7D4B02D8DD5E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C4E07E0-9674-0E35-5F36-F56D231AFDFF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C49EDFA-A89C-7AA0-BA78-E0FA14E51A2F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6EFB944-2153-CC12-FEF2-82792E8F659F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582031-3A77-6044-FED4-92EF902EB565}"/>
              </a:ext>
            </a:extLst>
          </p:cNvPr>
          <p:cNvGrpSpPr/>
          <p:nvPr/>
        </p:nvGrpSpPr>
        <p:grpSpPr>
          <a:xfrm>
            <a:off x="5244943" y="5627553"/>
            <a:ext cx="1442877" cy="360041"/>
            <a:chOff x="899592" y="5517231"/>
            <a:chExt cx="1442877" cy="360041"/>
          </a:xfrm>
          <a:solidFill>
            <a:schemeClr val="accent2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44F5741-B864-9D00-1619-55A45902D018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E160A47-7CC6-8104-C513-0CF437AFA789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EA9035E-5672-3A60-452E-D88D0616499C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CA99D5B-4DB6-C7DC-E0EF-1F7EB235F8E1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BB5EF18-D10A-7938-0348-5BA4E12A90C8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23428FC-FE6D-AD74-EC45-36C69A673B1F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EABAC5C-9F35-EA16-D5AB-03C0527279FD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B7754F0-BB33-EE83-521B-5FE2695510F5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5C28FC2-1A80-813F-047A-2F0003A171EE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9CBA369-D7F2-983B-01EC-D04A19B1BD02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090C7B2-D713-2017-DCB1-2EEFD55ADF40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B2079FB-A4A3-39C3-9DFC-A31660034AD8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EF27115-10A7-7B12-AC97-7D7009CC7828}"/>
              </a:ext>
            </a:extLst>
          </p:cNvPr>
          <p:cNvGrpSpPr/>
          <p:nvPr/>
        </p:nvGrpSpPr>
        <p:grpSpPr>
          <a:xfrm>
            <a:off x="6702481" y="5627553"/>
            <a:ext cx="1442877" cy="360041"/>
            <a:chOff x="899592" y="5517231"/>
            <a:chExt cx="1442877" cy="360041"/>
          </a:xfrm>
          <a:solidFill>
            <a:schemeClr val="accent4"/>
          </a:solidFill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7A8AE97-91B7-5AEA-266F-16D782FDE29B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F4674A9-D041-DDD7-5270-AC638ADF53B7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C84E525-119D-CC2F-B878-B50F5E62FD60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81D8317-BE15-EE37-2418-B5528E6045E6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0BC3C5B-2919-5C0A-12B9-A6A9E41125D3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368C96E-7DC8-152E-25E9-4094DAE0E429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BAA8906-A654-6DB0-8161-C937F45EAC13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48298E3-9778-680D-EE01-FE5455DA9E7E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3B808C6-6781-B511-5ECE-38864B584F32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3C28347-98EF-BB98-C964-9163132C7BC8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279366C-D810-1611-66D0-E17029CF5872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86D6B52-8EFD-86A2-79F6-8A468480A818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2294DFA-77A3-12BB-E79C-4BCB9FE82981}"/>
              </a:ext>
            </a:extLst>
          </p:cNvPr>
          <p:cNvSpPr txBox="1"/>
          <p:nvPr/>
        </p:nvSpPr>
        <p:spPr>
          <a:xfrm>
            <a:off x="2236035" y="59399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89B0D9-BE18-0976-0964-438DF3CBF661}"/>
              </a:ext>
            </a:extLst>
          </p:cNvPr>
          <p:cNvSpPr txBox="1"/>
          <p:nvPr/>
        </p:nvSpPr>
        <p:spPr>
          <a:xfrm>
            <a:off x="3707904" y="5939988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20D95F6-2B19-EBDD-0F92-2DEC1E07CA03}"/>
              </a:ext>
            </a:extLst>
          </p:cNvPr>
          <p:cNvSpPr txBox="1"/>
          <p:nvPr/>
        </p:nvSpPr>
        <p:spPr>
          <a:xfrm>
            <a:off x="5186434" y="5935344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B2EE047-D71B-622E-FD00-D37FC26FCC8A}"/>
              </a:ext>
            </a:extLst>
          </p:cNvPr>
          <p:cNvSpPr txBox="1"/>
          <p:nvPr/>
        </p:nvSpPr>
        <p:spPr>
          <a:xfrm>
            <a:off x="6620035" y="5939988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EAC2D54-BDB8-05EC-F062-0B4ADF65FDB3}"/>
              </a:ext>
            </a:extLst>
          </p:cNvPr>
          <p:cNvSpPr txBox="1"/>
          <p:nvPr/>
        </p:nvSpPr>
        <p:spPr>
          <a:xfrm>
            <a:off x="800522" y="5301208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1 2 3 4 5 6 7 8 9</a:t>
            </a:r>
          </a:p>
        </p:txBody>
      </p:sp>
    </p:spTree>
    <p:extLst>
      <p:ext uri="{BB962C8B-B14F-4D97-AF65-F5344CB8AC3E}">
        <p14:creationId xmlns:p14="http://schemas.microsoft.com/office/powerpoint/2010/main" val="2865428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20800"/>
            <a:ext cx="6210300" cy="1079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Compaction</a:t>
            </a:r>
          </a:p>
          <a:p>
            <a:pPr lvl="1"/>
            <a:r>
              <a:rPr lang="en-US" sz="1800">
                <a:latin typeface="Arial" charset="0"/>
              </a:rPr>
              <a:t>Relocate programs to coalesce holes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11963" y="6431359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453188" y="1275159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 rot="-5400000">
            <a:off x="6642100" y="4727971"/>
            <a:ext cx="509588" cy="376238"/>
          </a:xfrm>
          <a:custGeom>
            <a:avLst/>
            <a:gdLst>
              <a:gd name="T0" fmla="*/ 0 w 21667"/>
              <a:gd name="T1" fmla="*/ 1564331 h 21600"/>
              <a:gd name="T2" fmla="*/ 2147483647 w 21667"/>
              <a:gd name="T3" fmla="*/ 2147483647 h 21600"/>
              <a:gd name="T4" fmla="*/ 482210483 w 21667"/>
              <a:gd name="T5" fmla="*/ 2147483647 h 21600"/>
              <a:gd name="T6" fmla="*/ 0 60000 65536"/>
              <a:gd name="T7" fmla="*/ 0 60000 65536"/>
              <a:gd name="T8" fmla="*/ 0 60000 65536"/>
              <a:gd name="T9" fmla="*/ 0 w 21667"/>
              <a:gd name="T10" fmla="*/ 0 h 21600"/>
              <a:gd name="T11" fmla="*/ 21667 w 216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7" h="21600" fill="none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</a:path>
              <a:path w="21667" h="21600" stroke="0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  <a:lnTo>
                  <a:pt x="67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rc 7"/>
          <p:cNvSpPr>
            <a:spLocks/>
          </p:cNvSpPr>
          <p:nvPr/>
        </p:nvSpPr>
        <p:spPr bwMode="auto">
          <a:xfrm rot="-5400000">
            <a:off x="6654800" y="5235971"/>
            <a:ext cx="509588" cy="376238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rc 8"/>
          <p:cNvSpPr>
            <a:spLocks/>
          </p:cNvSpPr>
          <p:nvPr/>
        </p:nvSpPr>
        <p:spPr bwMode="auto">
          <a:xfrm rot="-5400000">
            <a:off x="6627813" y="2100659"/>
            <a:ext cx="485775" cy="403225"/>
          </a:xfrm>
          <a:custGeom>
            <a:avLst/>
            <a:gdLst>
              <a:gd name="T0" fmla="*/ 0 w 21670"/>
              <a:gd name="T1" fmla="*/ 2309434 h 21600"/>
              <a:gd name="T2" fmla="*/ 2147483647 w 21670"/>
              <a:gd name="T3" fmla="*/ 2147483647 h 21600"/>
              <a:gd name="T4" fmla="*/ 396210590 w 2167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70"/>
              <a:gd name="T10" fmla="*/ 0 h 21600"/>
              <a:gd name="T11" fmla="*/ 21670 w 21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70" h="21600" fill="none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</a:path>
              <a:path w="21670" h="21600" stroke="0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  <a:lnTo>
                  <a:pt x="70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rc 9"/>
          <p:cNvSpPr>
            <a:spLocks/>
          </p:cNvSpPr>
          <p:nvPr/>
        </p:nvSpPr>
        <p:spPr bwMode="auto">
          <a:xfrm rot="-5400000">
            <a:off x="6649244" y="2588815"/>
            <a:ext cx="493713" cy="428625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7196138" y="1451371"/>
            <a:ext cx="1252537" cy="5186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213600" y="5766196"/>
            <a:ext cx="1257300" cy="876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200900" y="1473596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200900" y="1791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213600" y="4534296"/>
            <a:ext cx="12573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200900" y="3010296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00900" y="6058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200900" y="5753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7200900" y="5448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200900" y="5143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200900" y="4839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200900" y="4534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200900" y="4229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200900" y="3924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7200900" y="3619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7200900" y="3315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7200900" y="3010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200900" y="2705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200900" y="2400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7200900" y="2095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7200900" y="1486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113588" y="2942034"/>
            <a:ext cx="14652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5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2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7113588" y="44406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7113588" y="14053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7113588" y="56979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7200900" y="6363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8" name="Arc 50"/>
          <p:cNvSpPr>
            <a:spLocks/>
          </p:cNvSpPr>
          <p:nvPr/>
        </p:nvSpPr>
        <p:spPr bwMode="auto">
          <a:xfrm rot="-5400000">
            <a:off x="1696244" y="4011067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0" y="5029448"/>
            <a:ext cx="2106613" cy="1127125"/>
            <a:chOff x="0" y="3466"/>
            <a:chExt cx="1327" cy="710"/>
          </a:xfrm>
        </p:grpSpPr>
        <p:sp>
          <p:nvSpPr>
            <p:cNvPr id="406577" name="Oval 49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18494" name="Rectangle 51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Rectangle 52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Rectangle 53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2085975" y="3861048"/>
            <a:ext cx="4024313" cy="2305050"/>
            <a:chOff x="1314" y="2730"/>
            <a:chExt cx="2535" cy="1452"/>
          </a:xfrm>
        </p:grpSpPr>
        <p:sp>
          <p:nvSpPr>
            <p:cNvPr id="18474" name="Rectangle 36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Rectangle 37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Rectangle 38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18477" name="Rectangle 39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18480" name="Rectangle 42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43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44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45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74" name="Oval 46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18485" name="Arc 47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48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2" name="Oval 5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406583" name="Oval 5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18489" name="Line 5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Arc 5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6588" name="Arc 60"/>
          <p:cNvSpPr>
            <a:spLocks/>
          </p:cNvSpPr>
          <p:nvPr/>
        </p:nvSpPr>
        <p:spPr bwMode="auto">
          <a:xfrm rot="-5400000" flipH="1" flipV="1">
            <a:off x="2101057" y="4522242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2930525" y="474369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folHlink"/>
                </a:solidFill>
              </a:rPr>
              <a:t>?</a:t>
            </a:r>
            <a:endParaRPr lang="en-US"/>
          </a:p>
        </p:txBody>
      </p:sp>
      <p:sp>
        <p:nvSpPr>
          <p:cNvPr id="406593" name="Rectangle 65"/>
          <p:cNvSpPr>
            <a:spLocks noChangeArrowheads="1"/>
          </p:cNvSpPr>
          <p:nvPr/>
        </p:nvSpPr>
        <p:spPr bwMode="auto">
          <a:xfrm>
            <a:off x="657225" y="2743200"/>
            <a:ext cx="6210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Swapping</a:t>
            </a:r>
          </a:p>
          <a:p>
            <a:pPr lvl="1"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Preempt processes &amp; reclaim their memory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Eliminating Fragmentation</a:t>
            </a:r>
          </a:p>
        </p:txBody>
      </p:sp>
    </p:spTree>
    <p:extLst>
      <p:ext uri="{BB962C8B-B14F-4D97-AF65-F5344CB8AC3E}">
        <p14:creationId xmlns:p14="http://schemas.microsoft.com/office/powerpoint/2010/main" val="7095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78" grpId="0" animBg="1"/>
      <p:bldP spid="406588" grpId="0" animBg="1"/>
      <p:bldP spid="406590" grpId="0" autoUpdateAnimBg="0"/>
      <p:bldP spid="40659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415088" y="1188864"/>
            <a:ext cx="2170112" cy="4911725"/>
            <a:chOff x="4073" y="777"/>
            <a:chExt cx="1367" cy="3094"/>
          </a:xfrm>
        </p:grpSpPr>
        <p:sp>
          <p:nvSpPr>
            <p:cNvPr id="447491" name="Rectangle 3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4380" y="3585"/>
              <a:ext cx="22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0</a:t>
              </a:r>
            </a:p>
          </p:txBody>
        </p:sp>
        <p:sp>
          <p:nvSpPr>
            <p:cNvPr id="19488" name="Rectangle 5"/>
            <p:cNvSpPr>
              <a:spLocks noChangeArrowheads="1"/>
            </p:cNvSpPr>
            <p:nvPr/>
          </p:nvSpPr>
          <p:spPr bwMode="auto">
            <a:xfrm>
              <a:off x="4073" y="777"/>
              <a:ext cx="53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2</a:t>
              </a:r>
              <a:r>
                <a:rPr lang="en-US" i="1" baseline="30000">
                  <a:latin typeface="Courier" charset="0"/>
                </a:rPr>
                <a:t>n</a:t>
              </a:r>
              <a:r>
                <a:rPr lang="en-US">
                  <a:latin typeface="Courier" charset="0"/>
                </a:rPr>
                <a:t>-1</a:t>
              </a:r>
            </a:p>
          </p:txBody>
        </p:sp>
        <p:sp>
          <p:nvSpPr>
            <p:cNvPr id="19489" name="Rectangle 6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Rectangle 7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8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9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10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Rectangle 11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Rectangle 12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13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14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Rectangle 15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Rectangle 16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Rectangle 17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Rectangle 18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Rectangle 19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Rectangle 20"/>
            <p:cNvSpPr>
              <a:spLocks noChangeArrowheads="1"/>
            </p:cNvSpPr>
            <p:nvPr/>
          </p:nvSpPr>
          <p:spPr bwMode="auto">
            <a:xfrm>
              <a:off x="4601" y="1715"/>
              <a:ext cx="823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  <a:br>
                <a:rPr lang="en-US">
                  <a:solidFill>
                    <a:schemeClr val="hlink"/>
                  </a:solidFill>
                </a:rPr>
              </a:br>
              <a:r>
                <a:rPr lang="en-US" i="1">
                  <a:solidFill>
                    <a:schemeClr val="hlink"/>
                  </a:solidFill>
                </a:rPr>
                <a:t>P</a:t>
              </a:r>
              <a:r>
                <a:rPr lang="ja-JP" altLang="en-US">
                  <a:solidFill>
                    <a:schemeClr val="hlink"/>
                  </a:solidFill>
                </a:rPr>
                <a:t>’</a:t>
              </a:r>
              <a:r>
                <a:rPr lang="en-US">
                  <a:solidFill>
                    <a:schemeClr val="hlink"/>
                  </a:solidFill>
                </a:rPr>
                <a:t>s</a:t>
              </a:r>
            </a:p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VAS</a:t>
              </a:r>
            </a:p>
          </p:txBody>
        </p:sp>
      </p:grpSp>
      <p:sp>
        <p:nvSpPr>
          <p:cNvPr id="1946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79450" y="1831975"/>
            <a:ext cx="5994400" cy="198755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Schemes so far have considered only a single address space per process</a:t>
            </a:r>
          </a:p>
          <a:p>
            <a:pPr lvl="1"/>
            <a:r>
              <a:rPr lang="en-US" sz="1800" dirty="0">
                <a:latin typeface="Arial" charset="0"/>
              </a:rPr>
              <a:t>A single </a:t>
            </a:r>
            <a:r>
              <a:rPr lang="en-US" sz="1800" i="1" dirty="0">
                <a:latin typeface="Arial" charset="0"/>
              </a:rPr>
              <a:t>name space</a:t>
            </a:r>
            <a:r>
              <a:rPr lang="en-US" sz="1800" dirty="0">
                <a:latin typeface="Arial" charset="0"/>
              </a:rPr>
              <a:t> per process</a:t>
            </a:r>
          </a:p>
          <a:p>
            <a:pPr lvl="1"/>
            <a:r>
              <a:rPr lang="en-US" sz="1800" dirty="0">
                <a:latin typeface="Arial" charset="0"/>
              </a:rPr>
              <a:t>No sharing </a:t>
            </a:r>
            <a:endParaRPr lang="en-US" sz="1600" dirty="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718300" y="1422226"/>
            <a:ext cx="2462212" cy="4821238"/>
            <a:chOff x="4264" y="924"/>
            <a:chExt cx="1551" cy="3037"/>
          </a:xfrm>
        </p:grpSpPr>
        <p:sp>
          <p:nvSpPr>
            <p:cNvPr id="19463" name="Rectangle 24"/>
            <p:cNvSpPr>
              <a:spLocks noChangeArrowheads="1"/>
            </p:cNvSpPr>
            <p:nvPr/>
          </p:nvSpPr>
          <p:spPr bwMode="auto">
            <a:xfrm>
              <a:off x="4264" y="3730"/>
              <a:ext cx="1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7" tIns="44450" rIns="90487" bIns="44450">
              <a:spAutoFit/>
            </a:bodyPr>
            <a:lstStyle/>
            <a:p>
              <a:pPr algn="ctr"/>
              <a:r>
                <a:rPr lang="en-US" dirty="0">
                  <a:solidFill>
                    <a:schemeClr val="hlink"/>
                  </a:solidFill>
                </a:rPr>
                <a:t>Program </a:t>
              </a:r>
              <a:r>
                <a:rPr lang="en-US" i="1" dirty="0">
                  <a:solidFill>
                    <a:schemeClr val="hlink"/>
                  </a:solidFill>
                </a:rPr>
                <a:t>P</a:t>
              </a:r>
              <a:r>
                <a:rPr lang="en-US" dirty="0">
                  <a:solidFill>
                    <a:schemeClr val="hlink"/>
                  </a:solidFill>
                </a:rPr>
                <a:t>’s VAS</a:t>
              </a:r>
            </a:p>
          </p:txBody>
        </p:sp>
        <p:sp>
          <p:nvSpPr>
            <p:cNvPr id="447513" name="Rectangle 25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65" name="Rectangle 26"/>
            <p:cNvSpPr>
              <a:spLocks noChangeArrowheads="1"/>
            </p:cNvSpPr>
            <p:nvPr/>
          </p:nvSpPr>
          <p:spPr bwMode="auto">
            <a:xfrm>
              <a:off x="4597" y="1516"/>
              <a:ext cx="835" cy="79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6" name="Rectangle 27"/>
            <p:cNvSpPr>
              <a:spLocks noChangeArrowheads="1"/>
            </p:cNvSpPr>
            <p:nvPr/>
          </p:nvSpPr>
          <p:spPr bwMode="auto">
            <a:xfrm>
              <a:off x="4597" y="932"/>
              <a:ext cx="835" cy="5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28"/>
            <p:cNvSpPr>
              <a:spLocks noChangeArrowheads="1"/>
            </p:cNvSpPr>
            <p:nvPr/>
          </p:nvSpPr>
          <p:spPr bwMode="auto">
            <a:xfrm>
              <a:off x="4567" y="2509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Data</a:t>
              </a:r>
            </a:p>
          </p:txBody>
        </p:sp>
        <p:sp>
          <p:nvSpPr>
            <p:cNvPr id="19468" name="Rectangle 29"/>
            <p:cNvSpPr>
              <a:spLocks noChangeArrowheads="1"/>
            </p:cNvSpPr>
            <p:nvPr/>
          </p:nvSpPr>
          <p:spPr bwMode="auto">
            <a:xfrm>
              <a:off x="4605" y="310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9" name="Rectangle 30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Rectangle 31"/>
            <p:cNvSpPr>
              <a:spLocks noChangeArrowheads="1"/>
            </p:cNvSpPr>
            <p:nvPr/>
          </p:nvSpPr>
          <p:spPr bwMode="auto">
            <a:xfrm>
              <a:off x="4567" y="3101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Text</a:t>
              </a:r>
            </a:p>
          </p:txBody>
        </p:sp>
        <p:sp>
          <p:nvSpPr>
            <p:cNvPr id="19471" name="Rectangle 32"/>
            <p:cNvSpPr>
              <a:spLocks noChangeArrowheads="1"/>
            </p:cNvSpPr>
            <p:nvPr/>
          </p:nvSpPr>
          <p:spPr bwMode="auto">
            <a:xfrm>
              <a:off x="4751" y="1083"/>
              <a:ext cx="51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/>
                <a:t>Heap</a:t>
              </a:r>
            </a:p>
          </p:txBody>
        </p:sp>
        <p:sp>
          <p:nvSpPr>
            <p:cNvPr id="19472" name="Rectangle 33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Rectangle 34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Rectangle 35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36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Rectangle 37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Rectangle 38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Rectangle 39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Rectangle 40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41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42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Rectangle 43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Rectangle 44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Rectangle 45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46"/>
            <p:cNvSpPr>
              <a:spLocks noChangeArrowheads="1"/>
            </p:cNvSpPr>
            <p:nvPr/>
          </p:nvSpPr>
          <p:spPr bwMode="auto">
            <a:xfrm>
              <a:off x="4551" y="1697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Run-Time Stack</a:t>
              </a:r>
            </a:p>
          </p:txBody>
        </p:sp>
      </p:grpSp>
      <p:sp>
        <p:nvSpPr>
          <p:cNvPr id="447535" name="Rectangle 47"/>
          <p:cNvSpPr>
            <a:spLocks noChangeArrowheads="1"/>
          </p:cNvSpPr>
          <p:nvPr/>
        </p:nvSpPr>
        <p:spPr bwMode="auto">
          <a:xfrm>
            <a:off x="746125" y="4054475"/>
            <a:ext cx="5994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2000">
                <a:latin typeface="Comic Sans MS" charset="0"/>
              </a:rPr>
              <a:t>How can one share code and data between programs without paging?</a:t>
            </a:r>
          </a:p>
          <a:p>
            <a:pPr lvl="1">
              <a:buFont typeface="Wingdings" charset="0"/>
              <a:buNone/>
            </a:pPr>
            <a:endParaRPr lang="en-US" sz="16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Sharing Between Processes</a:t>
            </a:r>
          </a:p>
        </p:txBody>
      </p:sp>
    </p:spTree>
    <p:extLst>
      <p:ext uri="{BB962C8B-B14F-4D97-AF65-F5344CB8AC3E}">
        <p14:creationId xmlns:p14="http://schemas.microsoft.com/office/powerpoint/2010/main" val="5513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3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7583488" y="5492750"/>
            <a:ext cx="1230312" cy="83185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7580313" y="4508500"/>
            <a:ext cx="1236662" cy="400050"/>
          </a:xfrm>
          <a:prstGeom prst="rect">
            <a:avLst/>
          </a:prstGeom>
          <a:solidFill>
            <a:schemeClr val="tx2"/>
          </a:solidFill>
          <a:ln w="50800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445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-42863" y="1398588"/>
            <a:ext cx="850901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4130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173288" y="4802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1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070350" y="49672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695950" y="36782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359650" y="23764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538538" y="3659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164138" y="23764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3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827838" y="14493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4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89800" y="61182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011988" y="415607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6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7472363" y="4471988"/>
            <a:ext cx="14525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Libraries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580313" y="549910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7011988" y="516572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5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289800" y="47339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184400" y="2159000"/>
            <a:ext cx="532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184400" y="3175000"/>
            <a:ext cx="358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184400" y="4413250"/>
            <a:ext cx="20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2184400" y="5575300"/>
            <a:ext cx="469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6305550" y="593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330950" y="466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9563" name="Rectangle 27"/>
          <p:cNvSpPr>
            <a:spLocks noChangeArrowheads="1"/>
          </p:cNvSpPr>
          <p:nvPr/>
        </p:nvSpPr>
        <p:spPr bwMode="auto">
          <a:xfrm>
            <a:off x="749300" y="1663700"/>
            <a:ext cx="1358900" cy="445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22313" y="41735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Data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782638" y="5124450"/>
            <a:ext cx="1325562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769938" y="578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722313" y="51133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Text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769938" y="546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769938" y="514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769938" y="483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769938" y="451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69938" y="419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769938" y="387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7699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1014413" y="1909763"/>
            <a:ext cx="8239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Heap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769938" y="229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769938" y="197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769938" y="165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7699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769938" y="356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769938" y="260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769938" y="324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769938" y="292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696913" y="288448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Run-Time Stack</a:t>
            </a:r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2690813" y="5124453"/>
            <a:ext cx="1452562" cy="990600"/>
            <a:chOff x="1727" y="3228"/>
            <a:chExt cx="915" cy="624"/>
          </a:xfrm>
        </p:grpSpPr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1765" y="322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</p:txBody>
        </p:sp>
        <p:sp>
          <p:nvSpPr>
            <p:cNvPr id="20553" name="Rectangle 51"/>
            <p:cNvSpPr>
              <a:spLocks noChangeArrowheads="1"/>
            </p:cNvSpPr>
            <p:nvPr/>
          </p:nvSpPr>
          <p:spPr bwMode="auto">
            <a:xfrm>
              <a:off x="1757" y="36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53"/>
            <p:cNvSpPr>
              <a:spLocks noChangeArrowheads="1"/>
            </p:cNvSpPr>
            <p:nvPr/>
          </p:nvSpPr>
          <p:spPr bwMode="auto">
            <a:xfrm>
              <a:off x="1757" y="34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54"/>
            <p:cNvSpPr>
              <a:spLocks noChangeArrowheads="1"/>
            </p:cNvSpPr>
            <p:nvPr/>
          </p:nvSpPr>
          <p:spPr bwMode="auto">
            <a:xfrm>
              <a:off x="1757" y="32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52"/>
            <p:cNvSpPr>
              <a:spLocks noChangeArrowheads="1"/>
            </p:cNvSpPr>
            <p:nvPr/>
          </p:nvSpPr>
          <p:spPr bwMode="auto">
            <a:xfrm>
              <a:off x="1727" y="3249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Text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(shared)</a:t>
              </a:r>
            </a:p>
          </p:txBody>
        </p:sp>
      </p:grpSp>
      <p:sp>
        <p:nvSpPr>
          <p:cNvPr id="20530" name="Line 55"/>
          <p:cNvSpPr>
            <a:spLocks noChangeShapeType="1"/>
          </p:cNvSpPr>
          <p:nvPr/>
        </p:nvSpPr>
        <p:spPr bwMode="auto">
          <a:xfrm>
            <a:off x="4178300" y="55753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31" name="Group 56"/>
          <p:cNvGrpSpPr>
            <a:grpSpLocks/>
          </p:cNvGrpSpPr>
          <p:nvPr/>
        </p:nvGrpSpPr>
        <p:grpSpPr bwMode="auto">
          <a:xfrm>
            <a:off x="4329113" y="3879850"/>
            <a:ext cx="1452562" cy="1276350"/>
            <a:chOff x="2727" y="2540"/>
            <a:chExt cx="915" cy="804"/>
          </a:xfrm>
        </p:grpSpPr>
        <p:sp>
          <p:nvSpPr>
            <p:cNvPr id="449593" name="Rectangle 57"/>
            <p:cNvSpPr>
              <a:spLocks noChangeArrowheads="1"/>
            </p:cNvSpPr>
            <p:nvPr/>
          </p:nvSpPr>
          <p:spPr bwMode="auto">
            <a:xfrm>
              <a:off x="2768" y="2544"/>
              <a:ext cx="824" cy="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20548" name="Rectangle 59"/>
            <p:cNvSpPr>
              <a:spLocks noChangeArrowheads="1"/>
            </p:cNvSpPr>
            <p:nvPr/>
          </p:nvSpPr>
          <p:spPr bwMode="auto">
            <a:xfrm>
              <a:off x="2757" y="31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9" name="Rectangle 60"/>
            <p:cNvSpPr>
              <a:spLocks noChangeArrowheads="1"/>
            </p:cNvSpPr>
            <p:nvPr/>
          </p:nvSpPr>
          <p:spPr bwMode="auto">
            <a:xfrm>
              <a:off x="2757" y="29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61"/>
            <p:cNvSpPr>
              <a:spLocks noChangeArrowheads="1"/>
            </p:cNvSpPr>
            <p:nvPr/>
          </p:nvSpPr>
          <p:spPr bwMode="auto">
            <a:xfrm>
              <a:off x="2757" y="27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62"/>
            <p:cNvSpPr>
              <a:spLocks noChangeArrowheads="1"/>
            </p:cNvSpPr>
            <p:nvPr/>
          </p:nvSpPr>
          <p:spPr bwMode="auto">
            <a:xfrm>
              <a:off x="2757" y="25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7" name="Rectangle 58"/>
            <p:cNvSpPr>
              <a:spLocks noChangeArrowheads="1"/>
            </p:cNvSpPr>
            <p:nvPr/>
          </p:nvSpPr>
          <p:spPr bwMode="auto">
            <a:xfrm>
              <a:off x="2727" y="2574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Data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(not shared)</a:t>
              </a:r>
            </a:p>
          </p:txBody>
        </p:sp>
      </p:grpSp>
      <p:sp>
        <p:nvSpPr>
          <p:cNvPr id="449599" name="Rectangle 63"/>
          <p:cNvSpPr>
            <a:spLocks noChangeArrowheads="1"/>
          </p:cNvSpPr>
          <p:nvPr/>
        </p:nvSpPr>
        <p:spPr bwMode="auto">
          <a:xfrm>
            <a:off x="60150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20533" name="Rectangle 64"/>
          <p:cNvSpPr>
            <a:spLocks noChangeArrowheads="1"/>
          </p:cNvSpPr>
          <p:nvPr/>
        </p:nvSpPr>
        <p:spPr bwMode="auto">
          <a:xfrm>
            <a:off x="6015038" y="356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65"/>
          <p:cNvSpPr>
            <a:spLocks noChangeArrowheads="1"/>
          </p:cNvSpPr>
          <p:nvPr/>
        </p:nvSpPr>
        <p:spPr bwMode="auto">
          <a:xfrm>
            <a:off x="6015038" y="2609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Rectangle 66"/>
          <p:cNvSpPr>
            <a:spLocks noChangeArrowheads="1"/>
          </p:cNvSpPr>
          <p:nvPr/>
        </p:nvSpPr>
        <p:spPr bwMode="auto">
          <a:xfrm>
            <a:off x="6015038" y="324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67"/>
          <p:cNvSpPr>
            <a:spLocks noChangeArrowheads="1"/>
          </p:cNvSpPr>
          <p:nvPr/>
        </p:nvSpPr>
        <p:spPr bwMode="auto">
          <a:xfrm>
            <a:off x="6015038" y="292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Rectangle 68"/>
          <p:cNvSpPr>
            <a:spLocks noChangeArrowheads="1"/>
          </p:cNvSpPr>
          <p:nvPr/>
        </p:nvSpPr>
        <p:spPr bwMode="auto">
          <a:xfrm>
            <a:off x="5942013" y="2658726"/>
            <a:ext cx="1452562" cy="84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Run-Time Stack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(not shared)</a:t>
            </a:r>
          </a:p>
        </p:txBody>
      </p:sp>
      <p:sp>
        <p:nvSpPr>
          <p:cNvPr id="449605" name="Rectangle 69"/>
          <p:cNvSpPr>
            <a:spLocks noChangeArrowheads="1"/>
          </p:cNvSpPr>
          <p:nvPr/>
        </p:nvSpPr>
        <p:spPr bwMode="auto">
          <a:xfrm>
            <a:off x="76787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39" name="Rectangle 70"/>
          <p:cNvSpPr>
            <a:spLocks noChangeArrowheads="1"/>
          </p:cNvSpPr>
          <p:nvPr/>
        </p:nvSpPr>
        <p:spPr bwMode="auto">
          <a:xfrm>
            <a:off x="7668344" y="1916832"/>
            <a:ext cx="1333973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/>
              <a:t>Heap</a:t>
            </a:r>
          </a:p>
          <a:p>
            <a:pPr algn="ctr"/>
            <a:r>
              <a:rPr lang="en-US" dirty="0"/>
              <a:t>(not shared)</a:t>
            </a:r>
          </a:p>
        </p:txBody>
      </p:sp>
      <p:sp>
        <p:nvSpPr>
          <p:cNvPr id="20540" name="Rectangle 71"/>
          <p:cNvSpPr>
            <a:spLocks noChangeArrowheads="1"/>
          </p:cNvSpPr>
          <p:nvPr/>
        </p:nvSpPr>
        <p:spPr bwMode="auto">
          <a:xfrm>
            <a:off x="7678738" y="229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Rectangle 72"/>
          <p:cNvSpPr>
            <a:spLocks noChangeArrowheads="1"/>
          </p:cNvSpPr>
          <p:nvPr/>
        </p:nvSpPr>
        <p:spPr bwMode="auto">
          <a:xfrm>
            <a:off x="7678738" y="197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73"/>
          <p:cNvSpPr>
            <a:spLocks noChangeArrowheads="1"/>
          </p:cNvSpPr>
          <p:nvPr/>
        </p:nvSpPr>
        <p:spPr bwMode="auto">
          <a:xfrm>
            <a:off x="7678738" y="165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AutoShape 74"/>
          <p:cNvSpPr>
            <a:spLocks/>
          </p:cNvSpPr>
          <p:nvPr/>
        </p:nvSpPr>
        <p:spPr bwMode="auto">
          <a:xfrm>
            <a:off x="5994400" y="4660900"/>
            <a:ext cx="317500" cy="1270000"/>
          </a:xfrm>
          <a:prstGeom prst="leftBrace">
            <a:avLst>
              <a:gd name="adj1" fmla="val 33333"/>
              <a:gd name="adj2" fmla="val 71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75"/>
          <p:cNvSpPr>
            <a:spLocks noChangeArrowheads="1"/>
          </p:cNvSpPr>
          <p:nvPr/>
        </p:nvSpPr>
        <p:spPr bwMode="auto">
          <a:xfrm>
            <a:off x="7580313" y="589915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76"/>
          <p:cNvSpPr>
            <a:spLocks noChangeArrowheads="1"/>
          </p:cNvSpPr>
          <p:nvPr/>
        </p:nvSpPr>
        <p:spPr bwMode="auto">
          <a:xfrm>
            <a:off x="7472363" y="5513388"/>
            <a:ext cx="14525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User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(sub) Name Spaces</a:t>
            </a:r>
          </a:p>
        </p:txBody>
      </p:sp>
    </p:spTree>
    <p:extLst>
      <p:ext uri="{BB962C8B-B14F-4D97-AF65-F5344CB8AC3E}">
        <p14:creationId xmlns:p14="http://schemas.microsoft.com/office/powerpoint/2010/main" val="172311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190500" y="4025900"/>
            <a:ext cx="4508500" cy="1752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244600"/>
            <a:ext cx="7924800" cy="2565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New concept: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segment</a:t>
            </a:r>
            <a:r>
              <a:rPr lang="en-US" sz="2000" dirty="0">
                <a:latin typeface="Arial" charset="0"/>
              </a:rPr>
              <a:t> — a memory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object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A virtual address space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A process now addresses objects —a pair (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1"/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1800" dirty="0">
                <a:solidFill>
                  <a:srgbClr val="D93192"/>
                </a:solidFill>
                <a:latin typeface="Arial" charset="0"/>
              </a:rPr>
              <a:t>	</a:t>
            </a:r>
            <a:r>
              <a:rPr lang="en-US" sz="1800" dirty="0">
                <a:latin typeface="Arial" charset="0"/>
              </a:rPr>
              <a:t>— segment number</a:t>
            </a:r>
          </a:p>
          <a:p>
            <a:pPr lvl="1"/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1800" dirty="0">
                <a:latin typeface="Arial" charset="0"/>
              </a:rPr>
              <a:t> — an offset within an object</a:t>
            </a:r>
          </a:p>
          <a:p>
            <a:pPr lvl="2"/>
            <a:r>
              <a:rPr lang="en-US" sz="2200" dirty="0">
                <a:latin typeface="Arial" charset="0"/>
              </a:rPr>
              <a:t>Don’t know size of object, so 32 bits for offset?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0850" y="5877272"/>
            <a:ext cx="40544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dirty="0">
                <a:latin typeface="Comic Sans MS" charset="0"/>
              </a:rPr>
              <a:t>Segment + Address register scheme</a:t>
            </a:r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865188" y="50657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82600" y="4165600"/>
            <a:ext cx="3927475" cy="393700"/>
            <a:chOff x="304" y="2672"/>
            <a:chExt cx="2474" cy="248"/>
          </a:xfrm>
        </p:grpSpPr>
        <p:grpSp>
          <p:nvGrpSpPr>
            <p:cNvPr id="21539" name="Group 8"/>
            <p:cNvGrpSpPr>
              <a:grpSpLocks/>
            </p:cNvGrpSpPr>
            <p:nvPr/>
          </p:nvGrpSpPr>
          <p:grpSpPr bwMode="auto">
            <a:xfrm>
              <a:off x="1378" y="2672"/>
              <a:ext cx="1400" cy="248"/>
              <a:chOff x="1378" y="3312"/>
              <a:chExt cx="1400" cy="248"/>
            </a:xfrm>
          </p:grpSpPr>
          <p:sp>
            <p:nvSpPr>
              <p:cNvPr id="21547" name="Rectangle 9"/>
              <p:cNvSpPr>
                <a:spLocks noChangeArrowheads="1"/>
              </p:cNvSpPr>
              <p:nvPr/>
            </p:nvSpPr>
            <p:spPr bwMode="auto">
              <a:xfrm>
                <a:off x="137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Rectangle 10"/>
              <p:cNvSpPr>
                <a:spLocks noChangeArrowheads="1"/>
              </p:cNvSpPr>
              <p:nvPr/>
            </p:nvSpPr>
            <p:spPr bwMode="auto">
              <a:xfrm>
                <a:off x="150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Rectangle 11"/>
              <p:cNvSpPr>
                <a:spLocks noChangeArrowheads="1"/>
              </p:cNvSpPr>
              <p:nvPr/>
            </p:nvSpPr>
            <p:spPr bwMode="auto">
              <a:xfrm>
                <a:off x="163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Rectangle 12"/>
              <p:cNvSpPr>
                <a:spLocks noChangeArrowheads="1"/>
              </p:cNvSpPr>
              <p:nvPr/>
            </p:nvSpPr>
            <p:spPr bwMode="auto">
              <a:xfrm>
                <a:off x="176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Rectangle 13"/>
              <p:cNvSpPr>
                <a:spLocks noChangeArrowheads="1"/>
              </p:cNvSpPr>
              <p:nvPr/>
            </p:nvSpPr>
            <p:spPr bwMode="auto">
              <a:xfrm>
                <a:off x="189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Rectangle 14"/>
              <p:cNvSpPr>
                <a:spLocks noChangeArrowheads="1"/>
              </p:cNvSpPr>
              <p:nvPr/>
            </p:nvSpPr>
            <p:spPr bwMode="auto">
              <a:xfrm>
                <a:off x="201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Rectangle 15"/>
              <p:cNvSpPr>
                <a:spLocks noChangeArrowheads="1"/>
              </p:cNvSpPr>
              <p:nvPr/>
            </p:nvSpPr>
            <p:spPr bwMode="auto">
              <a:xfrm>
                <a:off x="214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Rectangle 16"/>
              <p:cNvSpPr>
                <a:spLocks noChangeArrowheads="1"/>
              </p:cNvSpPr>
              <p:nvPr/>
            </p:nvSpPr>
            <p:spPr bwMode="auto">
              <a:xfrm>
                <a:off x="227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Rectangle 17"/>
              <p:cNvSpPr>
                <a:spLocks noChangeArrowheads="1"/>
              </p:cNvSpPr>
              <p:nvPr/>
            </p:nvSpPr>
            <p:spPr bwMode="auto">
              <a:xfrm>
                <a:off x="240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Rectangle 18"/>
              <p:cNvSpPr>
                <a:spLocks noChangeArrowheads="1"/>
              </p:cNvSpPr>
              <p:nvPr/>
            </p:nvSpPr>
            <p:spPr bwMode="auto">
              <a:xfrm>
                <a:off x="253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Rectangle 19"/>
              <p:cNvSpPr>
                <a:spLocks noChangeArrowheads="1"/>
              </p:cNvSpPr>
              <p:nvPr/>
            </p:nvSpPr>
            <p:spPr bwMode="auto">
              <a:xfrm>
                <a:off x="265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0" name="Group 20"/>
            <p:cNvGrpSpPr>
              <a:grpSpLocks/>
            </p:cNvGrpSpPr>
            <p:nvPr/>
          </p:nvGrpSpPr>
          <p:grpSpPr bwMode="auto">
            <a:xfrm>
              <a:off x="304" y="2672"/>
              <a:ext cx="760" cy="248"/>
              <a:chOff x="304" y="3312"/>
              <a:chExt cx="760" cy="248"/>
            </a:xfrm>
          </p:grpSpPr>
          <p:sp>
            <p:nvSpPr>
              <p:cNvPr id="21541" name="Rectangle 21"/>
              <p:cNvSpPr>
                <a:spLocks noChangeArrowheads="1"/>
              </p:cNvSpPr>
              <p:nvPr/>
            </p:nvSpPr>
            <p:spPr bwMode="auto">
              <a:xfrm>
                <a:off x="30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Rectangle 22"/>
              <p:cNvSpPr>
                <a:spLocks noChangeArrowheads="1"/>
              </p:cNvSpPr>
              <p:nvPr/>
            </p:nvSpPr>
            <p:spPr bwMode="auto">
              <a:xfrm>
                <a:off x="43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Rectangle 23"/>
              <p:cNvSpPr>
                <a:spLocks noChangeArrowheads="1"/>
              </p:cNvSpPr>
              <p:nvPr/>
            </p:nvSpPr>
            <p:spPr bwMode="auto">
              <a:xfrm>
                <a:off x="56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4" name="Rectangle 24"/>
              <p:cNvSpPr>
                <a:spLocks noChangeArrowheads="1"/>
              </p:cNvSpPr>
              <p:nvPr/>
            </p:nvSpPr>
            <p:spPr bwMode="auto">
              <a:xfrm>
                <a:off x="68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Rectangle 25"/>
              <p:cNvSpPr>
                <a:spLocks noChangeArrowheads="1"/>
              </p:cNvSpPr>
              <p:nvPr/>
            </p:nvSpPr>
            <p:spPr bwMode="auto">
              <a:xfrm>
                <a:off x="81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Rectangle 26"/>
              <p:cNvSpPr>
                <a:spLocks noChangeArrowheads="1"/>
              </p:cNvSpPr>
              <p:nvPr/>
            </p:nvSpPr>
            <p:spPr bwMode="auto">
              <a:xfrm>
                <a:off x="94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1611" name="Rectangle 27"/>
          <p:cNvSpPr>
            <a:spLocks noChangeArrowheads="1"/>
          </p:cNvSpPr>
          <p:nvPr/>
        </p:nvSpPr>
        <p:spPr bwMode="auto">
          <a:xfrm>
            <a:off x="3021013" y="50657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1513" name="Rectangle 28"/>
          <p:cNvSpPr>
            <a:spLocks noChangeArrowheads="1"/>
          </p:cNvSpPr>
          <p:nvPr/>
        </p:nvSpPr>
        <p:spPr bwMode="auto">
          <a:xfrm>
            <a:off x="5519738" y="5877272"/>
            <a:ext cx="260032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Comic Sans MS" charset="0"/>
              </a:rPr>
              <a:t>Single address scheme</a:t>
            </a:r>
          </a:p>
        </p:txBody>
      </p:sp>
      <p:sp>
        <p:nvSpPr>
          <p:cNvPr id="21514" name="Rectangle 29"/>
          <p:cNvSpPr>
            <a:spLocks noChangeArrowheads="1"/>
          </p:cNvSpPr>
          <p:nvPr/>
        </p:nvSpPr>
        <p:spPr bwMode="auto">
          <a:xfrm>
            <a:off x="19923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1</a:t>
            </a:r>
            <a:endParaRPr lang="en-US" sz="1800" i="1" baseline="-25000"/>
          </a:p>
        </p:txBody>
      </p:sp>
      <p:sp>
        <p:nvSpPr>
          <p:cNvPr id="21515" name="Rectangle 30"/>
          <p:cNvSpPr>
            <a:spLocks noChangeArrowheads="1"/>
          </p:cNvSpPr>
          <p:nvPr/>
        </p:nvSpPr>
        <p:spPr bwMode="auto">
          <a:xfrm>
            <a:off x="15605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6" name="Rectangle 31"/>
          <p:cNvSpPr>
            <a:spLocks noChangeArrowheads="1"/>
          </p:cNvSpPr>
          <p:nvPr/>
        </p:nvSpPr>
        <p:spPr bwMode="auto">
          <a:xfrm>
            <a:off x="42783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7" name="Rectangle 32"/>
          <p:cNvSpPr>
            <a:spLocks noChangeArrowheads="1"/>
          </p:cNvSpPr>
          <p:nvPr/>
        </p:nvSpPr>
        <p:spPr bwMode="auto">
          <a:xfrm>
            <a:off x="2778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2</a:t>
            </a:r>
            <a:endParaRPr lang="en-US" sz="1800" i="1" baseline="-25000"/>
          </a:p>
        </p:txBody>
      </p:sp>
      <p:sp>
        <p:nvSpPr>
          <p:cNvPr id="451617" name="Rectangle 33"/>
          <p:cNvSpPr>
            <a:spLocks noChangeArrowheads="1"/>
          </p:cNvSpPr>
          <p:nvPr/>
        </p:nvSpPr>
        <p:spPr bwMode="auto">
          <a:xfrm>
            <a:off x="5156200" y="4025900"/>
            <a:ext cx="3327400" cy="1727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9" name="Rectangle 34"/>
          <p:cNvSpPr>
            <a:spLocks noChangeArrowheads="1"/>
          </p:cNvSpPr>
          <p:nvPr/>
        </p:nvSpPr>
        <p:spPr bwMode="auto">
          <a:xfrm>
            <a:off x="81264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20" name="Rectangle 35"/>
          <p:cNvSpPr>
            <a:spLocks noChangeArrowheads="1"/>
          </p:cNvSpPr>
          <p:nvPr/>
        </p:nvSpPr>
        <p:spPr bwMode="auto">
          <a:xfrm>
            <a:off x="5422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36"/>
          <p:cNvSpPr>
            <a:spLocks noChangeArrowheads="1"/>
          </p:cNvSpPr>
          <p:nvPr/>
        </p:nvSpPr>
        <p:spPr bwMode="auto">
          <a:xfrm>
            <a:off x="5626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37"/>
          <p:cNvSpPr>
            <a:spLocks noChangeArrowheads="1"/>
          </p:cNvSpPr>
          <p:nvPr/>
        </p:nvSpPr>
        <p:spPr bwMode="auto">
          <a:xfrm>
            <a:off x="5829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38"/>
          <p:cNvSpPr>
            <a:spLocks noChangeArrowheads="1"/>
          </p:cNvSpPr>
          <p:nvPr/>
        </p:nvSpPr>
        <p:spPr bwMode="auto">
          <a:xfrm>
            <a:off x="6032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39"/>
          <p:cNvSpPr>
            <a:spLocks noChangeArrowheads="1"/>
          </p:cNvSpPr>
          <p:nvPr/>
        </p:nvSpPr>
        <p:spPr bwMode="auto">
          <a:xfrm>
            <a:off x="6235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40"/>
          <p:cNvSpPr>
            <a:spLocks noChangeArrowheads="1"/>
          </p:cNvSpPr>
          <p:nvPr/>
        </p:nvSpPr>
        <p:spPr bwMode="auto">
          <a:xfrm>
            <a:off x="6438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41"/>
          <p:cNvSpPr>
            <a:spLocks noChangeArrowheads="1"/>
          </p:cNvSpPr>
          <p:nvPr/>
        </p:nvSpPr>
        <p:spPr bwMode="auto">
          <a:xfrm>
            <a:off x="6642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42"/>
          <p:cNvSpPr>
            <a:spLocks noChangeArrowheads="1"/>
          </p:cNvSpPr>
          <p:nvPr/>
        </p:nvSpPr>
        <p:spPr bwMode="auto">
          <a:xfrm>
            <a:off x="6845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43"/>
          <p:cNvSpPr>
            <a:spLocks noChangeArrowheads="1"/>
          </p:cNvSpPr>
          <p:nvPr/>
        </p:nvSpPr>
        <p:spPr bwMode="auto">
          <a:xfrm>
            <a:off x="7048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44"/>
          <p:cNvSpPr>
            <a:spLocks noChangeArrowheads="1"/>
          </p:cNvSpPr>
          <p:nvPr/>
        </p:nvSpPr>
        <p:spPr bwMode="auto">
          <a:xfrm>
            <a:off x="7251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45"/>
          <p:cNvSpPr>
            <a:spLocks noChangeArrowheads="1"/>
          </p:cNvSpPr>
          <p:nvPr/>
        </p:nvSpPr>
        <p:spPr bwMode="auto">
          <a:xfrm>
            <a:off x="7454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46"/>
          <p:cNvSpPr>
            <a:spLocks noChangeArrowheads="1"/>
          </p:cNvSpPr>
          <p:nvPr/>
        </p:nvSpPr>
        <p:spPr bwMode="auto">
          <a:xfrm>
            <a:off x="7658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47"/>
          <p:cNvSpPr>
            <a:spLocks noChangeArrowheads="1"/>
          </p:cNvSpPr>
          <p:nvPr/>
        </p:nvSpPr>
        <p:spPr bwMode="auto">
          <a:xfrm>
            <a:off x="7861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48"/>
          <p:cNvSpPr>
            <a:spLocks noChangeArrowheads="1"/>
          </p:cNvSpPr>
          <p:nvPr/>
        </p:nvSpPr>
        <p:spPr bwMode="auto">
          <a:xfrm>
            <a:off x="8064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3" name="Rectangle 49"/>
          <p:cNvSpPr>
            <a:spLocks noChangeArrowheads="1"/>
          </p:cNvSpPr>
          <p:nvPr/>
        </p:nvSpPr>
        <p:spPr bwMode="auto">
          <a:xfrm>
            <a:off x="5599113" y="52435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sp>
        <p:nvSpPr>
          <p:cNvPr id="21535" name="Rectangle 50"/>
          <p:cNvSpPr>
            <a:spLocks noChangeArrowheads="1"/>
          </p:cNvSpPr>
          <p:nvPr/>
        </p:nvSpPr>
        <p:spPr bwMode="auto">
          <a:xfrm>
            <a:off x="52435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</a:p>
        </p:txBody>
      </p:sp>
      <p:sp>
        <p:nvSpPr>
          <p:cNvPr id="21536" name="AutoShape 51"/>
          <p:cNvSpPr>
            <a:spLocks/>
          </p:cNvSpPr>
          <p:nvPr/>
        </p:nvSpPr>
        <p:spPr bwMode="auto">
          <a:xfrm rot="-5400000">
            <a:off x="7137400" y="4013200"/>
            <a:ext cx="241300" cy="1955800"/>
          </a:xfrm>
          <a:prstGeom prst="leftBrace">
            <a:avLst>
              <a:gd name="adj1" fmla="val 438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AutoShape 52"/>
          <p:cNvSpPr>
            <a:spLocks/>
          </p:cNvSpPr>
          <p:nvPr/>
        </p:nvSpPr>
        <p:spPr bwMode="auto">
          <a:xfrm rot="-5400000">
            <a:off x="5702300" y="4597400"/>
            <a:ext cx="241300" cy="787400"/>
          </a:xfrm>
          <a:prstGeom prst="leftBrace">
            <a:avLst>
              <a:gd name="adj1" fmla="val 2719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7" name="Rectangle 53"/>
          <p:cNvSpPr>
            <a:spLocks noChangeArrowheads="1"/>
          </p:cNvSpPr>
          <p:nvPr/>
        </p:nvSpPr>
        <p:spPr bwMode="auto">
          <a:xfrm>
            <a:off x="6869113" y="52562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Two ways to encode a virtual address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33086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 rot="16200000" flipH="1">
            <a:off x="749300" y="1693863"/>
            <a:ext cx="368300" cy="927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1498600" y="4979988"/>
            <a:ext cx="13716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017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32700" y="5934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632700" y="5629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32700" y="5324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632700" y="5019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632700" y="4714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7632700" y="4410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7632700" y="4105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7632700" y="3800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632700" y="3495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7632700" y="3190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7632700" y="2886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7632700" y="2581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632700" y="2276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7632700" y="1971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632700" y="1666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632700" y="1362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7532688" y="27670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404100" y="56165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453663" name="Oval 31"/>
          <p:cNvSpPr>
            <a:spLocks noChangeArrowheads="1"/>
          </p:cNvSpPr>
          <p:nvPr/>
        </p:nvSpPr>
        <p:spPr bwMode="auto">
          <a:xfrm>
            <a:off x="5695950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5530850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1000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6396038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Base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813300" y="41148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1587500" y="4114800"/>
            <a:ext cx="273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57200" y="40719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453669" name="Oval 37"/>
          <p:cNvSpPr>
            <a:spLocks noChangeArrowheads="1"/>
          </p:cNvSpPr>
          <p:nvPr/>
        </p:nvSpPr>
        <p:spPr bwMode="auto">
          <a:xfrm>
            <a:off x="4332288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sp>
        <p:nvSpPr>
          <p:cNvPr id="453670" name="Rectangle 38"/>
          <p:cNvSpPr>
            <a:spLocks noChangeArrowheads="1"/>
          </p:cNvSpPr>
          <p:nvPr/>
        </p:nvSpPr>
        <p:spPr bwMode="auto">
          <a:xfrm>
            <a:off x="4167188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500</a:t>
            </a: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3038475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Limit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4578350" y="3257550"/>
            <a:ext cx="0" cy="59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3867150" y="2638425"/>
            <a:ext cx="14097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EXCEPTION</a:t>
            </a: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27664" y="6309320"/>
            <a:ext cx="256887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Comic Sans MS" charset="0"/>
              </a:rPr>
              <a:t>Physical Memory</a:t>
            </a: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4779963" y="40513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yes</a:t>
            </a: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538663" y="34671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no</a:t>
            </a: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7532688" y="31226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7532688" y="34782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Segment</a:t>
            </a:r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560888" y="43624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172200" y="41021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5932488" y="43497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1219200" y="6350000"/>
            <a:ext cx="19034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Segment Table</a:t>
            </a: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1008063" y="5707063"/>
            <a:ext cx="4572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1409700" y="5614988"/>
            <a:ext cx="0" cy="698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15017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86" name="Oval 54"/>
          <p:cNvSpPr>
            <a:spLocks noChangeArrowheads="1"/>
          </p:cNvSpPr>
          <p:nvPr/>
        </p:nvSpPr>
        <p:spPr bwMode="auto">
          <a:xfrm>
            <a:off x="546100" y="2362200"/>
            <a:ext cx="774700" cy="673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b="1">
                <a:latin typeface="Arial" charset="0"/>
                <a:ea typeface="+mn-ea"/>
              </a:rPr>
              <a:t>CPU</a:t>
            </a:r>
            <a:endParaRPr lang="en-US" sz="2000" b="1">
              <a:solidFill>
                <a:schemeClr val="accent1"/>
              </a:solidFill>
              <a:latin typeface="Arial" charset="0"/>
              <a:ea typeface="+mn-ea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1592263" y="3716338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-38100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698500" y="371633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32</a:t>
            </a: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603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2254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3889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512763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5540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8112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9763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96838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1046163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 flipH="1">
            <a:off x="927100" y="3086100"/>
            <a:ext cx="12700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00" name="Rectangle 68"/>
          <p:cNvSpPr>
            <a:spLocks noChangeArrowheads="1"/>
          </p:cNvSpPr>
          <p:nvPr/>
        </p:nvSpPr>
        <p:spPr bwMode="auto">
          <a:xfrm>
            <a:off x="317500" y="1227138"/>
            <a:ext cx="1231900" cy="7112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Program</a:t>
            </a:r>
          </a:p>
          <a:p>
            <a:pPr algn="ctr">
              <a:defRPr/>
            </a:pPr>
            <a:r>
              <a:rPr lang="en-US" sz="2000" i="1">
                <a:latin typeface="Times"/>
                <a:ea typeface="+mn-ea"/>
              </a:rPr>
              <a:t>P</a:t>
            </a:r>
          </a:p>
        </p:txBody>
      </p:sp>
      <p:sp>
        <p:nvSpPr>
          <p:cNvPr id="22597" name="Rectangle 69"/>
          <p:cNvSpPr>
            <a:spLocks noChangeArrowheads="1"/>
          </p:cNvSpPr>
          <p:nvPr/>
        </p:nvSpPr>
        <p:spPr bwMode="auto">
          <a:xfrm>
            <a:off x="21875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15017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21875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15017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base</a:t>
            </a:r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21875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limit</a:t>
            </a:r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1875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3" name="Arc 75"/>
          <p:cNvSpPr>
            <a:spLocks/>
          </p:cNvSpPr>
          <p:nvPr/>
        </p:nvSpPr>
        <p:spPr bwMode="auto">
          <a:xfrm>
            <a:off x="1296988" y="3822700"/>
            <a:ext cx="3048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Arc 76"/>
          <p:cNvSpPr>
            <a:spLocks/>
          </p:cNvSpPr>
          <p:nvPr/>
        </p:nvSpPr>
        <p:spPr bwMode="auto">
          <a:xfrm>
            <a:off x="471488" y="5195888"/>
            <a:ext cx="2921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468313" y="38227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Line 78"/>
          <p:cNvSpPr>
            <a:spLocks noChangeShapeType="1"/>
          </p:cNvSpPr>
          <p:nvPr/>
        </p:nvSpPr>
        <p:spPr bwMode="auto">
          <a:xfrm>
            <a:off x="749300" y="5486400"/>
            <a:ext cx="72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2971800" y="5410200"/>
            <a:ext cx="12827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Arc 80"/>
          <p:cNvSpPr>
            <a:spLocks/>
          </p:cNvSpPr>
          <p:nvPr/>
        </p:nvSpPr>
        <p:spPr bwMode="auto">
          <a:xfrm flipV="1">
            <a:off x="4254500" y="5167313"/>
            <a:ext cx="266700" cy="244475"/>
          </a:xfrm>
          <a:custGeom>
            <a:avLst/>
            <a:gdLst>
              <a:gd name="T0" fmla="*/ 0 w 21600"/>
              <a:gd name="T1" fmla="*/ 0 h 24403"/>
              <a:gd name="T2" fmla="*/ 2147483647 w 21600"/>
              <a:gd name="T3" fmla="*/ 2147483647 h 24403"/>
              <a:gd name="T4" fmla="*/ 0 w 21600"/>
              <a:gd name="T5" fmla="*/ 2147483647 h 24403"/>
              <a:gd name="T6" fmla="*/ 0 60000 65536"/>
              <a:gd name="T7" fmla="*/ 0 60000 65536"/>
              <a:gd name="T8" fmla="*/ 0 60000 65536"/>
              <a:gd name="T9" fmla="*/ 0 w 21600"/>
              <a:gd name="T10" fmla="*/ 0 h 24403"/>
              <a:gd name="T11" fmla="*/ 21600 w 21600"/>
              <a:gd name="T12" fmla="*/ 24403 h 244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0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</a:path>
              <a:path w="21600" h="2440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2971800" y="5524500"/>
            <a:ext cx="26543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Arc 82"/>
          <p:cNvSpPr>
            <a:spLocks/>
          </p:cNvSpPr>
          <p:nvPr/>
        </p:nvSpPr>
        <p:spPr bwMode="auto">
          <a:xfrm flipV="1">
            <a:off x="5600700" y="5257800"/>
            <a:ext cx="266700" cy="265113"/>
          </a:xfrm>
          <a:custGeom>
            <a:avLst/>
            <a:gdLst>
              <a:gd name="T0" fmla="*/ 0 w 21600"/>
              <a:gd name="T1" fmla="*/ 0 h 26575"/>
              <a:gd name="T2" fmla="*/ 2147483647 w 21600"/>
              <a:gd name="T3" fmla="*/ 2147483647 h 26575"/>
              <a:gd name="T4" fmla="*/ 0 w 21600"/>
              <a:gd name="T5" fmla="*/ 2134231987 h 26575"/>
              <a:gd name="T6" fmla="*/ 0 60000 65536"/>
              <a:gd name="T7" fmla="*/ 0 60000 65536"/>
              <a:gd name="T8" fmla="*/ 0 60000 65536"/>
              <a:gd name="T9" fmla="*/ 0 w 21600"/>
              <a:gd name="T10" fmla="*/ 0 h 26575"/>
              <a:gd name="T11" fmla="*/ 21600 w 21600"/>
              <a:gd name="T12" fmla="*/ 26575 h 265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5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</a:path>
              <a:path w="21600" h="265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15" name="Rectangle 83"/>
          <p:cNvSpPr>
            <a:spLocks noChangeArrowheads="1"/>
          </p:cNvSpPr>
          <p:nvPr/>
        </p:nvSpPr>
        <p:spPr bwMode="auto">
          <a:xfrm>
            <a:off x="76200" y="6070600"/>
            <a:ext cx="781050" cy="373063"/>
          </a:xfrm>
          <a:prstGeom prst="rect">
            <a:avLst/>
          </a:prstGeom>
          <a:solidFill>
            <a:schemeClr val="tx2"/>
          </a:solidFill>
          <a:ln w="28575">
            <a:solidFill>
              <a:schemeClr val="hlink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STBR</a:t>
            </a:r>
          </a:p>
        </p:txBody>
      </p:sp>
      <p:sp>
        <p:nvSpPr>
          <p:cNvPr id="22612" name="Line 84"/>
          <p:cNvSpPr>
            <a:spLocks noChangeShapeType="1"/>
          </p:cNvSpPr>
          <p:nvPr/>
        </p:nvSpPr>
        <p:spPr bwMode="auto">
          <a:xfrm>
            <a:off x="857250" y="6265863"/>
            <a:ext cx="508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1955800" y="1484784"/>
            <a:ext cx="5295900" cy="7493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Add a segment table containing base &amp; limit register values</a:t>
            </a:r>
            <a:endParaRPr lang="en-US" sz="2000" i="1" dirty="0">
              <a:solidFill>
                <a:srgbClr val="D93192"/>
              </a:solidFill>
              <a:latin typeface="Arial" charset="0"/>
            </a:endParaRPr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11350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13001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14636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16287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Segmentation</a:t>
            </a:r>
          </a:p>
        </p:txBody>
      </p:sp>
    </p:spTree>
    <p:extLst>
      <p:ext uri="{BB962C8B-B14F-4D97-AF65-F5344CB8AC3E}">
        <p14:creationId xmlns:p14="http://schemas.microsoft.com/office/powerpoint/2010/main" val="4207818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648544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Segmentation allows sharing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And dead simple hardware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Can easily cache all translation metadata on-chip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Low latency to translate virtual addresses to physical addresses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Two arithmetic operations (add and </a:t>
            </a:r>
            <a:r>
              <a:rPr lang="en-US" sz="1600">
                <a:latin typeface="Arial" charset="0"/>
              </a:rPr>
              <a:t>limit check)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… but leads to poor memory utilization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We might not use much of a large segment, but we must keep the whole thing in memory (bad memory utilization).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Suffers from external fragmentation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Allocation/</a:t>
            </a:r>
            <a:r>
              <a:rPr lang="en-US" sz="1800" dirty="0" err="1">
                <a:latin typeface="Arial" charset="0"/>
              </a:rPr>
              <a:t>deallocation</a:t>
            </a:r>
            <a:r>
              <a:rPr lang="en-US" sz="1800" dirty="0">
                <a:latin typeface="Arial" charset="0"/>
              </a:rPr>
              <a:t> of arbitrary size segments is complex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improve memory management?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stay tuned</a:t>
            </a:r>
            <a:r>
              <a:rPr lang="is-IS" sz="1800" dirty="0">
                <a:latin typeface="Arial" charset="0"/>
              </a:rPr>
              <a:t>…</a:t>
            </a:r>
            <a:endParaRPr lang="en-US" sz="1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we done?</a:t>
            </a:r>
          </a:p>
        </p:txBody>
      </p:sp>
    </p:spTree>
    <p:extLst>
      <p:ext uri="{BB962C8B-B14F-4D97-AF65-F5344CB8AC3E}">
        <p14:creationId xmlns:p14="http://schemas.microsoft.com/office/powerpoint/2010/main" val="91147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95E9-DBEE-4DC5-C720-C17388A7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Trivia: Revisiting fork()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F70F-F605-3502-9F15-E80EA85D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promised to explain the historical reason for fork()</a:t>
            </a:r>
          </a:p>
          <a:p>
            <a:r>
              <a:rPr lang="en-US" dirty="0"/>
              <a:t>On the original machine Unix was designed for, there was only segmented memory protection, and very, very little DRAM.</a:t>
            </a:r>
          </a:p>
          <a:p>
            <a:r>
              <a:rPr lang="en-US" dirty="0"/>
              <a:t>Easiest way to create a new process was to:</a:t>
            </a:r>
          </a:p>
          <a:p>
            <a:pPr lvl="1"/>
            <a:r>
              <a:rPr lang="en-US" dirty="0"/>
              <a:t>Write the relevant segments of the parent process to disk</a:t>
            </a:r>
          </a:p>
          <a:p>
            <a:pPr lvl="2"/>
            <a:r>
              <a:rPr lang="en-US" dirty="0"/>
              <a:t>Effectively, making a copy of the process memory on disk</a:t>
            </a:r>
          </a:p>
          <a:p>
            <a:pPr lvl="1"/>
            <a:r>
              <a:rPr lang="en-US" dirty="0"/>
              <a:t>Reload copied segments into memory to run child</a:t>
            </a:r>
          </a:p>
          <a:p>
            <a:r>
              <a:rPr lang="en-US" dirty="0"/>
              <a:t>So they made a software abstraction that matched efficient use of early 1970s virtual memory hardware</a:t>
            </a:r>
          </a:p>
          <a:p>
            <a:pPr lvl="1"/>
            <a:r>
              <a:rPr lang="en-US" dirty="0"/>
              <a:t>And we still (inefficiently) emulate it on modern hardware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7AF0D-02AB-5A60-9116-5FE88D1F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F752-D3D8-2A9F-4E5F-7D5F6D72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Detour: Splitting Numbers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408BA-60B4-01AE-1836-FC0AA6B4B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38164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could rename “tens” to “index”</a:t>
            </a:r>
          </a:p>
          <a:p>
            <a:pPr lvl="1"/>
            <a:r>
              <a:rPr lang="en-US" dirty="0"/>
              <a:t>E.g., byte 34 is in sub-array index #3</a:t>
            </a:r>
          </a:p>
          <a:p>
            <a:r>
              <a:rPr lang="en-US" dirty="0"/>
              <a:t>One could rename “ones” to “offset”</a:t>
            </a:r>
          </a:p>
          <a:p>
            <a:pPr lvl="1"/>
            <a:r>
              <a:rPr lang="en-US" dirty="0"/>
              <a:t>E.g., byte 34 is offset 4 in sub-array #3</a:t>
            </a:r>
          </a:p>
          <a:p>
            <a:r>
              <a:rPr lang="en-US" dirty="0"/>
              <a:t>In this example, address “34” becomes a tuple (3,4)</a:t>
            </a:r>
          </a:p>
          <a:p>
            <a:endParaRPr lang="en-US" dirty="0"/>
          </a:p>
          <a:p>
            <a:r>
              <a:rPr lang="en-US" dirty="0"/>
              <a:t>In base 10, this is an intuitive concept</a:t>
            </a:r>
          </a:p>
          <a:p>
            <a:r>
              <a:rPr lang="en-US" dirty="0"/>
              <a:t>We will use this in base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81A82-9321-3FEB-1414-5183D74A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4C88534-D978-7E6A-889A-5FBAB4BA058E}"/>
              </a:ext>
            </a:extLst>
          </p:cNvPr>
          <p:cNvGrpSpPr/>
          <p:nvPr/>
        </p:nvGrpSpPr>
        <p:grpSpPr>
          <a:xfrm>
            <a:off x="827584" y="1596304"/>
            <a:ext cx="1442877" cy="360041"/>
            <a:chOff x="899592" y="5517231"/>
            <a:chExt cx="1442877" cy="3600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C1B453-CCE0-109F-D655-85BE4C89726C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EA6CAEC-CEE5-6A68-172D-FDA1E67C1773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7A7960-AFEE-B25E-1CF1-8247BADB4E5D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BCD4CA-7F01-8288-92BF-B7AC3131F9D5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FD06D9-DB49-B214-290C-5E5ECBFC6BD5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A0CFD-05FB-F5F7-F065-215406EFBA78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5139B7-6BDF-E23D-FD42-CDEA6AEFFCD4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886424-73FA-0FFB-7A84-1FF824BD4590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FFA66ED-BE62-F3C1-C738-5B0074A99975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C90F9F8-31C6-EAD5-F0E8-CD3CCB238E25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C0977A5-B6CF-D5BE-36D7-041EA722325C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F1348D9-061B-A680-3211-3F2E9CD322A0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C74329F-E24B-B4A0-649B-A436432E2B37}"/>
              </a:ext>
            </a:extLst>
          </p:cNvPr>
          <p:cNvSpPr txBox="1"/>
          <p:nvPr/>
        </p:nvSpPr>
        <p:spPr>
          <a:xfrm>
            <a:off x="657384" y="1908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00CBB42-C5FF-9E46-B501-0F0D24B4AA86}"/>
              </a:ext>
            </a:extLst>
          </p:cNvPr>
          <p:cNvGrpSpPr/>
          <p:nvPr/>
        </p:nvGrpSpPr>
        <p:grpSpPr>
          <a:xfrm>
            <a:off x="2278623" y="1596303"/>
            <a:ext cx="1442877" cy="360041"/>
            <a:chOff x="899592" y="5517231"/>
            <a:chExt cx="1442877" cy="360041"/>
          </a:xfrm>
          <a:solidFill>
            <a:schemeClr val="accent6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76204B6-E3BA-B131-D286-8D15C7AE959A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5ECF84B-C6A8-7D46-3EC3-D098512111EF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678CA44-E7B2-56B3-4AB8-BE72833061C3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B887F57-9FC4-FAD0-C824-D27CB5D3D360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A9993A-092C-392D-296C-239E55AD9D3B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E16E25A-C246-0694-4480-57233A7B4399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54B4F8C-BF51-4D18-436B-38C60244BA85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CD03997-7B43-8DEC-E7AF-7BCF9B073933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620FE9-2969-F064-D87F-19DF632FFCAA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4400675-FE36-4651-F196-42BB0FDEFA34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9B7E339-88B2-1B30-97FD-949E218FE9D8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003FA2-ADE0-C029-F276-BF20E6B765DB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A5BB91D-86E5-ED57-0C80-F1275DF93498}"/>
              </a:ext>
            </a:extLst>
          </p:cNvPr>
          <p:cNvGrpSpPr/>
          <p:nvPr/>
        </p:nvGrpSpPr>
        <p:grpSpPr>
          <a:xfrm>
            <a:off x="3735356" y="1596302"/>
            <a:ext cx="1442877" cy="360041"/>
            <a:chOff x="899592" y="5517231"/>
            <a:chExt cx="1442877" cy="360041"/>
          </a:xfrm>
          <a:solidFill>
            <a:schemeClr val="accent3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51EB6DA-40AC-636D-6F17-520C0BEE2592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65D5A52-AB78-10E5-BB28-4B58C2466EAB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0B2199-1696-727E-3593-C71B0E4D5B12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A3437A6-67AA-C838-9977-A14E995AD796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0A740B5-B0CB-FDEE-977E-C92B90D4BE15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C9A76B6-BF36-7909-ECED-B1EBCC2F7DA9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7ED6975-C605-4493-8D8F-5FEE983C6B08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FA4450-CFBC-0170-1589-7AE90AF110CE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1CD5F1-A97F-D62F-ADC2-7B48AD88F87D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943E51-471A-0C72-ADED-28C0BE1C4F2A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6A6E9B8-CEC3-E69F-695B-7BDC47BEA00E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7EA9B42-E19E-031F-7039-D552079E07E7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6B35D64-2A73-171A-A174-3D66824838E3}"/>
              </a:ext>
            </a:extLst>
          </p:cNvPr>
          <p:cNvGrpSpPr/>
          <p:nvPr/>
        </p:nvGrpSpPr>
        <p:grpSpPr>
          <a:xfrm>
            <a:off x="5172935" y="1596301"/>
            <a:ext cx="1442877" cy="360041"/>
            <a:chOff x="899592" y="5517231"/>
            <a:chExt cx="1442877" cy="360041"/>
          </a:xfrm>
          <a:solidFill>
            <a:schemeClr val="accent2"/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6F991D5-9EA0-50F8-2F38-9D5D102540BB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43CDA5-1A33-77D2-A5AF-F4FEB5948F68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19E9F2-28EE-D831-E529-791BA9D4BD7D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360FAF1-D021-5CD8-DD40-65B1896933E9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C7F6BDD-AD2A-68FE-FE07-FA5D83DDA30A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C904A87-0BDF-1461-15C1-C9782844D851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5BA40B5-BC51-18BD-2583-035E06BAE16E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1073D65-C7C6-72BC-D155-F9C20663D892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283B0B0-AC91-6262-B756-759D5126A85B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4593C53-5850-B286-203C-4FA969855123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A2F86C6-7720-ADE3-46C1-D459983DEA18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D14924F-F388-877D-DBB3-DCE97502760F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F089CC-025A-F061-81D8-E2A02695B544}"/>
              </a:ext>
            </a:extLst>
          </p:cNvPr>
          <p:cNvGrpSpPr/>
          <p:nvPr/>
        </p:nvGrpSpPr>
        <p:grpSpPr>
          <a:xfrm>
            <a:off x="6630473" y="1596301"/>
            <a:ext cx="1442877" cy="360041"/>
            <a:chOff x="899592" y="5517231"/>
            <a:chExt cx="1442877" cy="360041"/>
          </a:xfrm>
          <a:solidFill>
            <a:schemeClr val="accent4"/>
          </a:solidFill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781DCBC-5484-9E2A-98E1-EF18909A5E2E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D08C246-27CC-5A84-5AF0-1651952D59E8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889B534-A8BD-2059-4719-295A8F0E5F89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FFC0D91-0E10-9795-6C2D-3EA205A70C9E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8CD831C-4076-FE37-E7C2-8DF524E6828C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CA2055A-827B-E284-771A-4B24DA98D968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9A4C73B-B8E4-EA8F-ED23-F9464B26CEF8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3F8F778-3E00-BD11-4774-742BE7038D55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E143660-D3A5-BD2E-7B56-BC871ADBACFD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1AC00A4-58D9-1CF7-3F01-35328479BDFD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29D0318-E83D-906E-7CF0-F17C6F2FA2D2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85CD27E-66AC-83CC-B581-E1D515580C31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15FA5E20-E1EC-4E8E-8F17-293D220A9801}"/>
              </a:ext>
            </a:extLst>
          </p:cNvPr>
          <p:cNvSpPr txBox="1"/>
          <p:nvPr/>
        </p:nvSpPr>
        <p:spPr>
          <a:xfrm>
            <a:off x="2164027" y="19087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9B0D5F-9175-44F8-6E6B-13EB622ECC67}"/>
              </a:ext>
            </a:extLst>
          </p:cNvPr>
          <p:cNvSpPr txBox="1"/>
          <p:nvPr/>
        </p:nvSpPr>
        <p:spPr>
          <a:xfrm>
            <a:off x="3635896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5E37441-A95D-AFF1-40E6-FF94FCB3DCDC}"/>
              </a:ext>
            </a:extLst>
          </p:cNvPr>
          <p:cNvSpPr txBox="1"/>
          <p:nvPr/>
        </p:nvSpPr>
        <p:spPr>
          <a:xfrm>
            <a:off x="5114426" y="1904092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3934A82-8890-1EC6-680B-ECD6ABB28CE3}"/>
              </a:ext>
            </a:extLst>
          </p:cNvPr>
          <p:cNvSpPr txBox="1"/>
          <p:nvPr/>
        </p:nvSpPr>
        <p:spPr>
          <a:xfrm>
            <a:off x="6548027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18BDE4A-5462-24FB-688D-39722C277A03}"/>
              </a:ext>
            </a:extLst>
          </p:cNvPr>
          <p:cNvSpPr txBox="1"/>
          <p:nvPr/>
        </p:nvSpPr>
        <p:spPr>
          <a:xfrm>
            <a:off x="728514" y="1269956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1 2 3 4 5 6 7 8 9</a:t>
            </a:r>
          </a:p>
        </p:txBody>
      </p:sp>
    </p:spTree>
    <p:extLst>
      <p:ext uri="{BB962C8B-B14F-4D97-AF65-F5344CB8AC3E}">
        <p14:creationId xmlns:p14="http://schemas.microsoft.com/office/powerpoint/2010/main" val="128444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F752-D3D8-2A9F-4E5F-7D5F6D72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Splitting Numbers in Base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408BA-60B4-01AE-1836-FC0AA6B4B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3816425"/>
          </a:xfrm>
        </p:spPr>
        <p:txBody>
          <a:bodyPr>
            <a:normAutofit/>
          </a:bodyPr>
          <a:lstStyle/>
          <a:p>
            <a:r>
              <a:rPr lang="en-US" dirty="0"/>
              <a:t>Same idea applies, just need to split on powers of two instead of ten</a:t>
            </a:r>
          </a:p>
          <a:p>
            <a:pPr lvl="1"/>
            <a:r>
              <a:rPr lang="en-US" dirty="0"/>
              <a:t>Say we go to sub-arrays of size 8: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81A82-9321-3FEB-1414-5183D74A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4C88534-D978-7E6A-889A-5FBAB4BA058E}"/>
              </a:ext>
            </a:extLst>
          </p:cNvPr>
          <p:cNvGrpSpPr/>
          <p:nvPr/>
        </p:nvGrpSpPr>
        <p:grpSpPr>
          <a:xfrm>
            <a:off x="827584" y="1596304"/>
            <a:ext cx="1442877" cy="360041"/>
            <a:chOff x="899592" y="5517231"/>
            <a:chExt cx="1442877" cy="3600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C1B453-CCE0-109F-D655-85BE4C89726C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EA6CAEC-CEE5-6A68-172D-FDA1E67C1773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7A7960-AFEE-B25E-1CF1-8247BADB4E5D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BCD4CA-7F01-8288-92BF-B7AC3131F9D5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FD06D9-DB49-B214-290C-5E5ECBFC6BD5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A0CFD-05FB-F5F7-F065-215406EFBA78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5139B7-6BDF-E23D-FD42-CDEA6AEFFCD4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886424-73FA-0FFB-7A84-1FF824BD4590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FFA66ED-BE62-F3C1-C738-5B0074A99975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C90F9F8-31C6-EAD5-F0E8-CD3CCB238E25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C0977A5-B6CF-D5BE-36D7-041EA722325C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F1348D9-061B-A680-3211-3F2E9CD322A0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C74329F-E24B-B4A0-649B-A436432E2B37}"/>
              </a:ext>
            </a:extLst>
          </p:cNvPr>
          <p:cNvSpPr txBox="1"/>
          <p:nvPr/>
        </p:nvSpPr>
        <p:spPr>
          <a:xfrm>
            <a:off x="657384" y="1908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00CBB42-C5FF-9E46-B501-0F0D24B4AA86}"/>
              </a:ext>
            </a:extLst>
          </p:cNvPr>
          <p:cNvGrpSpPr/>
          <p:nvPr/>
        </p:nvGrpSpPr>
        <p:grpSpPr>
          <a:xfrm>
            <a:off x="2278623" y="1596303"/>
            <a:ext cx="1442877" cy="360041"/>
            <a:chOff x="899592" y="5517231"/>
            <a:chExt cx="1442877" cy="360041"/>
          </a:xfrm>
          <a:solidFill>
            <a:schemeClr val="accent6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76204B6-E3BA-B131-D286-8D15C7AE959A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5ECF84B-C6A8-7D46-3EC3-D098512111EF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678CA44-E7B2-56B3-4AB8-BE72833061C3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B887F57-9FC4-FAD0-C824-D27CB5D3D360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A9993A-092C-392D-296C-239E55AD9D3B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E16E25A-C246-0694-4480-57233A7B4399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54B4F8C-BF51-4D18-436B-38C60244BA85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CD03997-7B43-8DEC-E7AF-7BCF9B073933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620FE9-2969-F064-D87F-19DF632FFCAA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4400675-FE36-4651-F196-42BB0FDEFA34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9B7E339-88B2-1B30-97FD-949E218FE9D8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003FA2-ADE0-C029-F276-BF20E6B765DB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A5BB91D-86E5-ED57-0C80-F1275DF93498}"/>
              </a:ext>
            </a:extLst>
          </p:cNvPr>
          <p:cNvGrpSpPr/>
          <p:nvPr/>
        </p:nvGrpSpPr>
        <p:grpSpPr>
          <a:xfrm>
            <a:off x="3735356" y="1596302"/>
            <a:ext cx="1442877" cy="360041"/>
            <a:chOff x="899592" y="5517231"/>
            <a:chExt cx="1442877" cy="360041"/>
          </a:xfrm>
          <a:solidFill>
            <a:schemeClr val="accent3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51EB6DA-40AC-636D-6F17-520C0BEE2592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65D5A52-AB78-10E5-BB28-4B58C2466EAB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0B2199-1696-727E-3593-C71B0E4D5B12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A3437A6-67AA-C838-9977-A14E995AD796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0A740B5-B0CB-FDEE-977E-C92B90D4BE15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C9A76B6-BF36-7909-ECED-B1EBCC2F7DA9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7ED6975-C605-4493-8D8F-5FEE983C6B08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FA4450-CFBC-0170-1589-7AE90AF110CE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1CD5F1-A97F-D62F-ADC2-7B48AD88F87D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943E51-471A-0C72-ADED-28C0BE1C4F2A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6A6E9B8-CEC3-E69F-695B-7BDC47BEA00E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7EA9B42-E19E-031F-7039-D552079E07E7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6B35D64-2A73-171A-A174-3D66824838E3}"/>
              </a:ext>
            </a:extLst>
          </p:cNvPr>
          <p:cNvGrpSpPr/>
          <p:nvPr/>
        </p:nvGrpSpPr>
        <p:grpSpPr>
          <a:xfrm>
            <a:off x="5172935" y="1596301"/>
            <a:ext cx="1442877" cy="360041"/>
            <a:chOff x="899592" y="5517231"/>
            <a:chExt cx="1442877" cy="360041"/>
          </a:xfrm>
          <a:solidFill>
            <a:schemeClr val="accent2"/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6F991D5-9EA0-50F8-2F38-9D5D102540BB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43CDA5-1A33-77D2-A5AF-F4FEB5948F68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19E9F2-28EE-D831-E529-791BA9D4BD7D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360FAF1-D021-5CD8-DD40-65B1896933E9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C7F6BDD-AD2A-68FE-FE07-FA5D83DDA30A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C904A87-0BDF-1461-15C1-C9782844D851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5BA40B5-BC51-18BD-2583-035E06BAE16E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1073D65-C7C6-72BC-D155-F9C20663D892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283B0B0-AC91-6262-B756-759D5126A85B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4593C53-5850-B286-203C-4FA969855123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A2F86C6-7720-ADE3-46C1-D459983DEA18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D14924F-F388-877D-DBB3-DCE97502760F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F089CC-025A-F061-81D8-E2A02695B544}"/>
              </a:ext>
            </a:extLst>
          </p:cNvPr>
          <p:cNvGrpSpPr/>
          <p:nvPr/>
        </p:nvGrpSpPr>
        <p:grpSpPr>
          <a:xfrm>
            <a:off x="6630473" y="1596301"/>
            <a:ext cx="1442877" cy="360041"/>
            <a:chOff x="899592" y="5517231"/>
            <a:chExt cx="1442877" cy="360041"/>
          </a:xfrm>
          <a:solidFill>
            <a:schemeClr val="accent4"/>
          </a:solidFill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781DCBC-5484-9E2A-98E1-EF18909A5E2E}"/>
                </a:ext>
              </a:extLst>
            </p:cNvPr>
            <p:cNvSpPr/>
            <p:nvPr/>
          </p:nvSpPr>
          <p:spPr>
            <a:xfrm>
              <a:off x="899592" y="5517232"/>
              <a:ext cx="1442877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D08C246-27CC-5A84-5AF0-1651952D59E8}"/>
                </a:ext>
              </a:extLst>
            </p:cNvPr>
            <p:cNvSpPr/>
            <p:nvPr/>
          </p:nvSpPr>
          <p:spPr>
            <a:xfrm>
              <a:off x="899592" y="551723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889B534-A8BD-2059-4719-295A8F0E5F89}"/>
                </a:ext>
              </a:extLst>
            </p:cNvPr>
            <p:cNvSpPr/>
            <p:nvPr/>
          </p:nvSpPr>
          <p:spPr>
            <a:xfrm>
              <a:off x="10373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FFC0D91-0E10-9795-6C2D-3EA205A70C9E}"/>
                </a:ext>
              </a:extLst>
            </p:cNvPr>
            <p:cNvSpPr/>
            <p:nvPr/>
          </p:nvSpPr>
          <p:spPr>
            <a:xfrm>
              <a:off x="11649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8CD831C-4076-FE37-E7C2-8DF524E6828C}"/>
                </a:ext>
              </a:extLst>
            </p:cNvPr>
            <p:cNvSpPr/>
            <p:nvPr/>
          </p:nvSpPr>
          <p:spPr>
            <a:xfrm>
              <a:off x="130272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CA2055A-827B-E284-771A-4B24DA98D968}"/>
                </a:ext>
              </a:extLst>
            </p:cNvPr>
            <p:cNvSpPr/>
            <p:nvPr/>
          </p:nvSpPr>
          <p:spPr>
            <a:xfrm>
              <a:off x="1442884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9A4C73B-B8E4-EA8F-ED23-F9464B26CEF8}"/>
                </a:ext>
              </a:extLst>
            </p:cNvPr>
            <p:cNvSpPr/>
            <p:nvPr/>
          </p:nvSpPr>
          <p:spPr>
            <a:xfrm>
              <a:off x="1572268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3F8F778-3E00-BD11-4774-742BE7038D55}"/>
                </a:ext>
              </a:extLst>
            </p:cNvPr>
            <p:cNvSpPr/>
            <p:nvPr/>
          </p:nvSpPr>
          <p:spPr>
            <a:xfrm>
              <a:off x="1703957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E143660-D3A5-BD2E-7B56-BC871ADBACFD}"/>
                </a:ext>
              </a:extLst>
            </p:cNvPr>
            <p:cNvSpPr/>
            <p:nvPr/>
          </p:nvSpPr>
          <p:spPr>
            <a:xfrm>
              <a:off x="182385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1AC00A4-58D9-1CF7-3F01-35328479BDFD}"/>
                </a:ext>
              </a:extLst>
            </p:cNvPr>
            <p:cNvSpPr/>
            <p:nvPr/>
          </p:nvSpPr>
          <p:spPr>
            <a:xfrm>
              <a:off x="195146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29D0318-E83D-906E-7CF0-F17C6F2FA2D2}"/>
                </a:ext>
              </a:extLst>
            </p:cNvPr>
            <p:cNvSpPr/>
            <p:nvPr/>
          </p:nvSpPr>
          <p:spPr>
            <a:xfrm>
              <a:off x="2087241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85CD27E-66AC-83CC-B581-E1D515580C31}"/>
                </a:ext>
              </a:extLst>
            </p:cNvPr>
            <p:cNvSpPr/>
            <p:nvPr/>
          </p:nvSpPr>
          <p:spPr>
            <a:xfrm>
              <a:off x="2214855" y="551723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15FA5E20-E1EC-4E8E-8F17-293D220A9801}"/>
              </a:ext>
            </a:extLst>
          </p:cNvPr>
          <p:cNvSpPr txBox="1"/>
          <p:nvPr/>
        </p:nvSpPr>
        <p:spPr>
          <a:xfrm>
            <a:off x="2164027" y="19087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9B0D5F-9175-44F8-6E6B-13EB622ECC67}"/>
              </a:ext>
            </a:extLst>
          </p:cNvPr>
          <p:cNvSpPr txBox="1"/>
          <p:nvPr/>
        </p:nvSpPr>
        <p:spPr>
          <a:xfrm>
            <a:off x="3635896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5E37441-A95D-AFF1-40E6-FF94FCB3DCDC}"/>
              </a:ext>
            </a:extLst>
          </p:cNvPr>
          <p:cNvSpPr txBox="1"/>
          <p:nvPr/>
        </p:nvSpPr>
        <p:spPr>
          <a:xfrm>
            <a:off x="5114426" y="1904092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3934A82-8890-1EC6-680B-ECD6ABB28CE3}"/>
              </a:ext>
            </a:extLst>
          </p:cNvPr>
          <p:cNvSpPr txBox="1"/>
          <p:nvPr/>
        </p:nvSpPr>
        <p:spPr>
          <a:xfrm>
            <a:off x="6548027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18BDE4A-5462-24FB-688D-39722C277A03}"/>
              </a:ext>
            </a:extLst>
          </p:cNvPr>
          <p:cNvSpPr txBox="1"/>
          <p:nvPr/>
        </p:nvSpPr>
        <p:spPr>
          <a:xfrm>
            <a:off x="728514" y="1269956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1 2 3 4 5 6 7 8 9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AA4052F-C11F-D0E6-4395-A7379829AE5D}"/>
              </a:ext>
            </a:extLst>
          </p:cNvPr>
          <p:cNvSpPr/>
          <p:nvPr/>
        </p:nvSpPr>
        <p:spPr>
          <a:xfrm>
            <a:off x="827585" y="4259405"/>
            <a:ext cx="1184828" cy="3600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575344A-1B4B-97A2-B93D-A2F9EC6A0BE6}"/>
              </a:ext>
            </a:extLst>
          </p:cNvPr>
          <p:cNvSpPr/>
          <p:nvPr/>
        </p:nvSpPr>
        <p:spPr>
          <a:xfrm>
            <a:off x="827584" y="4259405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CD37690-2B77-D417-036C-B98890B556C0}"/>
              </a:ext>
            </a:extLst>
          </p:cNvPr>
          <p:cNvSpPr/>
          <p:nvPr/>
        </p:nvSpPr>
        <p:spPr>
          <a:xfrm>
            <a:off x="965343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1DD8EED-FEA9-708C-4551-1D3A34933033}"/>
              </a:ext>
            </a:extLst>
          </p:cNvPr>
          <p:cNvSpPr/>
          <p:nvPr/>
        </p:nvSpPr>
        <p:spPr>
          <a:xfrm>
            <a:off x="1092957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388168-4D77-2E00-76B4-E3F69C957A79}"/>
              </a:ext>
            </a:extLst>
          </p:cNvPr>
          <p:cNvSpPr/>
          <p:nvPr/>
        </p:nvSpPr>
        <p:spPr>
          <a:xfrm>
            <a:off x="1230716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DEE8007-72B8-DF44-14BF-ED4C405C4FD6}"/>
              </a:ext>
            </a:extLst>
          </p:cNvPr>
          <p:cNvSpPr/>
          <p:nvPr/>
        </p:nvSpPr>
        <p:spPr>
          <a:xfrm>
            <a:off x="1370876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064A5F7-3A4C-7FF5-2865-F747E87AF594}"/>
              </a:ext>
            </a:extLst>
          </p:cNvPr>
          <p:cNvSpPr/>
          <p:nvPr/>
        </p:nvSpPr>
        <p:spPr>
          <a:xfrm>
            <a:off x="1500260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6BCFB7D-50B5-D594-7381-9F6AD996C2D6}"/>
              </a:ext>
            </a:extLst>
          </p:cNvPr>
          <p:cNvSpPr/>
          <p:nvPr/>
        </p:nvSpPr>
        <p:spPr>
          <a:xfrm>
            <a:off x="1631949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038BDEC-315A-46ED-11DD-ABD31DF8209C}"/>
              </a:ext>
            </a:extLst>
          </p:cNvPr>
          <p:cNvSpPr/>
          <p:nvPr/>
        </p:nvSpPr>
        <p:spPr>
          <a:xfrm>
            <a:off x="1751843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852EDE2-0D3D-8762-D1FA-DE63866D496E}"/>
              </a:ext>
            </a:extLst>
          </p:cNvPr>
          <p:cNvSpPr/>
          <p:nvPr/>
        </p:nvSpPr>
        <p:spPr>
          <a:xfrm>
            <a:off x="1879457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8705DEB-7B08-FC1F-843D-1C3E32D1E481}"/>
              </a:ext>
            </a:extLst>
          </p:cNvPr>
          <p:cNvSpPr txBox="1"/>
          <p:nvPr/>
        </p:nvSpPr>
        <p:spPr>
          <a:xfrm>
            <a:off x="657384" y="4571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79925FF-340B-99A0-D57B-0B5BC9E38FE6}"/>
              </a:ext>
            </a:extLst>
          </p:cNvPr>
          <p:cNvSpPr/>
          <p:nvPr/>
        </p:nvSpPr>
        <p:spPr>
          <a:xfrm>
            <a:off x="2022300" y="4259404"/>
            <a:ext cx="1178469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E674EB-2CA4-A6C9-9FF9-209847EA8B1E}"/>
              </a:ext>
            </a:extLst>
          </p:cNvPr>
          <p:cNvSpPr/>
          <p:nvPr/>
        </p:nvSpPr>
        <p:spPr>
          <a:xfrm>
            <a:off x="2022300" y="4259404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B483F58-20DB-B0FA-6645-652B64A6A5CF}"/>
              </a:ext>
            </a:extLst>
          </p:cNvPr>
          <p:cNvSpPr/>
          <p:nvPr/>
        </p:nvSpPr>
        <p:spPr>
          <a:xfrm>
            <a:off x="2160059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6130349-FEEE-C45F-9862-27A6DBD052BD}"/>
              </a:ext>
            </a:extLst>
          </p:cNvPr>
          <p:cNvSpPr/>
          <p:nvPr/>
        </p:nvSpPr>
        <p:spPr>
          <a:xfrm>
            <a:off x="2287673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988B4D8-ABAD-23F9-6571-3D164ECA09BA}"/>
              </a:ext>
            </a:extLst>
          </p:cNvPr>
          <p:cNvSpPr/>
          <p:nvPr/>
        </p:nvSpPr>
        <p:spPr>
          <a:xfrm>
            <a:off x="2425432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7F225AC-F4C3-03AD-545F-CCD51DC5C35C}"/>
              </a:ext>
            </a:extLst>
          </p:cNvPr>
          <p:cNvSpPr/>
          <p:nvPr/>
        </p:nvSpPr>
        <p:spPr>
          <a:xfrm>
            <a:off x="2565592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DBD1D8F-CF65-AE3F-289E-B3F2226B4596}"/>
              </a:ext>
            </a:extLst>
          </p:cNvPr>
          <p:cNvSpPr/>
          <p:nvPr/>
        </p:nvSpPr>
        <p:spPr>
          <a:xfrm>
            <a:off x="2694976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2FC292C-81E0-13A7-53B9-7CE3E25CCB95}"/>
              </a:ext>
            </a:extLst>
          </p:cNvPr>
          <p:cNvSpPr/>
          <p:nvPr/>
        </p:nvSpPr>
        <p:spPr>
          <a:xfrm>
            <a:off x="2826665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E4523CC-FCDE-563E-4E3D-1EDD3A793EAE}"/>
              </a:ext>
            </a:extLst>
          </p:cNvPr>
          <p:cNvSpPr/>
          <p:nvPr/>
        </p:nvSpPr>
        <p:spPr>
          <a:xfrm>
            <a:off x="2946559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A0CABA5-0D55-55D9-7CB9-FC95641D66F3}"/>
              </a:ext>
            </a:extLst>
          </p:cNvPr>
          <p:cNvSpPr/>
          <p:nvPr/>
        </p:nvSpPr>
        <p:spPr>
          <a:xfrm>
            <a:off x="3074173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F35891F-CDDD-659F-6251-38B293616C60}"/>
              </a:ext>
            </a:extLst>
          </p:cNvPr>
          <p:cNvSpPr/>
          <p:nvPr/>
        </p:nvSpPr>
        <p:spPr>
          <a:xfrm>
            <a:off x="3203538" y="4259405"/>
            <a:ext cx="1194741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AFB4F06-E1D2-8659-8B65-51E84D657869}"/>
              </a:ext>
            </a:extLst>
          </p:cNvPr>
          <p:cNvSpPr/>
          <p:nvPr/>
        </p:nvSpPr>
        <p:spPr>
          <a:xfrm>
            <a:off x="3203538" y="4259405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22575ED-C8EC-7D03-6F79-693A6C44EE81}"/>
              </a:ext>
            </a:extLst>
          </p:cNvPr>
          <p:cNvSpPr/>
          <p:nvPr/>
        </p:nvSpPr>
        <p:spPr>
          <a:xfrm>
            <a:off x="3341297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714583C-3631-069B-54E4-FE517F9FFBA9}"/>
              </a:ext>
            </a:extLst>
          </p:cNvPr>
          <p:cNvSpPr/>
          <p:nvPr/>
        </p:nvSpPr>
        <p:spPr>
          <a:xfrm>
            <a:off x="3468911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67F811E-8402-D957-A2A8-7D80FB97ACEE}"/>
              </a:ext>
            </a:extLst>
          </p:cNvPr>
          <p:cNvSpPr/>
          <p:nvPr/>
        </p:nvSpPr>
        <p:spPr>
          <a:xfrm>
            <a:off x="3606670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E34DB4D-E14B-F5F3-7678-85EC0699D31A}"/>
              </a:ext>
            </a:extLst>
          </p:cNvPr>
          <p:cNvSpPr/>
          <p:nvPr/>
        </p:nvSpPr>
        <p:spPr>
          <a:xfrm>
            <a:off x="3746830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5911A3C-A049-868A-95CD-A66A7CEB3666}"/>
              </a:ext>
            </a:extLst>
          </p:cNvPr>
          <p:cNvSpPr/>
          <p:nvPr/>
        </p:nvSpPr>
        <p:spPr>
          <a:xfrm>
            <a:off x="3876214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E9CB087-EED9-567B-638C-17B40447A42A}"/>
              </a:ext>
            </a:extLst>
          </p:cNvPr>
          <p:cNvSpPr/>
          <p:nvPr/>
        </p:nvSpPr>
        <p:spPr>
          <a:xfrm>
            <a:off x="4007903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444027F-BE35-5403-2111-19148A23BFED}"/>
              </a:ext>
            </a:extLst>
          </p:cNvPr>
          <p:cNvSpPr/>
          <p:nvPr/>
        </p:nvSpPr>
        <p:spPr>
          <a:xfrm>
            <a:off x="4127797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341C9F8-0C1B-623B-D9AC-FCF6D962A4DA}"/>
              </a:ext>
            </a:extLst>
          </p:cNvPr>
          <p:cNvSpPr/>
          <p:nvPr/>
        </p:nvSpPr>
        <p:spPr>
          <a:xfrm>
            <a:off x="4255411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B807468-A968-C296-63B3-F52D4440F67D}"/>
              </a:ext>
            </a:extLst>
          </p:cNvPr>
          <p:cNvSpPr/>
          <p:nvPr/>
        </p:nvSpPr>
        <p:spPr>
          <a:xfrm>
            <a:off x="4388718" y="4259404"/>
            <a:ext cx="1194741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8A01954-ED48-BCEA-0A71-ADD40F0E2C6C}"/>
              </a:ext>
            </a:extLst>
          </p:cNvPr>
          <p:cNvSpPr/>
          <p:nvPr/>
        </p:nvSpPr>
        <p:spPr>
          <a:xfrm>
            <a:off x="4388718" y="4259404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A44BB0F-67D2-F0C6-28CC-7C0AE9FDE1FA}"/>
              </a:ext>
            </a:extLst>
          </p:cNvPr>
          <p:cNvSpPr/>
          <p:nvPr/>
        </p:nvSpPr>
        <p:spPr>
          <a:xfrm>
            <a:off x="4526477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BF3ACCE-EB5C-FA6B-2875-2DC3262D5820}"/>
              </a:ext>
            </a:extLst>
          </p:cNvPr>
          <p:cNvSpPr/>
          <p:nvPr/>
        </p:nvSpPr>
        <p:spPr>
          <a:xfrm>
            <a:off x="4654091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E624DF1-26E9-2D25-51E9-DBF6F1300476}"/>
              </a:ext>
            </a:extLst>
          </p:cNvPr>
          <p:cNvSpPr/>
          <p:nvPr/>
        </p:nvSpPr>
        <p:spPr>
          <a:xfrm>
            <a:off x="4791850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AA9516-C99E-2087-A70C-CB0940A8DEF0}"/>
              </a:ext>
            </a:extLst>
          </p:cNvPr>
          <p:cNvSpPr/>
          <p:nvPr/>
        </p:nvSpPr>
        <p:spPr>
          <a:xfrm>
            <a:off x="4932010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E852736-017D-1A38-7ED7-CE974EC0A81C}"/>
              </a:ext>
            </a:extLst>
          </p:cNvPr>
          <p:cNvSpPr/>
          <p:nvPr/>
        </p:nvSpPr>
        <p:spPr>
          <a:xfrm>
            <a:off x="5061394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D592626-14BF-5ECD-199D-D03F037BF835}"/>
              </a:ext>
            </a:extLst>
          </p:cNvPr>
          <p:cNvSpPr/>
          <p:nvPr/>
        </p:nvSpPr>
        <p:spPr>
          <a:xfrm>
            <a:off x="5193083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5B24650-7925-2770-AB66-5BB85050673F}"/>
              </a:ext>
            </a:extLst>
          </p:cNvPr>
          <p:cNvSpPr/>
          <p:nvPr/>
        </p:nvSpPr>
        <p:spPr>
          <a:xfrm>
            <a:off x="5312977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2D64F04-9A23-10A1-F2F3-E92773050FA3}"/>
              </a:ext>
            </a:extLst>
          </p:cNvPr>
          <p:cNvSpPr/>
          <p:nvPr/>
        </p:nvSpPr>
        <p:spPr>
          <a:xfrm>
            <a:off x="5440591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1F278BF-88D7-E341-2337-A7311B1EC1B4}"/>
              </a:ext>
            </a:extLst>
          </p:cNvPr>
          <p:cNvSpPr/>
          <p:nvPr/>
        </p:nvSpPr>
        <p:spPr>
          <a:xfrm>
            <a:off x="5575649" y="4259404"/>
            <a:ext cx="1194741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1442698-BBB5-5534-95BE-1972DCEA2EFA}"/>
              </a:ext>
            </a:extLst>
          </p:cNvPr>
          <p:cNvSpPr/>
          <p:nvPr/>
        </p:nvSpPr>
        <p:spPr>
          <a:xfrm>
            <a:off x="5575649" y="4259404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2C634F2-6BDD-3F7E-BABA-2FECF86F7D18}"/>
              </a:ext>
            </a:extLst>
          </p:cNvPr>
          <p:cNvSpPr/>
          <p:nvPr/>
        </p:nvSpPr>
        <p:spPr>
          <a:xfrm>
            <a:off x="5713408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48E0C10-9DA8-1B83-585E-8B87CAE90A92}"/>
              </a:ext>
            </a:extLst>
          </p:cNvPr>
          <p:cNvSpPr/>
          <p:nvPr/>
        </p:nvSpPr>
        <p:spPr>
          <a:xfrm>
            <a:off x="5841022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51698E-F053-B4EF-284A-E4AF2A3E2C5E}"/>
              </a:ext>
            </a:extLst>
          </p:cNvPr>
          <p:cNvSpPr/>
          <p:nvPr/>
        </p:nvSpPr>
        <p:spPr>
          <a:xfrm>
            <a:off x="5978781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64B2418-A36E-E9A6-A8B2-2EE5CE6804EF}"/>
              </a:ext>
            </a:extLst>
          </p:cNvPr>
          <p:cNvSpPr/>
          <p:nvPr/>
        </p:nvSpPr>
        <p:spPr>
          <a:xfrm>
            <a:off x="6118941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ADD09CE-B5C4-4792-4E18-4D9BFE7C84BF}"/>
              </a:ext>
            </a:extLst>
          </p:cNvPr>
          <p:cNvSpPr/>
          <p:nvPr/>
        </p:nvSpPr>
        <p:spPr>
          <a:xfrm>
            <a:off x="6248325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B2FA7A4-EA4C-F981-8902-9A3607B08A77}"/>
              </a:ext>
            </a:extLst>
          </p:cNvPr>
          <p:cNvSpPr/>
          <p:nvPr/>
        </p:nvSpPr>
        <p:spPr>
          <a:xfrm>
            <a:off x="6380014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45C1B4-0ED0-0C8D-5CAA-500EC77FF01A}"/>
              </a:ext>
            </a:extLst>
          </p:cNvPr>
          <p:cNvSpPr/>
          <p:nvPr/>
        </p:nvSpPr>
        <p:spPr>
          <a:xfrm>
            <a:off x="6499908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CF9AFAF-9AA2-73E0-D9B4-5E0E29D85D8A}"/>
              </a:ext>
            </a:extLst>
          </p:cNvPr>
          <p:cNvSpPr/>
          <p:nvPr/>
        </p:nvSpPr>
        <p:spPr>
          <a:xfrm>
            <a:off x="6627522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39453F0-CB8B-D80F-1A88-FB607FC28465}"/>
              </a:ext>
            </a:extLst>
          </p:cNvPr>
          <p:cNvSpPr txBox="1"/>
          <p:nvPr/>
        </p:nvSpPr>
        <p:spPr>
          <a:xfrm>
            <a:off x="1907704" y="45718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0x8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7068D67-D663-FFFC-25E3-9FD13EAA90E1}"/>
              </a:ext>
            </a:extLst>
          </p:cNvPr>
          <p:cNvSpPr txBox="1"/>
          <p:nvPr/>
        </p:nvSpPr>
        <p:spPr>
          <a:xfrm>
            <a:off x="3104077" y="4571838"/>
            <a:ext cx="66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0x10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90EB560-DFD2-8AD6-EA9B-BCC823A2CC62}"/>
              </a:ext>
            </a:extLst>
          </p:cNvPr>
          <p:cNvSpPr txBox="1"/>
          <p:nvPr/>
        </p:nvSpPr>
        <p:spPr>
          <a:xfrm>
            <a:off x="4330209" y="4567194"/>
            <a:ext cx="64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0x18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EA42039-40DA-8FF8-CAF2-A5D70C3F695C}"/>
              </a:ext>
            </a:extLst>
          </p:cNvPr>
          <p:cNvSpPr txBox="1"/>
          <p:nvPr/>
        </p:nvSpPr>
        <p:spPr>
          <a:xfrm>
            <a:off x="5501674" y="4571838"/>
            <a:ext cx="65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0x20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61322E40-DD10-6F44-A256-7ADC537756A1}"/>
              </a:ext>
            </a:extLst>
          </p:cNvPr>
          <p:cNvSpPr txBox="1"/>
          <p:nvPr/>
        </p:nvSpPr>
        <p:spPr>
          <a:xfrm>
            <a:off x="742337" y="3931919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1 2 3 4 5 6 7</a:t>
            </a:r>
          </a:p>
        </p:txBody>
      </p:sp>
    </p:spTree>
    <p:extLst>
      <p:ext uri="{BB962C8B-B14F-4D97-AF65-F5344CB8AC3E}">
        <p14:creationId xmlns:p14="http://schemas.microsoft.com/office/powerpoint/2010/main" val="251818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7AA4-98FB-3DBF-ECE7-ED85C25F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07E7-8149-150E-31A6-16408A723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see lots of variations on using modular arithmetic to calculate an index and offset in the next few lectures</a:t>
            </a:r>
          </a:p>
          <a:p>
            <a:endParaRPr lang="en-US" dirty="0"/>
          </a:p>
          <a:p>
            <a:r>
              <a:rPr lang="en-US" dirty="0"/>
              <a:t>And why base 2?</a:t>
            </a:r>
          </a:p>
          <a:p>
            <a:pPr lvl="1"/>
            <a:r>
              <a:rPr lang="en-US" dirty="0"/>
              <a:t>How data is carried on wires in chip</a:t>
            </a:r>
          </a:p>
          <a:p>
            <a:pPr lvl="1"/>
            <a:r>
              <a:rPr lang="en-US" dirty="0"/>
              <a:t>Easier to implement modular arithmetic in base 2</a:t>
            </a:r>
          </a:p>
          <a:p>
            <a:pPr lvl="1"/>
            <a:r>
              <a:rPr lang="en-US" dirty="0"/>
              <a:t>Use cheap logical operators instead of expensive division</a:t>
            </a:r>
          </a:p>
          <a:p>
            <a:pPr lvl="2"/>
            <a:r>
              <a:rPr lang="en-US" dirty="0"/>
              <a:t>When dividing, if n is a power of two:</a:t>
            </a:r>
          </a:p>
          <a:p>
            <a:pPr marL="1371600" lvl="3" indent="0">
              <a:buNone/>
            </a:pPr>
            <a:r>
              <a:rPr lang="en-US" dirty="0"/>
              <a:t>x / n == x &gt;&gt; log</a:t>
            </a:r>
            <a:r>
              <a:rPr lang="en-US" baseline="-25000" dirty="0"/>
              <a:t>2</a:t>
            </a:r>
            <a:r>
              <a:rPr lang="en-US" dirty="0"/>
              <a:t> (n)</a:t>
            </a:r>
          </a:p>
          <a:p>
            <a:pPr marL="1371600" lvl="3" indent="0">
              <a:buNone/>
            </a:pPr>
            <a:r>
              <a:rPr lang="en-US" dirty="0"/>
              <a:t>x % n == x &amp; (n-1)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30223-0636-47E7-ACB9-E5258816E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7658100" y="1252538"/>
            <a:ext cx="1270000" cy="487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556500" y="2476500"/>
            <a:ext cx="1465263" cy="1828800"/>
            <a:chOff x="4760" y="1560"/>
            <a:chExt cx="923" cy="1152"/>
          </a:xfrm>
        </p:grpSpPr>
        <p:sp>
          <p:nvSpPr>
            <p:cNvPr id="3103" name="Rectangle 3"/>
            <p:cNvSpPr>
              <a:spLocks noChangeArrowheads="1"/>
            </p:cNvSpPr>
            <p:nvPr/>
          </p:nvSpPr>
          <p:spPr bwMode="auto">
            <a:xfrm>
              <a:off x="4827" y="1560"/>
              <a:ext cx="792" cy="11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3104" name="Rectangle 8"/>
            <p:cNvSpPr>
              <a:spLocks noChangeArrowheads="1"/>
            </p:cNvSpPr>
            <p:nvPr/>
          </p:nvSpPr>
          <p:spPr bwMode="auto">
            <a:xfrm>
              <a:off x="4760" y="1893"/>
              <a:ext cx="923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i="1">
                  <a:solidFill>
                    <a:schemeClr val="hlink"/>
                  </a:solidFill>
                </a:rPr>
                <a:t>P</a:t>
              </a:r>
              <a:endParaRPr lang="en-US" i="1">
                <a:solidFill>
                  <a:schemeClr val="hlink"/>
                </a:solidFill>
              </a:endParaRPr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62863" y="3695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62863" y="3390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662863" y="3086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62863" y="2781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7662863" y="1257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38175" y="1812900"/>
            <a:ext cx="6718300" cy="3416300"/>
          </a:xfrm>
          <a:noFill/>
        </p:spPr>
        <p:txBody>
          <a:bodyPr/>
          <a:lstStyle/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Physical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The address space supported by the hardware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sys</a:t>
            </a:r>
            <a:endParaRPr lang="en-US" sz="1800" b="1" dirty="0">
              <a:latin typeface="Courier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Virtual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A process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view of its own memory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prog</a:t>
            </a:r>
            <a:endParaRPr lang="en-US" sz="1800" dirty="0">
              <a:latin typeface="Arial" charset="0"/>
            </a:endParaRP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7662863" y="5829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7662863" y="5524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662863" y="5219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7662863" y="4914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7662863" y="4610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7"/>
          <p:cNvSpPr>
            <a:spLocks noChangeArrowheads="1"/>
          </p:cNvSpPr>
          <p:nvPr/>
        </p:nvSpPr>
        <p:spPr bwMode="auto">
          <a:xfrm>
            <a:off x="7662863" y="4305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7662863" y="4000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9"/>
          <p:cNvSpPr>
            <a:spLocks noChangeArrowheads="1"/>
          </p:cNvSpPr>
          <p:nvPr/>
        </p:nvSpPr>
        <p:spPr bwMode="auto">
          <a:xfrm>
            <a:off x="7662863" y="2476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20"/>
          <p:cNvSpPr>
            <a:spLocks noChangeArrowheads="1"/>
          </p:cNvSpPr>
          <p:nvPr/>
        </p:nvSpPr>
        <p:spPr bwMode="auto">
          <a:xfrm>
            <a:off x="7662863" y="2171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1"/>
          <p:cNvSpPr>
            <a:spLocks noChangeArrowheads="1"/>
          </p:cNvSpPr>
          <p:nvPr/>
        </p:nvSpPr>
        <p:spPr bwMode="auto">
          <a:xfrm>
            <a:off x="7662863" y="1866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2"/>
          <p:cNvSpPr>
            <a:spLocks noChangeArrowheads="1"/>
          </p:cNvSpPr>
          <p:nvPr/>
        </p:nvSpPr>
        <p:spPr bwMode="auto">
          <a:xfrm>
            <a:off x="7662863" y="1562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7312025" y="5884863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6599238" y="1325563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379929" name="Rectangle 25"/>
          <p:cNvSpPr>
            <a:spLocks noChangeArrowheads="1"/>
          </p:cNvSpPr>
          <p:nvPr/>
        </p:nvSpPr>
        <p:spPr bwMode="auto">
          <a:xfrm>
            <a:off x="7375525" y="408622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0</a:t>
            </a:r>
          </a:p>
        </p:txBody>
      </p:sp>
      <p:sp>
        <p:nvSpPr>
          <p:cNvPr id="379930" name="Rectangle 26"/>
          <p:cNvSpPr>
            <a:spLocks noChangeArrowheads="1"/>
          </p:cNvSpPr>
          <p:nvPr/>
        </p:nvSpPr>
        <p:spPr bwMode="auto">
          <a:xfrm>
            <a:off x="6702425" y="2549525"/>
            <a:ext cx="958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04900" y="4971504"/>
            <a:ext cx="4965700" cy="1193800"/>
            <a:chOff x="696" y="3184"/>
            <a:chExt cx="3128" cy="752"/>
          </a:xfrm>
        </p:grpSpPr>
        <p:sp>
          <p:nvSpPr>
            <p:cNvPr id="379933" name="Rectangle 29"/>
            <p:cNvSpPr>
              <a:spLocks noChangeArrowheads="1"/>
            </p:cNvSpPr>
            <p:nvPr/>
          </p:nvSpPr>
          <p:spPr bwMode="auto">
            <a:xfrm>
              <a:off x="696" y="3184"/>
              <a:ext cx="3128" cy="75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79934" name="Rectangle 30"/>
            <p:cNvSpPr>
              <a:spLocks noChangeArrowheads="1"/>
            </p:cNvSpPr>
            <p:nvPr/>
          </p:nvSpPr>
          <p:spPr bwMode="auto">
            <a:xfrm>
              <a:off x="1108" y="3592"/>
              <a:ext cx="2304" cy="28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101" name="Rectangle 31"/>
            <p:cNvSpPr>
              <a:spLocks noChangeArrowheads="1"/>
            </p:cNvSpPr>
            <p:nvPr/>
          </p:nvSpPr>
          <p:spPr bwMode="auto">
            <a:xfrm>
              <a:off x="1111" y="3571"/>
              <a:ext cx="22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MOV r0, @0xfffa620e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  <p:sp>
          <p:nvSpPr>
            <p:cNvPr id="3102" name="Text Box 32"/>
            <p:cNvSpPr txBox="1">
              <a:spLocks noChangeArrowheads="1"/>
            </p:cNvSpPr>
            <p:nvPr/>
          </p:nvSpPr>
          <p:spPr bwMode="auto">
            <a:xfrm>
              <a:off x="808" y="3270"/>
              <a:ext cx="29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But where do addresses come from?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42144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7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7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5" grpId="0" build="p" bldLvl="2" autoUpdateAnimBg="0"/>
      <p:bldP spid="379929" grpId="0" autoUpdateAnimBg="0"/>
      <p:bldP spid="3799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Which is bigger, physical or virtual address space?</a:t>
            </a:r>
          </a:p>
          <a:p>
            <a:pPr lvl="1"/>
            <a:r>
              <a:rPr lang="en-US" sz="2400">
                <a:latin typeface="Arial" charset="0"/>
              </a:rPr>
              <a:t>A. Physical address space</a:t>
            </a:r>
          </a:p>
          <a:p>
            <a:pPr lvl="1"/>
            <a:r>
              <a:rPr lang="en-US" sz="2400">
                <a:latin typeface="Arial" charset="0"/>
              </a:rPr>
              <a:t>B. Virtual address space</a:t>
            </a:r>
          </a:p>
          <a:p>
            <a:pPr lvl="1"/>
            <a:r>
              <a:rPr lang="en-US" sz="2400">
                <a:latin typeface="Arial" charset="0"/>
              </a:rPr>
              <a:t>C. It depends on the system.</a:t>
            </a:r>
          </a:p>
        </p:txBody>
      </p:sp>
    </p:spTree>
    <p:extLst>
      <p:ext uri="{BB962C8B-B14F-4D97-AF65-F5344CB8AC3E}">
        <p14:creationId xmlns:p14="http://schemas.microsoft.com/office/powerpoint/2010/main" val="8404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Program Relocation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Program issues virtual addresses</a:t>
            </a:r>
          </a:p>
          <a:p>
            <a:r>
              <a:rPr lang="en-US">
                <a:latin typeface="Arial" charset="0"/>
              </a:rPr>
              <a:t>Machine has physical addresses.</a:t>
            </a:r>
          </a:p>
          <a:p>
            <a:r>
              <a:rPr lang="en-US">
                <a:latin typeface="Arial" charset="0"/>
              </a:rPr>
              <a:t>If virtual == physical, then how can we have multiple programs resident concurrently?</a:t>
            </a:r>
          </a:p>
          <a:p>
            <a:r>
              <a:rPr lang="en-US">
                <a:latin typeface="Arial" charset="0"/>
              </a:rPr>
              <a:t>Instead, relocate virtual addresses to physical at run time.</a:t>
            </a:r>
          </a:p>
          <a:p>
            <a:pPr lvl="1"/>
            <a:r>
              <a:rPr lang="en-US">
                <a:latin typeface="Arial" charset="0"/>
              </a:rPr>
              <a:t>While we are relocating, also bounds check addresses for safety.</a:t>
            </a:r>
          </a:p>
          <a:p>
            <a:r>
              <a:rPr lang="en-US">
                <a:latin typeface="Arial" charset="0"/>
              </a:rPr>
              <a:t>I can relocate that program (safely) in two registers…</a:t>
            </a:r>
          </a:p>
        </p:txBody>
      </p:sp>
    </p:spTree>
    <p:extLst>
      <p:ext uri="{BB962C8B-B14F-4D97-AF65-F5344CB8AC3E}">
        <p14:creationId xmlns:p14="http://schemas.microsoft.com/office/powerpoint/2010/main" val="181446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7632700" y="1362075"/>
            <a:ext cx="1257300" cy="4864100"/>
            <a:chOff x="4808" y="858"/>
            <a:chExt cx="792" cy="3064"/>
          </a:xfrm>
        </p:grpSpPr>
        <p:sp>
          <p:nvSpPr>
            <p:cNvPr id="7209" name="Rectangle 6"/>
            <p:cNvSpPr>
              <a:spLocks noChangeArrowheads="1"/>
            </p:cNvSpPr>
            <p:nvPr/>
          </p:nvSpPr>
          <p:spPr bwMode="auto">
            <a:xfrm>
              <a:off x="4808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7"/>
            <p:cNvSpPr>
              <a:spLocks noChangeArrowheads="1"/>
            </p:cNvSpPr>
            <p:nvPr/>
          </p:nvSpPr>
          <p:spPr bwMode="auto">
            <a:xfrm>
              <a:off x="4808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8"/>
            <p:cNvSpPr>
              <a:spLocks noChangeArrowheads="1"/>
            </p:cNvSpPr>
            <p:nvPr/>
          </p:nvSpPr>
          <p:spPr bwMode="auto">
            <a:xfrm>
              <a:off x="4808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9"/>
            <p:cNvSpPr>
              <a:spLocks noChangeArrowheads="1"/>
            </p:cNvSpPr>
            <p:nvPr/>
          </p:nvSpPr>
          <p:spPr bwMode="auto">
            <a:xfrm>
              <a:off x="4808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"/>
            <p:cNvSpPr>
              <a:spLocks noChangeArrowheads="1"/>
            </p:cNvSpPr>
            <p:nvPr/>
          </p:nvSpPr>
          <p:spPr bwMode="auto">
            <a:xfrm>
              <a:off x="4808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1"/>
            <p:cNvSpPr>
              <a:spLocks noChangeArrowheads="1"/>
            </p:cNvSpPr>
            <p:nvPr/>
          </p:nvSpPr>
          <p:spPr bwMode="auto">
            <a:xfrm>
              <a:off x="4808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2"/>
            <p:cNvSpPr>
              <a:spLocks noChangeArrowheads="1"/>
            </p:cNvSpPr>
            <p:nvPr/>
          </p:nvSpPr>
          <p:spPr bwMode="auto">
            <a:xfrm>
              <a:off x="4808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3"/>
            <p:cNvSpPr>
              <a:spLocks noChangeArrowheads="1"/>
            </p:cNvSpPr>
            <p:nvPr/>
          </p:nvSpPr>
          <p:spPr bwMode="auto">
            <a:xfrm>
              <a:off x="4808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4"/>
            <p:cNvSpPr>
              <a:spLocks noChangeArrowheads="1"/>
            </p:cNvSpPr>
            <p:nvPr/>
          </p:nvSpPr>
          <p:spPr bwMode="auto">
            <a:xfrm>
              <a:off x="4808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5"/>
            <p:cNvSpPr>
              <a:spLocks noChangeArrowheads="1"/>
            </p:cNvSpPr>
            <p:nvPr/>
          </p:nvSpPr>
          <p:spPr bwMode="auto">
            <a:xfrm>
              <a:off x="4808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6"/>
            <p:cNvSpPr>
              <a:spLocks noChangeArrowheads="1"/>
            </p:cNvSpPr>
            <p:nvPr/>
          </p:nvSpPr>
          <p:spPr bwMode="auto">
            <a:xfrm>
              <a:off x="4808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7"/>
            <p:cNvSpPr>
              <a:spLocks noChangeArrowheads="1"/>
            </p:cNvSpPr>
            <p:nvPr/>
          </p:nvSpPr>
          <p:spPr bwMode="auto">
            <a:xfrm>
              <a:off x="4808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8"/>
            <p:cNvSpPr>
              <a:spLocks noChangeArrowheads="1"/>
            </p:cNvSpPr>
            <p:nvPr/>
          </p:nvSpPr>
          <p:spPr bwMode="auto">
            <a:xfrm>
              <a:off x="4808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9"/>
            <p:cNvSpPr>
              <a:spLocks noChangeArrowheads="1"/>
            </p:cNvSpPr>
            <p:nvPr/>
          </p:nvSpPr>
          <p:spPr bwMode="auto">
            <a:xfrm>
              <a:off x="4808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20"/>
            <p:cNvSpPr>
              <a:spLocks noChangeArrowheads="1"/>
            </p:cNvSpPr>
            <p:nvPr/>
          </p:nvSpPr>
          <p:spPr bwMode="auto">
            <a:xfrm>
              <a:off x="4808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21"/>
            <p:cNvSpPr>
              <a:spLocks noChangeArrowheads="1"/>
            </p:cNvSpPr>
            <p:nvPr/>
          </p:nvSpPr>
          <p:spPr bwMode="auto">
            <a:xfrm>
              <a:off x="4808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Rectangle 22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7175" name="Rectangle 23"/>
          <p:cNvSpPr>
            <a:spLocks noChangeArrowheads="1"/>
          </p:cNvSpPr>
          <p:nvPr/>
        </p:nvSpPr>
        <p:spPr bwMode="auto">
          <a:xfrm>
            <a:off x="6562725" y="1201738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7176" name="Rectangle 24"/>
          <p:cNvSpPr>
            <a:spLocks noChangeArrowheads="1"/>
          </p:cNvSpPr>
          <p:nvPr/>
        </p:nvSpPr>
        <p:spPr bwMode="auto">
          <a:xfrm>
            <a:off x="7532688" y="2474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7177" name="Line 25"/>
          <p:cNvSpPr>
            <a:spLocks noChangeShapeType="1"/>
          </p:cNvSpPr>
          <p:nvPr/>
        </p:nvSpPr>
        <p:spPr bwMode="auto">
          <a:xfrm>
            <a:off x="74041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26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27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Rectangle 28"/>
          <p:cNvSpPr>
            <a:spLocks noChangeArrowheads="1"/>
          </p:cNvSpPr>
          <p:nvPr/>
        </p:nvSpPr>
        <p:spPr bwMode="auto">
          <a:xfrm>
            <a:off x="708025" y="4546600"/>
            <a:ext cx="1231900" cy="18796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</a:pPr>
            <a:endParaRPr lang="en-US" sz="800" dirty="0"/>
          </a:p>
          <a:p>
            <a:pPr algn="ctr">
              <a:lnSpc>
                <a:spcPct val="80000"/>
              </a:lnSpc>
            </a:pPr>
            <a:r>
              <a:rPr lang="en-US" dirty="0"/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P</a:t>
            </a:r>
            <a:r>
              <a:rPr lang="ja-JP" altLang="en-US" i="1" dirty="0"/>
              <a:t>’</a:t>
            </a:r>
            <a:r>
              <a:rPr lang="en-US" i="1" dirty="0"/>
              <a:t>s</a:t>
            </a:r>
            <a:endParaRPr lang="en-US" dirty="0"/>
          </a:p>
          <a:p>
            <a:pPr algn="ctr">
              <a:lnSpc>
                <a:spcPct val="80000"/>
              </a:lnSpc>
            </a:pPr>
            <a:r>
              <a:rPr lang="en-US" i="1" dirty="0"/>
              <a:t>virtual</a:t>
            </a:r>
            <a:br>
              <a:rPr lang="en-US" i="1" dirty="0"/>
            </a:br>
            <a:r>
              <a:rPr lang="en-US" i="1" dirty="0"/>
              <a:t>address</a:t>
            </a:r>
            <a:br>
              <a:rPr lang="en-US" i="1" dirty="0"/>
            </a:br>
            <a:r>
              <a:rPr lang="en-US" i="1" dirty="0"/>
              <a:t>space</a:t>
            </a:r>
          </a:p>
        </p:txBody>
      </p:sp>
      <p:sp>
        <p:nvSpPr>
          <p:cNvPr id="7181" name="Rectangle 29"/>
          <p:cNvSpPr>
            <a:spLocks noChangeArrowheads="1"/>
          </p:cNvSpPr>
          <p:nvPr/>
        </p:nvSpPr>
        <p:spPr bwMode="auto">
          <a:xfrm>
            <a:off x="382588" y="621823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182" name="Rectangle 30"/>
          <p:cNvSpPr>
            <a:spLocks noChangeArrowheads="1"/>
          </p:cNvSpPr>
          <p:nvPr/>
        </p:nvSpPr>
        <p:spPr bwMode="auto">
          <a:xfrm>
            <a:off x="1588" y="4376738"/>
            <a:ext cx="9588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  <a:endParaRPr lang="en-US" sz="1800" b="1">
              <a:solidFill>
                <a:schemeClr val="folHlink"/>
              </a:solidFill>
              <a:latin typeface="Courier" charset="0"/>
            </a:endParaRPr>
          </a:p>
        </p:txBody>
      </p:sp>
      <p:sp>
        <p:nvSpPr>
          <p:cNvPr id="7183" name="Rectangle 31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7184" name="Rectangle 32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394273" name="Oval 33"/>
          <p:cNvSpPr>
            <a:spLocks noChangeArrowheads="1"/>
          </p:cNvSpPr>
          <p:nvPr/>
        </p:nvSpPr>
        <p:spPr bwMode="auto">
          <a:xfrm>
            <a:off x="838200" y="2616200"/>
            <a:ext cx="939800" cy="901700"/>
          </a:xfrm>
          <a:prstGeom prst="ellipse">
            <a:avLst/>
          </a:prstGeom>
          <a:solidFill>
            <a:srgbClr val="FFFFCC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+mn-ea"/>
              </a:rPr>
              <a:t>CPU</a:t>
            </a:r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>
            <a:off x="5010150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Oval 35"/>
          <p:cNvSpPr>
            <a:spLocks noChangeArrowheads="1"/>
          </p:cNvSpPr>
          <p:nvPr/>
        </p:nvSpPr>
        <p:spPr bwMode="auto">
          <a:xfrm>
            <a:off x="4768850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4344988" y="3975100"/>
            <a:ext cx="1317625" cy="1243013"/>
            <a:chOff x="2737" y="2504"/>
            <a:chExt cx="830" cy="783"/>
          </a:xfrm>
        </p:grpSpPr>
        <p:sp>
          <p:nvSpPr>
            <p:cNvPr id="394276" name="Rectangle 36"/>
            <p:cNvSpPr>
              <a:spLocks noChangeArrowheads="1"/>
            </p:cNvSpPr>
            <p:nvPr/>
          </p:nvSpPr>
          <p:spPr bwMode="auto">
            <a:xfrm>
              <a:off x="2900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1000</a:t>
              </a:r>
            </a:p>
          </p:txBody>
        </p:sp>
        <p:sp>
          <p:nvSpPr>
            <p:cNvPr id="7208" name="Rectangle 37"/>
            <p:cNvSpPr>
              <a:spLocks noChangeArrowheads="1"/>
            </p:cNvSpPr>
            <p:nvPr/>
          </p:nvSpPr>
          <p:spPr bwMode="auto">
            <a:xfrm>
              <a:off x="2737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Base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78" name="Line 38"/>
          <p:cNvSpPr>
            <a:spLocks noChangeShapeType="1"/>
          </p:cNvSpPr>
          <p:nvPr/>
        </p:nvSpPr>
        <p:spPr bwMode="auto">
          <a:xfrm flipH="1">
            <a:off x="5270500" y="3086100"/>
            <a:ext cx="22733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0" name="Line 40"/>
          <p:cNvSpPr>
            <a:spLocks noChangeShapeType="1"/>
          </p:cNvSpPr>
          <p:nvPr/>
        </p:nvSpPr>
        <p:spPr bwMode="auto">
          <a:xfrm flipH="1">
            <a:off x="1790700" y="3086100"/>
            <a:ext cx="1600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1" name="Rectangle 41"/>
          <p:cNvSpPr>
            <a:spLocks noChangeArrowheads="1"/>
          </p:cNvSpPr>
          <p:nvPr/>
        </p:nvSpPr>
        <p:spPr bwMode="auto">
          <a:xfrm>
            <a:off x="18034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394282" name="Line 42"/>
          <p:cNvSpPr>
            <a:spLocks noChangeShapeType="1"/>
          </p:cNvSpPr>
          <p:nvPr/>
        </p:nvSpPr>
        <p:spPr bwMode="auto">
          <a:xfrm>
            <a:off x="3633788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3" name="Oval 43"/>
          <p:cNvSpPr>
            <a:spLocks noChangeArrowheads="1"/>
          </p:cNvSpPr>
          <p:nvPr/>
        </p:nvSpPr>
        <p:spPr bwMode="auto">
          <a:xfrm>
            <a:off x="3405188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981325" y="3975100"/>
            <a:ext cx="1317625" cy="1243013"/>
            <a:chOff x="1878" y="2504"/>
            <a:chExt cx="830" cy="783"/>
          </a:xfrm>
        </p:grpSpPr>
        <p:sp>
          <p:nvSpPr>
            <p:cNvPr id="394284" name="Rectangle 44"/>
            <p:cNvSpPr>
              <a:spLocks noChangeArrowheads="1"/>
            </p:cNvSpPr>
            <p:nvPr/>
          </p:nvSpPr>
          <p:spPr bwMode="auto">
            <a:xfrm>
              <a:off x="2041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500</a:t>
              </a:r>
            </a:p>
          </p:txBody>
        </p:sp>
        <p:sp>
          <p:nvSpPr>
            <p:cNvPr id="7206" name="Rectangle 45"/>
            <p:cNvSpPr>
              <a:spLocks noChangeArrowheads="1"/>
            </p:cNvSpPr>
            <p:nvPr/>
          </p:nvSpPr>
          <p:spPr bwMode="auto">
            <a:xfrm>
              <a:off x="1878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Limit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86" name="Line 46"/>
          <p:cNvSpPr>
            <a:spLocks noChangeShapeType="1"/>
          </p:cNvSpPr>
          <p:nvPr/>
        </p:nvSpPr>
        <p:spPr bwMode="auto">
          <a:xfrm>
            <a:off x="3651250" y="2266950"/>
            <a:ext cx="0" cy="5524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7" name="Rectangle 47"/>
          <p:cNvSpPr>
            <a:spLocks noChangeArrowheads="1"/>
          </p:cNvSpPr>
          <p:nvPr/>
        </p:nvSpPr>
        <p:spPr bwMode="auto">
          <a:xfrm>
            <a:off x="2881313" y="1508125"/>
            <a:ext cx="15525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EXCEPTION</a:t>
            </a:r>
          </a:p>
        </p:txBody>
      </p:sp>
      <p:sp>
        <p:nvSpPr>
          <p:cNvPr id="7197" name="AutoShape 48"/>
          <p:cNvSpPr>
            <a:spLocks noChangeArrowheads="1"/>
          </p:cNvSpPr>
          <p:nvPr/>
        </p:nvSpPr>
        <p:spPr bwMode="auto">
          <a:xfrm rot="-5400000">
            <a:off x="854075" y="3714750"/>
            <a:ext cx="927100" cy="711200"/>
          </a:xfrm>
          <a:prstGeom prst="rightArrow">
            <a:avLst>
              <a:gd name="adj1" fmla="val 75000"/>
              <a:gd name="adj2" fmla="val 65185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9" name="Rectangle 49"/>
          <p:cNvSpPr>
            <a:spLocks noChangeArrowheads="1"/>
          </p:cNvSpPr>
          <p:nvPr/>
        </p:nvSpPr>
        <p:spPr bwMode="auto">
          <a:xfrm>
            <a:off x="52578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Physical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394290" name="Rectangle 50"/>
          <p:cNvSpPr>
            <a:spLocks noChangeArrowheads="1"/>
          </p:cNvSpPr>
          <p:nvPr/>
        </p:nvSpPr>
        <p:spPr bwMode="auto">
          <a:xfrm>
            <a:off x="3852863" y="30226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yes</a:t>
            </a:r>
          </a:p>
        </p:txBody>
      </p:sp>
      <p:sp>
        <p:nvSpPr>
          <p:cNvPr id="394291" name="Rectangle 51"/>
          <p:cNvSpPr>
            <a:spLocks noChangeArrowheads="1"/>
          </p:cNvSpPr>
          <p:nvPr/>
        </p:nvSpPr>
        <p:spPr bwMode="auto">
          <a:xfrm>
            <a:off x="3611563" y="24384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no</a:t>
            </a:r>
          </a:p>
        </p:txBody>
      </p:sp>
      <p:sp>
        <p:nvSpPr>
          <p:cNvPr id="7201" name="Text Box 52"/>
          <p:cNvSpPr txBox="1">
            <a:spLocks noChangeArrowheads="1"/>
          </p:cNvSpPr>
          <p:nvPr/>
        </p:nvSpPr>
        <p:spPr bwMode="auto">
          <a:xfrm>
            <a:off x="515938" y="4002088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Instructions</a:t>
            </a:r>
          </a:p>
        </p:txBody>
      </p:sp>
      <p:sp>
        <p:nvSpPr>
          <p:cNvPr id="7202" name="Rectangle 53"/>
          <p:cNvSpPr>
            <a:spLocks noChangeArrowheads="1"/>
          </p:cNvSpPr>
          <p:nvPr/>
        </p:nvSpPr>
        <p:spPr bwMode="auto">
          <a:xfrm>
            <a:off x="7532688" y="28178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7203" name="Rectangle 54"/>
          <p:cNvSpPr>
            <a:spLocks noChangeArrowheads="1"/>
          </p:cNvSpPr>
          <p:nvPr/>
        </p:nvSpPr>
        <p:spPr bwMode="auto">
          <a:xfrm>
            <a:off x="7532688" y="3160713"/>
            <a:ext cx="14652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physical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address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space</a:t>
            </a:r>
          </a:p>
        </p:txBody>
      </p:sp>
      <p:sp>
        <p:nvSpPr>
          <p:cNvPr id="394279" name="Line 39"/>
          <p:cNvSpPr>
            <a:spLocks noChangeShapeType="1"/>
          </p:cNvSpPr>
          <p:nvPr/>
        </p:nvSpPr>
        <p:spPr bwMode="auto">
          <a:xfrm flipH="1">
            <a:off x="3886200" y="3086100"/>
            <a:ext cx="863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register translation</a:t>
            </a:r>
          </a:p>
        </p:txBody>
      </p:sp>
    </p:spTree>
    <p:extLst>
      <p:ext uri="{BB962C8B-B14F-4D97-AF65-F5344CB8AC3E}">
        <p14:creationId xmlns:p14="http://schemas.microsoft.com/office/powerpoint/2010/main" val="17044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9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74" grpId="0" animBg="1"/>
      <p:bldP spid="394275" grpId="0" animBg="1" autoUpdateAnimBg="0"/>
      <p:bldP spid="394278" grpId="0" animBg="1"/>
      <p:bldP spid="394280" grpId="0" animBg="1"/>
      <p:bldP spid="394281" grpId="0" autoUpdateAnimBg="0"/>
      <p:bldP spid="394282" grpId="0" animBg="1"/>
      <p:bldP spid="394283" grpId="0" animBg="1" autoUpdateAnimBg="0"/>
      <p:bldP spid="394286" grpId="0" animBg="1"/>
      <p:bldP spid="394287" grpId="0" autoUpdateAnimBg="0"/>
      <p:bldP spid="394289" grpId="0" autoUpdateAnimBg="0"/>
      <p:bldP spid="394290" grpId="0" autoUpdateAnimBg="0"/>
      <p:bldP spid="394291" grpId="0" autoUpdateAnimBg="0"/>
      <p:bldP spid="39427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11622</TotalTime>
  <Words>2480</Words>
  <Application>Microsoft Macintosh PowerPoint</Application>
  <PresentationFormat>On-screen Show (4:3)</PresentationFormat>
  <Paragraphs>458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Comic Sans MS</vt:lpstr>
      <vt:lpstr>Courier</vt:lpstr>
      <vt:lpstr>Monotype Sorts</vt:lpstr>
      <vt:lpstr>Times</vt:lpstr>
      <vt:lpstr>Times New Roman</vt:lpstr>
      <vt:lpstr>Wingdings</vt:lpstr>
      <vt:lpstr>Office Theme</vt:lpstr>
      <vt:lpstr>Memory Management Basics</vt:lpstr>
      <vt:lpstr>Background Detour: Splitting Numbers</vt:lpstr>
      <vt:lpstr>Background Detour: Splitting Numbers (2)</vt:lpstr>
      <vt:lpstr>Splitting Numbers in Base 2</vt:lpstr>
      <vt:lpstr>Why do we care?</vt:lpstr>
      <vt:lpstr>Review: Address Spaces</vt:lpstr>
      <vt:lpstr>PowerPoint Presentation</vt:lpstr>
      <vt:lpstr>Program Relocation</vt:lpstr>
      <vt:lpstr>2 register translation</vt:lpstr>
      <vt:lpstr>PowerPoint Presentation</vt:lpstr>
      <vt:lpstr>The Fragmentation Problem</vt:lpstr>
      <vt:lpstr>Dynamic Allocation of Partitions</vt:lpstr>
      <vt:lpstr>First Fit Allocation</vt:lpstr>
      <vt:lpstr>First Fit: Rationale and Implementation</vt:lpstr>
      <vt:lpstr>Best Fit Allocation</vt:lpstr>
      <vt:lpstr>Best Fit: Rationale and Implementation</vt:lpstr>
      <vt:lpstr>Worst Fit Allocation</vt:lpstr>
      <vt:lpstr>Worst Fit: Rationale and Implementation</vt:lpstr>
      <vt:lpstr>Allocation strategies </vt:lpstr>
      <vt:lpstr>Eliminating Fragmentation</vt:lpstr>
      <vt:lpstr>Sharing Between Processes</vt:lpstr>
      <vt:lpstr>Multiple (sub) Name Spaces</vt:lpstr>
      <vt:lpstr>Segmentation</vt:lpstr>
      <vt:lpstr>Implementing Segmentation</vt:lpstr>
      <vt:lpstr>Are we done?</vt:lpstr>
      <vt:lpstr>Trivia: Revisiting fork()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242</cp:revision>
  <cp:lastPrinted>2018-10-01T19:44:28Z</cp:lastPrinted>
  <dcterms:created xsi:type="dcterms:W3CDTF">2012-09-21T01:57:31Z</dcterms:created>
  <dcterms:modified xsi:type="dcterms:W3CDTF">2023-10-11T12:41:57Z</dcterms:modified>
</cp:coreProperties>
</file>