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0" r:id="rId2"/>
    <p:sldMasterId id="2147483714" r:id="rId3"/>
    <p:sldMasterId id="2147483727" r:id="rId4"/>
    <p:sldMasterId id="2147483740" r:id="rId5"/>
  </p:sldMasterIdLst>
  <p:notesMasterIdLst>
    <p:notesMasterId r:id="rId18"/>
  </p:notesMasterIdLst>
  <p:handoutMasterIdLst>
    <p:handoutMasterId r:id="rId19"/>
  </p:handoutMasterIdLst>
  <p:sldIdLst>
    <p:sldId id="285" r:id="rId6"/>
    <p:sldId id="286" r:id="rId7"/>
    <p:sldId id="290" r:id="rId8"/>
    <p:sldId id="292" r:id="rId9"/>
    <p:sldId id="293" r:id="rId10"/>
    <p:sldId id="287" r:id="rId11"/>
    <p:sldId id="294" r:id="rId12"/>
    <p:sldId id="295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fie Verhoeve" initials="SV" lastIdx="5" clrIdx="0"/>
  <p:cmAuthor id="1" name="Tim Wauters" initials="T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DB813"/>
    <a:srgbClr val="FE5000"/>
    <a:srgbClr val="333192"/>
    <a:srgbClr val="E51B24"/>
    <a:srgbClr val="CC3300"/>
    <a:srgbClr val="00AEEF"/>
    <a:srgbClr val="8DC63F"/>
    <a:srgbClr val="DE3C10"/>
    <a:srgbClr val="44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98618" autoAdjust="0"/>
  </p:normalViewPr>
  <p:slideViewPr>
    <p:cSldViewPr>
      <p:cViewPr varScale="1">
        <p:scale>
          <a:sx n="88" d="100"/>
          <a:sy n="88" d="100"/>
        </p:scale>
        <p:origin x="-1088" y="-112"/>
      </p:cViewPr>
      <p:guideLst>
        <p:guide orient="horz" pos="2614"/>
        <p:guide orient="horz" pos="924"/>
        <p:guide orient="horz" pos="979"/>
        <p:guide pos="4364"/>
        <p:guide pos="5515"/>
        <p:guide pos="1570"/>
        <p:guide pos="356"/>
      </p:guideLst>
    </p:cSldViewPr>
  </p:slideViewPr>
  <p:outlineViewPr>
    <p:cViewPr>
      <p:scale>
        <a:sx n="33" d="100"/>
        <a:sy n="33" d="100"/>
      </p:scale>
      <p:origin x="0" y="135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580402-BC28-4121-9393-BED993096E35}" type="datetimeFigureOut">
              <a:rPr lang="nl-BE"/>
              <a:pPr>
                <a:defRPr/>
              </a:pPr>
              <a:t>10/25/13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69678-3223-4B2D-99B8-BC865B4F6C3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9961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FC83F9-7FF1-4DFF-83BC-2E410F2994D3}" type="datetimeFigureOut">
              <a:rPr lang="nl-BE"/>
              <a:pPr>
                <a:defRPr/>
              </a:pPr>
              <a:t>10/25/13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83710B-BD53-4F62-B8C7-EC83F3494EA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0598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wmf"/><Relationship Id="rId3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wmf"/><Relationship Id="rId3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3203575" y="3503613"/>
            <a:ext cx="36036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993900"/>
          </a:xfrm>
        </p:spPr>
        <p:txBody>
          <a:bodyPr anchor="ctr"/>
          <a:lstStyle>
            <a:lvl1pPr algn="ctr"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fld id="{4EE520DB-0769-4B0F-98F1-180C28868121}" type="datetime1">
              <a:rPr lang="en-GB"/>
              <a:pPr/>
              <a:t>10/25/13</a:t>
            </a:fld>
            <a:endParaRPr lang="de-DE"/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r>
              <a:rPr lang="de-DE"/>
              <a:t>FP7 EULER (258307)</a:t>
            </a:r>
          </a:p>
        </p:txBody>
      </p:sp>
      <p:sp>
        <p:nvSpPr>
          <p:cNvPr id="3522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fld id="{1998BDC3-2328-4180-B137-A5D6F451AFF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755650" y="3432175"/>
            <a:ext cx="4103688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7894638" y="96838"/>
            <a:ext cx="1141412" cy="595312"/>
            <a:chOff x="476" y="1207"/>
            <a:chExt cx="719" cy="375"/>
          </a:xfrm>
        </p:grpSpPr>
        <p:sp>
          <p:nvSpPr>
            <p:cNvPr id="352266" name="Rectangle 10"/>
            <p:cNvSpPr>
              <a:spLocks noChangeArrowheads="1"/>
            </p:cNvSpPr>
            <p:nvPr/>
          </p:nvSpPr>
          <p:spPr bwMode="auto">
            <a:xfrm>
              <a:off x="567" y="1389"/>
              <a:ext cx="226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35226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207"/>
              <a:ext cx="719" cy="3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352268" name="Rectangle 12"/>
            <p:cNvSpPr>
              <a:spLocks noChangeArrowheads="1"/>
            </p:cNvSpPr>
            <p:nvPr/>
          </p:nvSpPr>
          <p:spPr bwMode="auto">
            <a:xfrm>
              <a:off x="479" y="1212"/>
              <a:ext cx="238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5226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88" y="1225"/>
              <a:ext cx="227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/>
              <a:r>
                <a:rPr lang="en-US" sz="3600" kern="10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Book Antiqua"/>
                  <a:cs typeface="+mn-cs"/>
                </a:rPr>
                <a:t>EULER</a:t>
              </a:r>
            </a:p>
          </p:txBody>
        </p:sp>
      </p:grpSp>
      <p:pic>
        <p:nvPicPr>
          <p:cNvPr id="352270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7950"/>
            <a:ext cx="647700" cy="57626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352271" name="Rectangle 15"/>
          <p:cNvSpPr>
            <a:spLocks noChangeArrowheads="1"/>
          </p:cNvSpPr>
          <p:nvPr/>
        </p:nvSpPr>
        <p:spPr bwMode="auto">
          <a:xfrm flipV="1">
            <a:off x="4859338" y="3430588"/>
            <a:ext cx="4176712" cy="73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0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B680B-7BAE-42BD-9EBE-D813A5434FE6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8435-FA39-44CA-983C-A28CAA8ADDD6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86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96838"/>
            <a:ext cx="2016125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96838"/>
            <a:ext cx="5895975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CF453-6FCA-478B-BE22-E00604501D4F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FCAB7-4089-4CCF-82AF-479AA1C898A0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03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2017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86346"/>
          </a:xfrm>
        </p:spPr>
        <p:txBody>
          <a:bodyPr/>
          <a:lstStyle>
            <a:lvl1pPr marL="265113" indent="-265113">
              <a:buFont typeface="Arial" pitchFamily="34" charset="0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chemeClr val="accent6"/>
              </a:buClr>
              <a:buFont typeface="Verdana" pitchFamily="34" charset="0"/>
              <a:buChar char="‒"/>
              <a:defRPr sz="2000" b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accent6"/>
              </a:buClr>
              <a:buFont typeface="Verdana" pitchFamily="34" charset="0"/>
              <a:buChar char="‒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latin typeface="Calibri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09C1-B0A8-427F-B200-DEBC5EFF9AE6}" type="slidenum">
              <a:rPr lang="nl-BE">
                <a:latin typeface="Calibri"/>
              </a:rPr>
              <a:pPr>
                <a:defRPr/>
              </a:pPr>
              <a:t>‹#›</a:t>
            </a:fld>
            <a:endParaRPr lang="nl-B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86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3500438"/>
            <a:ext cx="9144000" cy="33575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 smtClean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2403475" y="1343025"/>
            <a:ext cx="4240213" cy="1654175"/>
            <a:chOff x="1514" y="846"/>
            <a:chExt cx="2671" cy="1042"/>
          </a:xfrm>
        </p:grpSpPr>
        <p:pic>
          <p:nvPicPr>
            <p:cNvPr id="5" name="Picture 15" descr="BonFIRE_v4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" y="846"/>
              <a:ext cx="2671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19" y="1657"/>
              <a:ext cx="265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/>
              <a:r>
                <a:rPr lang="en-GB" b="1" i="1" smtClean="0">
                  <a:solidFill>
                    <a:srgbClr val="C00000"/>
                  </a:solidFill>
                  <a:ea typeface="ＭＳ Ｐゴシック" charset="0"/>
                  <a:cs typeface="+mn-cs"/>
                </a:rPr>
                <a:t>Building service testbeds on FIRE</a:t>
              </a:r>
              <a:endParaRPr lang="en-GB" b="1" smtClean="0">
                <a:solidFill>
                  <a:srgbClr val="C00000"/>
                </a:solidFill>
                <a:ea typeface="ＭＳ Ｐゴシック" charset="0"/>
                <a:cs typeface="+mn-cs"/>
              </a:endParaRPr>
            </a:p>
          </p:txBody>
        </p:sp>
      </p:grp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561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5.2, Open Call Experiment</a:t>
            </a:r>
            <a:r>
              <a:rPr lang="en-GB">
                <a:solidFill>
                  <a:srgbClr val="FFFFFF"/>
                </a:solidFill>
              </a:rPr>
              <a:t> “VCOC”, Madrid</a:t>
            </a:r>
          </a:p>
        </p:txBody>
      </p:sp>
    </p:spTree>
    <p:extLst>
      <p:ext uri="{BB962C8B-B14F-4D97-AF65-F5344CB8AC3E}">
        <p14:creationId xmlns:p14="http://schemas.microsoft.com/office/powerpoint/2010/main" val="1995991344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“VCOC”, Madrid</a:t>
            </a:r>
          </a:p>
        </p:txBody>
      </p:sp>
    </p:spTree>
    <p:extLst>
      <p:ext uri="{BB962C8B-B14F-4D97-AF65-F5344CB8AC3E}">
        <p14:creationId xmlns:p14="http://schemas.microsoft.com/office/powerpoint/2010/main" val="1529966770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5.2, Open Call Experiment</a:t>
            </a:r>
            <a:r>
              <a:rPr lang="en-GB">
                <a:solidFill>
                  <a:srgbClr val="FFFFFF"/>
                </a:solidFill>
              </a:rPr>
              <a:t> “VCOC”, Madrid</a:t>
            </a:r>
          </a:p>
        </p:txBody>
      </p:sp>
    </p:spTree>
    <p:extLst>
      <p:ext uri="{BB962C8B-B14F-4D97-AF65-F5344CB8AC3E}">
        <p14:creationId xmlns:p14="http://schemas.microsoft.com/office/powerpoint/2010/main" val="2956134895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875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“ExperimentName”, Madrid</a:t>
            </a:r>
          </a:p>
        </p:txBody>
      </p:sp>
    </p:spTree>
    <p:extLst>
      <p:ext uri="{BB962C8B-B14F-4D97-AF65-F5344CB8AC3E}">
        <p14:creationId xmlns:p14="http://schemas.microsoft.com/office/powerpoint/2010/main" val="3080706656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“ExperimentNameMadrid</a:t>
            </a:r>
          </a:p>
        </p:txBody>
      </p:sp>
    </p:spTree>
    <p:extLst>
      <p:ext uri="{BB962C8B-B14F-4D97-AF65-F5344CB8AC3E}">
        <p14:creationId xmlns:p14="http://schemas.microsoft.com/office/powerpoint/2010/main" val="3229472328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“ExperimentName”, Ghent Review</a:t>
            </a:r>
          </a:p>
        </p:txBody>
      </p:sp>
    </p:spTree>
    <p:extLst>
      <p:ext uri="{BB962C8B-B14F-4D97-AF65-F5344CB8AC3E}">
        <p14:creationId xmlns:p14="http://schemas.microsoft.com/office/powerpoint/2010/main" val="1263788566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“ExperimentName”, Ghent Review</a:t>
            </a:r>
          </a:p>
        </p:txBody>
      </p:sp>
    </p:spTree>
    <p:extLst>
      <p:ext uri="{BB962C8B-B14F-4D97-AF65-F5344CB8AC3E}">
        <p14:creationId xmlns:p14="http://schemas.microsoft.com/office/powerpoint/2010/main" val="1858129817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71A43-7187-4B49-902A-F35E6C374EF0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915AF-BBF3-4DF6-BC19-9D4AA6FBAB14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41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“ExperimentName”, Ghent Review</a:t>
            </a:r>
          </a:p>
        </p:txBody>
      </p:sp>
    </p:spTree>
    <p:extLst>
      <p:ext uri="{BB962C8B-B14F-4D97-AF65-F5344CB8AC3E}">
        <p14:creationId xmlns:p14="http://schemas.microsoft.com/office/powerpoint/2010/main" val="4114655735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“ExperimentName”, Ghent Review</a:t>
            </a:r>
          </a:p>
        </p:txBody>
      </p:sp>
    </p:spTree>
    <p:extLst>
      <p:ext uri="{BB962C8B-B14F-4D97-AF65-F5344CB8AC3E}">
        <p14:creationId xmlns:p14="http://schemas.microsoft.com/office/powerpoint/2010/main" val="3141837601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“ExperimentName”, Ghent Review</a:t>
            </a:r>
          </a:p>
        </p:txBody>
      </p:sp>
    </p:spTree>
    <p:extLst>
      <p:ext uri="{BB962C8B-B14F-4D97-AF65-F5344CB8AC3E}">
        <p14:creationId xmlns:p14="http://schemas.microsoft.com/office/powerpoint/2010/main" val="3241379109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Activity 5, WP 5.x, Open Call Experiment</a:t>
            </a:r>
            <a:r>
              <a:rPr lang="en-GB">
                <a:solidFill>
                  <a:srgbClr val="FFFFFF"/>
                </a:solidFill>
              </a:rPr>
              <a:t> “ExperimentName”, Ghent Review</a:t>
            </a:r>
          </a:p>
        </p:txBody>
      </p:sp>
    </p:spTree>
    <p:extLst>
      <p:ext uri="{BB962C8B-B14F-4D97-AF65-F5344CB8AC3E}">
        <p14:creationId xmlns:p14="http://schemas.microsoft.com/office/powerpoint/2010/main" val="600159430"/>
      </p:ext>
    </p:extLst>
  </p:cSld>
  <p:clrMapOvr>
    <a:masterClrMapping/>
  </p:clrMapOvr>
  <p:transition xmlns:p14="http://schemas.microsoft.com/office/powerpoint/2010/main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3203575" y="3503613"/>
            <a:ext cx="36036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993900"/>
          </a:xfrm>
        </p:spPr>
        <p:txBody>
          <a:bodyPr anchor="ctr"/>
          <a:lstStyle>
            <a:lvl1pPr algn="ctr"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fld id="{4EE520DB-0769-4B0F-98F1-180C28868121}" type="datetime1">
              <a:rPr lang="en-GB"/>
              <a:pPr/>
              <a:t>10/25/13</a:t>
            </a:fld>
            <a:endParaRPr lang="de-DE"/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r>
              <a:rPr lang="de-DE"/>
              <a:t>FP7 EULER (258307)</a:t>
            </a:r>
          </a:p>
        </p:txBody>
      </p:sp>
      <p:sp>
        <p:nvSpPr>
          <p:cNvPr id="3522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fld id="{1998BDC3-2328-4180-B137-A5D6F451AFF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755650" y="3432175"/>
            <a:ext cx="4103688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7894638" y="96838"/>
            <a:ext cx="1141412" cy="595312"/>
            <a:chOff x="476" y="1207"/>
            <a:chExt cx="719" cy="375"/>
          </a:xfrm>
        </p:grpSpPr>
        <p:sp>
          <p:nvSpPr>
            <p:cNvPr id="352266" name="Rectangle 10"/>
            <p:cNvSpPr>
              <a:spLocks noChangeArrowheads="1"/>
            </p:cNvSpPr>
            <p:nvPr/>
          </p:nvSpPr>
          <p:spPr bwMode="auto">
            <a:xfrm>
              <a:off x="567" y="1389"/>
              <a:ext cx="226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5226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207"/>
              <a:ext cx="719" cy="3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352268" name="Rectangle 12"/>
            <p:cNvSpPr>
              <a:spLocks noChangeArrowheads="1"/>
            </p:cNvSpPr>
            <p:nvPr/>
          </p:nvSpPr>
          <p:spPr bwMode="auto">
            <a:xfrm>
              <a:off x="479" y="1212"/>
              <a:ext cx="238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226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88" y="1225"/>
              <a:ext cx="227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/>
              <a:r>
                <a:rPr lang="en-US" sz="3600" kern="10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Book Antiqua"/>
                </a:rPr>
                <a:t>EULER</a:t>
              </a:r>
            </a:p>
          </p:txBody>
        </p:sp>
      </p:grpSp>
      <p:pic>
        <p:nvPicPr>
          <p:cNvPr id="352270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7950"/>
            <a:ext cx="647700" cy="57626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352271" name="Rectangle 15"/>
          <p:cNvSpPr>
            <a:spLocks noChangeArrowheads="1"/>
          </p:cNvSpPr>
          <p:nvPr/>
        </p:nvSpPr>
        <p:spPr bwMode="auto">
          <a:xfrm flipV="1">
            <a:off x="4859338" y="3430588"/>
            <a:ext cx="4176712" cy="73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71A43-7187-4B49-902A-F35E6C374EF0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915AF-BBF3-4DF6-BC19-9D4AA6FBAB14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230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BB417-BAD6-439A-A8D8-80B3EE5F703E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B3BA-CD6B-4025-83E7-70D381029357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86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39560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341438"/>
            <a:ext cx="39560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A16AD-F2B6-42F3-B12F-D97C991FAFFA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3700D-50A4-435A-B321-890D42A628B7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42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83043-4E60-4390-8AFD-CFF67DB99859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B2B3-D30A-4934-ABF5-972D2788A672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23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48E3F-2423-449C-AD38-2E8145B791A5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E3000-FBFD-4D56-AA66-774CD4F6D2A8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57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BB417-BAD6-439A-A8D8-80B3EE5F703E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B3BA-CD6B-4025-83E7-70D381029357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49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44952-629A-4466-982B-7D58A99CF443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A337-E036-4F50-9330-02BC6409CCC5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198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DDE30-BDBE-4934-A03A-D9AB70ACCACA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8B63-D5A9-4ED7-916D-C809CE1245AF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3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02D7D-5F50-418E-88C5-90935AF1BFD4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9ACF-3CC5-420F-A15B-2E51D058EF11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01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B680B-7BAE-42BD-9EBE-D813A5434FE6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8435-FA39-44CA-983C-A28CAA8ADDD6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718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96838"/>
            <a:ext cx="2016125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96838"/>
            <a:ext cx="5895975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CF453-6FCA-478B-BE22-E00604501D4F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FCAB7-4089-4CCF-82AF-479AA1C898A0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25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2017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86346"/>
          </a:xfrm>
        </p:spPr>
        <p:txBody>
          <a:bodyPr/>
          <a:lstStyle>
            <a:lvl1pPr marL="265113" indent="-265113">
              <a:buFont typeface="Arial" pitchFamily="34" charset="0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chemeClr val="accent6"/>
              </a:buClr>
              <a:buFont typeface="Verdana" pitchFamily="34" charset="0"/>
              <a:buChar char="‒"/>
              <a:defRPr sz="2000" b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accent6"/>
              </a:buClr>
              <a:buFont typeface="Verdana" pitchFamily="34" charset="0"/>
              <a:buChar char="‒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latin typeface="Calibri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09C1-B0A8-427F-B200-DEBC5EFF9AE6}" type="slidenum">
              <a:rPr lang="nl-BE">
                <a:latin typeface="Calibri"/>
              </a:rPr>
              <a:pPr>
                <a:defRPr/>
              </a:pPr>
              <a:t>‹#›</a:t>
            </a:fld>
            <a:endParaRPr lang="nl-B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996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3203575" y="3503613"/>
            <a:ext cx="36036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993900"/>
          </a:xfrm>
        </p:spPr>
        <p:txBody>
          <a:bodyPr anchor="ctr"/>
          <a:lstStyle>
            <a:lvl1pPr algn="ctr"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fld id="{4EE520DB-0769-4B0F-98F1-180C28868121}" type="datetime1">
              <a:rPr lang="en-GB"/>
              <a:pPr/>
              <a:t>10/25/13</a:t>
            </a:fld>
            <a:endParaRPr lang="de-DE"/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r>
              <a:rPr lang="de-DE"/>
              <a:t>FP7 EULER (258307)</a:t>
            </a:r>
          </a:p>
        </p:txBody>
      </p:sp>
      <p:sp>
        <p:nvSpPr>
          <p:cNvPr id="3522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77777"/>
                </a:solidFill>
                <a:latin typeface="Book Antiqua" pitchFamily="18" charset="0"/>
              </a:defRPr>
            </a:lvl1pPr>
          </a:lstStyle>
          <a:p>
            <a:fld id="{1998BDC3-2328-4180-B137-A5D6F451AFF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755650" y="3432175"/>
            <a:ext cx="4103688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7894638" y="96838"/>
            <a:ext cx="1141412" cy="595312"/>
            <a:chOff x="476" y="1207"/>
            <a:chExt cx="719" cy="375"/>
          </a:xfrm>
        </p:grpSpPr>
        <p:sp>
          <p:nvSpPr>
            <p:cNvPr id="352266" name="Rectangle 10"/>
            <p:cNvSpPr>
              <a:spLocks noChangeArrowheads="1"/>
            </p:cNvSpPr>
            <p:nvPr/>
          </p:nvSpPr>
          <p:spPr bwMode="auto">
            <a:xfrm>
              <a:off x="567" y="1389"/>
              <a:ext cx="226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35226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207"/>
              <a:ext cx="719" cy="3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352268" name="Rectangle 12"/>
            <p:cNvSpPr>
              <a:spLocks noChangeArrowheads="1"/>
            </p:cNvSpPr>
            <p:nvPr/>
          </p:nvSpPr>
          <p:spPr bwMode="auto">
            <a:xfrm>
              <a:off x="479" y="1212"/>
              <a:ext cx="238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5226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88" y="1225"/>
              <a:ext cx="227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/>
              <a:r>
                <a:rPr lang="en-US" sz="3600" kern="10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Book Antiqua"/>
                  <a:cs typeface="+mn-cs"/>
                </a:rPr>
                <a:t>EULER</a:t>
              </a:r>
            </a:p>
          </p:txBody>
        </p:sp>
      </p:grpSp>
      <p:pic>
        <p:nvPicPr>
          <p:cNvPr id="352270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7950"/>
            <a:ext cx="647700" cy="57626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352271" name="Rectangle 15"/>
          <p:cNvSpPr>
            <a:spLocks noChangeArrowheads="1"/>
          </p:cNvSpPr>
          <p:nvPr/>
        </p:nvSpPr>
        <p:spPr bwMode="auto">
          <a:xfrm flipV="1">
            <a:off x="4859338" y="3430588"/>
            <a:ext cx="4176712" cy="73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009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71A43-7187-4B49-902A-F35E6C374EF0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915AF-BBF3-4DF6-BC19-9D4AA6FBAB14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278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BB417-BAD6-439A-A8D8-80B3EE5F703E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B3BA-CD6B-4025-83E7-70D381029357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130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39560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341438"/>
            <a:ext cx="39560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A16AD-F2B6-42F3-B12F-D97C991FAFFA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3700D-50A4-435A-B321-890D42A628B7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64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39560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341438"/>
            <a:ext cx="39560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A16AD-F2B6-42F3-B12F-D97C991FAFFA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3700D-50A4-435A-B321-890D42A628B7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839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83043-4E60-4390-8AFD-CFF67DB99859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B2B3-D30A-4934-ABF5-972D2788A672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614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48E3F-2423-449C-AD38-2E8145B791A5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E3000-FBFD-4D56-AA66-774CD4F6D2A8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489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44952-629A-4466-982B-7D58A99CF443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A337-E036-4F50-9330-02BC6409CCC5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829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DDE30-BDBE-4934-A03A-D9AB70ACCACA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8B63-D5A9-4ED7-916D-C809CE1245AF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883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02D7D-5F50-418E-88C5-90935AF1BFD4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9ACF-3CC5-420F-A15B-2E51D058EF11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56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B680B-7BAE-42BD-9EBE-D813A5434FE6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8435-FA39-44CA-983C-A28CAA8ADDD6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713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96838"/>
            <a:ext cx="2016125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96838"/>
            <a:ext cx="5895975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CF453-6FCA-478B-BE22-E00604501D4F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FCAB7-4089-4CCF-82AF-479AA1C898A0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913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2017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86346"/>
          </a:xfrm>
        </p:spPr>
        <p:txBody>
          <a:bodyPr/>
          <a:lstStyle>
            <a:lvl1pPr marL="265113" indent="-265113">
              <a:buFont typeface="Arial" pitchFamily="34" charset="0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chemeClr val="accent6"/>
              </a:buClr>
              <a:buFont typeface="Verdana" pitchFamily="34" charset="0"/>
              <a:buChar char="‒"/>
              <a:defRPr sz="2000" b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accent6"/>
              </a:buClr>
              <a:buFont typeface="Verdana" pitchFamily="34" charset="0"/>
              <a:buChar char="‒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latin typeface="Calibri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09C1-B0A8-427F-B200-DEBC5EFF9AE6}" type="slidenum">
              <a:rPr lang="nl-BE">
                <a:latin typeface="Calibri"/>
              </a:rPr>
              <a:pPr>
                <a:defRPr/>
              </a:pPr>
              <a:t>‹#›</a:t>
            </a:fld>
            <a:endParaRPr lang="nl-B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586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666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26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83043-4E60-4390-8AFD-CFF67DB99859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B2B3-D30A-4934-ABF5-972D2788A672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089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14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069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364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988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084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850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3793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947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867-1704-8141-BBF8-0F7535CCDE1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10/25/13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D1AA-AFCA-F24C-8FE9-199416F33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4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48E3F-2423-449C-AD38-2E8145B791A5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E3000-FBFD-4D56-AA66-774CD4F6D2A8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9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44952-629A-4466-982B-7D58A99CF443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A337-E036-4F50-9330-02BC6409CCC5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60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DDE30-BDBE-4934-A03A-D9AB70ACCACA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8B63-D5A9-4ED7-916D-C809CE1245AF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02D7D-5F50-418E-88C5-90935AF1BFD4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9ACF-3CC5-420F-A15B-2E51D058EF11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wmf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1.wmf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3203575" y="3789363"/>
            <a:ext cx="36036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6838"/>
            <a:ext cx="68405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80645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fld id="{EA8CF22C-ED88-48F1-A8FF-FB9902FBF098}" type="datetime1">
              <a:rPr lang="en-GB">
                <a:latin typeface="Calibri"/>
                <a:cs typeface="+mn-cs"/>
              </a:rPr>
              <a:pPr/>
              <a:t>10/25/13</a:t>
            </a:fld>
            <a:endParaRPr lang="de-DE">
              <a:latin typeface="Calibri"/>
              <a:cs typeface="+mn-cs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>
                <a:latin typeface="Calibri"/>
                <a:cs typeface="+mn-cs"/>
              </a:rPr>
              <a:t>FP7 EULER (258307)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fld id="{C58236E4-AEB3-4F0F-AD1A-6C0A31B72CEE}" type="slidenum">
              <a:rPr lang="de-DE">
                <a:latin typeface="Calibri"/>
                <a:cs typeface="+mn-cs"/>
              </a:rPr>
              <a:pPr/>
              <a:t>‹#›</a:t>
            </a:fld>
            <a:endParaRPr lang="de-DE">
              <a:latin typeface="Calibri"/>
              <a:cs typeface="+mn-cs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755650" y="981075"/>
            <a:ext cx="4103688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1473" name="Group 33"/>
          <p:cNvGrpSpPr>
            <a:grpSpLocks/>
          </p:cNvGrpSpPr>
          <p:nvPr/>
        </p:nvGrpSpPr>
        <p:grpSpPr bwMode="auto">
          <a:xfrm>
            <a:off x="7894638" y="96838"/>
            <a:ext cx="1141412" cy="595312"/>
            <a:chOff x="476" y="1207"/>
            <a:chExt cx="719" cy="375"/>
          </a:xfrm>
        </p:grpSpPr>
        <p:sp>
          <p:nvSpPr>
            <p:cNvPr id="61474" name="Rectangle 34"/>
            <p:cNvSpPr>
              <a:spLocks noChangeArrowheads="1"/>
            </p:cNvSpPr>
            <p:nvPr/>
          </p:nvSpPr>
          <p:spPr bwMode="auto">
            <a:xfrm>
              <a:off x="567" y="1389"/>
              <a:ext cx="226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61475" name="Picture 3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6" y="1207"/>
              <a:ext cx="719" cy="3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61476" name="Rectangle 36"/>
            <p:cNvSpPr>
              <a:spLocks noChangeArrowheads="1"/>
            </p:cNvSpPr>
            <p:nvPr/>
          </p:nvSpPr>
          <p:spPr bwMode="auto">
            <a:xfrm>
              <a:off x="479" y="1212"/>
              <a:ext cx="238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147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88" y="1225"/>
              <a:ext cx="227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/>
              <a:r>
                <a:rPr lang="en-US" sz="3600" kern="10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Book Antiqua"/>
                  <a:cs typeface="+mn-cs"/>
                </a:rPr>
                <a:t>EULER</a:t>
              </a:r>
            </a:p>
          </p:txBody>
        </p:sp>
      </p:grpSp>
      <p:pic>
        <p:nvPicPr>
          <p:cNvPr id="61478" name="Picture 38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07950"/>
            <a:ext cx="647700" cy="57626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61482" name="Rectangle 42"/>
          <p:cNvSpPr>
            <a:spLocks noChangeArrowheads="1"/>
          </p:cNvSpPr>
          <p:nvPr/>
        </p:nvSpPr>
        <p:spPr bwMode="auto">
          <a:xfrm flipV="1">
            <a:off x="4859338" y="981075"/>
            <a:ext cx="4176712" cy="73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4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lr>
          <a:srgbClr val="5F5F5F"/>
        </a:buClr>
        <a:buSzPct val="70000"/>
        <a:buFont typeface="Wingdings" pitchFamily="2" charset="2"/>
        <a:buBlip>
          <a:blip r:embed="rId16"/>
        </a:buBlip>
        <a:defRPr sz="2400">
          <a:solidFill>
            <a:srgbClr val="4D4D4D"/>
          </a:solidFill>
          <a:latin typeface="+mn-lt"/>
        </a:defRPr>
      </a:lvl2pPr>
      <a:lvl3pPr marL="993775" indent="-271463" algn="l" rtl="0" fontAlgn="base">
        <a:spcBef>
          <a:spcPct val="20000"/>
        </a:spcBef>
        <a:spcAft>
          <a:spcPct val="0"/>
        </a:spcAft>
        <a:buClr>
          <a:srgbClr val="5F5F5F"/>
        </a:buClr>
        <a:buFont typeface="Book Antiqua" pitchFamily="18" charset="0"/>
        <a:buChar char="–"/>
        <a:defRPr sz="2000">
          <a:solidFill>
            <a:srgbClr val="4D4D4D"/>
          </a:solidFill>
          <a:latin typeface="+mn-lt"/>
        </a:defRPr>
      </a:lvl3pPr>
      <a:lvl4pPr marL="1628775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–"/>
        <a:defRPr sz="1600">
          <a:solidFill>
            <a:schemeClr val="tx1"/>
          </a:solidFill>
          <a:latin typeface="Consolas" pitchFamily="49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508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s-ES" sz="2400" b="1" u="sng" smtClean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12975" y="-17463"/>
            <a:ext cx="66071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875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4781550" y="6453188"/>
            <a:ext cx="4038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r>
              <a:rPr lang="en-US" b="1" i="1" smtClean="0">
                <a:solidFill>
                  <a:srgbClr val="FFFFFF"/>
                </a:solidFill>
                <a:ea typeface="ＭＳ Ｐゴシック" charset="0"/>
                <a:cs typeface="+mn-cs"/>
              </a:rPr>
              <a:t>BonFIRE</a:t>
            </a:r>
            <a:endParaRPr lang="en-US" i="1" smtClean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" y="6453188"/>
            <a:ext cx="5715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9A755DED-BEB0-5543-B12F-F424E4496951}" type="slidenum">
              <a:rPr lang="en-US" sz="2000" smtClean="0">
                <a:solidFill>
                  <a:srgbClr val="FFFFFF"/>
                </a:solidFill>
                <a:ea typeface="ＭＳ Ｐゴシック" charset="0"/>
                <a:cs typeface="+mn-cs"/>
              </a:rPr>
              <a:pPr algn="r" eaLnBrk="0" hangingPunct="0"/>
              <a:t>‹#›</a:t>
            </a:fld>
            <a:endParaRPr lang="en-US" sz="2000" smtClean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524625"/>
            <a:ext cx="9144000" cy="3508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s-ES" sz="1600" smtClean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sp>
        <p:nvSpPr>
          <p:cNvPr id="1032" name="AutoShape 19"/>
          <p:cNvSpPr>
            <a:spLocks noChangeArrowheads="1"/>
          </p:cNvSpPr>
          <p:nvPr userDrawn="1"/>
        </p:nvSpPr>
        <p:spPr bwMode="auto">
          <a:xfrm>
            <a:off x="5292725" y="908050"/>
            <a:ext cx="3851275" cy="85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s-ES" smtClean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7337425" y="6524625"/>
            <a:ext cx="17716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FF7BF2A5-FBAC-AB46-9DE5-A406EAAF6AA7}" type="slidenum">
              <a:rPr lang="en-GB" sz="1600" b="1" smtClean="0">
                <a:solidFill>
                  <a:srgbClr val="FFFFFF"/>
                </a:solidFill>
                <a:ea typeface="ＭＳ Ｐゴシック" charset="0"/>
                <a:cs typeface="+mn-cs"/>
              </a:rPr>
              <a:pPr algn="r" eaLnBrk="0" hangingPunct="0"/>
              <a:t>‹#›</a:t>
            </a:fld>
            <a:endParaRPr lang="en-GB" sz="1600" b="1" smtClean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pic>
        <p:nvPicPr>
          <p:cNvPr id="1034" name="Picture 12" descr="BonFIRE_v4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1714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ea typeface="ＭＳ Ｐゴシック" charset="0"/>
                <a:cs typeface="+mn-cs"/>
              </a:rPr>
              <a:t>Activity 5, WP 5.2, Open Call Experiment</a:t>
            </a:r>
            <a:r>
              <a:rPr lang="en-GB" smtClean="0">
                <a:solidFill>
                  <a:srgbClr val="FFFFFF"/>
                </a:solidFill>
                <a:ea typeface="ＭＳ Ｐゴシック" charset="0"/>
                <a:cs typeface="+mn-cs"/>
              </a:rPr>
              <a:t> “VCOC”, Madrid</a:t>
            </a:r>
          </a:p>
        </p:txBody>
      </p:sp>
    </p:spTree>
    <p:extLst>
      <p:ext uri="{BB962C8B-B14F-4D97-AF65-F5344CB8AC3E}">
        <p14:creationId xmlns:p14="http://schemas.microsoft.com/office/powerpoint/2010/main" val="242172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Trebuchet MS" pitchFamily="34" charset="0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Trebuchet MS" pitchFamily="34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Trebuchet MS" pitchFamily="34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Trebuchet MS" pitchFamily="34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Trebuchet MS" pitchFamily="34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rebuchet MS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rebuchet MS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rebuchet MS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rebuchet MS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ebuchet MS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3203575" y="3789363"/>
            <a:ext cx="36036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6838"/>
            <a:ext cx="68405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80645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fld id="{EA8CF22C-ED88-48F1-A8FF-FB9902FBF098}" type="datetime1">
              <a:rPr lang="en-GB">
                <a:latin typeface="Calibri"/>
              </a:rPr>
              <a:pPr/>
              <a:t>10/25/13</a:t>
            </a:fld>
            <a:endParaRPr lang="de-DE">
              <a:latin typeface="Calibri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>
                <a:latin typeface="Calibri"/>
              </a:rPr>
              <a:t>FP7 EULER (258307)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fld id="{C58236E4-AEB3-4F0F-AD1A-6C0A31B72CEE}" type="slidenum">
              <a:rPr lang="de-DE">
                <a:latin typeface="Calibri"/>
              </a:rPr>
              <a:pPr/>
              <a:t>‹#›</a:t>
            </a:fld>
            <a:endParaRPr lang="de-DE">
              <a:latin typeface="Calibri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755650" y="981075"/>
            <a:ext cx="4103688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1473" name="Group 33"/>
          <p:cNvGrpSpPr>
            <a:grpSpLocks/>
          </p:cNvGrpSpPr>
          <p:nvPr/>
        </p:nvGrpSpPr>
        <p:grpSpPr bwMode="auto">
          <a:xfrm>
            <a:off x="7894638" y="96838"/>
            <a:ext cx="1141412" cy="595312"/>
            <a:chOff x="476" y="1207"/>
            <a:chExt cx="719" cy="375"/>
          </a:xfrm>
        </p:grpSpPr>
        <p:sp>
          <p:nvSpPr>
            <p:cNvPr id="61474" name="Rectangle 34"/>
            <p:cNvSpPr>
              <a:spLocks noChangeArrowheads="1"/>
            </p:cNvSpPr>
            <p:nvPr/>
          </p:nvSpPr>
          <p:spPr bwMode="auto">
            <a:xfrm>
              <a:off x="567" y="1389"/>
              <a:ext cx="226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61475" name="Picture 3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6" y="1207"/>
              <a:ext cx="719" cy="3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61476" name="Rectangle 36"/>
            <p:cNvSpPr>
              <a:spLocks noChangeArrowheads="1"/>
            </p:cNvSpPr>
            <p:nvPr/>
          </p:nvSpPr>
          <p:spPr bwMode="auto">
            <a:xfrm>
              <a:off x="479" y="1212"/>
              <a:ext cx="238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88" y="1225"/>
              <a:ext cx="227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/>
              <a:r>
                <a:rPr lang="en-US" sz="3600" kern="10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Book Antiqua"/>
                </a:rPr>
                <a:t>EULER</a:t>
              </a:r>
            </a:p>
          </p:txBody>
        </p:sp>
      </p:grpSp>
      <p:pic>
        <p:nvPicPr>
          <p:cNvPr id="61478" name="Picture 38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07950"/>
            <a:ext cx="647700" cy="57626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61482" name="Rectangle 42"/>
          <p:cNvSpPr>
            <a:spLocks noChangeArrowheads="1"/>
          </p:cNvSpPr>
          <p:nvPr/>
        </p:nvSpPr>
        <p:spPr bwMode="auto">
          <a:xfrm flipV="1">
            <a:off x="4859338" y="981075"/>
            <a:ext cx="4176712" cy="73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lr>
          <a:srgbClr val="5F5F5F"/>
        </a:buClr>
        <a:buSzPct val="70000"/>
        <a:buFont typeface="Wingdings" pitchFamily="2" charset="2"/>
        <a:buBlip>
          <a:blip r:embed="rId16"/>
        </a:buBlip>
        <a:defRPr sz="2400">
          <a:solidFill>
            <a:srgbClr val="4D4D4D"/>
          </a:solidFill>
          <a:latin typeface="+mn-lt"/>
        </a:defRPr>
      </a:lvl2pPr>
      <a:lvl3pPr marL="993775" indent="-271463" algn="l" rtl="0" fontAlgn="base">
        <a:spcBef>
          <a:spcPct val="20000"/>
        </a:spcBef>
        <a:spcAft>
          <a:spcPct val="0"/>
        </a:spcAft>
        <a:buClr>
          <a:srgbClr val="5F5F5F"/>
        </a:buClr>
        <a:buFont typeface="Book Antiqua" pitchFamily="18" charset="0"/>
        <a:buChar char="–"/>
        <a:defRPr sz="2000">
          <a:solidFill>
            <a:srgbClr val="4D4D4D"/>
          </a:solidFill>
          <a:latin typeface="+mn-lt"/>
        </a:defRPr>
      </a:lvl3pPr>
      <a:lvl4pPr marL="1628775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–"/>
        <a:defRPr sz="1600">
          <a:solidFill>
            <a:schemeClr val="tx1"/>
          </a:solidFill>
          <a:latin typeface="Consolas" pitchFamily="49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3203575" y="3789363"/>
            <a:ext cx="36036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6838"/>
            <a:ext cx="68405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80645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fld id="{EA8CF22C-ED88-48F1-A8FF-FB9902FBF098}" type="datetime1">
              <a:rPr lang="en-GB">
                <a:latin typeface="Calibri"/>
                <a:cs typeface="+mn-cs"/>
              </a:rPr>
              <a:pPr/>
              <a:t>10/25/13</a:t>
            </a:fld>
            <a:endParaRPr lang="de-DE">
              <a:latin typeface="Calibri"/>
              <a:cs typeface="+mn-cs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>
                <a:latin typeface="Calibri"/>
                <a:cs typeface="+mn-cs"/>
              </a:rPr>
              <a:t>FP7 EULER (258307)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D4D4D"/>
                </a:solidFill>
                <a:latin typeface="+mn-lt"/>
              </a:defRPr>
            </a:lvl1pPr>
          </a:lstStyle>
          <a:p>
            <a:fld id="{C58236E4-AEB3-4F0F-AD1A-6C0A31B72CEE}" type="slidenum">
              <a:rPr lang="de-DE">
                <a:latin typeface="Calibri"/>
                <a:cs typeface="+mn-cs"/>
              </a:rPr>
              <a:pPr/>
              <a:t>‹#›</a:t>
            </a:fld>
            <a:endParaRPr lang="de-DE">
              <a:latin typeface="Calibri"/>
              <a:cs typeface="+mn-cs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755650" y="981075"/>
            <a:ext cx="4103688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1473" name="Group 33"/>
          <p:cNvGrpSpPr>
            <a:grpSpLocks/>
          </p:cNvGrpSpPr>
          <p:nvPr/>
        </p:nvGrpSpPr>
        <p:grpSpPr bwMode="auto">
          <a:xfrm>
            <a:off x="7894638" y="96838"/>
            <a:ext cx="1141412" cy="595312"/>
            <a:chOff x="476" y="1207"/>
            <a:chExt cx="719" cy="375"/>
          </a:xfrm>
        </p:grpSpPr>
        <p:sp>
          <p:nvSpPr>
            <p:cNvPr id="61474" name="Rectangle 34"/>
            <p:cNvSpPr>
              <a:spLocks noChangeArrowheads="1"/>
            </p:cNvSpPr>
            <p:nvPr/>
          </p:nvSpPr>
          <p:spPr bwMode="auto">
            <a:xfrm>
              <a:off x="567" y="1389"/>
              <a:ext cx="226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61475" name="Picture 3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6" y="1207"/>
              <a:ext cx="719" cy="3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61476" name="Rectangle 36"/>
            <p:cNvSpPr>
              <a:spLocks noChangeArrowheads="1"/>
            </p:cNvSpPr>
            <p:nvPr/>
          </p:nvSpPr>
          <p:spPr bwMode="auto">
            <a:xfrm>
              <a:off x="479" y="1212"/>
              <a:ext cx="238" cy="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147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88" y="1225"/>
              <a:ext cx="227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/>
              <a:r>
                <a:rPr lang="en-US" sz="3600" kern="10"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  <a:solidFill>
                    <a:srgbClr val="DDDDDD"/>
                  </a:solidFill>
                  <a:latin typeface="Book Antiqua"/>
                  <a:cs typeface="+mn-cs"/>
                </a:rPr>
                <a:t>EULER</a:t>
              </a:r>
            </a:p>
          </p:txBody>
        </p:sp>
      </p:grpSp>
      <p:pic>
        <p:nvPicPr>
          <p:cNvPr id="61478" name="Picture 38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07950"/>
            <a:ext cx="647700" cy="57626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61482" name="Rectangle 42"/>
          <p:cNvSpPr>
            <a:spLocks noChangeArrowheads="1"/>
          </p:cNvSpPr>
          <p:nvPr/>
        </p:nvSpPr>
        <p:spPr bwMode="auto">
          <a:xfrm flipV="1">
            <a:off x="4859338" y="981075"/>
            <a:ext cx="4176712" cy="730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47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lr>
          <a:srgbClr val="5F5F5F"/>
        </a:buClr>
        <a:buSzPct val="70000"/>
        <a:buFont typeface="Wingdings" pitchFamily="2" charset="2"/>
        <a:buBlip>
          <a:blip r:embed="rId16"/>
        </a:buBlip>
        <a:defRPr sz="2400">
          <a:solidFill>
            <a:srgbClr val="4D4D4D"/>
          </a:solidFill>
          <a:latin typeface="+mn-lt"/>
        </a:defRPr>
      </a:lvl2pPr>
      <a:lvl3pPr marL="993775" indent="-271463" algn="l" rtl="0" fontAlgn="base">
        <a:spcBef>
          <a:spcPct val="20000"/>
        </a:spcBef>
        <a:spcAft>
          <a:spcPct val="0"/>
        </a:spcAft>
        <a:buClr>
          <a:srgbClr val="5F5F5F"/>
        </a:buClr>
        <a:buFont typeface="Book Antiqua" pitchFamily="18" charset="0"/>
        <a:buChar char="–"/>
        <a:defRPr sz="2000">
          <a:solidFill>
            <a:srgbClr val="4D4D4D"/>
          </a:solidFill>
          <a:latin typeface="+mn-lt"/>
        </a:defRPr>
      </a:lvl3pPr>
      <a:lvl4pPr marL="1628775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–"/>
        <a:defRPr sz="1600">
          <a:solidFill>
            <a:schemeClr val="tx1"/>
          </a:solidFill>
          <a:latin typeface="Consolas" pitchFamily="49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»"/>
        <a:defRPr sz="1600">
          <a:solidFill>
            <a:schemeClr val="tx1"/>
          </a:solidFill>
          <a:latin typeface="Consolas" pitchFamily="4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55D0867-1704-8141-BBF8-0F7535CCDE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10/25/13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919D1AA-AFCA-F24C-8FE9-199416F33AD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48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7.png"/><Relationship Id="rId3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763738"/>
          </a:xfrm>
        </p:spPr>
        <p:txBody>
          <a:bodyPr>
            <a:normAutofit fontScale="90000"/>
          </a:bodyPr>
          <a:lstStyle/>
          <a:p>
            <a:r>
              <a:rPr lang="en-US" dirty="0"/>
              <a:t>GENI in the Classroom: The Graduate vs. Undergraduate Class </a:t>
            </a:r>
            <a:r>
              <a:rPr lang="en-US" dirty="0" smtClean="0"/>
              <a:t>Experience</a:t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Violet </a:t>
            </a:r>
            <a:r>
              <a:rPr lang="en-US" sz="3600" dirty="0"/>
              <a:t>R. </a:t>
            </a:r>
            <a:r>
              <a:rPr lang="en-US" sz="3600" dirty="0" smtClean="0"/>
              <a:t>Syrotiuk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7200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NSF Workshop on GENI in Education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26 October 2013 in Brooklyn, New York, U.S.A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" y="88265"/>
            <a:ext cx="1515535" cy="1517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88640"/>
            <a:ext cx="1456316" cy="1158240"/>
          </a:xfrm>
          <a:prstGeom prst="rect">
            <a:avLst/>
          </a:prstGeom>
        </p:spPr>
      </p:pic>
      <p:pic>
        <p:nvPicPr>
          <p:cNvPr id="5" name="Picture 4" descr="lwm3_m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3761232" cy="11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GENI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Second experiment: static IPv4 routing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GENI flack tool to import topology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ssh</a:t>
            </a:r>
            <a:r>
              <a:rPr lang="en-US" dirty="0" smtClean="0"/>
              <a:t> button on the information page!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lose flack and reopen it or create topology manually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pv4-rou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3685243" cy="2620144"/>
          </a:xfrm>
          <a:prstGeom prst="rect">
            <a:avLst/>
          </a:prstGeom>
        </p:spPr>
      </p:pic>
      <p:pic>
        <p:nvPicPr>
          <p:cNvPr id="6" name="Picture 5" descr="f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132856"/>
            <a:ext cx="51689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Ugrad</a:t>
            </a:r>
            <a:r>
              <a:rPr lang="en-US" dirty="0" smtClean="0"/>
              <a:t> Experience with GENI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generate and download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en-US" dirty="0" err="1" smtClean="0"/>
              <a:t>keypairs</a:t>
            </a:r>
            <a:r>
              <a:rPr lang="en-US" dirty="0" smtClean="0"/>
              <a:t> on Windows?</a:t>
            </a:r>
          </a:p>
          <a:p>
            <a:pPr lvl="1"/>
            <a:r>
              <a:rPr lang="en-US" dirty="0" smtClean="0"/>
              <a:t>The information is there, just not obvious</a:t>
            </a:r>
          </a:p>
          <a:p>
            <a:r>
              <a:rPr lang="en-US" dirty="0" smtClean="0"/>
              <a:t>Some errors encountered:</a:t>
            </a:r>
          </a:p>
          <a:p>
            <a:pPr lvl="1"/>
            <a:r>
              <a:rPr lang="en-US" dirty="0" smtClean="0"/>
              <a:t>Permission denied</a:t>
            </a:r>
          </a:p>
          <a:p>
            <a:pPr lvl="1"/>
            <a:r>
              <a:rPr lang="en-US" dirty="0" smtClean="0"/>
              <a:t>SIOCADDRT: No such process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udo</a:t>
            </a:r>
            <a:r>
              <a:rPr lang="en-US" dirty="0" smtClean="0"/>
              <a:t>: unable to resolve host </a:t>
            </a:r>
            <a:r>
              <a:rPr lang="en-US" dirty="0" err="1" smtClean="0"/>
              <a:t>NodeB</a:t>
            </a:r>
            <a:endParaRPr lang="en-US" dirty="0" smtClean="0"/>
          </a:p>
          <a:p>
            <a:pPr lvl="1"/>
            <a:r>
              <a:rPr lang="en-US" dirty="0" smtClean="0"/>
              <a:t>SIOCADDRT: Operation not permitted!</a:t>
            </a:r>
          </a:p>
          <a:p>
            <a:r>
              <a:rPr lang="en-US" dirty="0" smtClean="0"/>
              <a:t>One or two thought GENI was a simulator! </a:t>
            </a:r>
            <a:endParaRPr lang="en-US" dirty="0"/>
          </a:p>
        </p:txBody>
      </p:sp>
      <p:pic>
        <p:nvPicPr>
          <p:cNvPr id="4" name="Picture 3" descr="j01788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0968"/>
            <a:ext cx="2232248" cy="14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Undergrads have less experience with Linux, and less understanding of networking, than grads</a:t>
            </a:r>
          </a:p>
          <a:p>
            <a:pPr lvl="1"/>
            <a:r>
              <a:rPr lang="en-US" dirty="0" smtClean="0"/>
              <a:t>They tend to switch aggregates and try random things whenever a problem arises</a:t>
            </a:r>
          </a:p>
          <a:p>
            <a:pPr lvl="1"/>
            <a:r>
              <a:rPr lang="en-US" dirty="0" smtClean="0"/>
              <a:t>Maybe a wiki for likely errors encountered?</a:t>
            </a:r>
          </a:p>
          <a:p>
            <a:r>
              <a:rPr lang="en-US" dirty="0" smtClean="0"/>
              <a:t>GENI </a:t>
            </a:r>
          </a:p>
          <a:p>
            <a:pPr lvl="1"/>
            <a:r>
              <a:rPr lang="en-US" dirty="0" smtClean="0"/>
              <a:t>Provides a lab </a:t>
            </a:r>
            <a:r>
              <a:rPr lang="en-US" dirty="0"/>
              <a:t>environment for networking </a:t>
            </a:r>
            <a:r>
              <a:rPr lang="en-US" dirty="0" smtClean="0"/>
              <a:t>with incredible potential for education</a:t>
            </a:r>
          </a:p>
          <a:p>
            <a:pPr lvl="1"/>
            <a:r>
              <a:rPr lang="en-US" dirty="0" smtClean="0"/>
              <a:t>Appreciated by those students who understand it!</a:t>
            </a:r>
          </a:p>
        </p:txBody>
      </p:sp>
    </p:spTree>
    <p:extLst>
      <p:ext uri="{BB962C8B-B14F-4D97-AF65-F5344CB8AC3E}">
        <p14:creationId xmlns:p14="http://schemas.microsoft.com/office/powerpoint/2010/main" val="20353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Graduate Networking </a:t>
            </a:r>
            <a:r>
              <a:rPr lang="en-US" dirty="0" smtClean="0"/>
              <a:t>Class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smtClean="0"/>
              <a:t>probably much like yours!)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/>
              <a:t>To become familiar with </a:t>
            </a:r>
            <a:r>
              <a:rPr lang="en-US" dirty="0" smtClean="0"/>
              <a:t>future internet architectures, protocols, and systems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gain some practice in reading </a:t>
            </a:r>
            <a:r>
              <a:rPr lang="en-US" dirty="0" smtClean="0"/>
              <a:t>and critically evaluating research </a:t>
            </a:r>
            <a:r>
              <a:rPr lang="en-US" dirty="0"/>
              <a:t>papers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gain experience </a:t>
            </a:r>
            <a:r>
              <a:rPr lang="en-US" dirty="0" smtClean="0"/>
              <a:t>using </a:t>
            </a:r>
            <a:r>
              <a:rPr lang="en-US" dirty="0"/>
              <a:t>state-of-the-art research </a:t>
            </a:r>
            <a:r>
              <a:rPr lang="en-US" dirty="0" smtClean="0"/>
              <a:t>platforms</a:t>
            </a:r>
          </a:p>
          <a:p>
            <a:r>
              <a:rPr lang="en-US" dirty="0" smtClean="0"/>
              <a:t>Prerequisite:</a:t>
            </a:r>
          </a:p>
          <a:p>
            <a:pPr lvl="1"/>
            <a:r>
              <a:rPr lang="en-US" dirty="0" smtClean="0"/>
              <a:t>A first course in networking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mobility-fir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132856"/>
            <a:ext cx="1080120" cy="1002968"/>
          </a:xfrm>
          <a:prstGeom prst="rect">
            <a:avLst/>
          </a:prstGeom>
        </p:spPr>
      </p:pic>
      <p:pic>
        <p:nvPicPr>
          <p:cNvPr id="5" name="Picture 4" descr="nd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0768"/>
            <a:ext cx="2376264" cy="669674"/>
          </a:xfrm>
          <a:prstGeom prst="rect">
            <a:avLst/>
          </a:prstGeom>
        </p:spPr>
      </p:pic>
      <p:pic>
        <p:nvPicPr>
          <p:cNvPr id="6" name="Picture 5" descr="nebu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664296" cy="733198"/>
          </a:xfrm>
          <a:prstGeom prst="rect">
            <a:avLst/>
          </a:prstGeom>
        </p:spPr>
      </p:pic>
      <p:pic>
        <p:nvPicPr>
          <p:cNvPr id="7" name="Picture 6" descr="x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165304"/>
            <a:ext cx="4680520" cy="5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Lab </a:t>
            </a:r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</a:t>
            </a:r>
            <a:r>
              <a:rPr lang="en-US" dirty="0" smtClean="0"/>
              <a:t> </a:t>
            </a:r>
            <a:r>
              <a:rPr lang="en-US" dirty="0" smtClean="0"/>
              <a:t>racks of equipment,</a:t>
            </a:r>
          </a:p>
          <a:p>
            <a:pPr marL="39688" indent="0">
              <a:buNone/>
            </a:pPr>
            <a:r>
              <a:rPr lang="en-US" dirty="0"/>
              <a:t>e</a:t>
            </a:r>
            <a:r>
              <a:rPr lang="en-US" dirty="0" smtClean="0"/>
              <a:t>ach one like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7A457-D104-8842-97BA-75F2B0BBDF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DSC023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181600" cy="3886200"/>
          </a:xfrm>
          <a:prstGeom prst="rect">
            <a:avLst/>
          </a:prstGeom>
        </p:spPr>
      </p:pic>
      <p:pic>
        <p:nvPicPr>
          <p:cNvPr id="6" name="Picture 5" descr="DSC023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67890"/>
            <a:ext cx="40386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Lab topics: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ntroduction to the equipment</a:t>
            </a:r>
          </a:p>
          <a:p>
            <a:pPr lvl="1"/>
            <a:r>
              <a:rPr lang="en-US" dirty="0" smtClean="0"/>
              <a:t>Single segment IP networks </a:t>
            </a:r>
          </a:p>
          <a:p>
            <a:pPr lvl="1"/>
            <a:r>
              <a:rPr lang="en-US" dirty="0" smtClean="0"/>
              <a:t>Static routing</a:t>
            </a:r>
          </a:p>
          <a:p>
            <a:pPr lvl="1"/>
            <a:r>
              <a:rPr lang="en-US" dirty="0" smtClean="0"/>
              <a:t>Dynamic routing protocols</a:t>
            </a:r>
          </a:p>
          <a:p>
            <a:pPr lvl="1"/>
            <a:r>
              <a:rPr lang="en-US" dirty="0" smtClean="0"/>
              <a:t>Transport layer protocols</a:t>
            </a:r>
          </a:p>
          <a:p>
            <a:pPr lvl="1"/>
            <a:r>
              <a:rPr lang="en-US" dirty="0" smtClean="0"/>
              <a:t>LAN switching</a:t>
            </a:r>
          </a:p>
          <a:p>
            <a:pPr lvl="1"/>
            <a:r>
              <a:rPr lang="en-US" dirty="0" smtClean="0"/>
              <a:t>NAT and DHCP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SNMP</a:t>
            </a:r>
          </a:p>
          <a:p>
            <a:pPr lvl="1"/>
            <a:r>
              <a:rPr lang="en-US" dirty="0" smtClean="0"/>
              <a:t>IGMP</a:t>
            </a:r>
          </a:p>
          <a:p>
            <a:r>
              <a:rPr lang="en-US" dirty="0"/>
              <a:t>S</a:t>
            </a:r>
            <a:r>
              <a:rPr lang="en-US" dirty="0" smtClean="0"/>
              <a:t>elected topics to get “hands on” experience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Liebeherr-ElZark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794310" cy="3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Networking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Content Centric Networking, </a:t>
            </a:r>
            <a:r>
              <a:rPr lang="en-US" dirty="0" err="1" smtClean="0"/>
              <a:t>CCNx</a:t>
            </a:r>
            <a:endParaRPr lang="en-US" dirty="0" smtClean="0"/>
          </a:p>
          <a:p>
            <a:pPr lvl="1"/>
            <a:r>
              <a:rPr lang="en-US" dirty="0" smtClean="0"/>
              <a:t>Explore static and dynamic data</a:t>
            </a:r>
          </a:p>
          <a:p>
            <a:pPr lvl="1"/>
            <a:r>
              <a:rPr lang="en-US" dirty="0" smtClean="0"/>
              <a:t>Project to extend a basic </a:t>
            </a:r>
            <a:r>
              <a:rPr lang="en-US" dirty="0" err="1" smtClean="0"/>
              <a:t>CCNx</a:t>
            </a:r>
            <a:r>
              <a:rPr lang="en-US" dirty="0" smtClean="0"/>
              <a:t> program or develop a new program</a:t>
            </a:r>
            <a:endParaRPr lang="en-US" dirty="0"/>
          </a:p>
          <a:p>
            <a:r>
              <a:rPr lang="en-US" dirty="0" smtClean="0"/>
              <a:t>GENI</a:t>
            </a:r>
          </a:p>
          <a:p>
            <a:pPr lvl="1"/>
            <a:r>
              <a:rPr lang="en-US" dirty="0" smtClean="0"/>
              <a:t>Non-IP ping layer 2 experiment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tutorial with four experiments</a:t>
            </a:r>
          </a:p>
          <a:p>
            <a:pPr lvl="1"/>
            <a:r>
              <a:rPr lang="en-US" dirty="0" smtClean="0"/>
              <a:t>Write a new </a:t>
            </a:r>
            <a:r>
              <a:rPr lang="en-US" dirty="0" err="1" smtClean="0"/>
              <a:t>OpenFlow</a:t>
            </a:r>
            <a:r>
              <a:rPr lang="en-US" dirty="0" smtClean="0"/>
              <a:t> controller using </a:t>
            </a:r>
            <a:r>
              <a:rPr lang="en-US" dirty="0" err="1"/>
              <a:t>M</a:t>
            </a:r>
            <a:r>
              <a:rPr lang="en-US" dirty="0" err="1" smtClean="0"/>
              <a:t>ininet</a:t>
            </a:r>
            <a:endParaRPr lang="en-US" dirty="0" smtClean="0"/>
          </a:p>
          <a:p>
            <a:pPr lvl="1"/>
            <a:r>
              <a:rPr lang="en-US" dirty="0" smtClean="0"/>
              <a:t>Test controller on GENI topology in </a:t>
            </a:r>
            <a:r>
              <a:rPr lang="en-US" dirty="0" err="1" smtClean="0"/>
              <a:t>OpenFlow</a:t>
            </a:r>
            <a:r>
              <a:rPr lang="en-US" dirty="0" smtClean="0"/>
              <a:t> tutorial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3" y="3140968"/>
            <a:ext cx="1720249" cy="1368152"/>
          </a:xfrm>
          <a:prstGeom prst="rect">
            <a:avLst/>
          </a:prstGeom>
        </p:spPr>
      </p:pic>
      <p:pic>
        <p:nvPicPr>
          <p:cNvPr id="6" name="Picture 5" descr="ccn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2817"/>
            <a:ext cx="1800200" cy="5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Undergraduate Networking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Cover the 7 layer stack (well, the TCP/IP stack)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Prerequisites: </a:t>
            </a:r>
          </a:p>
          <a:p>
            <a:pPr lvl="1"/>
            <a:r>
              <a:rPr lang="en-US" dirty="0" smtClean="0"/>
              <a:t>Course in data structures and algorithms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xperience with Linux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rogramming in C or C++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483768" y="2276872"/>
            <a:ext cx="2736304" cy="194421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Can </a:t>
            </a:r>
            <a:r>
              <a:rPr lang="en-US" dirty="0"/>
              <a:t>we use the networking </a:t>
            </a:r>
            <a:r>
              <a:rPr lang="en-US" dirty="0" smtClean="0"/>
              <a:t> lab equipment </a:t>
            </a:r>
            <a:r>
              <a:rPr lang="en-US" dirty="0"/>
              <a:t>with </a:t>
            </a:r>
            <a:r>
              <a:rPr lang="en-US" dirty="0" smtClean="0"/>
              <a:t>undergraduates?</a:t>
            </a:r>
            <a:endParaRPr lang="en-US" dirty="0"/>
          </a:p>
        </p:txBody>
      </p:sp>
      <p:pic>
        <p:nvPicPr>
          <p:cNvPr id="7" name="Picture 6" descr="yhl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1526461" cy="1828304"/>
          </a:xfrm>
          <a:prstGeom prst="rect">
            <a:avLst/>
          </a:prstGeom>
        </p:spPr>
      </p:pic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1512168" cy="189021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7020272" y="2420888"/>
            <a:ext cx="1872208" cy="158417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Sure, let’s try!</a:t>
            </a:r>
          </a:p>
        </p:txBody>
      </p:sp>
    </p:spTree>
    <p:extLst>
      <p:ext uri="{BB962C8B-B14F-4D97-AF65-F5344CB8AC3E}">
        <p14:creationId xmlns:p14="http://schemas.microsoft.com/office/powerpoint/2010/main" val="7840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Dilemma!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networking top down, or bottom up?</a:t>
            </a:r>
            <a:endParaRPr lang="en-US" dirty="0"/>
          </a:p>
        </p:txBody>
      </p:sp>
      <p:pic>
        <p:nvPicPr>
          <p:cNvPr id="4" name="Content Placeholder 6" descr="Kurose-R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50" r="-11350"/>
          <a:stretch>
            <a:fillRect/>
          </a:stretch>
        </p:blipFill>
        <p:spPr>
          <a:xfrm>
            <a:off x="683568" y="2564904"/>
            <a:ext cx="2962672" cy="2897482"/>
          </a:xfrm>
          <a:prstGeom prst="rect">
            <a:avLst/>
          </a:prstGeom>
        </p:spPr>
      </p:pic>
      <p:pic>
        <p:nvPicPr>
          <p:cNvPr id="5" name="Content Placeholder 7" descr="Tanenbaum-5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68" r="-17568"/>
          <a:stretch>
            <a:fillRect/>
          </a:stretch>
        </p:blipFill>
        <p:spPr>
          <a:xfrm>
            <a:off x="4572000" y="2564904"/>
            <a:ext cx="2951311" cy="28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2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 with Undergraduates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GENI experience about one month into the course</a:t>
            </a:r>
          </a:p>
          <a:p>
            <a:r>
              <a:rPr lang="en-US" dirty="0"/>
              <a:t>A</a:t>
            </a:r>
            <a:r>
              <a:rPr lang="en-US" dirty="0" smtClean="0"/>
              <a:t>fter doing labs</a:t>
            </a:r>
          </a:p>
          <a:p>
            <a:pPr lvl="1"/>
            <a:r>
              <a:rPr lang="en-US" dirty="0" smtClean="0"/>
              <a:t>Introducing the lab equipment,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ingle-segment IP networks, and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tatic routing</a:t>
            </a:r>
          </a:p>
        </p:txBody>
      </p:sp>
    </p:spTree>
    <p:extLst>
      <p:ext uri="{BB962C8B-B14F-4D97-AF65-F5344CB8AC3E}">
        <p14:creationId xmlns:p14="http://schemas.microsoft.com/office/powerpoint/2010/main" val="297599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with GENI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experiment: non-IP ping layer two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person:</a:t>
            </a:r>
          </a:p>
          <a:p>
            <a:pPr lvl="1"/>
            <a:r>
              <a:rPr lang="en-US" dirty="0" smtClean="0"/>
              <a:t>After disabling IP addressing could still see IP addresses!</a:t>
            </a:r>
            <a:endParaRPr lang="en-US" dirty="0"/>
          </a:p>
        </p:txBody>
      </p:sp>
      <p:pic>
        <p:nvPicPr>
          <p:cNvPr id="4" name="Picture 3" descr="non-ip-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559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2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ULER_Template_3">
  <a:themeElements>
    <a:clrScheme name="EULER_Template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LER_Template_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LER_Template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tos Origin standard presentation v012004">
  <a:themeElements>
    <a:clrScheme name="Atos Origin standard presentation v012004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tos Origin standard presentation v01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tos Origin standard presentation v01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s Origin standard presentation v01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os Origin standard presentation v01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s Origin standard presentation v01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s Origin standard presentation v01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s Origin standard presentation v01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os Origin standard presentation v01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ULER_Template_3">
  <a:themeElements>
    <a:clrScheme name="EULER_Template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LER_Template_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LER_Template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ULER_Template_3">
  <a:themeElements>
    <a:clrScheme name="EULER_Template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LER_Template_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LER_Template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LER_Template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LER_Template_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15750</TotalTime>
  <Words>442</Words>
  <Application>Microsoft Macintosh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EULER_Template_3</vt:lpstr>
      <vt:lpstr>Atos Origin standard presentation v012004</vt:lpstr>
      <vt:lpstr>1_EULER_Template_3</vt:lpstr>
      <vt:lpstr>2_EULER_Template_3</vt:lpstr>
      <vt:lpstr>Office Theme</vt:lpstr>
      <vt:lpstr>GENI in the Classroom: The Graduate vs. Undergraduate Class Experience   Violet R. Syrotiuk </vt:lpstr>
      <vt:lpstr>My Graduate Networking Class (probably much like yours!)</vt:lpstr>
      <vt:lpstr>Our Lab Equipment</vt:lpstr>
      <vt:lpstr>Lab Manual</vt:lpstr>
      <vt:lpstr>Advanced Networking Labs</vt:lpstr>
      <vt:lpstr>My Undergraduate Networking Class</vt:lpstr>
      <vt:lpstr>Dilemma!</vt:lpstr>
      <vt:lpstr>GENI with Undergraduates</vt:lpstr>
      <vt:lpstr>Experience with GENI</vt:lpstr>
      <vt:lpstr>Experience with GENI</vt:lpstr>
      <vt:lpstr>Ugrad Experience with GENI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Sobry</dc:creator>
  <cp:lastModifiedBy>Violet Syrotiuk</cp:lastModifiedBy>
  <cp:revision>837</cp:revision>
  <cp:lastPrinted>2013-02-13T07:28:58Z</cp:lastPrinted>
  <dcterms:created xsi:type="dcterms:W3CDTF">2013-04-24T04:57:49Z</dcterms:created>
  <dcterms:modified xsi:type="dcterms:W3CDTF">2013-10-26T11:40:57Z</dcterms:modified>
</cp:coreProperties>
</file>