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59"/>
  </p:notesMasterIdLst>
  <p:handoutMasterIdLst>
    <p:handoutMasterId r:id="rId60"/>
  </p:handoutMasterIdLst>
  <p:sldIdLst>
    <p:sldId id="482" r:id="rId3"/>
    <p:sldId id="592" r:id="rId4"/>
    <p:sldId id="594" r:id="rId5"/>
    <p:sldId id="593" r:id="rId6"/>
    <p:sldId id="595" r:id="rId7"/>
    <p:sldId id="596" r:id="rId8"/>
    <p:sldId id="521" r:id="rId9"/>
    <p:sldId id="591" r:id="rId10"/>
    <p:sldId id="522" r:id="rId11"/>
    <p:sldId id="523" r:id="rId12"/>
    <p:sldId id="492" r:id="rId13"/>
    <p:sldId id="504" r:id="rId14"/>
    <p:sldId id="493" r:id="rId15"/>
    <p:sldId id="505" r:id="rId16"/>
    <p:sldId id="502" r:id="rId17"/>
    <p:sldId id="524" r:id="rId18"/>
    <p:sldId id="478" r:id="rId19"/>
    <p:sldId id="570" r:id="rId20"/>
    <p:sldId id="530" r:id="rId21"/>
    <p:sldId id="531" r:id="rId22"/>
    <p:sldId id="532" r:id="rId23"/>
    <p:sldId id="533" r:id="rId24"/>
    <p:sldId id="534" r:id="rId25"/>
    <p:sldId id="535" r:id="rId26"/>
    <p:sldId id="538" r:id="rId27"/>
    <p:sldId id="539" r:id="rId28"/>
    <p:sldId id="541" r:id="rId29"/>
    <p:sldId id="542" r:id="rId30"/>
    <p:sldId id="543" r:id="rId31"/>
    <p:sldId id="544" r:id="rId32"/>
    <p:sldId id="599" r:id="rId33"/>
    <p:sldId id="576" r:id="rId34"/>
    <p:sldId id="536" r:id="rId35"/>
    <p:sldId id="537" r:id="rId36"/>
    <p:sldId id="546" r:id="rId37"/>
    <p:sldId id="547" r:id="rId38"/>
    <p:sldId id="548" r:id="rId39"/>
    <p:sldId id="550" r:id="rId40"/>
    <p:sldId id="587" r:id="rId41"/>
    <p:sldId id="571" r:id="rId42"/>
    <p:sldId id="552" r:id="rId43"/>
    <p:sldId id="557" r:id="rId44"/>
    <p:sldId id="475" r:id="rId45"/>
    <p:sldId id="559" r:id="rId46"/>
    <p:sldId id="560" r:id="rId47"/>
    <p:sldId id="561" r:id="rId48"/>
    <p:sldId id="562" r:id="rId49"/>
    <p:sldId id="598" r:id="rId50"/>
    <p:sldId id="588" r:id="rId51"/>
    <p:sldId id="564" r:id="rId52"/>
    <p:sldId id="603" r:id="rId53"/>
    <p:sldId id="582" r:id="rId54"/>
    <p:sldId id="553" r:id="rId55"/>
    <p:sldId id="554" r:id="rId56"/>
    <p:sldId id="555" r:id="rId57"/>
    <p:sldId id="556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521415D9-36F7-43E2-AB2F-B90AF26B5E84}">
      <p14:sectionLst xmlns:p14="http://schemas.microsoft.com/office/powerpoint/2010/main">
        <p14:section name="Introduction" id="{79B66BD3-2991-CB45-AB4C-A8F171762015}">
          <p14:sldIdLst>
            <p14:sldId id="482"/>
            <p14:sldId id="592"/>
            <p14:sldId id="594"/>
            <p14:sldId id="593"/>
            <p14:sldId id="595"/>
            <p14:sldId id="596"/>
            <p14:sldId id="521"/>
            <p14:sldId id="591"/>
            <p14:sldId id="522"/>
            <p14:sldId id="523"/>
            <p14:sldId id="492"/>
            <p14:sldId id="504"/>
            <p14:sldId id="493"/>
            <p14:sldId id="505"/>
            <p14:sldId id="502"/>
            <p14:sldId id="524"/>
            <p14:sldId id="478"/>
            <p14:sldId id="570"/>
            <p14:sldId id="530"/>
            <p14:sldId id="531"/>
            <p14:sldId id="532"/>
            <p14:sldId id="533"/>
            <p14:sldId id="534"/>
            <p14:sldId id="535"/>
            <p14:sldId id="538"/>
            <p14:sldId id="539"/>
            <p14:sldId id="541"/>
            <p14:sldId id="542"/>
            <p14:sldId id="543"/>
            <p14:sldId id="544"/>
            <p14:sldId id="599"/>
            <p14:sldId id="576"/>
            <p14:sldId id="536"/>
            <p14:sldId id="537"/>
            <p14:sldId id="546"/>
            <p14:sldId id="547"/>
            <p14:sldId id="548"/>
            <p14:sldId id="550"/>
            <p14:sldId id="587"/>
            <p14:sldId id="571"/>
            <p14:sldId id="552"/>
            <p14:sldId id="557"/>
            <p14:sldId id="475"/>
            <p14:sldId id="559"/>
            <p14:sldId id="560"/>
            <p14:sldId id="561"/>
            <p14:sldId id="562"/>
            <p14:sldId id="598"/>
            <p14:sldId id="588"/>
            <p14:sldId id="564"/>
            <p14:sldId id="603"/>
            <p14:sldId id="582"/>
            <p14:sldId id="553"/>
            <p14:sldId id="554"/>
            <p14:sldId id="555"/>
            <p14:sldId id="5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CC"/>
    <a:srgbClr val="FFFF66"/>
    <a:srgbClr val="E3842D"/>
    <a:srgbClr val="0A244B"/>
    <a:srgbClr val="72ADBE"/>
    <a:srgbClr val="FF8000"/>
    <a:srgbClr val="FFFFFF"/>
    <a:srgbClr val="FFCC66"/>
    <a:srgbClr val="00F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5" autoAdjust="0"/>
    <p:restoredTop sz="84694" autoAdjust="0"/>
  </p:normalViewPr>
  <p:slideViewPr>
    <p:cSldViewPr snapToGrid="0" snapToObjects="1">
      <p:cViewPr varScale="1">
        <p:scale>
          <a:sx n="98" d="100"/>
          <a:sy n="98" d="100"/>
        </p:scale>
        <p:origin x="-1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B5BF-57EC-A34C-9F07-AD3941C123A0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1C80-8AE6-7948-879D-1FD0AFFB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0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r>
              <a:rPr lang="en-US" baseline="0" dirty="0" smtClean="0"/>
              <a:t> clipart: http://all-free-</a:t>
            </a:r>
            <a:r>
              <a:rPr lang="en-US" baseline="0" dirty="0" err="1" smtClean="0"/>
              <a:t>download.com</a:t>
            </a:r>
            <a:r>
              <a:rPr lang="en-US" baseline="0" dirty="0" smtClean="0"/>
              <a:t>/free-vector/vector-clip-art/table_calendar_clip_art_12117.html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6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general, only project leads can create projects.</a:t>
            </a:r>
          </a:p>
          <a:p>
            <a:r>
              <a:rPr lang="en-US" baseline="0" dirty="0" smtClean="0"/>
              <a:t>Project names are: public, global and permanent (choose carefully)</a:t>
            </a:r>
          </a:p>
          <a:p>
            <a:r>
              <a:rPr lang="en-US" baseline="0" dirty="0" smtClean="0"/>
              <a:t>A project can contain many experimenters.  And experimenters can be in many projects.</a:t>
            </a:r>
          </a:p>
          <a:p>
            <a:r>
              <a:rPr lang="en-US" baseline="0" dirty="0" smtClean="0"/>
              <a:t>Projects have an optional expiration which can be used to support classes and tutorials.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3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3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4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5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5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4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3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9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university may have a license for the pay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9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6090B-7FE6-7D47-AFE1-2BDD90171831}" type="slidenum">
              <a:rPr lang="en-US">
                <a:latin typeface="Arial" pitchFamily="1" charset="0"/>
                <a:ea typeface="Kozuka Gothic Pro L" pitchFamily="34" charset="-128"/>
                <a:cs typeface="Kozuka Gothic Pro L" pitchFamily="34" charset="-128"/>
              </a:rPr>
              <a:pPr/>
              <a:t>49</a:t>
            </a:fld>
            <a:endParaRPr lang="en-US">
              <a:latin typeface="Arial" pitchFamily="1" charset="0"/>
              <a:ea typeface="Kozuka Gothic Pro L" pitchFamily="34" charset="-128"/>
              <a:cs typeface="Kozuka Gothic Pro L" pitchFamily="34" charset="-128"/>
            </a:endParaRPr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6488"/>
            <a:ext cx="2971800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9" tIns="46149" rIns="92299" bIns="46149" anchor="b">
            <a:prstTxWarp prst="textNoShape">
              <a:avLst/>
            </a:prstTxWarp>
          </a:bodyPr>
          <a:lstStyle/>
          <a:p>
            <a:pPr algn="r" defTabSz="922338"/>
            <a:fld id="{B7C31717-A92D-0D40-AA35-972E24F6BA30}" type="slidenum">
              <a:rPr lang="en-US" sz="1100">
                <a:ea typeface="ＭＳ Ｐゴシック" pitchFamily="1" charset="-128"/>
                <a:cs typeface="ＭＳ Ｐゴシック" pitchFamily="1" charset="-128"/>
              </a:rPr>
              <a:pPr algn="r" defTabSz="922338"/>
              <a:t>49</a:t>
            </a:fld>
            <a:endParaRPr lang="en-US" sz="110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99" tIns="46149" rIns="92299" bIns="46149"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5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7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question?</a:t>
            </a:r>
          </a:p>
          <a:p>
            <a:endParaRPr lang="en-US" dirty="0" smtClean="0"/>
          </a:p>
          <a:p>
            <a:r>
              <a:rPr lang="en-US" dirty="0" smtClean="0"/>
              <a:t>The answer is always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help@geni.net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help@geni.net</a:t>
            </a:r>
            <a:r>
              <a:rPr lang="en-US" baseline="0" dirty="0" smtClean="0"/>
              <a:t> goes to a number of friendly faces including </a:t>
            </a:r>
            <a:r>
              <a:rPr lang="en-US" baseline="0" dirty="0" err="1" smtClean="0"/>
              <a:t>Niky</a:t>
            </a:r>
            <a:r>
              <a:rPr lang="en-US" baseline="0" dirty="0" smtClean="0"/>
              <a:t>, Sarah &amp; Vic.  We’ll answer your question or redirect it the appropriate place.  Always email </a:t>
            </a:r>
            <a:r>
              <a:rPr lang="en-US" baseline="0" dirty="0" err="1" smtClean="0"/>
              <a:t>help@geni.net</a:t>
            </a:r>
            <a:r>
              <a:rPr lang="en-US" baseline="0" dirty="0" smtClean="0"/>
              <a:t> instead of emailing us directly, as it ensures a more timely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Anyone with an account at a supported identity provider can log in to the GENI portal but they will have no privileges. You must be a member of a project to do anything interesting.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GENI Portal trusts identity providers who</a:t>
            </a:r>
            <a:r>
              <a:rPr lang="en-US" baseline="0" dirty="0" smtClean="0"/>
              <a:t> are members of the</a:t>
            </a:r>
            <a:r>
              <a:rPr lang="en-US" dirty="0" smtClean="0"/>
              <a:t> </a:t>
            </a:r>
            <a:r>
              <a:rPr lang="en-US" dirty="0" err="1" smtClean="0"/>
              <a:t>InCommon</a:t>
            </a:r>
            <a:r>
              <a:rPr lang="en-US" dirty="0" smtClean="0"/>
              <a:t> federation.  </a:t>
            </a:r>
          </a:p>
          <a:p>
            <a:endParaRPr lang="en-US" dirty="0" smtClean="0"/>
          </a:p>
          <a:p>
            <a:r>
              <a:rPr lang="en-US" dirty="0" smtClean="0"/>
              <a:t>Students</a:t>
            </a:r>
            <a:r>
              <a:rPr lang="en-US" baseline="0" dirty="0" smtClean="0"/>
              <a:t>, faculty and staff will have an account provided by their school (for example, the University of Utah) which they use to access campus resources.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can then use that account to login to GENI as long as their school is a member of </a:t>
            </a:r>
            <a:r>
              <a:rPr lang="en-US" baseline="0" dirty="0" err="1" smtClean="0"/>
              <a:t>InCommon</a:t>
            </a:r>
            <a:r>
              <a:rPr lang="en-US" baseline="0" dirty="0" smtClean="0"/>
              <a:t> (with some caveats).  **This is exactly like using your Facebook or Google account to access other websites.**</a:t>
            </a:r>
          </a:p>
          <a:p>
            <a:endParaRPr lang="en-US" baseline="0" dirty="0" smtClean="0"/>
          </a:p>
          <a:p>
            <a:r>
              <a:rPr lang="en-US" dirty="0" smtClean="0"/>
              <a:t>For those experimenters, there are no new passwords.</a:t>
            </a:r>
            <a:r>
              <a:rPr lang="en-US" baseline="0" dirty="0" smtClean="0"/>
              <a:t>  For all others, we are happy to make you an account on the GPO’s identity provider.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Experimenters can perform experiments in the context of a project. </a:t>
            </a:r>
          </a:p>
          <a:p>
            <a:endParaRPr lang="en-US" dirty="0" smtClean="0"/>
          </a:p>
          <a:p>
            <a:r>
              <a:rPr lang="en-US" dirty="0" smtClean="0"/>
              <a:t>Projects contain both people and their experiments.  (Experiments are represented by slices, a term we will define</a:t>
            </a:r>
            <a:r>
              <a:rPr lang="en-US" baseline="0" dirty="0" smtClean="0"/>
              <a:t> in a few minutes.)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project must have a single individual who is willing to take responsibility for what happens within the project.  This person is called the project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F0B9EE18-F6D1-E846-95FF-32427CAB0805}" type="slidenum">
              <a:rPr lang="en-US" sz="1000">
                <a:solidFill>
                  <a:schemeClr val="bg2"/>
                </a:solidFill>
                <a:ea typeface="Arial" pitchFamily="-65" charset="0"/>
                <a:cs typeface="Arial" pitchFamily="-65" charset="0"/>
              </a:rPr>
              <a:pPr algn="r"/>
              <a:t>‹#›</a:t>
            </a:fld>
            <a:endParaRPr lang="en-US" sz="1000">
              <a:solidFill>
                <a:schemeClr val="bg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4172750" y="6573838"/>
            <a:ext cx="2591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>
                <a:solidFill>
                  <a:schemeClr val="bg2"/>
                </a:solidFill>
              </a:rPr>
              <a:t>GENI in the Classroom – Oct 26, 2013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FF00"/>
                </a:solidFill>
              </a:defRPr>
            </a:lvl1pPr>
          </a:lstStyle>
          <a:p>
            <a:fld id="{0F3442B6-DD8B-514B-A7A3-E9B4EF62FBCF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FF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FF00"/>
                </a:solidFill>
              </a:defRPr>
            </a:lvl1pPr>
          </a:lstStyle>
          <a:p>
            <a:fld id="{BB9D3641-6F4D-C540-866D-172CAB7AC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lp@geni.net" TargetMode="Externa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microsoft.com/office/2007/relationships/hdphoto" Target="../media/hdphoto1.wdp"/><Relationship Id="rId5" Type="http://schemas.openxmlformats.org/officeDocument/2006/relationships/image" Target="../media/image29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lp@geni.ne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lp@geni.net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3317" y="1761284"/>
            <a:ext cx="7772400" cy="1470025"/>
          </a:xfrm>
        </p:spPr>
        <p:txBody>
          <a:bodyPr/>
          <a:lstStyle/>
          <a:p>
            <a:r>
              <a:rPr lang="en-US" sz="3600" dirty="0"/>
              <a:t>Practical Advice for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Using GENI </a:t>
            </a:r>
            <a:r>
              <a:rPr lang="en-US" sz="3600" dirty="0"/>
              <a:t>in the Classroom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-1008017" y="4495800"/>
            <a:ext cx="8017207" cy="1752600"/>
          </a:xfrm>
        </p:spPr>
        <p:txBody>
          <a:bodyPr/>
          <a:lstStyle/>
          <a:p>
            <a:r>
              <a:rPr lang="en-US" baseline="0" dirty="0" smtClean="0"/>
              <a:t>Sarah Edwards, </a:t>
            </a:r>
            <a:r>
              <a:rPr lang="en-US" baseline="0" dirty="0" err="1" smtClean="0"/>
              <a:t>Niky</a:t>
            </a:r>
            <a:r>
              <a:rPr lang="en-US" baseline="0" dirty="0" smtClean="0"/>
              <a:t> Riga</a:t>
            </a:r>
          </a:p>
          <a:p>
            <a:r>
              <a:rPr lang="en-US" dirty="0" smtClean="0"/>
              <a:t>GENI Project Office</a:t>
            </a:r>
            <a:endParaRPr lang="en-US" baseline="0" dirty="0" smtClean="0"/>
          </a:p>
        </p:txBody>
      </p:sp>
      <p:pic>
        <p:nvPicPr>
          <p:cNvPr id="4" name="Picture 3" descr="all_off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22" y="-25196"/>
            <a:ext cx="8229600" cy="1143000"/>
          </a:xfrm>
        </p:spPr>
        <p:txBody>
          <a:bodyPr/>
          <a:lstStyle/>
          <a:p>
            <a:r>
              <a:rPr lang="en-US" sz="2800" dirty="0" smtClean="0"/>
              <a:t>Determine which </a:t>
            </a:r>
            <a:r>
              <a:rPr lang="en-US" sz="2800" dirty="0" err="1" smtClean="0"/>
              <a:t>IdP</a:t>
            </a:r>
            <a:r>
              <a:rPr lang="en-US" sz="2800" dirty="0" smtClean="0"/>
              <a:t> to use for access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184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682625" lvl="1" indent="-395288">
              <a:buFont typeface="+mj-lt"/>
              <a:buAutoNum type="arabicPeriod"/>
            </a:pPr>
            <a:r>
              <a:rPr lang="en-US" sz="2800" dirty="0"/>
              <a:t>Y</a:t>
            </a:r>
            <a:r>
              <a:rPr lang="en-US" sz="2800" dirty="0" smtClean="0"/>
              <a:t>our institution is </a:t>
            </a:r>
            <a:r>
              <a:rPr lang="en-US" sz="2800" b="1" dirty="0" smtClean="0"/>
              <a:t>federated</a:t>
            </a:r>
            <a:r>
              <a:rPr lang="en-US" sz="2800" dirty="0" smtClean="0"/>
              <a:t> with </a:t>
            </a:r>
            <a:r>
              <a:rPr lang="en-US" sz="2800" dirty="0" err="1" smtClean="0"/>
              <a:t>InCommon</a:t>
            </a:r>
            <a:r>
              <a:rPr lang="en-US" sz="2800" dirty="0"/>
              <a:t> </a:t>
            </a:r>
            <a:endParaRPr lang="en-US" sz="2800" dirty="0" smtClean="0"/>
          </a:p>
          <a:p>
            <a:pPr marL="1141413" lvl="2" indent="0" defTabSz="966788">
              <a:buNone/>
            </a:pPr>
            <a:r>
              <a:rPr lang="en-US" sz="2400" dirty="0"/>
              <a:t>t</a:t>
            </a:r>
            <a:r>
              <a:rPr lang="en-US" sz="2400" dirty="0" smtClean="0"/>
              <a:t>hen</a:t>
            </a:r>
            <a:r>
              <a:rPr lang="en-US" sz="2400" b="1" dirty="0" smtClean="0"/>
              <a:t> “</a:t>
            </a:r>
            <a:r>
              <a:rPr lang="en-US" sz="2400" b="1" dirty="0"/>
              <a:t>just </a:t>
            </a:r>
            <a:r>
              <a:rPr lang="en-US" sz="2400" b="1" dirty="0" smtClean="0"/>
              <a:t>sign in</a:t>
            </a:r>
            <a:r>
              <a:rPr lang="en-US" sz="2400" b="1" dirty="0"/>
              <a:t>” </a:t>
            </a:r>
            <a:r>
              <a:rPr lang="en-US" sz="2400" dirty="0"/>
              <a:t>with </a:t>
            </a:r>
            <a:r>
              <a:rPr lang="en-US" sz="2400" dirty="0" smtClean="0"/>
              <a:t>institution-issued </a:t>
            </a:r>
            <a:r>
              <a:rPr lang="en-US" sz="2400" dirty="0"/>
              <a:t>username/</a:t>
            </a:r>
            <a:r>
              <a:rPr lang="en-US" sz="2400" dirty="0" smtClean="0"/>
              <a:t>password</a:t>
            </a:r>
          </a:p>
          <a:p>
            <a:pPr marL="687388" lvl="2" indent="0" defTabSz="739775">
              <a:lnSpc>
                <a:spcPct val="50000"/>
              </a:lnSpc>
              <a:buNone/>
            </a:pPr>
            <a:endParaRPr lang="en-US" dirty="0" smtClean="0"/>
          </a:p>
          <a:p>
            <a:pPr marL="687388" lvl="2" indent="0" defTabSz="739775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If institution </a:t>
            </a:r>
            <a:r>
              <a:rPr lang="en-US" b="1" dirty="0" smtClean="0"/>
              <a:t>does not release </a:t>
            </a:r>
            <a:r>
              <a:rPr lang="en-US" dirty="0" smtClean="0"/>
              <a:t>appropriate attributes (e.g. e-mail)</a:t>
            </a:r>
            <a:br>
              <a:rPr lang="en-US" dirty="0" smtClean="0"/>
            </a:br>
            <a:r>
              <a:rPr lang="en-US" dirty="0" smtClean="0"/>
              <a:t>       we will work with campus IT to address this;</a:t>
            </a:r>
            <a:r>
              <a:rPr lang="en-US" dirty="0"/>
              <a:t> </a:t>
            </a:r>
            <a:r>
              <a:rPr lang="en-US" dirty="0" smtClean="0"/>
              <a:t>might take time</a:t>
            </a:r>
          </a:p>
          <a:p>
            <a:pPr marL="230188" lvl="1" indent="0">
              <a:buNone/>
            </a:pPr>
            <a:endParaRPr lang="en-US" sz="2800" dirty="0" smtClean="0"/>
          </a:p>
          <a:p>
            <a:pPr marL="687388" lvl="1" indent="-457200">
              <a:buFont typeface="+mj-lt"/>
              <a:buAutoNum type="arabicPeriod"/>
            </a:pPr>
            <a:r>
              <a:rPr lang="en-US" sz="2800" dirty="0" smtClean="0"/>
              <a:t>Your institution is </a:t>
            </a:r>
            <a:r>
              <a:rPr lang="en-US" sz="2800" b="1" dirty="0" smtClean="0"/>
              <a:t>not federated </a:t>
            </a:r>
            <a:r>
              <a:rPr lang="en-US" sz="2800" dirty="0" smtClean="0"/>
              <a:t>with </a:t>
            </a:r>
            <a:r>
              <a:rPr lang="en-US" sz="2800" dirty="0" err="1" smtClean="0"/>
              <a:t>InCommon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… or </a:t>
            </a:r>
            <a:r>
              <a:rPr lang="en-US" sz="2000" b="1" dirty="0" smtClean="0"/>
              <a:t>does not </a:t>
            </a:r>
            <a:r>
              <a:rPr lang="en-US" sz="2000" dirty="0" smtClean="0"/>
              <a:t>release the appropriate attributes</a:t>
            </a:r>
            <a:endParaRPr lang="en-US" sz="1800" dirty="0"/>
          </a:p>
          <a:p>
            <a:pPr marL="1139825" lvl="1" indent="0">
              <a:buNone/>
            </a:pPr>
            <a:r>
              <a:rPr lang="en-US" dirty="0"/>
              <a:t>t</a:t>
            </a:r>
            <a:r>
              <a:rPr lang="en-US" dirty="0" smtClean="0"/>
              <a:t>hen request </a:t>
            </a:r>
            <a:r>
              <a:rPr lang="en-US" b="1" dirty="0" smtClean="0"/>
              <a:t>GPO </a:t>
            </a:r>
            <a:r>
              <a:rPr lang="en-US" b="1" dirty="0" err="1" smtClean="0"/>
              <a:t>IdP</a:t>
            </a:r>
            <a:r>
              <a:rPr lang="en-US" b="1" dirty="0" smtClean="0"/>
              <a:t> </a:t>
            </a:r>
            <a:r>
              <a:rPr lang="en-US" dirty="0" smtClean="0"/>
              <a:t>accounts for logging in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168" y="3404318"/>
            <a:ext cx="828695" cy="70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335283"/>
            <a:ext cx="220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options: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75930" y="5789423"/>
            <a:ext cx="905300" cy="6174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2400" dirty="0"/>
              <a:t>2</a:t>
            </a:r>
            <a:r>
              <a:rPr lang="en-US" sz="2400" dirty="0" smtClean="0"/>
              <a:t>. </a:t>
            </a:r>
            <a:endParaRPr lang="en-US" sz="1800" dirty="0" smtClean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986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9352" y="1750390"/>
            <a:ext cx="4417798" cy="132634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Projects </a:t>
            </a:r>
            <a:r>
              <a:rPr lang="en-US" sz="3600" dirty="0" smtClean="0"/>
              <a:t>organize research </a:t>
            </a:r>
            <a:r>
              <a:rPr lang="en-US" sz="3600" dirty="0"/>
              <a:t>in </a:t>
            </a:r>
            <a:r>
              <a:rPr lang="en-US" sz="3600" dirty="0" smtClean="0"/>
              <a:t>GENI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931535" y="2676711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59" name="Oval 58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10100" y="1204886"/>
            <a:ext cx="2718272" cy="2274295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99453" y="1195231"/>
            <a:ext cx="122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Project</a:t>
            </a:r>
            <a:endParaRPr lang="en-US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57061" y="2812407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49" name="Oval 48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40309" y="1713321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Lead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08436" y="1932120"/>
            <a:ext cx="633482" cy="0"/>
          </a:xfrm>
          <a:prstGeom prst="line">
            <a:avLst/>
          </a:prstGeom>
          <a:ln w="57150" cmpd="sng">
            <a:solidFill>
              <a:srgbClr val="80808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3315" y="244387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Members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8436" y="2915914"/>
            <a:ext cx="636448" cy="207163"/>
          </a:xfrm>
          <a:prstGeom prst="line">
            <a:avLst/>
          </a:prstGeom>
          <a:ln w="57150" cmpd="sng">
            <a:solidFill>
              <a:srgbClr val="80808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245147" y="2822081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24" name="Oval 23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6419" y="1745828"/>
            <a:ext cx="1113254" cy="1256062"/>
            <a:chOff x="2452612" y="2472459"/>
            <a:chExt cx="1236183" cy="1394761"/>
          </a:xfrm>
        </p:grpSpPr>
        <p:sp>
          <p:nvSpPr>
            <p:cNvPr id="20" name="Rounded Rectangle 19"/>
            <p:cNvSpPr/>
            <p:nvPr/>
          </p:nvSpPr>
          <p:spPr>
            <a:xfrm>
              <a:off x="2757412" y="2777259"/>
              <a:ext cx="931383" cy="1089961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605012" y="2624859"/>
              <a:ext cx="931383" cy="1089961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52612" y="2472459"/>
              <a:ext cx="931383" cy="1089961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66358" y="2472459"/>
              <a:ext cx="803559" cy="410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Slice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Content Placeholder 10"/>
          <p:cNvSpPr>
            <a:spLocks noGrp="1"/>
          </p:cNvSpPr>
          <p:nvPr>
            <p:ph sz="half" idx="1"/>
          </p:nvPr>
        </p:nvSpPr>
        <p:spPr>
          <a:xfrm>
            <a:off x="352010" y="3398237"/>
            <a:ext cx="8905725" cy="1853078"/>
          </a:xfrm>
        </p:spPr>
        <p:txBody>
          <a:bodyPr/>
          <a:lstStyle/>
          <a:p>
            <a:pPr marL="0" lvl="1" indent="0">
              <a:lnSpc>
                <a:spcPct val="90000"/>
              </a:lnSpc>
              <a:spcBef>
                <a:spcPts val="2568"/>
              </a:spcBef>
              <a:buNone/>
            </a:pPr>
            <a:r>
              <a:rPr lang="en-US" sz="2800" dirty="0" smtClean="0"/>
              <a:t>Projects contain both </a:t>
            </a:r>
            <a:r>
              <a:rPr lang="en-US" sz="3200" b="1" dirty="0" smtClean="0"/>
              <a:t>people</a:t>
            </a:r>
            <a:r>
              <a:rPr lang="en-US" sz="3200" dirty="0" smtClean="0"/>
              <a:t> </a:t>
            </a:r>
            <a:r>
              <a:rPr lang="en-US" sz="2800" dirty="0" smtClean="0"/>
              <a:t>and their </a:t>
            </a:r>
            <a:br>
              <a:rPr lang="en-US" sz="2800" dirty="0" smtClean="0"/>
            </a:br>
            <a:r>
              <a:rPr lang="en-US" sz="3200" b="1" dirty="0" smtClean="0"/>
              <a:t>experiments </a:t>
            </a:r>
            <a:r>
              <a:rPr lang="en-US" sz="3200" dirty="0" smtClean="0"/>
              <a:t>(aka slices)</a:t>
            </a:r>
          </a:p>
          <a:p>
            <a:pPr marL="0" lvl="1" indent="0">
              <a:lnSpc>
                <a:spcPct val="90000"/>
              </a:lnSpc>
              <a:spcBef>
                <a:spcPts val="2568"/>
              </a:spcBef>
              <a:buNone/>
            </a:pPr>
            <a:r>
              <a:rPr lang="en-US" sz="2800" dirty="0" smtClean="0"/>
              <a:t>A project is led by a single responsible individual: </a:t>
            </a:r>
            <a:br>
              <a:rPr lang="en-US" sz="2800" dirty="0" smtClean="0"/>
            </a:br>
            <a:r>
              <a:rPr lang="en-US" sz="2800" b="1" dirty="0" smtClean="0"/>
              <a:t>the</a:t>
            </a:r>
            <a:r>
              <a:rPr lang="en-US" sz="2800" dirty="0" smtClean="0"/>
              <a:t> </a:t>
            </a:r>
            <a:r>
              <a:rPr lang="en-US" sz="2800" b="1" dirty="0"/>
              <a:t>project</a:t>
            </a:r>
            <a:r>
              <a:rPr lang="en-US" sz="2800" dirty="0"/>
              <a:t> </a:t>
            </a:r>
            <a:r>
              <a:rPr lang="en-US" sz="2800" b="1" dirty="0"/>
              <a:t>lead</a:t>
            </a:r>
            <a:endParaRPr lang="en-US" sz="2800" dirty="0"/>
          </a:p>
          <a:p>
            <a:pPr marL="457200" lvl="1" indent="0" algn="ctr">
              <a:buNone/>
            </a:pPr>
            <a:endParaRPr lang="en-US" b="1" dirty="0">
              <a:solidFill>
                <a:srgbClr val="0A244B"/>
              </a:solidFill>
            </a:endParaRPr>
          </a:p>
          <a:p>
            <a:pPr marL="457200" lvl="1" indent="-457200">
              <a:lnSpc>
                <a:spcPct val="70000"/>
              </a:lnSpc>
              <a:spcBef>
                <a:spcPts val="2568"/>
              </a:spcBef>
            </a:pPr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61770" y="1254572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71" name="Oval 70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932972" y="1112760"/>
            <a:ext cx="302053" cy="186506"/>
            <a:chOff x="2057400" y="5181600"/>
            <a:chExt cx="838200" cy="517558"/>
          </a:xfrm>
        </p:grpSpPr>
        <p:sp>
          <p:nvSpPr>
            <p:cNvPr id="36" name="Right Triangle 35"/>
            <p:cNvSpPr/>
            <p:nvPr/>
          </p:nvSpPr>
          <p:spPr>
            <a:xfrm>
              <a:off x="2057400" y="5181600"/>
              <a:ext cx="457200" cy="479458"/>
            </a:xfrm>
            <a:prstGeom prst="rtTriangle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/>
            <p:cNvSpPr/>
            <p:nvPr/>
          </p:nvSpPr>
          <p:spPr>
            <a:xfrm flipH="1">
              <a:off x="2438400" y="5181600"/>
              <a:ext cx="457200" cy="479458"/>
            </a:xfrm>
            <a:prstGeom prst="rtTriangle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2057400" y="5219700"/>
              <a:ext cx="838200" cy="479458"/>
            </a:xfrm>
            <a:prstGeom prst="triangle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Content Placeholder 7"/>
          <p:cNvSpPr txBox="1">
            <a:spLocks/>
          </p:cNvSpPr>
          <p:nvPr/>
        </p:nvSpPr>
        <p:spPr bwMode="auto">
          <a:xfrm>
            <a:off x="9866" y="5603456"/>
            <a:ext cx="9144001" cy="823254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 </a:t>
            </a:r>
            <a:r>
              <a:rPr lang="en-US" sz="2400" dirty="0"/>
              <a:t>project may contain </a:t>
            </a:r>
            <a:r>
              <a:rPr lang="en-US" sz="2400" b="1" dirty="0"/>
              <a:t>many experimenters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an experimenter may be a member of </a:t>
            </a:r>
            <a:r>
              <a:rPr lang="en-US" sz="2400" b="1" dirty="0"/>
              <a:t>many projects</a:t>
            </a:r>
          </a:p>
        </p:txBody>
      </p:sp>
    </p:spTree>
    <p:extLst>
      <p:ext uri="{BB962C8B-B14F-4D97-AF65-F5344CB8AC3E}">
        <p14:creationId xmlns:p14="http://schemas.microsoft.com/office/powerpoint/2010/main" val="297433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Membership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74" y="1339054"/>
            <a:ext cx="9144000" cy="4847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518" y="1089721"/>
            <a:ext cx="801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Projects have 1 </a:t>
            </a:r>
            <a:r>
              <a:rPr lang="en-US" b="1" dirty="0" smtClean="0"/>
              <a:t>Lead</a:t>
            </a:r>
            <a:r>
              <a:rPr lang="en-US" dirty="0" smtClean="0"/>
              <a:t> and any number of </a:t>
            </a:r>
            <a:r>
              <a:rPr lang="en-US" b="1" dirty="0" smtClean="0"/>
              <a:t>Admins</a:t>
            </a:r>
            <a:r>
              <a:rPr lang="en-US" dirty="0" smtClean="0"/>
              <a:t>, </a:t>
            </a:r>
            <a:r>
              <a:rPr lang="en-US" b="1" dirty="0" smtClean="0"/>
              <a:t>Members</a:t>
            </a:r>
            <a:r>
              <a:rPr lang="en-US" dirty="0" smtClean="0"/>
              <a:t>, and </a:t>
            </a:r>
            <a:r>
              <a:rPr lang="en-US" b="1" dirty="0" smtClean="0"/>
              <a:t>Auditors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30579" y="6279423"/>
            <a:ext cx="45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groups.geni.net</a:t>
            </a:r>
            <a:r>
              <a:rPr lang="en-US" sz="1400" i="1" dirty="0"/>
              <a:t>/</a:t>
            </a:r>
            <a:r>
              <a:rPr lang="en-US" sz="1400" i="1" dirty="0" err="1"/>
              <a:t>geni</a:t>
            </a:r>
            <a:r>
              <a:rPr lang="en-US" sz="1400" i="1" dirty="0"/>
              <a:t>/wiki/</a:t>
            </a:r>
            <a:r>
              <a:rPr lang="en-US" sz="1400" i="1" dirty="0" err="1"/>
              <a:t>GENIConcepts#Project</a:t>
            </a:r>
            <a:endParaRPr lang="en-US" sz="14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5856941" y="5760120"/>
            <a:ext cx="1733176" cy="468828"/>
          </a:xfrm>
          <a:prstGeom prst="roundRect">
            <a:avLst/>
          </a:prstGeom>
          <a:solidFill>
            <a:srgbClr val="4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Typical Class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4584" y="1782389"/>
            <a:ext cx="1062535" cy="1076700"/>
            <a:chOff x="7533838" y="1622937"/>
            <a:chExt cx="1475474" cy="1495143"/>
          </a:xfrm>
        </p:grpSpPr>
        <p:sp>
          <p:nvSpPr>
            <p:cNvPr id="14" name="TextBox 13"/>
            <p:cNvSpPr txBox="1"/>
            <p:nvPr/>
          </p:nvSpPr>
          <p:spPr>
            <a:xfrm>
              <a:off x="7533838" y="2690690"/>
              <a:ext cx="1475474" cy="42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Expiration</a:t>
              </a:r>
              <a:endParaRPr lang="en-US" sz="14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029" y="1622937"/>
              <a:ext cx="1153458" cy="1150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07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Creating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87" y="1143000"/>
            <a:ext cx="8878613" cy="4992198"/>
          </a:xfrm>
        </p:spPr>
        <p:txBody>
          <a:bodyPr/>
          <a:lstStyle/>
          <a:p>
            <a:r>
              <a:rPr lang="en-US" sz="3200" dirty="0" smtClean="0"/>
              <a:t>Only </a:t>
            </a:r>
            <a:r>
              <a:rPr lang="en-US" sz="3200" b="1" dirty="0" smtClean="0"/>
              <a:t>project</a:t>
            </a:r>
            <a:r>
              <a:rPr lang="en-US" sz="3200" dirty="0" smtClean="0"/>
              <a:t> </a:t>
            </a:r>
            <a:r>
              <a:rPr lang="en-US" sz="3600" b="1" dirty="0" smtClean="0"/>
              <a:t>leads</a:t>
            </a:r>
            <a:r>
              <a:rPr lang="en-US" sz="3600" dirty="0" smtClean="0"/>
              <a:t> </a:t>
            </a:r>
            <a:r>
              <a:rPr lang="en-US" sz="3200" dirty="0" smtClean="0"/>
              <a:t>can create projects.</a:t>
            </a:r>
          </a:p>
          <a:p>
            <a:pPr lvl="1"/>
            <a:r>
              <a:rPr lang="en-US" dirty="0" smtClean="0"/>
              <a:t>Only professors and senior technical staff can be a lead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Request to be a lead and create projects from Home page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/>
              <a:t>Project </a:t>
            </a:r>
            <a:r>
              <a:rPr lang="en-US" sz="3600" dirty="0">
                <a:solidFill>
                  <a:srgbClr val="000000"/>
                </a:solidFill>
              </a:rPr>
              <a:t>names</a:t>
            </a:r>
            <a:r>
              <a:rPr lang="en-US" sz="3600" dirty="0"/>
              <a:t> </a:t>
            </a:r>
            <a:r>
              <a:rPr lang="en-US" sz="3200" dirty="0" smtClean="0"/>
              <a:t>are:</a:t>
            </a:r>
          </a:p>
          <a:p>
            <a:pPr lvl="1"/>
            <a:r>
              <a:rPr lang="en-US" dirty="0" smtClean="0"/>
              <a:t> </a:t>
            </a:r>
            <a:r>
              <a:rPr lang="en-US" sz="3200" b="1" i="1" dirty="0"/>
              <a:t>public</a:t>
            </a:r>
            <a:r>
              <a:rPr lang="en-US" dirty="0"/>
              <a:t>, </a:t>
            </a:r>
            <a:r>
              <a:rPr lang="en-US" sz="3200" b="1" i="1" dirty="0" smtClean="0"/>
              <a:t>unique </a:t>
            </a:r>
            <a:r>
              <a:rPr lang="en-US" dirty="0" smtClean="0"/>
              <a:t>and </a:t>
            </a:r>
            <a:r>
              <a:rPr lang="en-US" sz="3200" b="1" i="1" dirty="0" smtClean="0"/>
              <a:t>permanent</a:t>
            </a:r>
            <a:endParaRPr lang="en-US" sz="3200" dirty="0" smtClean="0"/>
          </a:p>
          <a:p>
            <a:r>
              <a:rPr lang="en-US" sz="3200" dirty="0" smtClean="0"/>
              <a:t>Projects have an optional </a:t>
            </a:r>
            <a:r>
              <a:rPr lang="en-US" sz="3600" b="1" dirty="0" smtClean="0"/>
              <a:t>expiration </a:t>
            </a:r>
            <a:br>
              <a:rPr lang="en-US" sz="3600" b="1" dirty="0" smtClean="0"/>
            </a:br>
            <a:r>
              <a:rPr lang="en-US" sz="3200" dirty="0" smtClean="0"/>
              <a:t>(e.g. for classes, tutorials)</a:t>
            </a:r>
          </a:p>
          <a:p>
            <a:pPr lvl="1"/>
            <a:r>
              <a:rPr lang="en-US" dirty="0" smtClean="0"/>
              <a:t>Class projects should expire at the end of the class.</a:t>
            </a:r>
          </a:p>
          <a:p>
            <a:r>
              <a:rPr lang="en-US" dirty="0" smtClean="0"/>
              <a:t>After creating a project, add TAs and other instructors to project as Admins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77004" y="4569156"/>
            <a:ext cx="1733176" cy="468828"/>
          </a:xfrm>
          <a:prstGeom prst="roundRect">
            <a:avLst/>
          </a:prstGeom>
          <a:solidFill>
            <a:srgbClr val="4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Typical Class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772020" y="5607098"/>
            <a:ext cx="905300" cy="6174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2400" dirty="0"/>
              <a:t>3</a:t>
            </a:r>
            <a:r>
              <a:rPr lang="en-US" sz="2400" dirty="0" smtClean="0"/>
              <a:t>. </a:t>
            </a:r>
            <a:endParaRPr lang="en-US" sz="1800" dirty="0" smtClean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18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Contain Slices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9095" y="6260659"/>
            <a:ext cx="45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groups.geni.net</a:t>
            </a:r>
            <a:r>
              <a:rPr lang="en-US" sz="1400" i="1" dirty="0"/>
              <a:t>/</a:t>
            </a:r>
            <a:r>
              <a:rPr lang="en-US" sz="1400" i="1" dirty="0" err="1"/>
              <a:t>geni</a:t>
            </a:r>
            <a:r>
              <a:rPr lang="en-US" sz="1400" i="1" dirty="0"/>
              <a:t>/wiki/</a:t>
            </a:r>
            <a:r>
              <a:rPr lang="en-US" sz="1400" i="1" dirty="0" err="1"/>
              <a:t>GENIConcepts#Slice</a:t>
            </a:r>
            <a:endParaRPr lang="en-US" sz="1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55272" y="939656"/>
            <a:ext cx="7367651" cy="3970813"/>
            <a:chOff x="378425" y="1264748"/>
            <a:chExt cx="8611482" cy="5087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425" y="1264748"/>
              <a:ext cx="8611482" cy="508733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907298" y="4962371"/>
              <a:ext cx="1056750" cy="466410"/>
              <a:chOff x="532518" y="6007362"/>
              <a:chExt cx="1056750" cy="46641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32518" y="6007362"/>
                <a:ext cx="1056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Research </a:t>
                </a:r>
                <a:r>
                  <a:rPr lang="en-US" sz="1200" b="1" dirty="0" err="1" smtClean="0">
                    <a:latin typeface="Arial Narrow"/>
                    <a:cs typeface="Arial Narrow"/>
                  </a:rPr>
                  <a:t>Asst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1203" y="6196773"/>
                <a:ext cx="845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Lead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37267" y="2786498"/>
              <a:ext cx="1056750" cy="466410"/>
              <a:chOff x="532518" y="6007362"/>
              <a:chExt cx="1056750" cy="46641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2518" y="6007362"/>
                <a:ext cx="1056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Research </a:t>
                </a:r>
                <a:r>
                  <a:rPr lang="en-US" sz="1200" b="1" dirty="0" err="1" smtClean="0">
                    <a:latin typeface="Arial Narrow"/>
                    <a:cs typeface="Arial Narrow"/>
                  </a:rPr>
                  <a:t>Asst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1203" y="6196773"/>
                <a:ext cx="845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Lead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848228" y="3150206"/>
              <a:ext cx="1028980" cy="466410"/>
              <a:chOff x="634157" y="6007362"/>
              <a:chExt cx="1028980" cy="4664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79421" y="6007362"/>
                <a:ext cx="7384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Post-Doc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4157" y="6196773"/>
                <a:ext cx="10289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Member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824173" y="1974773"/>
              <a:ext cx="982923" cy="481553"/>
              <a:chOff x="697189" y="6007362"/>
              <a:chExt cx="982923" cy="48155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1362" y="6007362"/>
                <a:ext cx="7745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Professor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7189" y="6196773"/>
                <a:ext cx="982923" cy="29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Admin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975791" y="5265592"/>
              <a:ext cx="982923" cy="481553"/>
              <a:chOff x="681431" y="6007362"/>
              <a:chExt cx="982923" cy="48155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61362" y="6007362"/>
                <a:ext cx="7745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Professor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1431" y="6196773"/>
                <a:ext cx="982923" cy="292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Admin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2527" y="5024217"/>
            <a:ext cx="800732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b="1" dirty="0" smtClean="0"/>
              <a:t>One</a:t>
            </a:r>
            <a:r>
              <a:rPr lang="en-US" sz="2000" dirty="0" smtClean="0"/>
              <a:t> Slice </a:t>
            </a:r>
            <a:r>
              <a:rPr lang="en-US" sz="2000" b="1" dirty="0" smtClean="0"/>
              <a:t>Lead</a:t>
            </a:r>
            <a:r>
              <a:rPr lang="en-US" sz="2000" dirty="0" smtClean="0"/>
              <a:t>, any number of </a:t>
            </a:r>
            <a:r>
              <a:rPr lang="en-US" sz="2000" b="1" dirty="0" smtClean="0"/>
              <a:t>Admins</a:t>
            </a:r>
            <a:r>
              <a:rPr lang="en-US" sz="2000" dirty="0" smtClean="0"/>
              <a:t>, </a:t>
            </a:r>
            <a:r>
              <a:rPr lang="en-US" sz="2000" b="1" dirty="0" smtClean="0"/>
              <a:t>Members</a:t>
            </a:r>
            <a:r>
              <a:rPr lang="en-US" sz="2000" dirty="0" smtClean="0"/>
              <a:t>, and </a:t>
            </a:r>
            <a:r>
              <a:rPr lang="en-US" sz="2000" b="1" dirty="0" smtClean="0"/>
              <a:t>Auditors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Slice </a:t>
            </a:r>
            <a:r>
              <a:rPr lang="en-US" sz="2000" dirty="0"/>
              <a:t>Lead </a:t>
            </a:r>
            <a:r>
              <a:rPr lang="en-US" sz="2000" dirty="0" smtClean="0"/>
              <a:t>defaults to </a:t>
            </a:r>
            <a:r>
              <a:rPr lang="en-US" sz="2000" dirty="0"/>
              <a:t>the </a:t>
            </a:r>
            <a:r>
              <a:rPr lang="en-US" sz="2000" b="1" dirty="0"/>
              <a:t>person</a:t>
            </a:r>
            <a:r>
              <a:rPr lang="en-US" sz="2000" dirty="0"/>
              <a:t> who </a:t>
            </a:r>
            <a:r>
              <a:rPr lang="en-US" sz="2000" b="1" dirty="0"/>
              <a:t>created</a:t>
            </a:r>
            <a:r>
              <a:rPr lang="en-US" sz="2000" dirty="0"/>
              <a:t> the </a:t>
            </a:r>
            <a:r>
              <a:rPr lang="en-US" sz="2000" dirty="0" smtClean="0"/>
              <a:t>slice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b="1" dirty="0" smtClean="0"/>
              <a:t>Project Lead and Admins </a:t>
            </a:r>
            <a:r>
              <a:rPr lang="en-US" sz="2000" dirty="0" smtClean="0"/>
              <a:t>are added to all slices as </a:t>
            </a:r>
            <a:r>
              <a:rPr lang="en-US" sz="2000" b="1" dirty="0" smtClean="0"/>
              <a:t>Admins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314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and Slice Roles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85646"/>
              </p:ext>
            </p:extLst>
          </p:nvPr>
        </p:nvGraphicFramePr>
        <p:xfrm>
          <a:off x="515590" y="921140"/>
          <a:ext cx="8272574" cy="26860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2905"/>
                <a:gridCol w="1476357"/>
                <a:gridCol w="1299972"/>
                <a:gridCol w="1816684"/>
                <a:gridCol w="1558328"/>
                <a:gridCol w="1558328"/>
              </a:tblGrid>
              <a:tr h="948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Modify project &amp; manage</a:t>
                      </a:r>
                      <a:r>
                        <a:rPr lang="en-US" baseline="0" dirty="0" smtClean="0"/>
                        <a:t> membership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</a:t>
                      </a:r>
                      <a:r>
                        <a:rPr lang="en-US" baseline="0" dirty="0" smtClean="0"/>
                        <a:t>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 project</a:t>
                      </a:r>
                      <a:endParaRPr lang="en-US" dirty="0"/>
                    </a:p>
                  </a:txBody>
                  <a:tcPr/>
                </a:tc>
              </a:tr>
              <a:tr h="356303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Project</a:t>
                      </a:r>
                      <a:endParaRPr lang="en-US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63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322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63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37498"/>
              </p:ext>
            </p:extLst>
          </p:nvPr>
        </p:nvGraphicFramePr>
        <p:xfrm>
          <a:off x="515591" y="3656668"/>
          <a:ext cx="8272573" cy="23774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6119"/>
                <a:gridCol w="1462990"/>
                <a:gridCol w="1558366"/>
                <a:gridCol w="1558366"/>
                <a:gridCol w="1558366"/>
                <a:gridCol w="1558366"/>
              </a:tblGrid>
              <a:tr h="888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</a:t>
                      </a:r>
                      <a:r>
                        <a:rPr lang="en-US" baseline="0" dirty="0" smtClean="0"/>
                        <a:t> slice membership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r>
                        <a:rPr lang="en-US" baseline="0" dirty="0" smtClean="0"/>
                        <a:t> on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Account/</a:t>
                      </a:r>
                      <a:r>
                        <a:rPr lang="en-US" baseline="0" dirty="0" smtClean="0"/>
                        <a:t> keys loaded on slice</a:t>
                      </a:r>
                      <a:endParaRPr lang="en-US" dirty="0"/>
                    </a:p>
                  </a:txBody>
                  <a:tcPr/>
                </a:tc>
              </a:tr>
              <a:tr h="355399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Slice</a:t>
                      </a:r>
                      <a:endParaRPr lang="en-US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53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53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53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994" y="6089895"/>
            <a:ext cx="523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By default, Project Lead/Admins are added </a:t>
            </a:r>
            <a:r>
              <a:rPr lang="en-US" sz="1200" dirty="0"/>
              <a:t>to all </a:t>
            </a:r>
            <a:r>
              <a:rPr lang="en-US" sz="1200" dirty="0" smtClean="0"/>
              <a:t>slices as a Slice Admin </a:t>
            </a:r>
          </a:p>
          <a:p>
            <a:r>
              <a:rPr lang="en-US" sz="1200" dirty="0" smtClean="0"/>
              <a:t>** The Slice Lead defaults to the person who created the slice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095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96" y="1332554"/>
            <a:ext cx="8628804" cy="518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Two options for adding experimenters to a project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Admin-initiated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Project Lead or Admin </a:t>
            </a:r>
            <a:r>
              <a:rPr lang="en-US" i="1" dirty="0" smtClean="0"/>
              <a:t>bulk</a:t>
            </a:r>
            <a:r>
              <a:rPr lang="en-US" dirty="0" smtClean="0"/>
              <a:t> </a:t>
            </a:r>
            <a:r>
              <a:rPr lang="en-US" i="1" dirty="0" smtClean="0"/>
              <a:t>uploads</a:t>
            </a:r>
            <a:r>
              <a:rPr lang="en-US" dirty="0" smtClean="0"/>
              <a:t> experimenters</a:t>
            </a:r>
          </a:p>
          <a:p>
            <a:pPr marL="1314450" lvl="2" indent="-457200">
              <a:lnSpc>
                <a:spcPct val="120000"/>
              </a:lnSpc>
            </a:pPr>
            <a:r>
              <a:rPr lang="en-US" dirty="0" smtClean="0"/>
              <a:t>Best for adding many people at the same time</a:t>
            </a:r>
          </a:p>
          <a:p>
            <a:pPr marL="1314450" lvl="2" indent="-457200">
              <a:lnSpc>
                <a:spcPct val="120000"/>
              </a:lnSpc>
            </a:pPr>
            <a:r>
              <a:rPr lang="en-US" dirty="0" smtClean="0"/>
              <a:t>Typically </a:t>
            </a:r>
            <a:r>
              <a:rPr lang="en-US" dirty="0"/>
              <a:t>used for Classrooms or </a:t>
            </a:r>
            <a:r>
              <a:rPr lang="en-US" dirty="0" smtClean="0"/>
              <a:t>Tutorials</a:t>
            </a:r>
          </a:p>
          <a:p>
            <a:pPr marL="1314450" lvl="2" indent="-457200"/>
            <a:endParaRPr lang="en-US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Member-initiated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experimenter requests to join the project and is </a:t>
            </a:r>
            <a:r>
              <a:rPr lang="en-US" dirty="0" smtClean="0"/>
              <a:t>individually approved</a:t>
            </a:r>
            <a:endParaRPr lang="en-US" dirty="0"/>
          </a:p>
          <a:p>
            <a:pPr marL="1200150" lvl="2" indent="-342900">
              <a:lnSpc>
                <a:spcPct val="120000"/>
              </a:lnSpc>
            </a:pPr>
            <a:r>
              <a:rPr lang="en-US" dirty="0"/>
              <a:t>Best </a:t>
            </a:r>
            <a:r>
              <a:rPr lang="en-US" dirty="0" smtClean="0"/>
              <a:t>for </a:t>
            </a:r>
            <a:r>
              <a:rPr lang="en-US" dirty="0"/>
              <a:t>adding people one at a </a:t>
            </a:r>
            <a:r>
              <a:rPr lang="en-US" dirty="0" smtClean="0"/>
              <a:t>time</a:t>
            </a:r>
          </a:p>
          <a:p>
            <a:pPr marL="1200150" lvl="2" indent="-342900">
              <a:lnSpc>
                <a:spcPct val="120000"/>
              </a:lnSpc>
            </a:pPr>
            <a:r>
              <a:rPr lang="en-US" dirty="0" smtClean="0"/>
              <a:t>Typically </a:t>
            </a:r>
            <a:r>
              <a:rPr lang="en-US" dirty="0"/>
              <a:t>used for Research </a:t>
            </a:r>
            <a:r>
              <a:rPr lang="en-US" dirty="0" smtClean="0"/>
              <a:t>projects</a:t>
            </a:r>
          </a:p>
          <a:p>
            <a:pPr marL="1314450" lvl="2" indent="-457200">
              <a:lnSpc>
                <a:spcPct val="120000"/>
              </a:lnSpc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27030" y="1974286"/>
            <a:ext cx="1733176" cy="468828"/>
          </a:xfrm>
          <a:prstGeom prst="roundRect">
            <a:avLst/>
          </a:prstGeom>
          <a:solidFill>
            <a:srgbClr val="4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Typical Class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20665" y="5607098"/>
            <a:ext cx="1371980" cy="6174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2400" dirty="0" smtClean="0"/>
              <a:t>3 &amp; 7 </a:t>
            </a:r>
            <a:endParaRPr lang="en-US" sz="1800" dirty="0" smtClean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098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696" y="2274941"/>
            <a:ext cx="8281424" cy="420513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2" y="89722"/>
            <a:ext cx="8229600" cy="1143000"/>
          </a:xfrm>
        </p:spPr>
        <p:txBody>
          <a:bodyPr/>
          <a:lstStyle/>
          <a:p>
            <a:r>
              <a:rPr lang="en-US" dirty="0" smtClean="0"/>
              <a:t>Admin-initiated; aka Bulk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976254"/>
            <a:ext cx="8484703" cy="5181600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On </a:t>
            </a:r>
            <a:r>
              <a:rPr lang="en-US" sz="2000" b="1" dirty="0"/>
              <a:t>P</a:t>
            </a:r>
            <a:r>
              <a:rPr lang="en-US" sz="2000" b="1" dirty="0" smtClean="0"/>
              <a:t>roject page</a:t>
            </a:r>
            <a:r>
              <a:rPr lang="en-US" sz="2000" dirty="0" smtClean="0"/>
              <a:t>, the Lead or Admin clicks </a:t>
            </a:r>
            <a:r>
              <a:rPr lang="en-US" sz="2000" b="1" dirty="0" smtClean="0"/>
              <a:t>Bulk Add New Members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Upload</a:t>
            </a:r>
            <a:r>
              <a:rPr lang="en-US" sz="2000" dirty="0" smtClean="0"/>
              <a:t> a </a:t>
            </a:r>
            <a:r>
              <a:rPr lang="en-US" sz="2000" b="1" dirty="0" smtClean="0"/>
              <a:t>CSV file </a:t>
            </a:r>
            <a:r>
              <a:rPr lang="en-US" sz="2000" dirty="0" smtClean="0"/>
              <a:t>with one line for each student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CSV file format: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email, name, [optional: role = Admin, Member(Default), Auditor]</a:t>
            </a:r>
          </a:p>
          <a:p>
            <a:pPr marL="0" indent="0">
              <a:buNone/>
            </a:pPr>
            <a:r>
              <a:rPr lang="en-US" sz="1800" dirty="0"/>
              <a:t>Example</a:t>
            </a:r>
          </a:p>
          <a:p>
            <a:pPr marL="457200" lvl="1" indent="0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nriga@bbn.com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Niky</a:t>
            </a:r>
            <a:r>
              <a:rPr lang="en-US" sz="1400" dirty="0" smtClean="0">
                <a:latin typeface="Courier New"/>
                <a:cs typeface="Courier New"/>
              </a:rPr>
              <a:t> Riga, Member</a:t>
            </a:r>
            <a:endParaRPr lang="en-US" sz="1400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sedwards@bbn.com</a:t>
            </a:r>
            <a:r>
              <a:rPr lang="en-US" sz="1400" dirty="0" smtClean="0">
                <a:latin typeface="Courier New"/>
                <a:cs typeface="Courier New"/>
              </a:rPr>
              <a:t>, Sarah Edwards</a:t>
            </a:r>
          </a:p>
          <a:p>
            <a:pPr marL="457200" lvl="1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vthomas@geni.net, Vic Thomas</a:t>
            </a:r>
          </a:p>
        </p:txBody>
      </p:sp>
      <p:pic>
        <p:nvPicPr>
          <p:cNvPr id="7" name="Picture 6" descr="Screen Shot 2013-09-12 at 11.3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8" y="3888764"/>
            <a:ext cx="4801785" cy="251547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770396" y="5386933"/>
            <a:ext cx="619481" cy="216932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55916" y="5266538"/>
            <a:ext cx="328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to project immediately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4785897" y="5654828"/>
            <a:ext cx="619481" cy="216932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1740" y="5534784"/>
            <a:ext cx="328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Invite to join project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32513" y="3985586"/>
            <a:ext cx="1733176" cy="468828"/>
          </a:xfrm>
          <a:prstGeom prst="roundRect">
            <a:avLst/>
          </a:prstGeom>
          <a:solidFill>
            <a:srgbClr val="4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Typical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7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Member-initiated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08" y="2969374"/>
            <a:ext cx="5242836" cy="322363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8914613">
            <a:off x="8106257" y="4347310"/>
            <a:ext cx="634982" cy="51657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727" y="1208097"/>
            <a:ext cx="8897569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 On </a:t>
            </a:r>
            <a:r>
              <a:rPr lang="en-US" sz="2000" b="1" dirty="0" smtClean="0"/>
              <a:t>Home page</a:t>
            </a:r>
            <a:r>
              <a:rPr lang="en-US" sz="2000" dirty="0" smtClean="0"/>
              <a:t>, Experimenter selects “Join a Project” button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Pick</a:t>
            </a:r>
            <a:r>
              <a:rPr lang="en-US" sz="2000" dirty="0" smtClean="0"/>
              <a:t> a project to join and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 The </a:t>
            </a:r>
            <a:r>
              <a:rPr lang="en-US" sz="2000" b="1" dirty="0" smtClean="0"/>
              <a:t>Lead/Admin approves </a:t>
            </a:r>
            <a:r>
              <a:rPr lang="en-US" sz="2000" dirty="0" smtClean="0"/>
              <a:t>the request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76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Exercises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4" y="2264834"/>
            <a:ext cx="2463800" cy="24003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72833" y="963734"/>
            <a:ext cx="6232485" cy="5238099"/>
          </a:xfrm>
        </p:spPr>
        <p:txBody>
          <a:bodyPr/>
          <a:lstStyle/>
          <a:p>
            <a:r>
              <a:rPr lang="en-US" sz="3200" b="1" dirty="0"/>
              <a:t>L</a:t>
            </a:r>
            <a:r>
              <a:rPr lang="en-US" sz="3200" b="1" dirty="0" smtClean="0"/>
              <a:t>ist of sample assignments and tutorials:</a:t>
            </a:r>
          </a:p>
          <a:p>
            <a:pPr lvl="1"/>
            <a:r>
              <a:rPr lang="en-US" sz="2800" dirty="0" smtClean="0"/>
              <a:t>Use as they are</a:t>
            </a:r>
          </a:p>
          <a:p>
            <a:pPr lvl="1"/>
            <a:r>
              <a:rPr lang="en-US" sz="2800" dirty="0" smtClean="0"/>
              <a:t>Modify to meet your needs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Annotated:</a:t>
            </a:r>
          </a:p>
          <a:p>
            <a:pPr lvl="1"/>
            <a:r>
              <a:rPr lang="en-US" dirty="0" smtClean="0"/>
              <a:t>Type 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Resources needed</a:t>
            </a:r>
          </a:p>
          <a:p>
            <a:pPr lvl="1"/>
            <a:r>
              <a:rPr lang="en-US" dirty="0" smtClean="0"/>
              <a:t>Difficulty/Duration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957" y="6201833"/>
            <a:ext cx="485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http://</a:t>
            </a:r>
            <a:r>
              <a:rPr lang="en-US" sz="1200" i="1" dirty="0" err="1"/>
              <a:t>groups.geni.net</a:t>
            </a:r>
            <a:r>
              <a:rPr lang="en-US" sz="1200" i="1" dirty="0"/>
              <a:t>/</a:t>
            </a:r>
            <a:r>
              <a:rPr lang="en-US" sz="1200" i="1" dirty="0" err="1"/>
              <a:t>geni</a:t>
            </a:r>
            <a:r>
              <a:rPr lang="en-US" sz="1200" i="1" dirty="0"/>
              <a:t>/wiki/</a:t>
            </a:r>
            <a:r>
              <a:rPr lang="en-US" sz="1200" i="1" dirty="0" err="1"/>
              <a:t>GENIEducation</a:t>
            </a:r>
            <a:r>
              <a:rPr lang="en-US" sz="1200" i="1" dirty="0"/>
              <a:t>/</a:t>
            </a:r>
            <a:r>
              <a:rPr lang="en-US" sz="1200" i="1" dirty="0" err="1"/>
              <a:t>SampleAssignments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2550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4000" dirty="0" smtClean="0"/>
              <a:t>Classroom Timeline and Checklist</a:t>
            </a:r>
          </a:p>
          <a:p>
            <a:pPr>
              <a:lnSpc>
                <a:spcPct val="130000"/>
              </a:lnSpc>
            </a:pPr>
            <a:r>
              <a:rPr lang="en-US" sz="4000" dirty="0" smtClean="0"/>
              <a:t>Useful Tips</a:t>
            </a:r>
          </a:p>
          <a:p>
            <a:pPr>
              <a:lnSpc>
                <a:spcPct val="130000"/>
              </a:lnSpc>
            </a:pPr>
            <a:r>
              <a:rPr lang="en-US" sz="4000" dirty="0" smtClean="0"/>
              <a:t>Online Resources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034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Exercises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32154" y="1143000"/>
            <a:ext cx="6583246" cy="270933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Each sample exercise has:</a:t>
            </a:r>
          </a:p>
          <a:p>
            <a:pPr lvl="1"/>
            <a:r>
              <a:rPr lang="en-US" dirty="0" smtClean="0"/>
              <a:t>Handouts / Instructions for students</a:t>
            </a:r>
          </a:p>
          <a:p>
            <a:pPr lvl="1"/>
            <a:r>
              <a:rPr lang="en-US" dirty="0" smtClean="0"/>
              <a:t>Further information about the instructors</a:t>
            </a:r>
          </a:p>
          <a:p>
            <a:pPr lvl="1"/>
            <a:r>
              <a:rPr lang="en-US" dirty="0" smtClean="0"/>
              <a:t>For solutions email </a:t>
            </a:r>
            <a:r>
              <a:rPr lang="en-US" dirty="0" smtClean="0">
                <a:hlinkClick r:id="rId2"/>
              </a:rPr>
              <a:t>help@geni.net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71105" y="3495813"/>
            <a:ext cx="6401377" cy="27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endParaRPr lang="en-US" dirty="0" smtClean="0"/>
          </a:p>
          <a:p>
            <a:r>
              <a:rPr lang="en-US" b="1" dirty="0" smtClean="0"/>
              <a:t>Instruction format:</a:t>
            </a:r>
          </a:p>
          <a:p>
            <a:pPr lvl="1"/>
            <a:r>
              <a:rPr lang="en-US" dirty="0" smtClean="0"/>
              <a:t>3 Steps based on standard experiment lifecycle</a:t>
            </a:r>
          </a:p>
          <a:p>
            <a:endParaRPr lang="en-US" sz="2000" dirty="0" smtClean="0"/>
          </a:p>
          <a:p>
            <a:pPr marL="0" indent="0">
              <a:buFontTx/>
              <a:buNone/>
            </a:pPr>
            <a:endParaRPr lang="en-US" sz="2000" dirty="0" smtClean="0"/>
          </a:p>
        </p:txBody>
      </p:sp>
      <p:pic>
        <p:nvPicPr>
          <p:cNvPr id="11" name="Picture 10" descr="all_off_pp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6" y="1143000"/>
            <a:ext cx="1722457" cy="51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32154" y="1143000"/>
            <a:ext cx="6583246" cy="1291167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6600"/>
                </a:solidFill>
              </a:rPr>
              <a:t>Figure out GENI Resources</a:t>
            </a:r>
          </a:p>
        </p:txBody>
      </p:sp>
      <p:pic>
        <p:nvPicPr>
          <p:cNvPr id="11" name="Picture 10" descr="all_off_pp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6" y="1143000"/>
            <a:ext cx="1722457" cy="51773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95655" y="3009898"/>
            <a:ext cx="6583246" cy="12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>
                <a:solidFill>
                  <a:srgbClr val="008000"/>
                </a:solidFill>
              </a:rPr>
              <a:t>Test your exercise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361179" y="4754028"/>
            <a:ext cx="6583246" cy="12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>
                <a:solidFill>
                  <a:srgbClr val="FF0000"/>
                </a:solidFill>
              </a:rPr>
              <a:t>Adjust </a:t>
            </a:r>
            <a:r>
              <a:rPr lang="en-US" b="1" dirty="0" err="1" smtClean="0">
                <a:solidFill>
                  <a:srgbClr val="FF0000"/>
                </a:solidFill>
              </a:rPr>
              <a:t>writeup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0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own: GENI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9832" y="1219200"/>
            <a:ext cx="6921501" cy="3014133"/>
          </a:xfrm>
        </p:spPr>
        <p:txBody>
          <a:bodyPr/>
          <a:lstStyle/>
          <a:p>
            <a:r>
              <a:rPr lang="en-US" b="1" dirty="0" smtClean="0"/>
              <a:t>Compute resources:</a:t>
            </a:r>
          </a:p>
          <a:p>
            <a:pPr lvl="1"/>
            <a:r>
              <a:rPr lang="en-US" dirty="0" smtClean="0"/>
              <a:t>Wired / Wireless exercise?</a:t>
            </a:r>
          </a:p>
          <a:p>
            <a:pPr lvl="1"/>
            <a:r>
              <a:rPr lang="en-US" dirty="0" smtClean="0"/>
              <a:t>Are VMs ok?</a:t>
            </a:r>
          </a:p>
          <a:p>
            <a:r>
              <a:rPr lang="en-US" b="1" dirty="0" smtClean="0"/>
              <a:t>Networking requirements</a:t>
            </a:r>
          </a:p>
          <a:p>
            <a:r>
              <a:rPr lang="en-US" b="1" dirty="0" smtClean="0"/>
              <a:t>Tools</a:t>
            </a:r>
          </a:p>
          <a:p>
            <a:pPr lvl="1"/>
            <a:r>
              <a:rPr lang="en-US" dirty="0" smtClean="0"/>
              <a:t>Flack, Omni, I&amp;M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21167" y="4296832"/>
            <a:ext cx="9144001" cy="1608670"/>
          </a:xfrm>
          <a:prstGeom prst="rect">
            <a:avLst/>
          </a:prstGeom>
          <a:solidFill>
            <a:srgbClr val="F7D138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8900">
              <a:buNone/>
              <a:tabLst>
                <a:tab pos="401638" algn="l"/>
              </a:tabLst>
            </a:pPr>
            <a:r>
              <a:rPr lang="en-US" b="1" dirty="0" smtClean="0"/>
              <a:t>List per student/group:</a:t>
            </a:r>
          </a:p>
          <a:p>
            <a:pPr marL="2628900">
              <a:buFont typeface="Wingdings" charset="2"/>
              <a:buChar char="ü"/>
              <a:tabLst>
                <a:tab pos="401638" algn="l"/>
              </a:tabLst>
            </a:pPr>
            <a:r>
              <a:rPr lang="en-US" b="1" dirty="0" smtClean="0"/>
              <a:t>GENI resources</a:t>
            </a:r>
          </a:p>
          <a:p>
            <a:pPr marL="2628900">
              <a:buFont typeface="Wingdings" charset="2"/>
              <a:buChar char="ü"/>
              <a:tabLst>
                <a:tab pos="401638" algn="l"/>
              </a:tabLst>
            </a:pPr>
            <a:r>
              <a:rPr lang="en-US" b="1" dirty="0" smtClean="0"/>
              <a:t>Tools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143000"/>
            <a:ext cx="19304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own: Test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9832" y="1219200"/>
            <a:ext cx="6921501" cy="3014133"/>
          </a:xfrm>
        </p:spPr>
        <p:txBody>
          <a:bodyPr/>
          <a:lstStyle/>
          <a:p>
            <a:r>
              <a:rPr lang="en-US" b="1" dirty="0" smtClean="0"/>
              <a:t>Run through the exercise</a:t>
            </a:r>
          </a:p>
          <a:p>
            <a:endParaRPr lang="en-US" b="1" dirty="0" smtClean="0"/>
          </a:p>
          <a:p>
            <a:r>
              <a:rPr lang="en-US" b="1" dirty="0" smtClean="0"/>
              <a:t>Automate:</a:t>
            </a:r>
          </a:p>
          <a:p>
            <a:pPr lvl="1"/>
            <a:r>
              <a:rPr lang="en-US" dirty="0" smtClean="0"/>
              <a:t>Install scripts (</a:t>
            </a:r>
            <a:r>
              <a:rPr lang="en-US" dirty="0" err="1" smtClean="0"/>
              <a:t>HowTo</a:t>
            </a:r>
            <a:r>
              <a:rPr lang="en-US" dirty="0" smtClean="0"/>
              <a:t>/</a:t>
            </a:r>
            <a:r>
              <a:rPr lang="en-US" dirty="0" err="1" smtClean="0"/>
              <a:t>WriteInstallScripts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Custom Image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21167" y="4434877"/>
            <a:ext cx="9144001" cy="1587501"/>
          </a:xfrm>
          <a:prstGeom prst="rect">
            <a:avLst/>
          </a:prstGeom>
          <a:solidFill>
            <a:srgbClr val="5ED343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2"/>
              <a:buChar char="ü"/>
            </a:pPr>
            <a:r>
              <a:rPr lang="en-US" b="1" dirty="0" err="1" smtClean="0"/>
              <a:t>RSpec</a:t>
            </a:r>
            <a:r>
              <a:rPr lang="en-US" b="1" dirty="0" smtClean="0"/>
              <a:t> for exercise</a:t>
            </a:r>
          </a:p>
          <a:p>
            <a:pPr algn="ctr">
              <a:buFont typeface="Wingdings" charset="2"/>
              <a:buChar char="ü"/>
            </a:pPr>
            <a:r>
              <a:rPr lang="en-US" b="1" dirty="0" smtClean="0"/>
              <a:t>Install scripts</a:t>
            </a:r>
          </a:p>
          <a:p>
            <a:pPr algn="ctr">
              <a:buFont typeface="Wingdings" charset="2"/>
              <a:buChar char="ü"/>
            </a:pPr>
            <a:r>
              <a:rPr lang="en-US" b="1" dirty="0" smtClean="0"/>
              <a:t>Custom image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1143000"/>
            <a:ext cx="2120900" cy="154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3041" y="6187606"/>
            <a:ext cx="401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http://</a:t>
            </a:r>
            <a:r>
              <a:rPr lang="en-US" sz="1200" i="1" dirty="0" err="1"/>
              <a:t>groups.geni.net</a:t>
            </a:r>
            <a:r>
              <a:rPr lang="en-US" sz="1200" i="1" dirty="0"/>
              <a:t>/</a:t>
            </a:r>
            <a:r>
              <a:rPr lang="en-US" sz="1200" i="1" dirty="0" err="1"/>
              <a:t>geni</a:t>
            </a:r>
            <a:r>
              <a:rPr lang="en-US" sz="1200" i="1" dirty="0"/>
              <a:t>/wiki/</a:t>
            </a:r>
            <a:r>
              <a:rPr lang="en-US" sz="1200" i="1" dirty="0" err="1"/>
              <a:t>HowTo</a:t>
            </a:r>
            <a:r>
              <a:rPr lang="en-US" sz="1200" i="1" dirty="0"/>
              <a:t>/</a:t>
            </a:r>
            <a:r>
              <a:rPr lang="en-US" sz="1200" i="1" dirty="0" err="1"/>
              <a:t>WriteInstallScript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8989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own: </a:t>
            </a:r>
            <a:r>
              <a:rPr lang="en-US" dirty="0" err="1" smtClean="0"/>
              <a:t>WriteUp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5164" y="1219200"/>
            <a:ext cx="7090836" cy="3754967"/>
          </a:xfrm>
        </p:spPr>
        <p:txBody>
          <a:bodyPr/>
          <a:lstStyle/>
          <a:p>
            <a:r>
              <a:rPr lang="en-US" b="1" dirty="0" smtClean="0"/>
              <a:t>Decide what students should hand in:</a:t>
            </a:r>
          </a:p>
          <a:p>
            <a:pPr lvl="1"/>
            <a:r>
              <a:rPr lang="en-US" dirty="0" smtClean="0"/>
              <a:t>Screenshots</a:t>
            </a:r>
          </a:p>
          <a:p>
            <a:pPr lvl="1"/>
            <a:r>
              <a:rPr lang="en-US" dirty="0" smtClean="0"/>
              <a:t>Commands</a:t>
            </a:r>
          </a:p>
          <a:p>
            <a:pPr lvl="1"/>
            <a:r>
              <a:rPr lang="en-US" dirty="0" smtClean="0"/>
              <a:t>Configuration</a:t>
            </a:r>
          </a:p>
          <a:p>
            <a:r>
              <a:rPr lang="en-US" b="1" dirty="0" smtClean="0"/>
              <a:t>Should they leave the slice up?</a:t>
            </a:r>
          </a:p>
          <a:p>
            <a:pPr lvl="1"/>
            <a:r>
              <a:rPr lang="en-US" dirty="0" smtClean="0"/>
              <a:t>Login and test their environment</a:t>
            </a:r>
          </a:p>
          <a:p>
            <a:r>
              <a:rPr lang="en-US" b="1" dirty="0" smtClean="0"/>
              <a:t>Online template for instructions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21167" y="5016498"/>
            <a:ext cx="9144001" cy="1206497"/>
          </a:xfrm>
          <a:prstGeom prst="rect">
            <a:avLst/>
          </a:prstGeom>
          <a:solidFill>
            <a:srgbClr val="FF7682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Remember to include clean up!</a:t>
            </a:r>
          </a:p>
          <a:p>
            <a:pPr marL="0" indent="0" algn="ctr">
              <a:buNone/>
            </a:pPr>
            <a:r>
              <a:rPr lang="en-US" sz="3200" b="1" dirty="0" smtClean="0"/>
              <a:t>Please, send us your exercise!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257300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 the students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473204"/>
            <a:ext cx="5347936" cy="4835954"/>
          </a:xfrm>
        </p:spPr>
        <p:txBody>
          <a:bodyPr/>
          <a:lstStyle/>
          <a:p>
            <a:r>
              <a:rPr lang="en-US" sz="3200" dirty="0" smtClean="0"/>
              <a:t>Split students/groups between equivalent resources (e.g. racks) to avoid resource contention</a:t>
            </a:r>
          </a:p>
          <a:p>
            <a:endParaRPr lang="en-US" sz="3200" dirty="0" smtClean="0"/>
          </a:p>
          <a:p>
            <a:r>
              <a:rPr lang="en-US" sz="3200" dirty="0" smtClean="0"/>
              <a:t>If using scarce resources consider a rolling deadline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0700" y="2388732"/>
            <a:ext cx="3314700" cy="2286000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28822" y="5508666"/>
            <a:ext cx="9144001" cy="850299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Regardless of who reserves the resources,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always </a:t>
            </a:r>
            <a:r>
              <a:rPr lang="en-US" sz="2400" b="1" dirty="0"/>
              <a:t>load balance </a:t>
            </a:r>
            <a:r>
              <a:rPr lang="en-US" sz="2400" b="1" dirty="0" smtClean="0"/>
              <a:t>reservations across aggregates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759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 Resource GMOC 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473204"/>
            <a:ext cx="8763002" cy="212513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GMOC</a:t>
            </a:r>
            <a:r>
              <a:rPr lang="en-US" sz="3200" dirty="0" smtClean="0"/>
              <a:t>: GENI Meta-operation Center</a:t>
            </a:r>
          </a:p>
          <a:p>
            <a:r>
              <a:rPr lang="en-US" sz="3200" dirty="0" smtClean="0"/>
              <a:t>Keeps track of outages</a:t>
            </a:r>
          </a:p>
          <a:p>
            <a:r>
              <a:rPr lang="en-US" sz="3200" dirty="0" smtClean="0"/>
              <a:t>Notification system for resource reservation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3450172"/>
            <a:ext cx="30480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0" y="5988334"/>
            <a:ext cx="704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groups.geni.net</a:t>
            </a:r>
            <a:r>
              <a:rPr lang="en-US" dirty="0"/>
              <a:t>/</a:t>
            </a:r>
            <a:r>
              <a:rPr lang="en-US" dirty="0" err="1"/>
              <a:t>geni</a:t>
            </a:r>
            <a:r>
              <a:rPr lang="en-US" dirty="0"/>
              <a:t>/wiki/</a:t>
            </a:r>
            <a:r>
              <a:rPr lang="en-US" dirty="0" err="1" smtClean="0"/>
              <a:t>HowTo</a:t>
            </a:r>
            <a:r>
              <a:rPr lang="en-US" dirty="0" smtClean="0"/>
              <a:t>/</a:t>
            </a:r>
            <a:r>
              <a:rPr lang="en-US" dirty="0" err="1" smtClean="0"/>
              <a:t>PreReserveGENIResources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215899" y="4527836"/>
            <a:ext cx="8763002" cy="110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b="1" dirty="0" smtClean="0"/>
              <a:t>GMOC Google Calendar keeps track of reservations/outages</a:t>
            </a:r>
            <a:endParaRPr lang="en-US" sz="3200" dirty="0" smtClean="0"/>
          </a:p>
          <a:p>
            <a:endParaRPr lang="en-US" sz="3200" dirty="0" smtClean="0"/>
          </a:p>
          <a:p>
            <a:pPr marL="0" indent="0">
              <a:buFontTx/>
              <a:buNone/>
            </a:pPr>
            <a:r>
              <a:rPr lang="en-US" sz="3200" dirty="0" smtClean="0"/>
              <a:t>	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010100" y="5240628"/>
            <a:ext cx="905300" cy="6174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2400" dirty="0" smtClean="0"/>
              <a:t>4. </a:t>
            </a:r>
            <a:endParaRPr lang="en-US" sz="1800" dirty="0" smtClean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9126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Setup: Student’s laptop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473204"/>
            <a:ext cx="8763002" cy="3395129"/>
          </a:xfrm>
        </p:spPr>
        <p:txBody>
          <a:bodyPr/>
          <a:lstStyle/>
          <a:p>
            <a:r>
              <a:rPr lang="en-US" sz="3200" dirty="0" smtClean="0"/>
              <a:t>Make a list of all tool requirements </a:t>
            </a:r>
            <a:br>
              <a:rPr lang="en-US" sz="3200" dirty="0" smtClean="0"/>
            </a:br>
            <a:r>
              <a:rPr lang="en-US" sz="2400" dirty="0" smtClean="0"/>
              <a:t>(e.g. Flack needs Flash installed)</a:t>
            </a:r>
          </a:p>
          <a:p>
            <a:endParaRPr lang="en-US" sz="2400" dirty="0" smtClean="0"/>
          </a:p>
          <a:p>
            <a:r>
              <a:rPr lang="en-US" sz="3200" dirty="0" smtClean="0"/>
              <a:t>Ensure students can install/use all tools needed for exercise </a:t>
            </a:r>
            <a:br>
              <a:rPr lang="en-US" sz="3200" dirty="0" smtClean="0"/>
            </a:br>
            <a:r>
              <a:rPr lang="en-US" sz="2400" dirty="0" smtClean="0"/>
              <a:t>(e.g. they can </a:t>
            </a:r>
            <a:r>
              <a:rPr lang="en-US" sz="2400" dirty="0" err="1" smtClean="0"/>
              <a:t>ssh</a:t>
            </a:r>
            <a:r>
              <a:rPr lang="en-US" sz="2400" dirty="0" smtClean="0"/>
              <a:t> to nodes)</a:t>
            </a:r>
            <a:endParaRPr lang="en-US" sz="20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42334" y="5122331"/>
            <a:ext cx="9144001" cy="1248835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0" algn="ctr">
              <a:buNone/>
            </a:pPr>
            <a:r>
              <a:rPr lang="en-US" sz="3200" dirty="0" smtClean="0"/>
              <a:t>Make sure they test it early in the class. </a:t>
            </a:r>
            <a:r>
              <a:rPr lang="en-US" sz="3200" b="1" dirty="0" err="1" smtClean="0"/>
              <a:t>LabZero</a:t>
            </a:r>
            <a:r>
              <a:rPr lang="en-US" sz="3200" dirty="0" smtClean="0"/>
              <a:t> is a good way to do this!</a:t>
            </a:r>
            <a:endParaRPr lang="en-US" sz="3200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59194" y="6362450"/>
            <a:ext cx="6345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groups.geni.net</a:t>
            </a:r>
            <a:r>
              <a:rPr lang="en-US" sz="1400" i="1" dirty="0"/>
              <a:t>/</a:t>
            </a:r>
            <a:r>
              <a:rPr lang="en-US" sz="1400" i="1" dirty="0" err="1"/>
              <a:t>geni</a:t>
            </a:r>
            <a:r>
              <a:rPr lang="en-US" sz="1400" i="1" dirty="0"/>
              <a:t>/wiki/</a:t>
            </a:r>
            <a:r>
              <a:rPr lang="en-US" sz="1400" i="1" dirty="0" err="1"/>
              <a:t>GENIEducation</a:t>
            </a:r>
            <a:r>
              <a:rPr lang="en-US" sz="1400" i="1" dirty="0"/>
              <a:t>/</a:t>
            </a:r>
            <a:r>
              <a:rPr lang="en-US" sz="1400" i="1" dirty="0" err="1"/>
              <a:t>SampleAssignments</a:t>
            </a:r>
            <a:r>
              <a:rPr lang="en-US" sz="1400" i="1" dirty="0"/>
              <a:t>/</a:t>
            </a:r>
            <a:r>
              <a:rPr lang="en-US" sz="1400" i="1" dirty="0" err="1"/>
              <a:t>LabZero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675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Setup: Lab Computers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782798"/>
            <a:ext cx="8763002" cy="3274179"/>
          </a:xfrm>
        </p:spPr>
        <p:txBody>
          <a:bodyPr/>
          <a:lstStyle/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dirty="0" smtClean="0"/>
              <a:t>Install and test tools on the machines</a:t>
            </a:r>
          </a:p>
          <a:p>
            <a:pPr lvl="1"/>
            <a:r>
              <a:rPr lang="en-US" dirty="0" smtClean="0"/>
              <a:t>Go through the exercises in the lab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If there are specific times the lab is open, stress-test the resources or split students</a:t>
            </a: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26" y="4417178"/>
            <a:ext cx="4310167" cy="18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using a VM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473204"/>
            <a:ext cx="8763002" cy="352030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Create a VM in </a:t>
            </a:r>
            <a:r>
              <a:rPr lang="en-US" sz="3200" b="1" dirty="0" err="1" smtClean="0"/>
              <a:t>VirtualBox</a:t>
            </a:r>
            <a:r>
              <a:rPr lang="en-US" sz="3200" b="1" dirty="0" smtClean="0"/>
              <a:t>*:</a:t>
            </a:r>
          </a:p>
          <a:p>
            <a:r>
              <a:rPr lang="en-US" sz="3200" dirty="0" smtClean="0"/>
              <a:t>install all tools</a:t>
            </a:r>
          </a:p>
          <a:p>
            <a:pPr lvl="1"/>
            <a:r>
              <a:rPr lang="en-US" dirty="0" smtClean="0"/>
              <a:t>Go through the exercises from the VM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200" dirty="0"/>
              <a:t>s</a:t>
            </a:r>
            <a:r>
              <a:rPr lang="en-US" sz="3200" dirty="0" smtClean="0"/>
              <a:t>tudents use </a:t>
            </a:r>
            <a:r>
              <a:rPr lang="en-US" sz="3200" dirty="0" err="1" smtClean="0"/>
              <a:t>VirtualBox</a:t>
            </a:r>
            <a:r>
              <a:rPr lang="en-US" sz="3200" dirty="0" smtClean="0"/>
              <a:t> to load the VM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*</a:t>
            </a:r>
            <a:r>
              <a:rPr lang="en-US" sz="2000" dirty="0" smtClean="0">
                <a:solidFill>
                  <a:schemeClr val="bg2"/>
                </a:solidFill>
              </a:rPr>
              <a:t>you can use any virtualization technology that is appropriate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256" y="6119061"/>
            <a:ext cx="7163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i="1" dirty="0"/>
              <a:t>http://</a:t>
            </a:r>
            <a:r>
              <a:rPr lang="en-US" i="1" dirty="0" err="1"/>
              <a:t>groups.geni.net</a:t>
            </a:r>
            <a:r>
              <a:rPr lang="en-US" i="1" dirty="0"/>
              <a:t>/</a:t>
            </a:r>
            <a:r>
              <a:rPr lang="en-US" i="1" dirty="0" err="1"/>
              <a:t>geni</a:t>
            </a:r>
            <a:r>
              <a:rPr lang="en-US" i="1" dirty="0"/>
              <a:t>/wiki/</a:t>
            </a:r>
            <a:r>
              <a:rPr lang="en-US" i="1" dirty="0" err="1"/>
              <a:t>HowTo</a:t>
            </a:r>
            <a:r>
              <a:rPr lang="en-US" i="1" dirty="0"/>
              <a:t>/</a:t>
            </a:r>
            <a:r>
              <a:rPr lang="en-US" i="1" dirty="0" err="1"/>
              <a:t>CreateTutorialVM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896548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604" y="1831831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/>
              <a:t>Classroom </a:t>
            </a:r>
            <a:br>
              <a:rPr lang="en-US" sz="3600" dirty="0" smtClean="0"/>
            </a:br>
            <a:r>
              <a:rPr lang="en-US" sz="3600" dirty="0" smtClean="0"/>
              <a:t>Timeline and Checklist</a:t>
            </a:r>
            <a:endParaRPr lang="en-US" sz="3600" dirty="0"/>
          </a:p>
        </p:txBody>
      </p:sp>
      <p:pic>
        <p:nvPicPr>
          <p:cNvPr id="4" name="Picture 3" descr="all_off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VM or not? </a:t>
            </a:r>
            <a:r>
              <a:rPr lang="en-US" dirty="0" smtClean="0"/>
              <a:t>How to choose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420073" y="1121521"/>
            <a:ext cx="8495327" cy="370447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Use a VM if: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Want to use Omni </a:t>
            </a:r>
            <a:r>
              <a:rPr lang="en-US" sz="2000" dirty="0" smtClean="0">
                <a:solidFill>
                  <a:srgbClr val="E3842D"/>
                </a:solidFill>
              </a:rPr>
              <a:t>(NEW! Windows/MAC Beta binaries)</a:t>
            </a:r>
            <a:endParaRPr lang="en-US" dirty="0" smtClean="0">
              <a:solidFill>
                <a:srgbClr val="E3842D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Students not familiar with computer admin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(e.g. offering a cross-discipline course)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This is a one-time tutorial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Uniform environment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Easier to help students and write instructions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9612" y="4807755"/>
            <a:ext cx="7825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Use native setup if: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Students will use GENI for research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Students </a:t>
            </a:r>
            <a:r>
              <a:rPr lang="en-US" sz="2400" dirty="0"/>
              <a:t>in class are future </a:t>
            </a:r>
            <a:r>
              <a:rPr lang="en-US" sz="2400" dirty="0" smtClean="0"/>
              <a:t>TAs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44838" y="5607098"/>
            <a:ext cx="1371980" cy="6174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2400" dirty="0" smtClean="0"/>
              <a:t>5 &amp; 6 </a:t>
            </a:r>
            <a:endParaRPr lang="en-US" sz="1800" dirty="0" smtClean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8297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Timeline/Checklist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83" y="1090243"/>
            <a:ext cx="5597862" cy="5413839"/>
          </a:xfrm>
          <a:solidFill>
            <a:srgbClr val="FFFFCC"/>
          </a:solidFill>
          <a:ln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800" b="1" dirty="0" smtClean="0"/>
              <a:t>Early, at least two weeks in advance of class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1400" dirty="0" smtClean="0"/>
              <a:t>1. </a:t>
            </a:r>
            <a:r>
              <a:rPr lang="en-US" sz="1400" b="1" dirty="0" smtClean="0"/>
              <a:t>Notify </a:t>
            </a:r>
            <a:r>
              <a:rPr lang="en-US" sz="1400" b="1" dirty="0" err="1" smtClean="0"/>
              <a:t>help</a:t>
            </a:r>
            <a:r>
              <a:rPr lang="en-US" sz="1400" b="1" dirty="0" err="1"/>
              <a:t>@</a:t>
            </a:r>
            <a:r>
              <a:rPr lang="en-US" sz="1400" b="1" dirty="0" err="1" smtClean="0"/>
              <a:t>geni.net</a:t>
            </a:r>
            <a:r>
              <a:rPr lang="en-US" sz="1400" b="1" dirty="0" smtClean="0"/>
              <a:t> </a:t>
            </a:r>
            <a:r>
              <a:rPr lang="en-US" sz="1400" dirty="0" smtClean="0"/>
              <a:t>that you will be using GENI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400" dirty="0" smtClean="0"/>
              <a:t>2. Determine </a:t>
            </a:r>
            <a:r>
              <a:rPr lang="en-US" sz="1400" b="1" dirty="0" smtClean="0"/>
              <a:t>access to GENI</a:t>
            </a:r>
            <a:r>
              <a:rPr lang="en-US" sz="1400" dirty="0" smtClean="0"/>
              <a:t> 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400" dirty="0"/>
              <a:t>3</a:t>
            </a:r>
            <a:r>
              <a:rPr lang="en-US" sz="1400" dirty="0" smtClean="0"/>
              <a:t>. </a:t>
            </a:r>
            <a:r>
              <a:rPr lang="en-US" sz="1400" b="1" dirty="0" smtClean="0"/>
              <a:t>Create</a:t>
            </a:r>
            <a:r>
              <a:rPr lang="en-US" sz="1400" dirty="0" smtClean="0"/>
              <a:t> a </a:t>
            </a:r>
            <a:r>
              <a:rPr lang="en-US" sz="1400" b="1" dirty="0" smtClean="0"/>
              <a:t>project</a:t>
            </a:r>
            <a:r>
              <a:rPr lang="en-US" sz="1400" dirty="0" smtClean="0"/>
              <a:t> for the class</a:t>
            </a:r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200" dirty="0" smtClean="0"/>
              <a:t>request </a:t>
            </a:r>
            <a:r>
              <a:rPr lang="en-US" sz="1200" b="1" dirty="0" smtClean="0"/>
              <a:t>project </a:t>
            </a:r>
            <a:r>
              <a:rPr lang="en-US" sz="1200" b="1" dirty="0"/>
              <a:t>lead </a:t>
            </a:r>
            <a:r>
              <a:rPr lang="en-US" sz="1200" dirty="0"/>
              <a:t>permission in the </a:t>
            </a:r>
            <a:r>
              <a:rPr lang="en-US" sz="1200" dirty="0" smtClean="0"/>
              <a:t>portal</a:t>
            </a:r>
            <a:endParaRPr lang="en-US" sz="1200" dirty="0"/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200" b="1" dirty="0" smtClean="0"/>
              <a:t>create </a:t>
            </a:r>
            <a:r>
              <a:rPr lang="en-US" sz="1200" b="1" dirty="0"/>
              <a:t>a project</a:t>
            </a:r>
            <a:r>
              <a:rPr lang="en-US" sz="1200" dirty="0"/>
              <a:t> in the </a:t>
            </a:r>
            <a:r>
              <a:rPr lang="en-US" sz="1200" dirty="0" smtClean="0"/>
              <a:t>portal and set</a:t>
            </a:r>
            <a:r>
              <a:rPr lang="en-US" sz="1200" dirty="0"/>
              <a:t> </a:t>
            </a:r>
            <a:r>
              <a:rPr lang="en-US" sz="1200" b="1" dirty="0" smtClean="0"/>
              <a:t>project expiration time</a:t>
            </a:r>
            <a:r>
              <a:rPr lang="en-US" sz="1200" dirty="0" smtClean="0"/>
              <a:t>!</a:t>
            </a:r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200" dirty="0" smtClean="0"/>
              <a:t>add other instructors/TAs to project and </a:t>
            </a:r>
            <a:r>
              <a:rPr lang="en-US" sz="1200" b="1" dirty="0" smtClean="0"/>
              <a:t>makes them Admins</a:t>
            </a:r>
            <a:r>
              <a:rPr lang="en-US" sz="1200" dirty="0" smtClean="0"/>
              <a:t> 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400" dirty="0" smtClean="0"/>
              <a:t>4</a:t>
            </a:r>
            <a:r>
              <a:rPr lang="en-US" sz="1400" b="1" dirty="0" smtClean="0"/>
              <a:t>. Choose exercises </a:t>
            </a:r>
            <a:r>
              <a:rPr lang="en-US" sz="1400" dirty="0" smtClean="0"/>
              <a:t>and test them</a:t>
            </a:r>
            <a:endParaRPr lang="en-US" sz="1400" b="1" dirty="0" smtClean="0"/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200" dirty="0" smtClean="0"/>
              <a:t>Create </a:t>
            </a:r>
            <a:r>
              <a:rPr lang="en-US" sz="1200" b="1" dirty="0" smtClean="0"/>
              <a:t>GMOC ticket </a:t>
            </a:r>
            <a:r>
              <a:rPr lang="en-US" sz="1200" dirty="0" smtClean="0"/>
              <a:t>reserving resources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"/>
            </a:pPr>
            <a:r>
              <a:rPr lang="en-US" sz="1400" dirty="0"/>
              <a:t>5</a:t>
            </a:r>
            <a:r>
              <a:rPr lang="en-US" sz="1400" dirty="0" smtClean="0"/>
              <a:t>. Decide what machine/software the students should use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At least one week in advance of class</a:t>
            </a:r>
          </a:p>
          <a:p>
            <a:pPr marL="438912" indent="-347472">
              <a:spcBef>
                <a:spcPts val="432"/>
              </a:spcBef>
              <a:spcAft>
                <a:spcPts val="0"/>
              </a:spcAft>
              <a:buFont typeface="Wingdings" charset="2"/>
              <a:buChar char=""/>
            </a:pPr>
            <a:r>
              <a:rPr lang="en-US" sz="1400" dirty="0"/>
              <a:t>6. Email </a:t>
            </a:r>
            <a:r>
              <a:rPr lang="en-US" sz="1400" b="1" dirty="0"/>
              <a:t>pre-work </a:t>
            </a:r>
            <a:r>
              <a:rPr lang="en-US" sz="1400" dirty="0"/>
              <a:t>to students</a:t>
            </a:r>
          </a:p>
          <a:p>
            <a:pPr marL="838962" lvl="1" indent="-347472">
              <a:spcBef>
                <a:spcPts val="432"/>
              </a:spcBef>
              <a:spcAft>
                <a:spcPts val="0"/>
              </a:spcAft>
              <a:buFont typeface="Wingdings" charset="2"/>
              <a:buChar char=""/>
            </a:pPr>
            <a:r>
              <a:rPr lang="en-US" sz="1200" dirty="0"/>
              <a:t>Invite students to </a:t>
            </a:r>
            <a:r>
              <a:rPr lang="en-US" sz="1200" b="1" dirty="0"/>
              <a:t>login to the portal</a:t>
            </a:r>
            <a:endParaRPr lang="en-US" sz="1200" dirty="0"/>
          </a:p>
          <a:p>
            <a:pPr marL="1062990" lvl="2" indent="-171450">
              <a:spcBef>
                <a:spcPts val="432"/>
              </a:spcBef>
              <a:spcAft>
                <a:spcPts val="0"/>
              </a:spcAft>
              <a:buFont typeface="Wingdings" charset="2"/>
              <a:buChar char=""/>
            </a:pPr>
            <a:r>
              <a:rPr lang="en-US" sz="1200" dirty="0"/>
              <a:t>Students may need to request an account from the GENI </a:t>
            </a:r>
            <a:r>
              <a:rPr lang="en-US" sz="1200" dirty="0" err="1"/>
              <a:t>IdP</a:t>
            </a:r>
            <a:endParaRPr lang="en-US" sz="1200" dirty="0"/>
          </a:p>
          <a:p>
            <a:pPr marL="838962" lvl="1" indent="-347472">
              <a:spcBef>
                <a:spcPts val="432"/>
              </a:spcBef>
              <a:spcAft>
                <a:spcPts val="1200"/>
              </a:spcAft>
              <a:buFont typeface="Wingdings" charset="2"/>
              <a:buChar char=""/>
            </a:pPr>
            <a:r>
              <a:rPr lang="en-US" sz="1200" dirty="0"/>
              <a:t>Setup their machine for the exercise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Before </a:t>
            </a:r>
            <a:r>
              <a:rPr lang="en-US" sz="1800" b="1" u="sng" dirty="0"/>
              <a:t>first</a:t>
            </a:r>
            <a:r>
              <a:rPr lang="en-US" sz="1800" b="1" dirty="0"/>
              <a:t> exercise</a:t>
            </a:r>
          </a:p>
          <a:p>
            <a:pPr marL="438912">
              <a:spcAft>
                <a:spcPts val="600"/>
              </a:spcAft>
              <a:buFont typeface="Wingdings" charset="2"/>
              <a:buChar char=""/>
            </a:pPr>
            <a:r>
              <a:rPr lang="en-US" sz="1400" dirty="0"/>
              <a:t>7. </a:t>
            </a:r>
            <a:r>
              <a:rPr lang="en-US" sz="1400" b="1" dirty="0"/>
              <a:t>bulk add students </a:t>
            </a:r>
            <a:r>
              <a:rPr lang="en-US" sz="1400" dirty="0"/>
              <a:t>to the project </a:t>
            </a:r>
            <a:endParaRPr lang="en-US" sz="1100" dirty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3000" y="6582583"/>
            <a:ext cx="48287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groups.geni.net</a:t>
            </a:r>
            <a:r>
              <a:rPr lang="en-US" sz="1400" i="1" dirty="0"/>
              <a:t>/</a:t>
            </a:r>
            <a:r>
              <a:rPr lang="en-US" sz="1400" i="1" dirty="0" err="1"/>
              <a:t>geni</a:t>
            </a:r>
            <a:r>
              <a:rPr lang="en-US" sz="1400" i="1" dirty="0"/>
              <a:t>/wiki/</a:t>
            </a:r>
            <a:r>
              <a:rPr lang="en-US" sz="1400" i="1" dirty="0" err="1"/>
              <a:t>GENIEducation</a:t>
            </a:r>
            <a:r>
              <a:rPr lang="en-US" sz="1400" i="1" dirty="0"/>
              <a:t>/Resources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6132" y="1733384"/>
            <a:ext cx="364202" cy="507433"/>
            <a:chOff x="3255642" y="1560360"/>
            <a:chExt cx="514672" cy="717081"/>
          </a:xfrm>
        </p:grpSpPr>
        <p:pic>
          <p:nvPicPr>
            <p:cNvPr id="6" name="Picture 5" descr="SP00289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025" y="1560360"/>
              <a:ext cx="326526" cy="4512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55642" y="1885999"/>
              <a:ext cx="514672" cy="39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1x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02630" y="2376379"/>
            <a:ext cx="364202" cy="507433"/>
            <a:chOff x="3255642" y="1560360"/>
            <a:chExt cx="514672" cy="717081"/>
          </a:xfrm>
        </p:grpSpPr>
        <p:pic>
          <p:nvPicPr>
            <p:cNvPr id="10" name="Picture 9" descr="SP00289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025" y="1560360"/>
              <a:ext cx="326526" cy="4512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55642" y="1885999"/>
              <a:ext cx="514672" cy="39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1x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3" name="Picture 12" descr="SP0028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60" y="5028478"/>
            <a:ext cx="231063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38" y="1807562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/>
              <a:t>Useful Tips</a:t>
            </a:r>
            <a:endParaRPr lang="en-US" sz="3600" dirty="0"/>
          </a:p>
        </p:txBody>
      </p:sp>
      <p:pic>
        <p:nvPicPr>
          <p:cNvPr id="4" name="Picture 3" descr="all_off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367" y="3130695"/>
            <a:ext cx="6544279" cy="367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Setting up a slice</a:t>
            </a:r>
          </a:p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Acting on a slice and logging into nodes</a:t>
            </a:r>
          </a:p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Debugging Tips</a:t>
            </a:r>
          </a:p>
        </p:txBody>
      </p:sp>
    </p:spTree>
    <p:extLst>
      <p:ext uri="{BB962C8B-B14F-4D97-AF65-F5344CB8AC3E}">
        <p14:creationId xmlns:p14="http://schemas.microsoft.com/office/powerpoint/2010/main" val="107296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Setup: Student Setup Slice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0775" y="4316018"/>
            <a:ext cx="7802033" cy="2165532"/>
            <a:chOff x="685800" y="3361150"/>
            <a:chExt cx="8063235" cy="2622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248" b="50522"/>
            <a:stretch/>
          </p:blipFill>
          <p:spPr>
            <a:xfrm>
              <a:off x="685800" y="3361150"/>
              <a:ext cx="8063235" cy="238664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084720" y="4902125"/>
              <a:ext cx="1001973" cy="442234"/>
              <a:chOff x="532518" y="6007362"/>
              <a:chExt cx="1056750" cy="46641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2518" y="6007362"/>
                <a:ext cx="1056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Research </a:t>
                </a:r>
                <a:r>
                  <a:rPr lang="en-US" sz="1200" b="1" dirty="0" err="1" smtClean="0">
                    <a:latin typeface="Arial Narrow"/>
                    <a:cs typeface="Arial Narrow"/>
                  </a:rPr>
                  <a:t>Asst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1203" y="6196773"/>
                <a:ext cx="845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Lead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55197" y="5164766"/>
              <a:ext cx="975643" cy="442234"/>
              <a:chOff x="634157" y="6007362"/>
              <a:chExt cx="1028980" cy="4664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79421" y="6007362"/>
                <a:ext cx="7384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Post-Doc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4157" y="6196773"/>
                <a:ext cx="10289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Member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968868" y="5526682"/>
              <a:ext cx="734421" cy="26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 Narrow"/>
                  <a:cs typeface="Arial Narrow"/>
                </a:rPr>
                <a:t>Professor</a:t>
              </a:r>
              <a:endParaRPr lang="en-US" sz="1200" b="1" dirty="0">
                <a:latin typeface="Arial Narrow"/>
                <a:cs typeface="Arial Narrow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8257" y="5706275"/>
              <a:ext cx="93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6600"/>
                  </a:solidFill>
                  <a:latin typeface="Arial Narrow"/>
                  <a:cs typeface="Arial Narrow"/>
                </a:rPr>
                <a:t>Slice Admin</a:t>
              </a:r>
              <a:endParaRPr lang="en-US" sz="1200" b="1" i="1" dirty="0">
                <a:solidFill>
                  <a:srgbClr val="FF66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092198"/>
            <a:ext cx="8473871" cy="307728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Need to provide:</a:t>
            </a:r>
          </a:p>
          <a:p>
            <a:r>
              <a:rPr lang="en-US" b="1" dirty="0" smtClean="0"/>
              <a:t>Resource Specification (aka </a:t>
            </a:r>
            <a:r>
              <a:rPr lang="en-US" b="1" dirty="0" err="1" smtClean="0"/>
              <a:t>RSpec</a:t>
            </a:r>
            <a:r>
              <a:rPr lang="en-US" b="1" dirty="0" smtClean="0"/>
              <a:t>):</a:t>
            </a:r>
          </a:p>
          <a:p>
            <a:pPr lvl="1"/>
            <a:r>
              <a:rPr lang="en-US" dirty="0" smtClean="0"/>
              <a:t>Students might create their own </a:t>
            </a:r>
            <a:endParaRPr lang="en-US" dirty="0"/>
          </a:p>
          <a:p>
            <a:pPr lvl="1"/>
            <a:r>
              <a:rPr lang="en-US" dirty="0" smtClean="0"/>
              <a:t>Provide one of: URL, File, or Upload it in the Portal</a:t>
            </a:r>
          </a:p>
          <a:p>
            <a:r>
              <a:rPr lang="en-US" b="1" dirty="0" smtClean="0"/>
              <a:t>Specify aggregates for students to use</a:t>
            </a:r>
          </a:p>
          <a:p>
            <a:r>
              <a:rPr lang="en-US" b="1" dirty="0" smtClean="0"/>
              <a:t>Preferred tool </a:t>
            </a:r>
          </a:p>
          <a:p>
            <a:pPr lvl="1"/>
            <a:r>
              <a:rPr lang="en-US" dirty="0" smtClean="0"/>
              <a:t>Flack, Omni, Portal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120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Setup: Premade slices</a:t>
            </a:r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085609"/>
            <a:ext cx="8763002" cy="2125135"/>
          </a:xfrm>
        </p:spPr>
        <p:txBody>
          <a:bodyPr/>
          <a:lstStyle/>
          <a:p>
            <a:pPr marL="2624138" indent="-2624138" algn="ctr">
              <a:buNone/>
            </a:pPr>
            <a:r>
              <a:rPr lang="en-US" b="1" i="1" dirty="0" smtClean="0"/>
              <a:t>Why use pre-made slices?</a:t>
            </a:r>
          </a:p>
          <a:p>
            <a:pPr marL="2624138" indent="-2624138" algn="ctr">
              <a:lnSpc>
                <a:spcPct val="50000"/>
              </a:lnSpc>
              <a:buNone/>
            </a:pPr>
            <a:endParaRPr lang="en-US" b="1" i="1" dirty="0" smtClean="0"/>
          </a:p>
          <a:p>
            <a:pPr marL="2624138" indent="-2624138">
              <a:buNone/>
            </a:pPr>
            <a:r>
              <a:rPr lang="en-US" b="1" u="sng" dirty="0" smtClean="0"/>
              <a:t>Lab Exercises:</a:t>
            </a:r>
            <a:r>
              <a:rPr lang="en-US" dirty="0" smtClean="0"/>
              <a:t> Resource reservation might take time</a:t>
            </a:r>
          </a:p>
          <a:p>
            <a:pPr marL="2624138" indent="-2624138">
              <a:buNone/>
            </a:pPr>
            <a:endParaRPr lang="en-US" dirty="0" smtClean="0"/>
          </a:p>
          <a:p>
            <a:pPr marL="2455863" indent="-2455863">
              <a:buNone/>
            </a:pPr>
            <a:r>
              <a:rPr lang="en-US" b="1" u="sng" dirty="0" smtClean="0"/>
              <a:t>Assignments:</a:t>
            </a:r>
            <a:r>
              <a:rPr lang="en-US" dirty="0" smtClean="0"/>
              <a:t> Resource reservation is complicated/unique or out of scope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28822" y="4161686"/>
            <a:ext cx="9144001" cy="2197280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0">
              <a:buNone/>
            </a:pPr>
            <a:r>
              <a:rPr lang="en-US" sz="2400" b="1" dirty="0" smtClean="0"/>
              <a:t>How to pre-make a slice:</a:t>
            </a:r>
          </a:p>
          <a:p>
            <a:pPr marL="338138" indent="0">
              <a:buNone/>
            </a:pPr>
            <a:r>
              <a:rPr lang="en-US" sz="2400" b="1" dirty="0" smtClean="0"/>
              <a:t>1</a:t>
            </a:r>
            <a:r>
              <a:rPr lang="en-US" sz="2400" dirty="0" smtClean="0"/>
              <a:t>. Create one slice per student/group</a:t>
            </a:r>
          </a:p>
          <a:p>
            <a:pPr marL="338138" indent="0">
              <a:buNone/>
            </a:pPr>
            <a:r>
              <a:rPr lang="en-US" sz="2400" b="1" dirty="0" smtClean="0"/>
              <a:t>2</a:t>
            </a:r>
            <a:r>
              <a:rPr lang="en-US" sz="2400" dirty="0" smtClean="0"/>
              <a:t>. Make the student(s) members of the slice</a:t>
            </a:r>
          </a:p>
          <a:p>
            <a:pPr marL="1239838" indent="-457200" defTabSz="855663"/>
            <a:r>
              <a:rPr lang="en-US" sz="2400" dirty="0" smtClean="0"/>
              <a:t>Ensure they have keys (email us if needed)</a:t>
            </a:r>
          </a:p>
          <a:p>
            <a:pPr marL="338138" indent="0">
              <a:buNone/>
            </a:pPr>
            <a:r>
              <a:rPr lang="en-US" sz="2400" b="1" dirty="0" smtClean="0"/>
              <a:t>3. </a:t>
            </a:r>
            <a:r>
              <a:rPr lang="en-US" sz="2400" dirty="0" smtClean="0"/>
              <a:t>Reserve resources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from the Portal</a:t>
            </a:r>
          </a:p>
        </p:txBody>
      </p:sp>
    </p:spTree>
    <p:extLst>
      <p:ext uri="{BB962C8B-B14F-4D97-AF65-F5344CB8AC3E}">
        <p14:creationId xmlns:p14="http://schemas.microsoft.com/office/powerpoint/2010/main" val="95955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Access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2802" y="3674949"/>
            <a:ext cx="7534937" cy="1854779"/>
            <a:chOff x="685800" y="3361150"/>
            <a:chExt cx="8063235" cy="2622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48" b="50522"/>
            <a:stretch/>
          </p:blipFill>
          <p:spPr>
            <a:xfrm>
              <a:off x="685800" y="3361150"/>
              <a:ext cx="8063235" cy="238664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084720" y="4902125"/>
              <a:ext cx="1001973" cy="442234"/>
              <a:chOff x="532518" y="6007362"/>
              <a:chExt cx="1056750" cy="46641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2518" y="6007362"/>
                <a:ext cx="1056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Research </a:t>
                </a:r>
                <a:r>
                  <a:rPr lang="en-US" sz="1200" b="1" dirty="0" err="1" smtClean="0">
                    <a:latin typeface="Arial Narrow"/>
                    <a:cs typeface="Arial Narrow"/>
                  </a:rPr>
                  <a:t>Asst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1203" y="6196773"/>
                <a:ext cx="845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Lead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55197" y="5164766"/>
              <a:ext cx="975643" cy="442234"/>
              <a:chOff x="634157" y="6007362"/>
              <a:chExt cx="1028980" cy="4664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79421" y="6007362"/>
                <a:ext cx="7384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/>
                    <a:cs typeface="Arial Narrow"/>
                  </a:rPr>
                  <a:t>Post-Doc</a:t>
                </a:r>
                <a:endParaRPr lang="en-US" sz="12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4157" y="6196773"/>
                <a:ext cx="10289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6600"/>
                    </a:solidFill>
                    <a:latin typeface="Arial Narrow"/>
                    <a:cs typeface="Arial Narrow"/>
                  </a:rPr>
                  <a:t>Slice Member</a:t>
                </a:r>
                <a:endParaRPr lang="en-US" sz="1200" b="1" i="1" dirty="0">
                  <a:solidFill>
                    <a:srgbClr val="FF6600"/>
                  </a:solidFill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968868" y="5526682"/>
              <a:ext cx="734421" cy="26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 Narrow"/>
                  <a:cs typeface="Arial Narrow"/>
                </a:rPr>
                <a:t>Professor</a:t>
              </a:r>
              <a:endParaRPr lang="en-US" sz="1200" b="1" dirty="0">
                <a:latin typeface="Arial Narrow"/>
                <a:cs typeface="Arial Narrow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8257" y="5706275"/>
              <a:ext cx="93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6600"/>
                  </a:solidFill>
                  <a:latin typeface="Arial Narrow"/>
                  <a:cs typeface="Arial Narrow"/>
                </a:rPr>
                <a:t>Slice Admin</a:t>
              </a:r>
              <a:endParaRPr lang="en-US" sz="1200" b="1" i="1" dirty="0">
                <a:solidFill>
                  <a:srgbClr val="FF66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380998" y="1092198"/>
            <a:ext cx="8473871" cy="242146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Members of all slices in a project:</a:t>
            </a:r>
          </a:p>
          <a:p>
            <a:pPr marL="0" indent="0">
              <a:lnSpc>
                <a:spcPct val="50000"/>
              </a:lnSpc>
              <a:buNone/>
            </a:pPr>
            <a:endParaRPr lang="en-US" b="1" u="sng" dirty="0" smtClean="0"/>
          </a:p>
          <a:p>
            <a:pPr marL="796925"/>
            <a:r>
              <a:rPr lang="en-US" dirty="0" smtClean="0"/>
              <a:t>Project Leads (Professor)</a:t>
            </a:r>
          </a:p>
          <a:p>
            <a:pPr marL="796925"/>
            <a:r>
              <a:rPr lang="en-US" dirty="0" smtClean="0"/>
              <a:t>Project Admins (TAs, Graders)</a:t>
            </a:r>
          </a:p>
        </p:txBody>
      </p:sp>
    </p:spTree>
    <p:extLst>
      <p:ext uri="{BB962C8B-B14F-4D97-AF65-F5344CB8AC3E}">
        <p14:creationId xmlns:p14="http://schemas.microsoft.com/office/powerpoint/2010/main" val="305432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Access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43197" y="1087906"/>
            <a:ext cx="7956034" cy="231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Being a member of a slice means you can act on a slice:</a:t>
            </a:r>
          </a:p>
          <a:p>
            <a:pPr lvl="1"/>
            <a:r>
              <a:rPr lang="en-US" dirty="0"/>
              <a:t>Add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Check status</a:t>
            </a:r>
          </a:p>
          <a:p>
            <a:pPr lvl="1"/>
            <a:r>
              <a:rPr lang="en-US" dirty="0" smtClean="0"/>
              <a:t>Delete resources</a:t>
            </a:r>
          </a:p>
          <a:p>
            <a:pPr lvl="1"/>
            <a:r>
              <a:rPr lang="en-US" dirty="0" smtClean="0"/>
              <a:t>Renew resources</a:t>
            </a:r>
          </a:p>
        </p:txBody>
      </p:sp>
      <p:pic>
        <p:nvPicPr>
          <p:cNvPr id="5" name="Picture 4" descr="Screen Shot 2013-09-19 at 4.3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90" y="3407898"/>
            <a:ext cx="6858001" cy="3154681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3907692" y="1611923"/>
            <a:ext cx="537308" cy="1631462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9231" y="2149231"/>
            <a:ext cx="221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With any tool!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7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04" y="0"/>
            <a:ext cx="8229600" cy="1143000"/>
          </a:xfrm>
        </p:spPr>
        <p:txBody>
          <a:bodyPr/>
          <a:lstStyle/>
          <a:p>
            <a:r>
              <a:rPr lang="en-US" dirty="0" smtClean="0"/>
              <a:t>Slice Access: Logging in to resources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04566" y="1370496"/>
            <a:ext cx="8128146" cy="105866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mpd="sng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3463" indent="0" algn="ctr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Slice membership does not guarantee ability to login to resources!</a:t>
            </a:r>
            <a:endParaRPr lang="en-US" dirty="0" smtClean="0">
              <a:solidFill>
                <a:srgbClr val="FF66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4" name="Picture 23" descr="Screen Shot 2013-06-21 at 6.39.06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5" y="1373062"/>
            <a:ext cx="1310800" cy="1058667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90475" y="2269121"/>
            <a:ext cx="7581230" cy="34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3200" dirty="0"/>
          </a:p>
          <a:p>
            <a:pPr marL="347663" lvl="1" indent="0">
              <a:buNone/>
            </a:pPr>
            <a:r>
              <a:rPr lang="en-US" b="1" dirty="0" smtClean="0"/>
              <a:t>Option 1: Make resource reservation from Porta</a:t>
            </a:r>
            <a:r>
              <a:rPr lang="en-US" dirty="0" smtClean="0"/>
              <a:t>l</a:t>
            </a:r>
          </a:p>
          <a:p>
            <a:pPr marL="1766888" lvl="2" indent="-457200"/>
            <a:r>
              <a:rPr lang="en-US" dirty="0" smtClean="0"/>
              <a:t>fix the membership of the slice</a:t>
            </a:r>
          </a:p>
          <a:p>
            <a:pPr marL="1766888" lvl="2" indent="-457200"/>
            <a:r>
              <a:rPr lang="en-US" dirty="0" smtClean="0"/>
              <a:t>Use the add resource button in the portal</a:t>
            </a:r>
          </a:p>
          <a:p>
            <a:pPr marL="347663" lvl="1" indent="0">
              <a:buNone/>
            </a:pPr>
            <a:r>
              <a:rPr lang="en-US" b="1" dirty="0" smtClean="0"/>
              <a:t>Option 2: Ensure common public key is loaded </a:t>
            </a:r>
            <a:endParaRPr lang="en-US" b="1" dirty="0"/>
          </a:p>
          <a:p>
            <a:pPr marL="1766888" lvl="2" indent="-457200" defTabSz="852488"/>
            <a:r>
              <a:rPr lang="en-US" dirty="0" smtClean="0"/>
              <a:t>distribute common public key to students</a:t>
            </a:r>
          </a:p>
          <a:p>
            <a:pPr marL="1766888" lvl="2" indent="-457200"/>
            <a:r>
              <a:rPr lang="en-US" dirty="0" smtClean="0"/>
              <a:t>ask students to upload it in their profile</a:t>
            </a:r>
          </a:p>
          <a:p>
            <a:pPr marL="1766888" lvl="2" indent="-457200"/>
            <a:r>
              <a:rPr lang="en-US" dirty="0" smtClean="0"/>
              <a:t>use corresponding private key to login</a:t>
            </a:r>
          </a:p>
          <a:p>
            <a:pPr marL="85725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925" y="5772338"/>
            <a:ext cx="9144001" cy="663264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Ability to login can help in debugging!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322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4" y="-97080"/>
            <a:ext cx="8229600" cy="1143000"/>
          </a:xfrm>
        </p:spPr>
        <p:txBody>
          <a:bodyPr/>
          <a:lstStyle/>
          <a:p>
            <a:r>
              <a:rPr lang="en-US" dirty="0" smtClean="0"/>
              <a:t>Login to nodes using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0" y="1734666"/>
            <a:ext cx="8458200" cy="12205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Login to all GENI compute resources using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i="1" dirty="0" err="1" smtClean="0"/>
              <a:t>ssh</a:t>
            </a:r>
            <a:r>
              <a:rPr lang="en-US" i="1" dirty="0" smtClean="0"/>
              <a:t> with a private key </a:t>
            </a:r>
            <a:r>
              <a:rPr lang="en-US" b="1" dirty="0" smtClean="0">
                <a:solidFill>
                  <a:srgbClr val="FF6600"/>
                </a:solidFill>
              </a:rPr>
              <a:t>– no password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0221" y="3757585"/>
            <a:ext cx="8982310" cy="1339397"/>
            <a:chOff x="148344" y="4742752"/>
            <a:chExt cx="8982310" cy="1339397"/>
          </a:xfrm>
        </p:grpSpPr>
        <p:sp>
          <p:nvSpPr>
            <p:cNvPr id="4" name="Rectangle 3"/>
            <p:cNvSpPr/>
            <p:nvPr/>
          </p:nvSpPr>
          <p:spPr>
            <a:xfrm>
              <a:off x="245649" y="4742752"/>
              <a:ext cx="8843536" cy="1317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1290144" y="4886869"/>
              <a:ext cx="7840510" cy="11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080808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080808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080808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rgbClr val="080808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80808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80808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80808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80808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80808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/>
                <a:t>If you are ever </a:t>
              </a:r>
              <a:r>
                <a:rPr lang="en-US" b="1" dirty="0" smtClean="0"/>
                <a:t>prompted</a:t>
              </a:r>
              <a:r>
                <a:rPr lang="en-US" dirty="0" smtClean="0"/>
                <a:t> for a </a:t>
              </a:r>
              <a:r>
                <a:rPr lang="en-US" b="1" dirty="0" smtClean="0"/>
                <a:t>password</a:t>
              </a:r>
              <a:r>
                <a:rPr lang="en-US" dirty="0" smtClean="0"/>
                <a:t> during login to </a:t>
              </a:r>
              <a:r>
                <a:rPr lang="en-US" b="1" dirty="0" smtClean="0"/>
                <a:t>GENI nodes </a:t>
              </a:r>
              <a:r>
                <a:rPr lang="en-US" dirty="0" smtClean="0"/>
                <a:t>something is </a:t>
              </a:r>
              <a:r>
                <a:rPr lang="en-US" b="1" dirty="0" smtClean="0"/>
                <a:t>wrong</a:t>
              </a:r>
            </a:p>
          </p:txBody>
        </p:sp>
        <p:pic>
          <p:nvPicPr>
            <p:cNvPr id="8" name="Picture 7" descr="Screen Shot 2013-06-21 at 6.39.06 PM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44" y="4888127"/>
              <a:ext cx="1451741" cy="117249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690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4" y="-97080"/>
            <a:ext cx="8229600" cy="1143000"/>
          </a:xfrm>
        </p:spPr>
        <p:txBody>
          <a:bodyPr/>
          <a:lstStyle/>
          <a:p>
            <a:r>
              <a:rPr lang="en-US" dirty="0" smtClean="0"/>
              <a:t>SSH Private/Public keys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61154" y="1463694"/>
            <a:ext cx="7450175" cy="41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</a:pPr>
            <a:r>
              <a:rPr lang="en-US" dirty="0" smtClean="0"/>
              <a:t>Using key-pair with SSH:</a:t>
            </a:r>
          </a:p>
          <a:p>
            <a:pPr marL="0" indent="0"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1765300" lvl="1" indent="-836613"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Public key: </a:t>
            </a:r>
            <a:r>
              <a:rPr lang="en-US" dirty="0" smtClean="0">
                <a:solidFill>
                  <a:schemeClr val="tx1"/>
                </a:solidFill>
              </a:rPr>
              <a:t>is public to everyone, loaded onto nodes</a:t>
            </a:r>
          </a:p>
          <a:p>
            <a:pPr marL="1765300" lvl="1" indent="-836613"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 marL="1765300" lvl="1" indent="-836613">
              <a:spcAft>
                <a:spcPts val="0"/>
              </a:spcAft>
            </a:pPr>
            <a:endParaRPr lang="en-US" b="1" dirty="0" smtClean="0">
              <a:solidFill>
                <a:schemeClr val="tx1"/>
              </a:solidFill>
            </a:endParaRPr>
          </a:p>
          <a:p>
            <a:pPr marL="1311275" lvl="1" indent="0"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Private key</a:t>
            </a:r>
            <a:r>
              <a:rPr lang="en-US" dirty="0">
                <a:solidFill>
                  <a:schemeClr val="tx1"/>
                </a:solidFill>
              </a:rPr>
              <a:t>: kept private in your local machine, provided to SSH to verify it matches the loaded public key</a:t>
            </a:r>
          </a:p>
          <a:p>
            <a:pPr lvl="1" algn="r">
              <a:spcAft>
                <a:spcPts val="0"/>
              </a:spcAft>
            </a:pPr>
            <a:endParaRPr lang="en-US" b="1" dirty="0">
              <a:solidFill>
                <a:srgbClr val="FF6600"/>
              </a:solidFill>
            </a:endParaRPr>
          </a:p>
          <a:p>
            <a:pPr marL="0" indent="0" algn="r">
              <a:buFontTx/>
              <a:buNone/>
            </a:pPr>
            <a:endParaRPr lang="en-US" i="1" dirty="0"/>
          </a:p>
          <a:p>
            <a:pPr marL="0" indent="0" algn="r">
              <a:buFontTx/>
              <a:buNone/>
            </a:pPr>
            <a:endParaRPr lang="en-US" dirty="0"/>
          </a:p>
          <a:p>
            <a:pPr marL="0" indent="0" algn="r">
              <a:buFontTx/>
              <a:buNone/>
            </a:pPr>
            <a:endParaRPr lang="en-US" dirty="0"/>
          </a:p>
          <a:p>
            <a:pPr marL="1765300" lvl="1" indent="-836613">
              <a:spcAft>
                <a:spcPts val="0"/>
              </a:spcAft>
            </a:pPr>
            <a:endParaRPr lang="en-US" b="1" dirty="0" smtClean="0">
              <a:solidFill>
                <a:srgbClr val="FF6600"/>
              </a:solidFill>
            </a:endParaRPr>
          </a:p>
          <a:p>
            <a:pPr marL="0" indent="0">
              <a:buFontTx/>
              <a:buNone/>
            </a:pPr>
            <a:endParaRPr lang="en-US" i="1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1900" y="4184449"/>
            <a:ext cx="946633" cy="1166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71356" y="2338657"/>
            <a:ext cx="1671321" cy="11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Timeline/Checklist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83" y="1090243"/>
            <a:ext cx="5597862" cy="5413839"/>
          </a:xfrm>
          <a:solidFill>
            <a:srgbClr val="FFFFCC"/>
          </a:solidFill>
          <a:ln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800" b="1" dirty="0" smtClean="0"/>
              <a:t>Early, at least two weeks in advance of class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q"/>
            </a:pPr>
            <a:r>
              <a:rPr lang="en-US" sz="1400" dirty="0" smtClean="0"/>
              <a:t>1. </a:t>
            </a:r>
            <a:r>
              <a:rPr lang="en-US" sz="1400" b="1" dirty="0" smtClean="0"/>
              <a:t>Notify </a:t>
            </a:r>
            <a:r>
              <a:rPr lang="en-US" sz="1400" b="1" dirty="0" err="1" smtClean="0"/>
              <a:t>help</a:t>
            </a:r>
            <a:r>
              <a:rPr lang="en-US" sz="1400" b="1" dirty="0" err="1"/>
              <a:t>@</a:t>
            </a:r>
            <a:r>
              <a:rPr lang="en-US" sz="1400" b="1" dirty="0" err="1" smtClean="0"/>
              <a:t>geni.net</a:t>
            </a:r>
            <a:r>
              <a:rPr lang="en-US" sz="1400" b="1" dirty="0" smtClean="0"/>
              <a:t> </a:t>
            </a:r>
            <a:r>
              <a:rPr lang="en-US" sz="1400" dirty="0" smtClean="0"/>
              <a:t>that you will be using GENI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400" dirty="0" smtClean="0"/>
              <a:t>2. Determine </a:t>
            </a:r>
            <a:r>
              <a:rPr lang="en-US" sz="1400" b="1" dirty="0" smtClean="0"/>
              <a:t>access to GENI</a:t>
            </a:r>
            <a:r>
              <a:rPr lang="en-US" sz="1400" dirty="0" smtClean="0"/>
              <a:t> 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400" dirty="0"/>
              <a:t>3</a:t>
            </a:r>
            <a:r>
              <a:rPr lang="en-US" sz="1400" dirty="0" smtClean="0"/>
              <a:t>. </a:t>
            </a:r>
            <a:r>
              <a:rPr lang="en-US" sz="1400" b="1" dirty="0" smtClean="0"/>
              <a:t>Create</a:t>
            </a:r>
            <a:r>
              <a:rPr lang="en-US" sz="1400" dirty="0" smtClean="0"/>
              <a:t> a </a:t>
            </a:r>
            <a:r>
              <a:rPr lang="en-US" sz="1400" b="1" dirty="0" smtClean="0"/>
              <a:t>project</a:t>
            </a:r>
            <a:r>
              <a:rPr lang="en-US" sz="1400" dirty="0" smtClean="0"/>
              <a:t> for the class</a:t>
            </a:r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200" dirty="0" smtClean="0"/>
              <a:t>request </a:t>
            </a:r>
            <a:r>
              <a:rPr lang="en-US" sz="1200" b="1" dirty="0" smtClean="0"/>
              <a:t>project </a:t>
            </a:r>
            <a:r>
              <a:rPr lang="en-US" sz="1200" b="1" dirty="0"/>
              <a:t>lead </a:t>
            </a:r>
            <a:r>
              <a:rPr lang="en-US" sz="1200" dirty="0"/>
              <a:t>permission in the </a:t>
            </a:r>
            <a:r>
              <a:rPr lang="en-US" sz="1200" dirty="0" smtClean="0"/>
              <a:t>portal</a:t>
            </a:r>
            <a:endParaRPr lang="en-US" sz="1200" dirty="0"/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200" b="1" dirty="0" smtClean="0"/>
              <a:t>create </a:t>
            </a:r>
            <a:r>
              <a:rPr lang="en-US" sz="1200" b="1" dirty="0"/>
              <a:t>a project</a:t>
            </a:r>
            <a:r>
              <a:rPr lang="en-US" sz="1200" dirty="0"/>
              <a:t> in the </a:t>
            </a:r>
            <a:r>
              <a:rPr lang="en-US" sz="1200" dirty="0" smtClean="0"/>
              <a:t>portal and set</a:t>
            </a:r>
            <a:r>
              <a:rPr lang="en-US" sz="1200" dirty="0"/>
              <a:t> </a:t>
            </a:r>
            <a:r>
              <a:rPr lang="en-US" sz="1200" b="1" dirty="0" smtClean="0"/>
              <a:t>project expiration time</a:t>
            </a:r>
            <a:r>
              <a:rPr lang="en-US" sz="1200" dirty="0" smtClean="0"/>
              <a:t>!</a:t>
            </a:r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200" dirty="0" smtClean="0"/>
              <a:t>add other instructors/TAs to project and </a:t>
            </a:r>
            <a:r>
              <a:rPr lang="en-US" sz="1200" b="1" dirty="0" smtClean="0"/>
              <a:t>makes them Admins</a:t>
            </a:r>
            <a:r>
              <a:rPr lang="en-US" sz="1200" dirty="0" smtClean="0"/>
              <a:t> 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400" dirty="0" smtClean="0"/>
              <a:t>4</a:t>
            </a:r>
            <a:r>
              <a:rPr lang="en-US" sz="1400" b="1" dirty="0" smtClean="0"/>
              <a:t>. Choose exercises </a:t>
            </a:r>
            <a:r>
              <a:rPr lang="en-US" sz="1400" dirty="0" smtClean="0"/>
              <a:t>and test them</a:t>
            </a:r>
            <a:endParaRPr lang="en-US" sz="1400" b="1" dirty="0" smtClean="0"/>
          </a:p>
          <a:p>
            <a:pPr marL="838962" lvl="1" indent="-347472">
              <a:lnSpc>
                <a:spcPct val="11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200" dirty="0" smtClean="0"/>
              <a:t>Create </a:t>
            </a:r>
            <a:r>
              <a:rPr lang="en-US" sz="1200" b="1" dirty="0" smtClean="0"/>
              <a:t>GMOC ticket </a:t>
            </a:r>
            <a:r>
              <a:rPr lang="en-US" sz="1200" dirty="0" smtClean="0"/>
              <a:t>reserving resources</a:t>
            </a:r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r>
              <a:rPr lang="en-US" sz="1400" dirty="0"/>
              <a:t>5</a:t>
            </a:r>
            <a:r>
              <a:rPr lang="en-US" sz="1400" dirty="0" smtClean="0"/>
              <a:t>. Decide what machine/software the students should use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At least one week in advance of class</a:t>
            </a:r>
          </a:p>
          <a:p>
            <a:pPr marL="438912" indent="-347472">
              <a:spcBef>
                <a:spcPts val="432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400" dirty="0"/>
              <a:t>6. Email </a:t>
            </a:r>
            <a:r>
              <a:rPr lang="en-US" sz="1400" b="1" dirty="0"/>
              <a:t>pre-work </a:t>
            </a:r>
            <a:r>
              <a:rPr lang="en-US" sz="1400" dirty="0"/>
              <a:t>to students</a:t>
            </a:r>
          </a:p>
          <a:p>
            <a:pPr marL="838962" lvl="1" indent="-347472">
              <a:spcBef>
                <a:spcPts val="432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200" dirty="0"/>
              <a:t>Invite students to </a:t>
            </a:r>
            <a:r>
              <a:rPr lang="en-US" sz="1200" b="1" dirty="0"/>
              <a:t>login to the portal</a:t>
            </a:r>
            <a:endParaRPr lang="en-US" sz="1200" dirty="0"/>
          </a:p>
          <a:p>
            <a:pPr marL="1062990" lvl="2" indent="-171450">
              <a:spcBef>
                <a:spcPts val="432"/>
              </a:spcBef>
              <a:spcAft>
                <a:spcPts val="0"/>
              </a:spcAft>
            </a:pPr>
            <a:r>
              <a:rPr lang="en-US" sz="1200" dirty="0"/>
              <a:t>Students may need to request an account from the GENI </a:t>
            </a:r>
            <a:r>
              <a:rPr lang="en-US" sz="1200" dirty="0" err="1"/>
              <a:t>IdP</a:t>
            </a:r>
            <a:endParaRPr lang="en-US" sz="1200" dirty="0"/>
          </a:p>
          <a:p>
            <a:pPr marL="838962" lvl="1" indent="-347472">
              <a:spcBef>
                <a:spcPts val="432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200" dirty="0"/>
              <a:t>Setup their machine for the exercise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Before </a:t>
            </a:r>
            <a:r>
              <a:rPr lang="en-US" sz="1800" b="1" u="sng" dirty="0"/>
              <a:t>first</a:t>
            </a:r>
            <a:r>
              <a:rPr lang="en-US" sz="1800" b="1" dirty="0"/>
              <a:t> exercise</a:t>
            </a:r>
          </a:p>
          <a:p>
            <a:pPr marL="438912">
              <a:spcAft>
                <a:spcPts val="600"/>
              </a:spcAft>
              <a:buFont typeface="Wingdings" charset="2"/>
              <a:buChar char="q"/>
            </a:pPr>
            <a:r>
              <a:rPr lang="en-US" sz="1400" dirty="0"/>
              <a:t>7. </a:t>
            </a:r>
            <a:r>
              <a:rPr lang="en-US" sz="1400" b="1" dirty="0"/>
              <a:t>bulk add students </a:t>
            </a:r>
            <a:r>
              <a:rPr lang="en-US" sz="1400" dirty="0"/>
              <a:t>to the project </a:t>
            </a:r>
            <a:endParaRPr lang="en-US" sz="1100" dirty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4291" y="6604528"/>
            <a:ext cx="41832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/>
              <a:t>http://</a:t>
            </a:r>
            <a:r>
              <a:rPr lang="en-US" sz="1200" i="1" dirty="0" err="1"/>
              <a:t>groups.geni.net</a:t>
            </a:r>
            <a:r>
              <a:rPr lang="en-US" sz="1200" i="1" dirty="0"/>
              <a:t>/</a:t>
            </a:r>
            <a:r>
              <a:rPr lang="en-US" sz="1200" i="1" dirty="0" err="1"/>
              <a:t>geni</a:t>
            </a:r>
            <a:r>
              <a:rPr lang="en-US" sz="1200" i="1" dirty="0"/>
              <a:t>/wiki/</a:t>
            </a:r>
            <a:r>
              <a:rPr lang="en-US" sz="1200" i="1" dirty="0" err="1"/>
              <a:t>GENIEducation</a:t>
            </a:r>
            <a:r>
              <a:rPr lang="en-US" sz="1200" i="1" dirty="0"/>
              <a:t>/Resources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9600" y="1440067"/>
            <a:ext cx="311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Many steps are quick and easy.</a:t>
            </a:r>
          </a:p>
          <a:p>
            <a:endParaRPr lang="en-US" sz="1600" dirty="0" smtClean="0"/>
          </a:p>
          <a:p>
            <a:r>
              <a:rPr lang="en-US" sz="1600" dirty="0" smtClean="0"/>
              <a:t>On the next slides we’ll cover the background you need to do each step.</a:t>
            </a:r>
          </a:p>
          <a:p>
            <a:endParaRPr lang="en-US" sz="1600" dirty="0"/>
          </a:p>
          <a:p>
            <a:r>
              <a:rPr lang="en-US" sz="1600" dirty="0" smtClean="0"/>
              <a:t>Feel free to follow along on your handout.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36132" y="1733384"/>
            <a:ext cx="364202" cy="507433"/>
            <a:chOff x="3255642" y="1560360"/>
            <a:chExt cx="514672" cy="717081"/>
          </a:xfrm>
        </p:grpSpPr>
        <p:pic>
          <p:nvPicPr>
            <p:cNvPr id="6" name="Picture 5" descr="SP00289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025" y="1560360"/>
              <a:ext cx="326526" cy="4512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55642" y="1885999"/>
              <a:ext cx="514672" cy="39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1x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02630" y="2376379"/>
            <a:ext cx="364202" cy="507433"/>
            <a:chOff x="3255642" y="1560360"/>
            <a:chExt cx="514672" cy="717081"/>
          </a:xfrm>
        </p:grpSpPr>
        <p:pic>
          <p:nvPicPr>
            <p:cNvPr id="10" name="Picture 9" descr="SP00289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025" y="1560360"/>
              <a:ext cx="326526" cy="4512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55642" y="1885999"/>
              <a:ext cx="514672" cy="39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000"/>
                  </a:solidFill>
                </a:rPr>
                <a:t>1x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3" name="Picture 12" descr="SP0028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60" y="5028478"/>
            <a:ext cx="231063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&amp; CLI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92"/>
            <a:ext cx="8458200" cy="3857885"/>
          </a:xfrm>
        </p:spPr>
        <p:txBody>
          <a:bodyPr/>
          <a:lstStyle/>
          <a:p>
            <a:r>
              <a:rPr lang="en-US" sz="3200" dirty="0"/>
              <a:t>Students might not be familiar with </a:t>
            </a:r>
            <a:r>
              <a:rPr lang="en-US" sz="3200" dirty="0" smtClean="0"/>
              <a:t>CLI</a:t>
            </a:r>
          </a:p>
          <a:p>
            <a:endParaRPr lang="en-US" sz="3200" dirty="0" smtClean="0"/>
          </a:p>
          <a:p>
            <a:r>
              <a:rPr lang="en-US" sz="3200" dirty="0" smtClean="0"/>
              <a:t>Students might not be familiar with public key cryptography</a:t>
            </a:r>
          </a:p>
          <a:p>
            <a:pPr lvl="1"/>
            <a:r>
              <a:rPr lang="en-US" sz="2800" dirty="0" smtClean="0"/>
              <a:t>Hard to distinguish between private and public</a:t>
            </a:r>
          </a:p>
          <a:p>
            <a:pPr lvl="1"/>
            <a:r>
              <a:rPr lang="en-US" sz="2800" dirty="0" smtClean="0"/>
              <a:t>Hard to distinguish between password and passphrase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727" y="6246911"/>
            <a:ext cx="445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groups.geni.net</a:t>
            </a:r>
            <a:r>
              <a:rPr lang="en-US" sz="1400" i="1" dirty="0"/>
              <a:t>/</a:t>
            </a:r>
            <a:r>
              <a:rPr lang="en-US" sz="1400" i="1" dirty="0" err="1"/>
              <a:t>geni</a:t>
            </a:r>
            <a:r>
              <a:rPr lang="en-US" sz="1400" i="1" dirty="0"/>
              <a:t>/wiki/</a:t>
            </a:r>
            <a:r>
              <a:rPr lang="en-US" sz="1400" i="1" dirty="0" err="1"/>
              <a:t>HowTo</a:t>
            </a:r>
            <a:r>
              <a:rPr lang="en-US" sz="1400" i="1" dirty="0"/>
              <a:t>/</a:t>
            </a:r>
            <a:r>
              <a:rPr lang="en-US" sz="1400" i="1" dirty="0" err="1" smtClean="0"/>
              <a:t>LoginToNodes</a:t>
            </a:r>
            <a:endParaRPr lang="en-US" sz="1400" i="1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0" y="5263718"/>
            <a:ext cx="9144001" cy="663264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Consider a brief SSH &amp; CLI tutorial/intro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029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from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668"/>
            <a:ext cx="8458200" cy="153965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SSH</a:t>
            </a:r>
            <a:r>
              <a:rPr lang="en-US" sz="3200" dirty="0"/>
              <a:t> </a:t>
            </a:r>
            <a:r>
              <a:rPr lang="en-US" sz="3200" b="1" dirty="0" smtClean="0"/>
              <a:t>with keys </a:t>
            </a:r>
            <a:r>
              <a:rPr lang="en-US" sz="3200" dirty="0" smtClean="0"/>
              <a:t>from </a:t>
            </a:r>
            <a:r>
              <a:rPr lang="en-US" sz="3200" b="1" dirty="0"/>
              <a:t>Windows</a:t>
            </a:r>
            <a:r>
              <a:rPr lang="en-US" sz="3200" dirty="0"/>
              <a:t> </a:t>
            </a:r>
            <a:r>
              <a:rPr lang="en-US" sz="3200" dirty="0" smtClean="0"/>
              <a:t>is </a:t>
            </a:r>
            <a:r>
              <a:rPr lang="en-US" sz="3200" b="1" dirty="0" smtClean="0"/>
              <a:t>non-trivial</a:t>
            </a:r>
          </a:p>
          <a:p>
            <a:pPr marL="614363" lvl="1"/>
            <a:r>
              <a:rPr lang="en-US" dirty="0" smtClean="0"/>
              <a:t>No standard </a:t>
            </a:r>
            <a:r>
              <a:rPr lang="en-US" dirty="0" err="1" smtClean="0"/>
              <a:t>ssh</a:t>
            </a:r>
            <a:r>
              <a:rPr lang="en-US" dirty="0" smtClean="0"/>
              <a:t> client that support keys (like </a:t>
            </a:r>
            <a:r>
              <a:rPr lang="en-US" dirty="0" err="1" smtClean="0"/>
              <a:t>openSSH</a:t>
            </a:r>
            <a:r>
              <a:rPr lang="en-US" dirty="0" smtClean="0"/>
              <a:t>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200" b="1" dirty="0" smtClean="0"/>
              <a:t>Possible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727" y="6246911"/>
            <a:ext cx="445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groups.geni.net</a:t>
            </a:r>
            <a:r>
              <a:rPr lang="en-US" sz="1400" i="1" dirty="0"/>
              <a:t>/</a:t>
            </a:r>
            <a:r>
              <a:rPr lang="en-US" sz="1400" i="1" dirty="0" err="1"/>
              <a:t>geni</a:t>
            </a:r>
            <a:r>
              <a:rPr lang="en-US" sz="1400" i="1" dirty="0"/>
              <a:t>/wiki/</a:t>
            </a:r>
            <a:r>
              <a:rPr lang="en-US" sz="1400" i="1" dirty="0" err="1"/>
              <a:t>HowTo</a:t>
            </a:r>
            <a:r>
              <a:rPr lang="en-US" sz="1400" i="1" dirty="0"/>
              <a:t>/</a:t>
            </a:r>
            <a:r>
              <a:rPr lang="en-US" sz="1400" i="1" dirty="0" err="1" smtClean="0"/>
              <a:t>LoginToNodes</a:t>
            </a:r>
            <a:endParaRPr lang="en-US" sz="1400" i="1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32925" y="5535574"/>
            <a:ext cx="9144001" cy="663264"/>
          </a:xfrm>
          <a:prstGeom prst="rect">
            <a:avLst/>
          </a:prstGeom>
          <a:solidFill>
            <a:srgbClr val="FFCC66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Need to address this early!</a:t>
            </a:r>
            <a:endParaRPr lang="en-US" sz="3200" b="1" dirty="0"/>
          </a:p>
        </p:txBody>
      </p:sp>
      <p:pic>
        <p:nvPicPr>
          <p:cNvPr id="6" name="Picture 5" descr="Symbols-Tips-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6" y="3303889"/>
            <a:ext cx="1460500" cy="13843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88532" y="2868990"/>
            <a:ext cx="6992593" cy="25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dirty="0" smtClean="0"/>
              <a:t>Pay software –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SecureCRT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Linux VM – make use of a slim 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Lab machine/campus resources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cygwin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FireSSH</a:t>
            </a:r>
            <a:r>
              <a:rPr lang="en-US" dirty="0" smtClean="0"/>
              <a:t> – </a:t>
            </a:r>
            <a:r>
              <a:rPr lang="en-US" dirty="0" err="1" smtClean="0"/>
              <a:t>javascript</a:t>
            </a:r>
            <a:r>
              <a:rPr lang="en-US" dirty="0" smtClean="0"/>
              <a:t> plugin for Firefox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PuTTy</a:t>
            </a:r>
            <a:r>
              <a:rPr lang="en-US" dirty="0" smtClean="0"/>
              <a:t> (private key format different)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debug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7052"/>
            <a:ext cx="8590895" cy="54296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Gather as much information as you can</a:t>
            </a:r>
          </a:p>
          <a:p>
            <a:pPr lvl="1"/>
            <a:r>
              <a:rPr lang="en-US" sz="2000" dirty="0" smtClean="0"/>
              <a:t>Ask students to be specific about what is not working</a:t>
            </a:r>
          </a:p>
          <a:p>
            <a:pPr lvl="2"/>
            <a:r>
              <a:rPr lang="en-US" sz="1600" dirty="0" smtClean="0"/>
              <a:t>Step-by-step run through usually helps</a:t>
            </a:r>
          </a:p>
          <a:p>
            <a:pPr lvl="1"/>
            <a:r>
              <a:rPr lang="en-US" sz="2000" dirty="0" smtClean="0"/>
              <a:t>Ask for what they see (screenshots, </a:t>
            </a:r>
            <a:r>
              <a:rPr lang="en-US" sz="2000" dirty="0" err="1" smtClean="0"/>
              <a:t>omni</a:t>
            </a:r>
            <a:r>
              <a:rPr lang="en-US" sz="2000" dirty="0" smtClean="0"/>
              <a:t> output errors)</a:t>
            </a:r>
            <a:endParaRPr lang="en-US" sz="2000" dirty="0"/>
          </a:p>
          <a:p>
            <a:pPr lvl="1"/>
            <a:r>
              <a:rPr lang="en-US" sz="2000" dirty="0" smtClean="0"/>
              <a:t>Setup information </a:t>
            </a:r>
            <a:r>
              <a:rPr lang="en-US" sz="2000" dirty="0"/>
              <a:t>(</a:t>
            </a:r>
            <a:r>
              <a:rPr lang="en-US" sz="2000" dirty="0" smtClean="0"/>
              <a:t>slice name, tool used, </a:t>
            </a:r>
            <a:r>
              <a:rPr lang="en-US" sz="2000" dirty="0" err="1" smtClean="0"/>
              <a:t>rspec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Remember you have access to slices, check for yourself!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Contact </a:t>
            </a:r>
            <a:r>
              <a:rPr lang="en-US" sz="2400" dirty="0" smtClean="0">
                <a:hlinkClick r:id="rId2"/>
              </a:rPr>
              <a:t>help@geni.net</a:t>
            </a:r>
            <a:r>
              <a:rPr lang="en-US" sz="2400" dirty="0" smtClean="0"/>
              <a:t> for help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Register for resource mailing lists</a:t>
            </a:r>
          </a:p>
          <a:p>
            <a:pPr lvl="1"/>
            <a:r>
              <a:rPr lang="en-US" sz="2000" dirty="0" smtClean="0"/>
              <a:t>Better for you or your TA to triage questions before posting in a public forum</a:t>
            </a:r>
          </a:p>
        </p:txBody>
      </p:sp>
    </p:spTree>
    <p:extLst>
      <p:ext uri="{BB962C8B-B14F-4D97-AF65-F5344CB8AC3E}">
        <p14:creationId xmlns:p14="http://schemas.microsoft.com/office/powerpoint/2010/main" val="138013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Get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 smtClean="0"/>
              <a:t>Email </a:t>
            </a:r>
            <a:r>
              <a:rPr lang="en-US" sz="3600" i="1" dirty="0" smtClean="0">
                <a:hlinkClick r:id="rId2"/>
              </a:rPr>
              <a:t>help</a:t>
            </a:r>
            <a:r>
              <a:rPr lang="en-US" sz="3600" i="1" dirty="0">
                <a:hlinkClick r:id="rId2"/>
              </a:rPr>
              <a:t>@</a:t>
            </a:r>
            <a:r>
              <a:rPr lang="en-US" sz="3600" i="1" dirty="0" smtClean="0">
                <a:hlinkClick r:id="rId2"/>
              </a:rPr>
              <a:t>geni.net</a:t>
            </a:r>
            <a:endParaRPr lang="en-US" sz="3600" i="1" dirty="0" smtClean="0"/>
          </a:p>
          <a:p>
            <a:pPr>
              <a:lnSpc>
                <a:spcPct val="120000"/>
              </a:lnSpc>
            </a:pPr>
            <a:endParaRPr lang="en-US" sz="3600" i="1" dirty="0"/>
          </a:p>
          <a:p>
            <a:pPr>
              <a:lnSpc>
                <a:spcPct val="120000"/>
              </a:lnSpc>
            </a:pPr>
            <a:r>
              <a:rPr lang="en-US" sz="3600" dirty="0" smtClean="0"/>
              <a:t>Use #</a:t>
            </a:r>
            <a:r>
              <a:rPr lang="en-US" sz="3600" dirty="0" err="1" smtClean="0"/>
              <a:t>geni</a:t>
            </a:r>
            <a:r>
              <a:rPr lang="en-US" sz="3600" dirty="0" smtClean="0"/>
              <a:t> </a:t>
            </a:r>
            <a:r>
              <a:rPr lang="en-US" sz="3600" dirty="0"/>
              <a:t>IRC </a:t>
            </a:r>
            <a:r>
              <a:rPr lang="en-US" sz="3600" dirty="0" err="1" smtClean="0"/>
              <a:t>chatroom</a:t>
            </a:r>
            <a:r>
              <a:rPr lang="en-US" sz="2400" i="1" dirty="0" smtClean="0"/>
              <a:t> </a:t>
            </a:r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Sign up for mailing lists</a:t>
            </a:r>
            <a:endParaRPr lang="en-US" sz="2400" i="1" strike="sngStrike" dirty="0" smtClean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9581" y="6065678"/>
            <a:ext cx="622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err="1"/>
              <a:t>groups.geni.net</a:t>
            </a:r>
            <a:r>
              <a:rPr lang="en-US" i="1" dirty="0"/>
              <a:t>/</a:t>
            </a:r>
            <a:r>
              <a:rPr lang="en-US" i="1" dirty="0" err="1"/>
              <a:t>geni</a:t>
            </a:r>
            <a:r>
              <a:rPr lang="en-US" i="1" dirty="0"/>
              <a:t>/wiki/</a:t>
            </a:r>
            <a:r>
              <a:rPr lang="en-US" i="1" dirty="0" err="1"/>
              <a:t>GENIExperimenter</a:t>
            </a:r>
            <a:r>
              <a:rPr lang="en-US" i="1" dirty="0"/>
              <a:t>/</a:t>
            </a:r>
            <a:r>
              <a:rPr lang="en-US" i="1" dirty="0" err="1"/>
              <a:t>GetHelp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9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3317" y="1761284"/>
            <a:ext cx="7772400" cy="1470025"/>
          </a:xfrm>
        </p:spPr>
        <p:txBody>
          <a:bodyPr/>
          <a:lstStyle/>
          <a:p>
            <a:r>
              <a:rPr lang="en-US" sz="3600" dirty="0" smtClean="0"/>
              <a:t>Online resources </a:t>
            </a:r>
            <a:endParaRPr lang="en-US" sz="3600" dirty="0"/>
          </a:p>
        </p:txBody>
      </p:sp>
      <p:pic>
        <p:nvPicPr>
          <p:cNvPr id="4" name="Picture 3" descr="all_off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 wiki</a:t>
            </a:r>
          </a:p>
          <a:p>
            <a:pPr lvl="1"/>
            <a:r>
              <a:rPr lang="en-US" dirty="0" smtClean="0"/>
              <a:t>Pages for </a:t>
            </a:r>
            <a:r>
              <a:rPr lang="en-US" b="1" dirty="0" smtClean="0"/>
              <a:t>Instructors</a:t>
            </a:r>
            <a:r>
              <a:rPr lang="en-US" dirty="0" smtClean="0"/>
              <a:t> and </a:t>
            </a:r>
            <a:r>
              <a:rPr lang="en-US" b="1" dirty="0" smtClean="0"/>
              <a:t>Experimenters</a:t>
            </a:r>
          </a:p>
          <a:p>
            <a:pPr marL="0" indent="0" algn="r">
              <a:buNone/>
            </a:pPr>
            <a:r>
              <a:rPr lang="en-US" sz="2400" i="1" dirty="0" smtClean="0"/>
              <a:t>http</a:t>
            </a:r>
            <a:r>
              <a:rPr lang="en-US" sz="2400" i="1" dirty="0"/>
              <a:t>://</a:t>
            </a:r>
            <a:r>
              <a:rPr lang="en-US" sz="2400" i="1" dirty="0" err="1"/>
              <a:t>groups.geni.net</a:t>
            </a:r>
            <a:r>
              <a:rPr lang="en-US" sz="2400" i="1" dirty="0"/>
              <a:t>/</a:t>
            </a:r>
            <a:r>
              <a:rPr lang="en-US" sz="2400" i="1" dirty="0" err="1"/>
              <a:t>geni</a:t>
            </a:r>
            <a:r>
              <a:rPr lang="en-US" sz="2400" i="1" dirty="0"/>
              <a:t>/wiki</a:t>
            </a:r>
          </a:p>
        </p:txBody>
      </p:sp>
      <p:pic>
        <p:nvPicPr>
          <p:cNvPr id="4" name="Picture 3" descr="Screen Shot 2013-09-18 at 5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2" y="2764419"/>
            <a:ext cx="7379208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2033290">
            <a:off x="4621837" y="3369917"/>
            <a:ext cx="575884" cy="735648"/>
          </a:xfrm>
          <a:prstGeom prst="down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33290">
            <a:off x="3268080" y="5072981"/>
            <a:ext cx="575884" cy="735648"/>
          </a:xfrm>
          <a:prstGeom prst="down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033290">
            <a:off x="3886002" y="3369917"/>
            <a:ext cx="575884" cy="73564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033290">
            <a:off x="2266451" y="5072980"/>
            <a:ext cx="575884" cy="73564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Exercises and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907" y="1181141"/>
            <a:ext cx="7118629" cy="5181600"/>
          </a:xfrm>
        </p:spPr>
        <p:txBody>
          <a:bodyPr/>
          <a:lstStyle/>
          <a:p>
            <a:r>
              <a:rPr lang="en-US" sz="2400" dirty="0" smtClean="0"/>
              <a:t>Assignments under the Instructors tab on the wiki</a:t>
            </a:r>
          </a:p>
          <a:p>
            <a:pPr marL="0" indent="0" algn="r">
              <a:buNone/>
            </a:pPr>
            <a:r>
              <a:rPr lang="en-US" sz="1600" i="1" dirty="0" smtClean="0"/>
              <a:t>http</a:t>
            </a:r>
            <a:r>
              <a:rPr lang="en-US" sz="1600" i="1" dirty="0"/>
              <a:t>://</a:t>
            </a:r>
            <a:r>
              <a:rPr lang="en-US" sz="1600" i="1" dirty="0" err="1"/>
              <a:t>groups.geni.net</a:t>
            </a:r>
            <a:r>
              <a:rPr lang="en-US" sz="1600" i="1" dirty="0"/>
              <a:t>/</a:t>
            </a:r>
            <a:r>
              <a:rPr lang="en-US" sz="1600" i="1" dirty="0" err="1"/>
              <a:t>geni</a:t>
            </a:r>
            <a:r>
              <a:rPr lang="en-US" sz="1600" i="1" dirty="0"/>
              <a:t>/wiki/</a:t>
            </a:r>
            <a:r>
              <a:rPr lang="en-US" sz="1600" i="1" dirty="0" err="1"/>
              <a:t>GENIEducation</a:t>
            </a:r>
            <a:r>
              <a:rPr lang="en-US" sz="1600" i="1" dirty="0"/>
              <a:t>/</a:t>
            </a:r>
            <a:r>
              <a:rPr lang="en-US" sz="1600" i="1" dirty="0" err="1" smtClean="0"/>
              <a:t>SampleAssignments</a:t>
            </a:r>
            <a:endParaRPr lang="en-US" sz="1600" i="1" dirty="0"/>
          </a:p>
          <a:p>
            <a:r>
              <a:rPr lang="en-US" sz="2400" dirty="0"/>
              <a:t>Recommendation: Start with Lab Zero </a:t>
            </a:r>
          </a:p>
          <a:p>
            <a:pPr marL="0" indent="0" algn="r">
              <a:buNone/>
            </a:pPr>
            <a:r>
              <a:rPr lang="en-US" sz="1600" i="1" dirty="0"/>
              <a:t>http://groups.geni.net/geni/wiki/GENIEducation/SampleAssignments/LabZero</a:t>
            </a:r>
          </a:p>
          <a:p>
            <a:r>
              <a:rPr lang="en-US" sz="2400" dirty="0" smtClean="0"/>
              <a:t>Second assignment: Understanding AM API</a:t>
            </a:r>
          </a:p>
          <a:p>
            <a:pPr marL="0" indent="0" algn="r">
              <a:buNone/>
            </a:pPr>
            <a:r>
              <a:rPr lang="en-US" sz="1400" i="1" dirty="0"/>
              <a:t>http://groups.geni.net/geni/wiki/GENIEducation/SampleAssignments/</a:t>
            </a:r>
            <a:r>
              <a:rPr lang="en-US" sz="1400" i="1" dirty="0" smtClean="0"/>
              <a:t>UnderstandAMAPI</a:t>
            </a:r>
          </a:p>
          <a:p>
            <a:r>
              <a:rPr lang="en-US" sz="2400" dirty="0"/>
              <a:t>Get solutions by e-mailing </a:t>
            </a:r>
            <a:r>
              <a:rPr lang="en-US" sz="2400" b="1" i="1" dirty="0" err="1" smtClean="0"/>
              <a:t>help@</a:t>
            </a:r>
            <a:r>
              <a:rPr lang="en-US" sz="2400" b="1" i="1" dirty="0" err="1"/>
              <a:t>geni.net</a:t>
            </a:r>
            <a:endParaRPr lang="en-US" sz="2400" b="1" i="1" dirty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Tutorials under the Experimenters tab on the wiki</a:t>
            </a:r>
          </a:p>
          <a:p>
            <a:pPr marL="0" lvl="0" indent="0" algn="r">
              <a:buNone/>
            </a:pPr>
            <a:r>
              <a:rPr lang="en-US" sz="1600" i="1" dirty="0"/>
              <a:t>http://</a:t>
            </a:r>
            <a:r>
              <a:rPr lang="en-US" sz="1600" i="1" dirty="0" err="1"/>
              <a:t>groups.geni.net</a:t>
            </a:r>
            <a:r>
              <a:rPr lang="en-US" sz="1600" i="1" dirty="0"/>
              <a:t>/</a:t>
            </a:r>
            <a:r>
              <a:rPr lang="en-US" sz="1600" i="1" dirty="0" err="1"/>
              <a:t>geni</a:t>
            </a:r>
            <a:r>
              <a:rPr lang="en-US" sz="1600" i="1" dirty="0"/>
              <a:t>/wiki/</a:t>
            </a:r>
            <a:r>
              <a:rPr lang="en-US" sz="1600" i="1" dirty="0" err="1"/>
              <a:t>GENIExperimenter</a:t>
            </a:r>
            <a:r>
              <a:rPr lang="en-US" sz="1600" i="1" dirty="0"/>
              <a:t>/</a:t>
            </a:r>
            <a:r>
              <a:rPr lang="en-US" sz="1600" i="1" dirty="0" err="1"/>
              <a:t>ExampleExperiments</a:t>
            </a:r>
            <a:endParaRPr lang="en-US" sz="1600" i="1" dirty="0" smtClean="0"/>
          </a:p>
          <a:p>
            <a:pPr marL="0" indent="0" algn="r">
              <a:buNone/>
            </a:pPr>
            <a:endParaRPr lang="en-US" sz="16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" y="1783067"/>
            <a:ext cx="14986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0" y="4515987"/>
            <a:ext cx="1498600" cy="17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To” pages</a:t>
            </a:r>
            <a:endParaRPr lang="en-US" dirty="0"/>
          </a:p>
        </p:txBody>
      </p:sp>
      <p:pic>
        <p:nvPicPr>
          <p:cNvPr id="5" name="Content Placeholder 4" descr="Screen Shot 2013-09-20 at 1.02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" b="-270"/>
          <a:stretch/>
        </p:blipFill>
        <p:spPr>
          <a:xfrm>
            <a:off x="4456351" y="1143000"/>
            <a:ext cx="4332048" cy="7200900"/>
          </a:xfrm>
        </p:spPr>
      </p:pic>
      <p:sp>
        <p:nvSpPr>
          <p:cNvPr id="9" name="TextBox 8"/>
          <p:cNvSpPr txBox="1"/>
          <p:nvPr/>
        </p:nvSpPr>
        <p:spPr>
          <a:xfrm>
            <a:off x="355601" y="1346200"/>
            <a:ext cx="383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Listed under the “Experimenters” section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Each “How To” is a short descriptions of how to do various tasks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New entries being added all the time</a:t>
            </a:r>
            <a:endParaRPr lang="en-US" sz="2000" dirty="0"/>
          </a:p>
        </p:txBody>
      </p:sp>
      <p:sp>
        <p:nvSpPr>
          <p:cNvPr id="10" name="Down Arrow 9"/>
          <p:cNvSpPr/>
          <p:nvPr/>
        </p:nvSpPr>
        <p:spPr>
          <a:xfrm rot="2033290">
            <a:off x="6240003" y="1727718"/>
            <a:ext cx="575884" cy="73564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of the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seG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50" y="2446419"/>
            <a:ext cx="4241219" cy="14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212725" y="1219200"/>
            <a:ext cx="8915400" cy="2286000"/>
          </a:xfrm>
          <a:prstGeom prst="rect">
            <a:avLst/>
          </a:prstGeom>
          <a:gradFill rotWithShape="1">
            <a:gsLst>
              <a:gs pos="0">
                <a:srgbClr val="FFFFAA"/>
              </a:gs>
              <a:gs pos="50000">
                <a:srgbClr val="FFFF00"/>
              </a:gs>
              <a:gs pos="100000">
                <a:srgbClr val="FFFFA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Ways to Learn More</a:t>
            </a:r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458200" cy="2286000"/>
          </a:xfrm>
        </p:spPr>
        <p:txBody>
          <a:bodyPr/>
          <a:lstStyle/>
          <a:p>
            <a:r>
              <a:rPr lang="en-US" dirty="0"/>
              <a:t>GENI Engineering Conference (GEC) 3x a </a:t>
            </a:r>
            <a:r>
              <a:rPr lang="en-US" dirty="0" smtClean="0"/>
              <a:t>year</a:t>
            </a:r>
          </a:p>
          <a:p>
            <a:r>
              <a:rPr lang="en-US" dirty="0"/>
              <a:t>GREE Workshop in March </a:t>
            </a:r>
            <a:r>
              <a:rPr lang="en-US" dirty="0" smtClean="0"/>
              <a:t>2013</a:t>
            </a:r>
          </a:p>
          <a:p>
            <a:r>
              <a:rPr lang="en-US" dirty="0"/>
              <a:t>GENI Camps for graduate students</a:t>
            </a:r>
          </a:p>
          <a:p>
            <a:r>
              <a:rPr lang="en-US" dirty="0" smtClean="0"/>
              <a:t>GENI Online seminars</a:t>
            </a:r>
            <a:endParaRPr lang="en-US" dirty="0"/>
          </a:p>
        </p:txBody>
      </p:sp>
      <p:pic>
        <p:nvPicPr>
          <p:cNvPr id="93189" name="Picture 7" descr="GEC-8 wid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915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19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07" y="1896665"/>
            <a:ext cx="8458200" cy="21894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b="1" dirty="0" smtClean="0"/>
              <a:t>Answer is</a:t>
            </a: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6600"/>
                </a:solidFill>
              </a:rPr>
              <a:t>help@geni.net</a:t>
            </a:r>
            <a:endParaRPr lang="en-US" sz="54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17215"/>
            <a:ext cx="8458200" cy="13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5400" b="1" dirty="0" smtClean="0"/>
              <a:t>Have a question?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5800" y="4139780"/>
            <a:ext cx="7764423" cy="2009132"/>
            <a:chOff x="650342" y="4456578"/>
            <a:chExt cx="8106444" cy="2097634"/>
          </a:xfrm>
        </p:grpSpPr>
        <p:grpSp>
          <p:nvGrpSpPr>
            <p:cNvPr id="13" name="Group 12"/>
            <p:cNvGrpSpPr/>
            <p:nvPr/>
          </p:nvGrpSpPr>
          <p:grpSpPr>
            <a:xfrm>
              <a:off x="650342" y="4456579"/>
              <a:ext cx="2156981" cy="2097633"/>
              <a:chOff x="650342" y="4456579"/>
              <a:chExt cx="2156981" cy="209763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054" y="4456579"/>
                <a:ext cx="1759967" cy="170169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50342" y="6168611"/>
                <a:ext cx="2156981" cy="38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Sarah Edwards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642263" y="4456579"/>
              <a:ext cx="1744354" cy="2071021"/>
              <a:chOff x="3642263" y="4456579"/>
              <a:chExt cx="1744354" cy="207102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2263" y="4456579"/>
                <a:ext cx="1744353" cy="170559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642263" y="6158268"/>
                <a:ext cx="1744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Niky</a:t>
                </a:r>
                <a:r>
                  <a:rPr lang="en-US" dirty="0" smtClean="0"/>
                  <a:t> Riga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04858" y="4456578"/>
              <a:ext cx="2351928" cy="2038756"/>
              <a:chOff x="6404858" y="4456578"/>
              <a:chExt cx="2351928" cy="203875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4858" y="4456578"/>
                <a:ext cx="2351928" cy="170168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404858" y="6126002"/>
                <a:ext cx="2351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Vic Thomas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852232" y="3654713"/>
            <a:ext cx="771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an email list which only goes to members of the GPO including…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24074" y="6176535"/>
            <a:ext cx="443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(However, the archive of the list is public)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4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41580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0625" y="1423778"/>
            <a:ext cx="2514893" cy="267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0010" y="2216951"/>
            <a:ext cx="3685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Welcome to GENI!</a:t>
            </a:r>
          </a:p>
        </p:txBody>
      </p:sp>
    </p:spTree>
    <p:extLst>
      <p:ext uri="{BB962C8B-B14F-4D97-AF65-F5344CB8AC3E}">
        <p14:creationId xmlns:p14="http://schemas.microsoft.com/office/powerpoint/2010/main" val="417021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38" y="1807562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/>
              <a:t>Common Problems</a:t>
            </a:r>
            <a:endParaRPr lang="en-US" sz="3600" dirty="0"/>
          </a:p>
        </p:txBody>
      </p:sp>
      <p:pic>
        <p:nvPicPr>
          <p:cNvPr id="4" name="Picture 3" descr="all_off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367" y="3130695"/>
            <a:ext cx="8906308" cy="367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Can’t login to a node</a:t>
            </a:r>
          </a:p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Can’t access aggregate</a:t>
            </a:r>
          </a:p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Slice did not come up</a:t>
            </a:r>
          </a:p>
          <a:p>
            <a:pPr marL="948690" lvl="1" indent="-457200">
              <a:lnSpc>
                <a:spcPct val="120000"/>
              </a:lnSpc>
              <a:spcBef>
                <a:spcPts val="480"/>
              </a:spcBef>
              <a:buFont typeface="Wingdings" charset="2"/>
              <a:buChar char="ü"/>
            </a:pPr>
            <a:r>
              <a:rPr lang="en-US" sz="3200" b="1" dirty="0" smtClean="0">
                <a:solidFill>
                  <a:srgbClr val="FF6600"/>
                </a:solidFill>
              </a:rPr>
              <a:t>Omni is not working</a:t>
            </a:r>
          </a:p>
        </p:txBody>
      </p:sp>
    </p:spTree>
    <p:extLst>
      <p:ext uri="{BB962C8B-B14F-4D97-AF65-F5344CB8AC3E}">
        <p14:creationId xmlns:p14="http://schemas.microsoft.com/office/powerpoint/2010/main" val="204036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728" y="947076"/>
            <a:ext cx="8458200" cy="58248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Problem: Can’t login to a node</a:t>
            </a:r>
          </a:p>
          <a:p>
            <a:pPr marL="0" indent="0">
              <a:buNone/>
            </a:pPr>
            <a:r>
              <a:rPr lang="en-US" b="1" dirty="0" smtClean="0"/>
              <a:t>Possible causes: </a:t>
            </a:r>
          </a:p>
          <a:p>
            <a:pPr lvl="1"/>
            <a:r>
              <a:rPr lang="en-US" sz="2000" dirty="0" smtClean="0"/>
              <a:t>Wrong username</a:t>
            </a:r>
          </a:p>
          <a:p>
            <a:pPr lvl="1"/>
            <a:r>
              <a:rPr lang="en-US" sz="2000" dirty="0" smtClean="0"/>
              <a:t>Public key isn’t loaded</a:t>
            </a:r>
            <a:r>
              <a:rPr lang="en-US" sz="2000" dirty="0"/>
              <a:t> </a:t>
            </a:r>
            <a:r>
              <a:rPr lang="en-US" sz="2000" dirty="0" smtClean="0"/>
              <a:t>/ Private key is wrong or non-existing</a:t>
            </a:r>
          </a:p>
          <a:p>
            <a:pPr lvl="1"/>
            <a:r>
              <a:rPr lang="en-US" sz="2000" dirty="0" smtClean="0"/>
              <a:t>Private key has wrong permissions (it should have 0600)</a:t>
            </a:r>
          </a:p>
          <a:p>
            <a:pPr lvl="1"/>
            <a:r>
              <a:rPr lang="en-US" sz="2000" dirty="0" smtClean="0"/>
              <a:t>Slice/sliver expired</a:t>
            </a:r>
          </a:p>
          <a:p>
            <a:pPr lvl="1"/>
            <a:r>
              <a:rPr lang="en-US" sz="2000" dirty="0" smtClean="0"/>
              <a:t>Technical issue with node</a:t>
            </a:r>
          </a:p>
          <a:p>
            <a:pPr marL="0" indent="0">
              <a:buNone/>
            </a:pPr>
            <a:r>
              <a:rPr lang="en-US" b="1" dirty="0" smtClean="0"/>
              <a:t>Debug strategy:</a:t>
            </a:r>
          </a:p>
          <a:p>
            <a:pPr lvl="1"/>
            <a:r>
              <a:rPr lang="en-US" sz="2000" dirty="0" smtClean="0"/>
              <a:t>Try logging in to the node yourself</a:t>
            </a:r>
            <a:endParaRPr lang="en-US" sz="2000" dirty="0"/>
          </a:p>
          <a:p>
            <a:pPr lvl="2"/>
            <a:r>
              <a:rPr lang="en-US" sz="1600" dirty="0" smtClean="0"/>
              <a:t>If successful look for the student account </a:t>
            </a:r>
          </a:p>
          <a:p>
            <a:pPr lvl="3"/>
            <a:r>
              <a:rPr lang="en-US" sz="1400" dirty="0" smtClean="0">
                <a:latin typeface="Courier"/>
                <a:cs typeface="Courier"/>
              </a:rPr>
              <a:t>cd ..; </a:t>
            </a:r>
            <a:r>
              <a:rPr lang="en-US" sz="1400" dirty="0" err="1" smtClean="0">
                <a:latin typeface="Courier"/>
                <a:cs typeface="Courier"/>
              </a:rPr>
              <a:t>ls</a:t>
            </a:r>
            <a:endParaRPr lang="en-US" sz="1400" dirty="0" smtClean="0">
              <a:latin typeface="Courier"/>
              <a:cs typeface="Courier"/>
            </a:endParaRPr>
          </a:p>
          <a:p>
            <a:pPr lvl="2"/>
            <a:r>
              <a:rPr lang="en-US" sz="1600" dirty="0" smtClean="0"/>
              <a:t>Look for loaded keys </a:t>
            </a:r>
          </a:p>
          <a:p>
            <a:pPr lvl="3"/>
            <a:r>
              <a:rPr lang="en-US" sz="1400" dirty="0" err="1" smtClean="0">
                <a:latin typeface="Courier"/>
                <a:cs typeface="Courier"/>
              </a:rPr>
              <a:t>sudo</a:t>
            </a:r>
            <a:r>
              <a:rPr lang="en-US" sz="1400" dirty="0" smtClean="0">
                <a:latin typeface="Courier"/>
                <a:cs typeface="Courier"/>
              </a:rPr>
              <a:t> cat &lt;</a:t>
            </a:r>
            <a:r>
              <a:rPr lang="en-US" sz="1400" dirty="0" err="1" smtClean="0">
                <a:latin typeface="Courier"/>
                <a:cs typeface="Courier"/>
              </a:rPr>
              <a:t>student_user_path</a:t>
            </a:r>
            <a:r>
              <a:rPr lang="en-US" sz="1400" dirty="0" smtClean="0">
                <a:latin typeface="Courier"/>
                <a:cs typeface="Courier"/>
              </a:rPr>
              <a:t>&gt;/.</a:t>
            </a:r>
            <a:r>
              <a:rPr lang="en-US" sz="1400" dirty="0" err="1" smtClean="0">
                <a:latin typeface="Courier"/>
                <a:cs typeface="Courier"/>
              </a:rPr>
              <a:t>ssh</a:t>
            </a:r>
            <a:r>
              <a:rPr lang="en-US" sz="1400" dirty="0" smtClean="0">
                <a:latin typeface="Courier"/>
                <a:cs typeface="Courier"/>
              </a:rPr>
              <a:t>/</a:t>
            </a:r>
            <a:r>
              <a:rPr lang="en-US" sz="1400" dirty="0" err="1" smtClean="0">
                <a:latin typeface="Courier"/>
                <a:cs typeface="Courier"/>
              </a:rPr>
              <a:t>authorized_keys</a:t>
            </a:r>
            <a:endParaRPr lang="en-US" sz="1400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Ask them to use</a:t>
            </a:r>
            <a:r>
              <a:rPr lang="en-US" dirty="0" smtClean="0">
                <a:latin typeface="Courier"/>
                <a:cs typeface="Courier"/>
              </a:rPr>
              <a:t> ‘-v’ </a:t>
            </a:r>
            <a:r>
              <a:rPr lang="en-US" dirty="0" smtClean="0"/>
              <a:t>option</a:t>
            </a:r>
          </a:p>
          <a:p>
            <a:pPr lvl="2"/>
            <a:r>
              <a:rPr lang="en-US" sz="1800" dirty="0" err="1" smtClean="0">
                <a:latin typeface="Courier"/>
                <a:cs typeface="Courier"/>
              </a:rPr>
              <a:t>ssh</a:t>
            </a:r>
            <a:r>
              <a:rPr lang="en-US" sz="1800" dirty="0" smtClean="0">
                <a:latin typeface="Courier"/>
                <a:cs typeface="Courier"/>
              </a:rPr>
              <a:t> –v </a:t>
            </a:r>
            <a:r>
              <a:rPr lang="en-US" sz="1800" dirty="0" err="1" smtClean="0">
                <a:latin typeface="Courier"/>
                <a:cs typeface="Courier"/>
              </a:rPr>
              <a:t>foo@bar.example.net</a:t>
            </a:r>
            <a:endParaRPr lang="en-US" sz="1800" dirty="0" smtClean="0">
              <a:latin typeface="Courier"/>
              <a:cs typeface="Courier"/>
            </a:endParaRPr>
          </a:p>
          <a:p>
            <a:pPr lvl="2"/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535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9937"/>
            <a:ext cx="8458200" cy="51465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Problem: Can’t access AMs</a:t>
            </a:r>
          </a:p>
          <a:p>
            <a:pPr marL="0" indent="0">
              <a:buNone/>
            </a:pPr>
            <a:r>
              <a:rPr lang="en-US" b="1" dirty="0" smtClean="0"/>
              <a:t>Possible causes: </a:t>
            </a:r>
          </a:p>
          <a:p>
            <a:pPr lvl="1"/>
            <a:r>
              <a:rPr lang="en-US" sz="2000" dirty="0" smtClean="0"/>
              <a:t>Firewall issues</a:t>
            </a:r>
          </a:p>
          <a:p>
            <a:pPr lvl="1"/>
            <a:r>
              <a:rPr lang="en-US" sz="2000" dirty="0"/>
              <a:t>AM is </a:t>
            </a:r>
            <a:r>
              <a:rPr lang="en-US" sz="2000" dirty="0" smtClean="0"/>
              <a:t>down</a:t>
            </a:r>
          </a:p>
          <a:p>
            <a:pPr marL="0" indent="0">
              <a:buNone/>
            </a:pPr>
            <a:r>
              <a:rPr lang="en-US" b="1" dirty="0" smtClean="0"/>
              <a:t>Debug strategy:</a:t>
            </a:r>
          </a:p>
          <a:p>
            <a:pPr lvl="1"/>
            <a:r>
              <a:rPr lang="en-US" sz="2000" dirty="0" smtClean="0"/>
              <a:t>Check the GMOC calendars for planned/unplanned outages</a:t>
            </a:r>
          </a:p>
          <a:p>
            <a:pPr lvl="2"/>
            <a:r>
              <a:rPr lang="en-US" dirty="0"/>
              <a:t>http://globalnoc.iu.edu/gmoc/index/support/gmoc-operations-</a:t>
            </a:r>
            <a:r>
              <a:rPr lang="en-US" dirty="0" smtClean="0"/>
              <a:t>calendars.html</a:t>
            </a:r>
          </a:p>
          <a:p>
            <a:pPr lvl="1"/>
            <a:r>
              <a:rPr lang="en-US" sz="2400" dirty="0" smtClean="0"/>
              <a:t>Verify access from campus (check the wireless!)</a:t>
            </a:r>
          </a:p>
          <a:p>
            <a:pPr lvl="1"/>
            <a:r>
              <a:rPr lang="en-US" sz="2000" dirty="0" smtClean="0"/>
              <a:t>Have the student try to telnet to the port:</a:t>
            </a:r>
          </a:p>
          <a:p>
            <a:pPr lvl="2"/>
            <a:r>
              <a:rPr lang="en-US" sz="1600" dirty="0" smtClean="0"/>
              <a:t>e.g. </a:t>
            </a:r>
            <a:r>
              <a:rPr lang="en-US" sz="1600" dirty="0" smtClean="0">
                <a:latin typeface="Courier"/>
                <a:cs typeface="Courier"/>
              </a:rPr>
              <a:t>telnet www.emulab.net 12369</a:t>
            </a:r>
          </a:p>
          <a:p>
            <a:pPr lvl="2"/>
            <a:r>
              <a:rPr lang="en-US" sz="1600" dirty="0"/>
              <a:t>http://</a:t>
            </a:r>
            <a:r>
              <a:rPr lang="en-US" sz="1600" dirty="0" err="1"/>
              <a:t>groups.geni.net</a:t>
            </a:r>
            <a:r>
              <a:rPr lang="en-US" sz="1600" dirty="0"/>
              <a:t>/</a:t>
            </a:r>
            <a:r>
              <a:rPr lang="en-US" sz="1600" dirty="0" err="1"/>
              <a:t>geni</a:t>
            </a:r>
            <a:r>
              <a:rPr lang="en-US" sz="1600" dirty="0"/>
              <a:t>/wiki/</a:t>
            </a:r>
            <a:r>
              <a:rPr lang="en-US" sz="1600" dirty="0" err="1"/>
              <a:t>KnownGENIPorts</a:t>
            </a:r>
            <a:endParaRPr lang="en-US" sz="1600" dirty="0" smtClean="0"/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192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9937"/>
            <a:ext cx="8458200" cy="51465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Problem: Slice did not come up</a:t>
            </a:r>
          </a:p>
          <a:p>
            <a:pPr marL="0" indent="0">
              <a:buNone/>
            </a:pPr>
            <a:r>
              <a:rPr lang="en-US" b="1" dirty="0" smtClean="0"/>
              <a:t>Possible causes: </a:t>
            </a:r>
          </a:p>
          <a:p>
            <a:pPr lvl="1"/>
            <a:r>
              <a:rPr lang="en-US" sz="2000" dirty="0" smtClean="0"/>
              <a:t>Student did not wait long enough</a:t>
            </a:r>
          </a:p>
          <a:p>
            <a:pPr lvl="1"/>
            <a:r>
              <a:rPr lang="en-US" sz="2000" dirty="0" smtClean="0"/>
              <a:t>Problem with </a:t>
            </a:r>
            <a:r>
              <a:rPr lang="en-US" sz="2000" dirty="0" err="1" smtClean="0"/>
              <a:t>rspec</a:t>
            </a:r>
            <a:endParaRPr lang="en-US" sz="2000" dirty="0" smtClean="0"/>
          </a:p>
          <a:p>
            <a:pPr marL="0" indent="0">
              <a:buNone/>
            </a:pPr>
            <a:r>
              <a:rPr lang="en-US" b="1" dirty="0" smtClean="0"/>
              <a:t>Debug strategy:</a:t>
            </a:r>
          </a:p>
          <a:p>
            <a:pPr lvl="1"/>
            <a:r>
              <a:rPr lang="en-US" sz="2000" dirty="0" smtClean="0"/>
              <a:t>Check slice/sliver status yourself</a:t>
            </a:r>
          </a:p>
          <a:p>
            <a:pPr lvl="1"/>
            <a:r>
              <a:rPr lang="en-US" sz="2000" dirty="0" smtClean="0"/>
              <a:t>Ask students to tell you the exact steps and try to replicate it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 err="1" smtClean="0"/>
              <a:t>rspeclint</a:t>
            </a:r>
            <a:r>
              <a:rPr lang="en-US" sz="2000" dirty="0" smtClean="0"/>
              <a:t> on your </a:t>
            </a:r>
            <a:r>
              <a:rPr lang="en-US" sz="2000" dirty="0" err="1" smtClean="0"/>
              <a:t>rspecs</a:t>
            </a:r>
            <a:endParaRPr lang="en-US" sz="2000" dirty="0" smtClean="0"/>
          </a:p>
          <a:p>
            <a:pPr lvl="2"/>
            <a:r>
              <a:rPr lang="en-US" sz="1600" dirty="0"/>
              <a:t>http://www.protogeni.net/wiki/RSpecDebugging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462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13949"/>
            <a:ext cx="8458200" cy="51465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Problem: Omni is not working</a:t>
            </a:r>
          </a:p>
          <a:p>
            <a:pPr marL="0" indent="0">
              <a:buNone/>
            </a:pPr>
            <a:r>
              <a:rPr lang="en-US" b="1" dirty="0" smtClean="0"/>
              <a:t>Possible causes: </a:t>
            </a:r>
          </a:p>
          <a:p>
            <a:pPr lvl="1"/>
            <a:r>
              <a:rPr lang="en-US" sz="2000" dirty="0" smtClean="0"/>
              <a:t>Computer is not connected to the internet/behind firewall</a:t>
            </a:r>
          </a:p>
          <a:p>
            <a:pPr lvl="1"/>
            <a:r>
              <a:rPr lang="en-US" sz="2000" dirty="0" smtClean="0"/>
              <a:t>PATH/PYTHONPATH is not correct</a:t>
            </a:r>
          </a:p>
          <a:p>
            <a:pPr lvl="2"/>
            <a:r>
              <a:rPr lang="en-US" sz="1600" dirty="0" smtClean="0"/>
              <a:t>Python error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mni</a:t>
            </a:r>
            <a:r>
              <a:rPr lang="en-US" dirty="0" smtClean="0"/>
              <a:t> is not configured</a:t>
            </a:r>
            <a:endParaRPr lang="en-US" sz="1600" dirty="0" smtClean="0"/>
          </a:p>
          <a:p>
            <a:pPr marL="0" indent="0">
              <a:buNone/>
            </a:pPr>
            <a:r>
              <a:rPr lang="en-US" b="1" dirty="0" smtClean="0"/>
              <a:t>Debug strategy:</a:t>
            </a:r>
          </a:p>
          <a:p>
            <a:pPr lvl="1"/>
            <a:r>
              <a:rPr lang="en-US" dirty="0"/>
              <a:t>Check their PATH and PYTHONPATH variables:</a:t>
            </a:r>
          </a:p>
          <a:p>
            <a:pPr lvl="2"/>
            <a:r>
              <a:rPr lang="en-US" dirty="0"/>
              <a:t>echo $PATH</a:t>
            </a:r>
          </a:p>
          <a:p>
            <a:pPr lvl="2"/>
            <a:r>
              <a:rPr lang="en-US" dirty="0"/>
              <a:t>echo $</a:t>
            </a:r>
            <a:r>
              <a:rPr lang="en-US" dirty="0" smtClean="0"/>
              <a:t>PYTHONPATH</a:t>
            </a:r>
            <a:endParaRPr lang="en-US" b="1" dirty="0" smtClean="0"/>
          </a:p>
          <a:p>
            <a:pPr lvl="1"/>
            <a:r>
              <a:rPr lang="en-US" sz="2000" dirty="0" smtClean="0"/>
              <a:t>Verify connectivity to:</a:t>
            </a:r>
          </a:p>
          <a:p>
            <a:pPr lvl="2"/>
            <a:r>
              <a:rPr lang="en-US" sz="1600" dirty="0" smtClean="0"/>
              <a:t>The internet (ping </a:t>
            </a:r>
            <a:r>
              <a:rPr lang="en-US" sz="1600" dirty="0" err="1" smtClean="0"/>
              <a:t>www.google.com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To the AMs (telnet </a:t>
            </a:r>
            <a:r>
              <a:rPr lang="en-US" sz="1600" dirty="0" err="1" smtClean="0"/>
              <a:t>ch.geni.net</a:t>
            </a:r>
            <a:r>
              <a:rPr lang="en-US" sz="1600" dirty="0" smtClean="0"/>
              <a:t> 8443, telnet </a:t>
            </a:r>
          </a:p>
        </p:txBody>
      </p:sp>
    </p:spTree>
    <p:extLst>
      <p:ext uri="{BB962C8B-B14F-4D97-AF65-F5344CB8AC3E}">
        <p14:creationId xmlns:p14="http://schemas.microsoft.com/office/powerpoint/2010/main" val="15092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141"/>
            <a:ext cx="8458200" cy="1143000"/>
          </a:xfrm>
        </p:spPr>
        <p:txBody>
          <a:bodyPr/>
          <a:lstStyle/>
          <a:p>
            <a:r>
              <a:rPr lang="en-US" dirty="0" smtClean="0"/>
              <a:t>Considering using GENI?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06" y="1296270"/>
            <a:ext cx="8686800" cy="5181600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sz="2400" dirty="0" smtClean="0"/>
              <a:t>Reasons to </a:t>
            </a:r>
            <a:r>
              <a:rPr lang="en-US" sz="2400" b="1" dirty="0" smtClean="0"/>
              <a:t>let us know </a:t>
            </a:r>
            <a:r>
              <a:rPr lang="en-US" sz="2400" dirty="0" smtClean="0"/>
              <a:t>you </a:t>
            </a:r>
            <a:r>
              <a:rPr lang="en-US" sz="2400" dirty="0"/>
              <a:t>are </a:t>
            </a:r>
            <a:r>
              <a:rPr lang="en-US" sz="2400" dirty="0" smtClean="0"/>
              <a:t>using GENI in your class…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dirty="0" smtClean="0"/>
              <a:t>… especially if this is </a:t>
            </a:r>
            <a:r>
              <a:rPr lang="en-US" sz="2400" b="1" dirty="0" smtClean="0"/>
              <a:t>your first time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r">
              <a:lnSpc>
                <a:spcPct val="70000"/>
              </a:lnSpc>
              <a:spcAft>
                <a:spcPts val="300"/>
              </a:spcAft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b="1" i="1" dirty="0" smtClean="0"/>
              <a:t>Accounts</a:t>
            </a:r>
          </a:p>
          <a:p>
            <a:r>
              <a:rPr lang="en-US" sz="2000" dirty="0" smtClean="0"/>
              <a:t>Whether they access GENI using </a:t>
            </a:r>
            <a:r>
              <a:rPr lang="en-US" sz="2000" b="1" dirty="0" err="1" smtClean="0"/>
              <a:t>InCommon</a:t>
            </a:r>
            <a:r>
              <a:rPr lang="en-US" sz="2000" dirty="0" smtClean="0"/>
              <a:t> or </a:t>
            </a:r>
            <a:r>
              <a:rPr lang="en-US" sz="2000" b="1" dirty="0"/>
              <a:t>the GENI </a:t>
            </a:r>
            <a:r>
              <a:rPr lang="en-US" sz="2000" b="1" dirty="0" err="1"/>
              <a:t>IdP</a:t>
            </a:r>
            <a:r>
              <a:rPr lang="en-US" sz="2000" dirty="0"/>
              <a:t>, we can </a:t>
            </a:r>
            <a:r>
              <a:rPr lang="en-US" sz="2000" dirty="0" smtClean="0"/>
              <a:t>make sure students are able to login easily and quickly	</a:t>
            </a:r>
          </a:p>
          <a:p>
            <a:pPr marL="0" indent="0">
              <a:buNone/>
            </a:pP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>Resources 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can help you </a:t>
            </a:r>
            <a:r>
              <a:rPr lang="en-US" sz="2000" b="1" dirty="0" smtClean="0"/>
              <a:t>select resources </a:t>
            </a:r>
            <a:r>
              <a:rPr lang="en-US" sz="2000" dirty="0" smtClean="0"/>
              <a:t>and</a:t>
            </a:r>
            <a:r>
              <a:rPr lang="en-US" sz="2000" b="1" dirty="0" smtClean="0"/>
              <a:t> reserve resources </a:t>
            </a:r>
            <a:r>
              <a:rPr lang="en-US" sz="2000" dirty="0" smtClean="0"/>
              <a:t>for your </a:t>
            </a:r>
            <a:r>
              <a:rPr lang="en-US" sz="2000" dirty="0"/>
              <a:t>exercises</a:t>
            </a:r>
            <a:r>
              <a:rPr lang="en-US" sz="2000" dirty="0" smtClean="0"/>
              <a:t>.  </a:t>
            </a:r>
          </a:p>
          <a:p>
            <a:pPr marL="0" indent="0" algn="r">
              <a:buNone/>
            </a:pPr>
            <a:endParaRPr lang="en-US" sz="1800" b="1" i="1" dirty="0">
              <a:solidFill>
                <a:srgbClr val="000000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23378" y="5463575"/>
            <a:ext cx="9144001" cy="1001053"/>
          </a:xfrm>
          <a:prstGeom prst="rect">
            <a:avLst/>
          </a:prstGeom>
          <a:solidFill>
            <a:schemeClr val="accent1">
              <a:lumMod val="90000"/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Always OK to just say </a:t>
            </a:r>
          </a:p>
          <a:p>
            <a:pPr marL="0" indent="0" algn="ctr">
              <a:buNone/>
            </a:pPr>
            <a:r>
              <a:rPr lang="en-US" sz="2400" b="1" i="1" dirty="0"/>
              <a:t>"I'm thinking of teaching a class using GENI this semester”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049112" y="5154830"/>
            <a:ext cx="905300" cy="6174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47472">
              <a:lnSpc>
                <a:spcPct val="130000"/>
              </a:lnSpc>
              <a:spcBef>
                <a:spcPts val="480"/>
              </a:spcBef>
              <a:buSzPct val="100000"/>
              <a:buFont typeface="Wingdings" charset="2"/>
              <a:buChar char=""/>
            </a:pPr>
            <a:r>
              <a:rPr lang="en-US" sz="2400" dirty="0" smtClean="0"/>
              <a:t>1. </a:t>
            </a:r>
            <a:endParaRPr lang="en-US" sz="1800" dirty="0" smtClean="0"/>
          </a:p>
          <a:p>
            <a:pPr marL="438912" indent="-347472">
              <a:lnSpc>
                <a:spcPct val="130000"/>
              </a:lnSpc>
              <a:spcBef>
                <a:spcPts val="480"/>
              </a:spcBef>
              <a:buFont typeface="Wingdings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717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Accessing GENI via the Portal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sz="3000" b="1" dirty="0">
              <a:solidFill>
                <a:srgbClr val="FF6600"/>
              </a:solidFill>
            </a:endParaRPr>
          </a:p>
          <a:p>
            <a:pPr marL="457200" lvl="1" indent="0" algn="ctr">
              <a:buNone/>
            </a:pPr>
            <a:r>
              <a:rPr lang="en-US" sz="4400" b="1" dirty="0" smtClean="0">
                <a:solidFill>
                  <a:srgbClr val="FF6600"/>
                </a:solidFill>
              </a:rPr>
              <a:t>https://</a:t>
            </a:r>
            <a:r>
              <a:rPr lang="en-US" sz="4400" b="1" dirty="0" err="1" smtClean="0">
                <a:solidFill>
                  <a:srgbClr val="FF6600"/>
                </a:solidFill>
              </a:rPr>
              <a:t>portal.geni.net</a:t>
            </a:r>
            <a:r>
              <a:rPr lang="en-US" sz="4400" dirty="0" smtClean="0">
                <a:solidFill>
                  <a:srgbClr val="FF6600"/>
                </a:solidFill>
              </a:rPr>
              <a:t> </a:t>
            </a:r>
            <a:endParaRPr lang="en-US" sz="4400" dirty="0" smtClean="0"/>
          </a:p>
          <a:p>
            <a:endParaRPr lang="en-US" dirty="0" smtClean="0"/>
          </a:p>
          <a:p>
            <a:r>
              <a:rPr lang="en-US" dirty="0" smtClean="0"/>
              <a:t>Anyone with an </a:t>
            </a:r>
            <a:r>
              <a:rPr lang="en-US" b="1" dirty="0" smtClean="0"/>
              <a:t>account</a:t>
            </a:r>
            <a:r>
              <a:rPr lang="en-US" dirty="0" smtClean="0"/>
              <a:t> at a </a:t>
            </a:r>
            <a:r>
              <a:rPr lang="en-US" b="1" dirty="0" smtClean="0"/>
              <a:t>federated identity provider (</a:t>
            </a:r>
            <a:r>
              <a:rPr lang="en-US" b="1" dirty="0" err="1" smtClean="0"/>
              <a:t>IdP</a:t>
            </a:r>
            <a:r>
              <a:rPr lang="en-US" b="1" dirty="0" smtClean="0"/>
              <a:t>) </a:t>
            </a:r>
            <a:r>
              <a:rPr lang="en-US" dirty="0" smtClean="0"/>
              <a:t>can sign in, with no privileges</a:t>
            </a:r>
          </a:p>
          <a:p>
            <a:endParaRPr lang="en-US" dirty="0" smtClean="0"/>
          </a:p>
          <a:p>
            <a:r>
              <a:rPr lang="en-US" dirty="0" smtClean="0"/>
              <a:t>To get privileges must be a </a:t>
            </a:r>
            <a:r>
              <a:rPr lang="en-US" b="1" dirty="0" smtClean="0"/>
              <a:t>member</a:t>
            </a:r>
            <a:r>
              <a:rPr lang="en-US" dirty="0" smtClean="0"/>
              <a:t> of a </a:t>
            </a:r>
            <a:br>
              <a:rPr lang="en-US" dirty="0" smtClean="0"/>
            </a:br>
            <a:r>
              <a:rPr lang="en-US" b="1" dirty="0" smtClean="0"/>
              <a:t>GENI Project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96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Identity Provider?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400645"/>
            <a:ext cx="5513717" cy="40098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“A </a:t>
            </a:r>
            <a:r>
              <a:rPr lang="en-US" sz="2400" dirty="0"/>
              <a:t>user clicks on a Service Provider’s resource. Using federating </a:t>
            </a:r>
            <a:r>
              <a:rPr lang="en-US" sz="2400" b="1" dirty="0"/>
              <a:t>single sign-on </a:t>
            </a:r>
            <a:r>
              <a:rPr lang="en-US" sz="2400" dirty="0"/>
              <a:t>software, the user is </a:t>
            </a:r>
            <a:r>
              <a:rPr lang="en-US" sz="2400" b="1" dirty="0"/>
              <a:t>authenticated</a:t>
            </a:r>
            <a:r>
              <a:rPr lang="en-US" sz="2400" dirty="0"/>
              <a:t> by his or </a:t>
            </a:r>
            <a:r>
              <a:rPr lang="en-US" sz="2400" b="1" dirty="0"/>
              <a:t>her Identity Provider</a:t>
            </a:r>
            <a:r>
              <a:rPr lang="en-US" sz="2400" dirty="0"/>
              <a:t>, which releases only </a:t>
            </a:r>
            <a:r>
              <a:rPr lang="en-US" sz="2400" b="1" dirty="0"/>
              <a:t>enough identity data </a:t>
            </a:r>
            <a:r>
              <a:rPr lang="en-US" sz="2400" dirty="0"/>
              <a:t>to allow the Service Provider to make an </a:t>
            </a:r>
            <a:r>
              <a:rPr lang="en-US" sz="2400" b="1" dirty="0"/>
              <a:t>access decision</a:t>
            </a:r>
            <a:r>
              <a:rPr lang="en-US" sz="2400" dirty="0" smtClean="0"/>
              <a:t>.”</a:t>
            </a:r>
          </a:p>
          <a:p>
            <a:pPr marL="457200" lvl="1" indent="0">
              <a:buNone/>
            </a:pPr>
            <a:r>
              <a:rPr lang="en-US" sz="2000" i="1" dirty="0" smtClean="0"/>
              <a:t>-- https</a:t>
            </a:r>
            <a:r>
              <a:rPr lang="en-US" sz="2000" i="1" dirty="0"/>
              <a:t>://</a:t>
            </a:r>
            <a:r>
              <a:rPr lang="en-US" sz="2000" i="1" dirty="0" err="1"/>
              <a:t>incommon.org</a:t>
            </a:r>
            <a:r>
              <a:rPr lang="en-US" sz="2000" i="1" dirty="0"/>
              <a:t>/federation/</a:t>
            </a:r>
            <a:r>
              <a:rPr lang="en-US" sz="2000" i="1" dirty="0" err="1"/>
              <a:t>basics.html</a:t>
            </a:r>
            <a:endParaRPr lang="en-US" sz="2000" i="1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26360" y="5376706"/>
            <a:ext cx="9144001" cy="1040042"/>
          </a:xfrm>
          <a:prstGeom prst="rect">
            <a:avLst/>
          </a:prstGeom>
          <a:solidFill>
            <a:srgbClr val="72ADBE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  Analogous to </a:t>
            </a:r>
            <a:r>
              <a:rPr lang="en-US" b="1" dirty="0"/>
              <a:t>using </a:t>
            </a:r>
            <a:r>
              <a:rPr lang="en-US" b="1" dirty="0" smtClean="0"/>
              <a:t>your </a:t>
            </a:r>
            <a:r>
              <a:rPr lang="en-US" b="1" dirty="0" err="1" smtClean="0"/>
              <a:t>facebook</a:t>
            </a:r>
            <a:r>
              <a:rPr lang="en-US" b="1" dirty="0" smtClean="0"/>
              <a:t> account </a:t>
            </a:r>
            <a:r>
              <a:rPr lang="en-US" b="1" dirty="0"/>
              <a:t>to sign </a:t>
            </a:r>
            <a:r>
              <a:rPr lang="en-US" b="1" dirty="0" smtClean="0"/>
              <a:t>in </a:t>
            </a:r>
            <a:r>
              <a:rPr lang="en-US" b="1" dirty="0"/>
              <a:t>to a third-party website.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55459" y="1919533"/>
            <a:ext cx="3274363" cy="2360708"/>
            <a:chOff x="5674025" y="2150463"/>
            <a:chExt cx="3274363" cy="2360708"/>
          </a:xfrm>
        </p:grpSpPr>
        <p:sp>
          <p:nvSpPr>
            <p:cNvPr id="8" name="Rounded Rectangle 7"/>
            <p:cNvSpPr/>
            <p:nvPr/>
          </p:nvSpPr>
          <p:spPr>
            <a:xfrm>
              <a:off x="5674025" y="2150463"/>
              <a:ext cx="3175399" cy="2352806"/>
            </a:xfrm>
            <a:prstGeom prst="roundRect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72989" y="2158365"/>
              <a:ext cx="3175399" cy="2352806"/>
              <a:chOff x="5394894" y="3019087"/>
              <a:chExt cx="3340100" cy="1892582"/>
            </a:xfrm>
          </p:grpSpPr>
          <p:pic>
            <p:nvPicPr>
              <p:cNvPr id="5" name="Picture 4" descr="Screen Shot 2013-10-26 at 12.49.33 AM.png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74"/>
              <a:stretch/>
            </p:blipFill>
            <p:spPr>
              <a:xfrm>
                <a:off x="5394894" y="3839050"/>
                <a:ext cx="3340100" cy="1072619"/>
              </a:xfrm>
              <a:prstGeom prst="rect">
                <a:avLst/>
              </a:prstGeom>
            </p:spPr>
          </p:pic>
          <p:pic>
            <p:nvPicPr>
              <p:cNvPr id="6" name="Picture 5" descr="Screen Shot 2013-10-26 at 12.49.33 AM.png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582"/>
              <a:stretch/>
            </p:blipFill>
            <p:spPr>
              <a:xfrm>
                <a:off x="5394894" y="3019087"/>
                <a:ext cx="3340100" cy="8199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503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InCommon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67748" y="2901903"/>
            <a:ext cx="3841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many experimenters: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no new passwords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amiliar login screens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9971" y="1009725"/>
            <a:ext cx="5590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Leverage </a:t>
            </a:r>
            <a:r>
              <a:rPr lang="en-US" sz="2800" dirty="0" err="1">
                <a:latin typeface="+mn-lt"/>
              </a:rPr>
              <a:t>InCommon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for</a:t>
            </a:r>
          </a:p>
          <a:p>
            <a:pPr algn="ctr"/>
            <a:r>
              <a:rPr lang="en-US" sz="2800" dirty="0" smtClean="0">
                <a:latin typeface="+mn-lt"/>
              </a:rPr>
              <a:t>single sign-on authentication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837" y="2036193"/>
            <a:ext cx="3128663" cy="670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294" y="2901903"/>
            <a:ext cx="384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Experimenters from 328 educational and research </a:t>
            </a:r>
            <a:r>
              <a:rPr lang="en-US" sz="2400" dirty="0"/>
              <a:t>i</a:t>
            </a:r>
            <a:r>
              <a:rPr lang="en-US" sz="2400" dirty="0" smtClean="0"/>
              <a:t>nstitutions have </a:t>
            </a:r>
            <a:r>
              <a:rPr lang="en-US" sz="2400" dirty="0" err="1" smtClean="0"/>
              <a:t>InCommon</a:t>
            </a:r>
            <a:r>
              <a:rPr lang="en-US" sz="2400" dirty="0" smtClean="0"/>
              <a:t> accounts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702" y="3971039"/>
            <a:ext cx="1344645" cy="1344645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9866" y="5508666"/>
            <a:ext cx="9144001" cy="850299"/>
          </a:xfrm>
          <a:prstGeom prst="rect">
            <a:avLst/>
          </a:prstGeom>
          <a:solidFill>
            <a:srgbClr val="72ADBE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 smtClean="0">
                <a:solidFill>
                  <a:srgbClr val="0A244B"/>
                </a:solidFill>
              </a:rPr>
              <a:t>GPO has an </a:t>
            </a:r>
            <a:r>
              <a:rPr lang="en-US" b="1" dirty="0" err="1" smtClean="0">
                <a:solidFill>
                  <a:srgbClr val="0A244B"/>
                </a:solidFill>
              </a:rPr>
              <a:t>IdP</a:t>
            </a:r>
            <a:r>
              <a:rPr lang="en-US" b="1" dirty="0" smtClean="0">
                <a:solidFill>
                  <a:srgbClr val="0A244B"/>
                </a:solidFill>
              </a:rPr>
              <a:t> to provide accounts for members of institutions who are not part of the federation</a:t>
            </a:r>
            <a:endParaRPr lang="en-US" b="1" dirty="0">
              <a:solidFill>
                <a:srgbClr val="0A2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i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96889</TotalTime>
  <Words>3115</Words>
  <Application>Microsoft Macintosh PowerPoint</Application>
  <PresentationFormat>On-screen Show (4:3)</PresentationFormat>
  <Paragraphs>596</Paragraphs>
  <Slides>56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geni</vt:lpstr>
      <vt:lpstr>Custom Design</vt:lpstr>
      <vt:lpstr>Practical Advice for  Using GENI in the Classroom </vt:lpstr>
      <vt:lpstr>Outline</vt:lpstr>
      <vt:lpstr>Classroom  Timeline and Checklist</vt:lpstr>
      <vt:lpstr>Timeline/Checklist</vt:lpstr>
      <vt:lpstr>PowerPoint Presentation</vt:lpstr>
      <vt:lpstr>Considering using GENI?</vt:lpstr>
      <vt:lpstr>Accessing GENI via the Portal</vt:lpstr>
      <vt:lpstr>What is an Identity Provider?</vt:lpstr>
      <vt:lpstr>InCommon</vt:lpstr>
      <vt:lpstr>Determine which IdP to use for access</vt:lpstr>
      <vt:lpstr>Projects</vt:lpstr>
      <vt:lpstr>Project Membership example</vt:lpstr>
      <vt:lpstr>Creating Projects</vt:lpstr>
      <vt:lpstr>Projects Contain Slices</vt:lpstr>
      <vt:lpstr>Project and Slice Roles</vt:lpstr>
      <vt:lpstr>Join a project</vt:lpstr>
      <vt:lpstr>Admin-initiated; aka Bulk Upload</vt:lpstr>
      <vt:lpstr>Member-initiated</vt:lpstr>
      <vt:lpstr>Available Exercises</vt:lpstr>
      <vt:lpstr>Available Exercises</vt:lpstr>
      <vt:lpstr>Create your own</vt:lpstr>
      <vt:lpstr>Create your own: GENI Resources</vt:lpstr>
      <vt:lpstr>Create your own: Test</vt:lpstr>
      <vt:lpstr>Create your own: WriteUp</vt:lpstr>
      <vt:lpstr>Load Balance the students</vt:lpstr>
      <vt:lpstr>Notify Resource GMOC </vt:lpstr>
      <vt:lpstr>Native Setup: Student’s laptop</vt:lpstr>
      <vt:lpstr>Native Setup: Lab Computers</vt:lpstr>
      <vt:lpstr>Setup using a VM</vt:lpstr>
      <vt:lpstr>VM or not? How to choose</vt:lpstr>
      <vt:lpstr>Timeline/Checklist</vt:lpstr>
      <vt:lpstr>Useful Tips</vt:lpstr>
      <vt:lpstr>Slice Setup: Student Setup Slice</vt:lpstr>
      <vt:lpstr>Slice Setup: Premade slices</vt:lpstr>
      <vt:lpstr>Slice Access</vt:lpstr>
      <vt:lpstr>Slice Access</vt:lpstr>
      <vt:lpstr>Slice Access: Logging in to resources</vt:lpstr>
      <vt:lpstr>Login to nodes using SSH</vt:lpstr>
      <vt:lpstr>SSH Private/Public keys</vt:lpstr>
      <vt:lpstr>SSH &amp; CLI Challenges</vt:lpstr>
      <vt:lpstr>SSH from Windows</vt:lpstr>
      <vt:lpstr>General debug advice</vt:lpstr>
      <vt:lpstr>Ways to Get Help</vt:lpstr>
      <vt:lpstr>Online resources </vt:lpstr>
      <vt:lpstr>Finding other resources</vt:lpstr>
      <vt:lpstr>Available Exercises and tutorials</vt:lpstr>
      <vt:lpstr>“How To” pages</vt:lpstr>
      <vt:lpstr>Tour of the Portal</vt:lpstr>
      <vt:lpstr>Ways to Learn More</vt:lpstr>
      <vt:lpstr>PowerPoint Presentation</vt:lpstr>
      <vt:lpstr>BACKUP</vt:lpstr>
      <vt:lpstr>Common Problems</vt:lpstr>
      <vt:lpstr>Common Problems</vt:lpstr>
      <vt:lpstr>Common Problems</vt:lpstr>
      <vt:lpstr>Common Problems</vt:lpstr>
      <vt:lpstr>Common Problems</vt:lpstr>
    </vt:vector>
  </TitlesOfParts>
  <Company>BBN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Sarah Edwards</cp:lastModifiedBy>
  <cp:revision>1286</cp:revision>
  <cp:lastPrinted>2013-03-11T13:53:58Z</cp:lastPrinted>
  <dcterms:created xsi:type="dcterms:W3CDTF">2011-03-04T20:37:51Z</dcterms:created>
  <dcterms:modified xsi:type="dcterms:W3CDTF">2013-10-26T15:41:11Z</dcterms:modified>
</cp:coreProperties>
</file>