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5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714753" y="685800"/>
            <a:ext cx="3429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302239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714753" y="685800"/>
            <a:ext cx="3429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714753" y="685800"/>
            <a:ext cx="3429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1714753" y="685800"/>
            <a:ext cx="3429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714753" y="685800"/>
            <a:ext cx="3429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714753" y="685800"/>
            <a:ext cx="3429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1714753" y="685800"/>
            <a:ext cx="3429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1714753" y="685800"/>
            <a:ext cx="3429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1714753" y="685800"/>
            <a:ext cx="3429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1714753" y="685800"/>
            <a:ext cx="3429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1714753" y="685800"/>
            <a:ext cx="3429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714753" y="685800"/>
            <a:ext cx="3429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indent="304800" algn="ctr">
              <a:buSzPct val="100000"/>
              <a:defRPr sz="4800"/>
            </a:lvl1pPr>
            <a:lvl2pPr indent="304800" algn="ctr">
              <a:buSzPct val="100000"/>
              <a:defRPr sz="4800"/>
            </a:lvl2pPr>
            <a:lvl3pPr indent="304800" algn="ctr">
              <a:buSzPct val="100000"/>
              <a:defRPr sz="4800"/>
            </a:lvl3pPr>
            <a:lvl4pPr indent="304800" algn="ctr">
              <a:buSzPct val="100000"/>
              <a:defRPr sz="4800"/>
            </a:lvl4pPr>
            <a:lvl5pPr indent="304800" algn="ctr">
              <a:buSzPct val="100000"/>
              <a:defRPr sz="4800"/>
            </a:lvl5pPr>
            <a:lvl6pPr indent="304800" algn="ctr">
              <a:buSzPct val="100000"/>
              <a:defRPr sz="4800"/>
            </a:lvl6pPr>
            <a:lvl7pPr indent="304800" algn="ctr">
              <a:buSzPct val="100000"/>
              <a:defRPr sz="4800"/>
            </a:lvl7pPr>
            <a:lvl8pPr indent="304800" algn="ctr">
              <a:buSzPct val="100000"/>
              <a:defRPr sz="4800"/>
            </a:lvl8pPr>
            <a:lvl9pPr indent="304800" algn="ctr">
              <a:buSzPct val="100000"/>
              <a:defRPr sz="4800"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0"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 indent="457200">
              <a:defRPr/>
            </a:lvl2pPr>
            <a:lvl3pPr indent="914400">
              <a:defRPr/>
            </a:lvl3pPr>
            <a:lvl4pPr indent="1371600"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285750" indent="-171450"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marL="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342900" indent="-15240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marL="742950" indent="-13335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marL="1143000" indent="-7620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marL="16002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marL="20574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marL="25146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marL="29718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marL="34290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marL="38862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Teaching GENI on a Massive Scale with a GENI MOOC</a:t>
            </a:r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685800" y="3786760"/>
            <a:ext cx="7772400" cy="1933200"/>
          </a:xfrm>
          <a:prstGeom prst="rect">
            <a:avLst/>
          </a:prstGeom>
          <a:ln w="9525" cap="flat">
            <a:solidFill>
              <a:srgbClr val="B7B7B7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en" sz="2400" dirty="0"/>
              <a:t>Shivendra </a:t>
            </a:r>
            <a:r>
              <a:rPr lang="en" sz="2400" dirty="0" smtClean="0"/>
              <a:t>Panwar</a:t>
            </a:r>
            <a:r>
              <a:rPr lang="en-US" sz="2400" dirty="0" smtClean="0"/>
              <a:t>, </a:t>
            </a:r>
            <a:r>
              <a:rPr lang="en-US" sz="2400" dirty="0" err="1" smtClean="0"/>
              <a:t>Thanasis</a:t>
            </a:r>
            <a:r>
              <a:rPr lang="en-US" sz="2400" dirty="0" smtClean="0"/>
              <a:t> Korakis, Max </a:t>
            </a:r>
            <a:r>
              <a:rPr lang="en-US" sz="2400" dirty="0" err="1" smtClean="0"/>
              <a:t>Ott</a:t>
            </a:r>
            <a:r>
              <a:rPr lang="en-US" sz="2400" dirty="0" smtClean="0"/>
              <a:t>, </a:t>
            </a:r>
          </a:p>
          <a:p>
            <a:pPr lvl="0" rtl="0">
              <a:buNone/>
            </a:pPr>
            <a:r>
              <a:rPr lang="en-US" sz="2400" dirty="0" smtClean="0"/>
              <a:t>Fraida Fund</a:t>
            </a:r>
            <a:endParaRPr lang="en" sz="2400" dirty="0"/>
          </a:p>
          <a:p>
            <a:pPr lvl="0" rtl="0">
              <a:buNone/>
            </a:pPr>
            <a:r>
              <a:rPr lang="en" sz="2400" dirty="0"/>
              <a:t>Polytechnic Institute of NYU</a:t>
            </a:r>
          </a:p>
          <a:p>
            <a:pPr lvl="0" rtl="0">
              <a:buNone/>
            </a:pPr>
            <a:r>
              <a:rPr lang="en" sz="2400" dirty="0"/>
              <a:t>NSF Workshop on GENI in Education</a:t>
            </a:r>
          </a:p>
          <a:p>
            <a:pPr lvl="0" rtl="0">
              <a:buNone/>
            </a:pPr>
            <a:r>
              <a:rPr lang="en" sz="2400" dirty="0"/>
              <a:t>October 26, 2013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Project Philosophy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User-friendly topics motivated by students’ experiences using the Internet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Arial"/>
              <a:buChar char="○"/>
            </a:pPr>
            <a:r>
              <a:rPr lang="en"/>
              <a:t>e.g., How does adaptive video streaming work?</a:t>
            </a:r>
          </a:p>
          <a:p>
            <a:endParaRPr lang="en"/>
          </a:p>
          <a:p>
            <a:pPr lvl="0" rtl="0">
              <a:buClr>
                <a:schemeClr val="dk1"/>
              </a:buClr>
              <a:buSzPct val="36666"/>
              <a:buFont typeface="Arial"/>
              <a:buNone/>
            </a:pPr>
            <a:r>
              <a:rPr lang="en"/>
              <a:t>Experiments serve to </a:t>
            </a:r>
            <a:r>
              <a:rPr lang="en" b="1"/>
              <a:t>illustrate</a:t>
            </a:r>
            <a:r>
              <a:rPr lang="en"/>
              <a:t> concepts in networking - filling a role similar to the interactive applets commonly used in a classroom.</a:t>
            </a:r>
          </a:p>
          <a:p>
            <a:endParaRPr lang="en"/>
          </a:p>
          <a:p>
            <a:endParaRPr lang="en"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Project Philosophy</a:t>
            </a:r>
          </a:p>
        </p:txBody>
      </p:sp>
      <p:sp>
        <p:nvSpPr>
          <p:cNvPr id="85" name="Shape 85"/>
          <p:cNvSpPr/>
          <p:nvPr/>
        </p:nvSpPr>
        <p:spPr>
          <a:xfrm>
            <a:off x="248224" y="2368550"/>
            <a:ext cx="4148450" cy="3839824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86" name="Shape 86"/>
          <p:cNvSpPr/>
          <p:nvPr/>
        </p:nvSpPr>
        <p:spPr>
          <a:xfrm>
            <a:off x="4701475" y="2451275"/>
            <a:ext cx="4053600" cy="3666299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87" name="Shape 87"/>
          <p:cNvSpPr/>
          <p:nvPr/>
        </p:nvSpPr>
        <p:spPr>
          <a:xfrm>
            <a:off x="248225" y="1469537"/>
            <a:ext cx="848174" cy="847124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/>
              <a:t>     Show this: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2"/>
          </p:nvPr>
        </p:nvSpPr>
        <p:spPr>
          <a:xfrm>
            <a:off x="4692275" y="1600200"/>
            <a:ext cx="3994500" cy="3305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/>
              <a:t>      Not this:</a:t>
            </a:r>
          </a:p>
        </p:txBody>
      </p:sp>
      <p:sp>
        <p:nvSpPr>
          <p:cNvPr id="90" name="Shape 90"/>
          <p:cNvSpPr/>
          <p:nvPr/>
        </p:nvSpPr>
        <p:spPr>
          <a:xfrm>
            <a:off x="4613125" y="1510900"/>
            <a:ext cx="678100" cy="847125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Thank you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Project Goals</a:t>
            </a:r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Previous and ongoing </a:t>
            </a:r>
            <a:r>
              <a:rPr lang="en" i="1"/>
              <a:t>GENI in education </a:t>
            </a:r>
            <a:r>
              <a:rPr lang="en"/>
              <a:t>projects have created materials for </a:t>
            </a:r>
            <a:r>
              <a:rPr lang="en" b="1"/>
              <a:t>instructors</a:t>
            </a:r>
            <a:r>
              <a:rPr lang="en"/>
              <a:t> who can use GENI in their classroom</a:t>
            </a:r>
          </a:p>
          <a:p>
            <a:endParaRPr lang="en"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Project Goals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GENI MOOC is for reaching </a:t>
            </a:r>
            <a:r>
              <a:rPr lang="en" b="1"/>
              <a:t>students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Arial"/>
              <a:buChar char="○"/>
            </a:pPr>
            <a:r>
              <a:rPr lang="en"/>
              <a:t>whose instructors are not interested in updating their curriculum to include GENI labs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Arial"/>
              <a:buChar char="○"/>
            </a:pPr>
            <a:r>
              <a:rPr lang="en"/>
              <a:t>whose instructors have never heard of GENI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Arial"/>
              <a:buChar char="○"/>
            </a:pPr>
            <a:r>
              <a:rPr lang="en"/>
              <a:t>who don’t typically take CS or EE classes, but are interested in learning about practical networking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Arial"/>
              <a:buChar char="○"/>
            </a:pPr>
            <a:r>
              <a:rPr lang="en"/>
              <a:t>who aren’t college students (talented high school students, professionals)</a:t>
            </a:r>
          </a:p>
          <a:p>
            <a:endParaRPr lang="en"/>
          </a:p>
          <a:p>
            <a:pPr marL="0" lvl="0" indent="0" rtl="0">
              <a:buNone/>
            </a:pPr>
            <a:r>
              <a:rPr lang="en"/>
              <a:t>Instructor buy-in is </a:t>
            </a:r>
            <a:r>
              <a:rPr lang="en" b="1"/>
              <a:t>not required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Lessons Learned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Past experiences using GENI in education: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Arial"/>
              <a:buChar char="○"/>
            </a:pPr>
            <a:r>
              <a:rPr lang="en"/>
              <a:t>Spring 2013: 8 students in pilot GENI WiMAX lab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Arial"/>
              <a:buChar char="○"/>
            </a:pPr>
            <a:r>
              <a:rPr lang="en"/>
              <a:t>Fall 2013: </a:t>
            </a:r>
            <a:r>
              <a:rPr lang="en" b="1"/>
              <a:t>60+</a:t>
            </a:r>
            <a:r>
              <a:rPr lang="en"/>
              <a:t> students in GENI WiMAX lab</a:t>
            </a:r>
          </a:p>
          <a:p>
            <a:pPr marL="0" lvl="0" indent="0" rtl="0">
              <a:buNone/>
            </a:pPr>
            <a:r>
              <a:rPr lang="en" sz="2400"/>
              <a:t>(more info, demo at WiMAX Dev meeting @ GEC18)</a:t>
            </a:r>
          </a:p>
          <a:p>
            <a:endParaRPr lang="en" sz="2400"/>
          </a:p>
          <a:p>
            <a:endParaRPr lang="en" sz="2400"/>
          </a:p>
          <a:p>
            <a:pPr lvl="0" rtl="0">
              <a:buNone/>
            </a:pPr>
            <a:r>
              <a:rPr lang="en"/>
              <a:t>Great feedback - students love doing “real” experiments!</a:t>
            </a:r>
          </a:p>
          <a:p>
            <a:endParaRPr lang="en"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Lessons Learned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/>
              <a:t>We’ve built robust systems for:</a:t>
            </a:r>
          </a:p>
          <a:p>
            <a:pPr marL="457200" lvl="0" indent="-4191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dynamically assigning resources to students as needed - </a:t>
            </a:r>
            <a:r>
              <a:rPr lang="en" b="1"/>
              <a:t>not </a:t>
            </a:r>
            <a:r>
              <a:rPr lang="en"/>
              <a:t>by giving each student  or group of students a slice/node </a:t>
            </a:r>
          </a:p>
          <a:p>
            <a:pPr marL="457200" lvl="0" indent="-4191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monitoring health of resources, automatically taking down those that are not behaving and bringing up new ones as needed, to scale</a:t>
            </a:r>
          </a:p>
          <a:p>
            <a:endParaRPr lang="en"/>
          </a:p>
          <a:p>
            <a:pPr lvl="0" rtl="0">
              <a:buNone/>
            </a:pPr>
            <a:r>
              <a:rPr lang="en"/>
              <a:t>Eliminates major points of friction in classroom use, but even so...</a:t>
            </a:r>
          </a:p>
          <a:p>
            <a:endParaRPr lang="en"/>
          </a:p>
          <a:p>
            <a:endParaRPr lang="en"/>
          </a:p>
          <a:p>
            <a:endParaRPr lang="en"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Lessons Learned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Students need </a:t>
            </a:r>
            <a:r>
              <a:rPr lang="en" b="1"/>
              <a:t>a lot of guidance </a:t>
            </a:r>
            <a:r>
              <a:rPr lang="en"/>
              <a:t>to work on GENI directly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Arial"/>
              <a:buChar char="○"/>
            </a:pPr>
            <a:r>
              <a:rPr lang="en"/>
              <a:t>experimentation concepts and techniques new to many students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Arial"/>
              <a:buChar char="○"/>
            </a:pPr>
            <a:r>
              <a:rPr lang="en"/>
              <a:t>Ratio of 1 TA : 8 students worked well for us</a:t>
            </a:r>
          </a:p>
          <a:p>
            <a:endParaRPr lang="en"/>
          </a:p>
          <a:p>
            <a:pPr marL="457200" lvl="0" indent="0" rtl="0">
              <a:buNone/>
            </a:pPr>
            <a:r>
              <a:rPr lang="en"/>
              <a:t>not scalable to MOOC format!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507775" y="2847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Major Goal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buNone/>
            </a:pPr>
            <a:r>
              <a:rPr lang="en"/>
              <a:t>Keep it </a:t>
            </a:r>
            <a:r>
              <a:rPr lang="en" b="1"/>
              <a:t>very simple </a:t>
            </a:r>
            <a:r>
              <a:rPr lang="en"/>
              <a:t>- </a:t>
            </a:r>
          </a:p>
          <a:p>
            <a:pPr lvl="0" algn="ctr" rtl="0">
              <a:buNone/>
            </a:pPr>
            <a:r>
              <a:rPr lang="en"/>
              <a:t>highly </a:t>
            </a:r>
            <a:r>
              <a:rPr lang="en" b="1"/>
              <a:t>accessible </a:t>
            </a:r>
          </a:p>
          <a:p>
            <a:pPr lvl="0" algn="ctr" rtl="0">
              <a:buNone/>
            </a:pPr>
            <a:r>
              <a:rPr lang="en"/>
              <a:t>to any student</a:t>
            </a:r>
          </a:p>
          <a:p>
            <a:pPr lvl="0" algn="ctr" rtl="0">
              <a:buNone/>
            </a:pPr>
            <a:r>
              <a:rPr lang="en"/>
              <a:t>with </a:t>
            </a:r>
            <a:r>
              <a:rPr lang="en" b="1"/>
              <a:t>minimal </a:t>
            </a:r>
          </a:p>
          <a:p>
            <a:pPr lvl="0" algn="ctr" rtl="0">
              <a:buNone/>
            </a:pPr>
            <a:r>
              <a:rPr lang="en" b="1"/>
              <a:t>instructor guidance</a:t>
            </a:r>
          </a:p>
          <a:p>
            <a:endParaRPr lang="en" b="1"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MOOC Format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142099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Video content + quiz + interactive lab in small “nuggets”</a:t>
            </a:r>
          </a:p>
          <a:p>
            <a:pPr marL="457200" lvl="0" indent="-3810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Personalized guidance comes mainly from peers via forum, up-voted questions get response from TA or instructor</a:t>
            </a:r>
          </a:p>
          <a:p>
            <a:pPr marL="457200" lvl="0" indent="-3810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Planning a short class at the end of year 1 - about 4 units of content</a:t>
            </a:r>
          </a:p>
        </p:txBody>
      </p:sp>
      <p:sp>
        <p:nvSpPr>
          <p:cNvPr id="67" name="Shape 67"/>
          <p:cNvSpPr/>
          <p:nvPr/>
        </p:nvSpPr>
        <p:spPr>
          <a:xfrm>
            <a:off x="4793444" y="1844575"/>
            <a:ext cx="3994499" cy="3684724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Project Philosophy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Keep a low barrier to entry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Arial"/>
              <a:buChar char="○"/>
            </a:pPr>
            <a:r>
              <a:rPr lang="en"/>
              <a:t>no per-student GENI account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Arial"/>
              <a:buChar char="○"/>
            </a:pPr>
            <a:r>
              <a:rPr lang="en"/>
              <a:t>don’t show students any code or RSpec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Arial"/>
              <a:buChar char="○"/>
            </a:pPr>
            <a:r>
              <a:rPr lang="en"/>
              <a:t>no previous networking background required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Arial"/>
              <a:buChar char="○"/>
            </a:pPr>
            <a:r>
              <a:rPr lang="en"/>
              <a:t>don’t make students learn how to use a new interface</a:t>
            </a:r>
          </a:p>
          <a:p>
            <a:endParaRPr lang="en"/>
          </a:p>
          <a:p>
            <a:endParaRPr lang="en"/>
          </a:p>
          <a:p>
            <a:endParaRPr lang="en"/>
          </a:p>
          <a:p>
            <a:endParaRPr lang="en"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1311</TotalTime>
  <Words>423</Words>
  <Application>Microsoft Macintosh PowerPoint</Application>
  <PresentationFormat>On-screen Show (4:3)</PresentationFormat>
  <Paragraphs>64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simple-light</vt:lpstr>
      <vt:lpstr>Teaching GENI on a Massive Scale with a GENI MOOC</vt:lpstr>
      <vt:lpstr>Project Goals</vt:lpstr>
      <vt:lpstr>Project Goals</vt:lpstr>
      <vt:lpstr>Lessons Learned</vt:lpstr>
      <vt:lpstr>Lessons Learned</vt:lpstr>
      <vt:lpstr>Lessons Learned</vt:lpstr>
      <vt:lpstr>Major Goal</vt:lpstr>
      <vt:lpstr>MOOC Format</vt:lpstr>
      <vt:lpstr>Project Philosophy</vt:lpstr>
      <vt:lpstr>Project Philosophy</vt:lpstr>
      <vt:lpstr>Project Philosophy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GENI on a Massive Scale with a GENI MOOC</dc:title>
  <cp:lastModifiedBy>Shivendra Panwar</cp:lastModifiedBy>
  <cp:revision>2</cp:revision>
  <dcterms:modified xsi:type="dcterms:W3CDTF">2013-10-27T01:26:20Z</dcterms:modified>
</cp:coreProperties>
</file>