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13" r:id="rId2"/>
    <p:sldId id="447" r:id="rId3"/>
    <p:sldId id="448" r:id="rId4"/>
    <p:sldId id="453" r:id="rId5"/>
    <p:sldId id="457" r:id="rId6"/>
    <p:sldId id="449" r:id="rId7"/>
    <p:sldId id="458" r:id="rId8"/>
    <p:sldId id="429" r:id="rId9"/>
    <p:sldId id="454" r:id="rId10"/>
    <p:sldId id="456" r:id="rId11"/>
    <p:sldId id="45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9D57"/>
    <a:srgbClr val="FF8000"/>
    <a:srgbClr val="C36921"/>
    <a:srgbClr val="C48B58"/>
    <a:srgbClr val="E3842D"/>
    <a:srgbClr val="E5862F"/>
    <a:srgbClr val="C68746"/>
    <a:srgbClr val="FFFF66"/>
    <a:srgbClr val="948D50"/>
    <a:srgbClr val="447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5" autoAdjust="0"/>
    <p:restoredTop sz="86454" autoAdjust="0"/>
  </p:normalViewPr>
  <p:slideViewPr>
    <p:cSldViewPr snapToGrid="0" snapToObjects="1">
      <p:cViewPr>
        <p:scale>
          <a:sx n="100" d="100"/>
          <a:sy n="100" d="100"/>
        </p:scale>
        <p:origin x="-8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CE9A-99A8-D048-8D2E-6A24C84AF8DB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0022-842A-9E49-B39A-A6979694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P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GENI-logo-fin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fld id="{F0B9EE18-F6D1-E846-95FF-32427CAB0805}" type="slidenum">
              <a:rPr lang="en-US" sz="1000">
                <a:solidFill>
                  <a:schemeClr val="bg2"/>
                </a:solidFill>
                <a:ea typeface="Arial" pitchFamily="-65" charset="0"/>
                <a:cs typeface="Arial" pitchFamily="-65" charset="0"/>
              </a:rPr>
              <a:pPr algn="r"/>
              <a:t>‹#›</a:t>
            </a:fld>
            <a:endParaRPr lang="en-US" sz="1000">
              <a:solidFill>
                <a:schemeClr val="bg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771900" y="6600825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rPr>
              <a:t>GEC17</a:t>
            </a:r>
            <a:endParaRPr lang="en-US" sz="1000" dirty="0">
              <a:solidFill>
                <a:schemeClr val="bg2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/>
          <a:ea typeface="ＭＳ Ｐゴシック" pitchFamily="-65" charset="-128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44" y="1910558"/>
            <a:ext cx="8876656" cy="1470025"/>
          </a:xfrm>
        </p:spPr>
        <p:txBody>
          <a:bodyPr/>
          <a:lstStyle/>
          <a:p>
            <a:r>
              <a:rPr lang="en-US" dirty="0" smtClean="0"/>
              <a:t>A Virtual Computer Networking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16100" y="4124211"/>
            <a:ext cx="7010429" cy="205617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Mike Zink</a:t>
            </a:r>
            <a:r>
              <a:rPr lang="en-US" dirty="0" smtClean="0"/>
              <a:t>, Jim Kurose, </a:t>
            </a:r>
            <a:br>
              <a:rPr lang="en-US" dirty="0" smtClean="0"/>
            </a:br>
            <a:r>
              <a:rPr lang="en-US" dirty="0" smtClean="0"/>
              <a:t>Max </a:t>
            </a:r>
            <a:r>
              <a:rPr lang="en-US" dirty="0" err="1" smtClean="0"/>
              <a:t>Ott</a:t>
            </a:r>
            <a:r>
              <a:rPr lang="en-US" dirty="0" smtClean="0"/>
              <a:t>, Jeannie Albrecht</a:t>
            </a:r>
          </a:p>
          <a:p>
            <a:r>
              <a:rPr lang="en-US" b="1" dirty="0"/>
              <a:t>NSF Workshop on GENI in </a:t>
            </a:r>
            <a:r>
              <a:rPr lang="en-US" b="1" dirty="0" smtClean="0"/>
              <a:t>Education,</a:t>
            </a:r>
            <a:endParaRPr lang="en-US" b="1" dirty="0"/>
          </a:p>
          <a:p>
            <a:r>
              <a:rPr lang="en-US" dirty="0" smtClean="0"/>
              <a:t>October 26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4954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smtClean="0"/>
              <a:t>Teaching Specific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651000"/>
            <a:ext cx="7785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Create an interface to course management system(s) (e.g., </a:t>
            </a:r>
            <a:r>
              <a:rPr lang="en-US" sz="2800" dirty="0" err="1" smtClean="0"/>
              <a:t>moodle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Be able to “observe” student performance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Allow for easy new module </a:t>
            </a:r>
            <a:r>
              <a:rPr lang="en-US" sz="2800" dirty="0" smtClean="0"/>
              <a:t>development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Video clips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11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400800" cy="4876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8900" y="5994400"/>
            <a:ext cx="2146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Networking Labs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143000"/>
            <a:ext cx="4047067" cy="50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Traditonal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smtClean="0">
                <a:solidFill>
                  <a:schemeClr val="tx1"/>
                </a:solidFill>
              </a:rPr>
              <a:t>Networks 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651000"/>
            <a:ext cx="778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Each institution requires a set of hardware (switches, routers, cables, computers)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Hardware outdates fairly quickly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Certain aspects are vendor specific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Equipment is unused for periods of time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89776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“Virtual” </a:t>
            </a:r>
            <a:r>
              <a:rPr lang="en-US" dirty="0" smtClean="0">
                <a:solidFill>
                  <a:schemeClr val="tx1"/>
                </a:solidFill>
              </a:rPr>
              <a:t>Networks 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651000"/>
            <a:ext cx="7785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Use GENI infrastructure to teach lab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Individual institutions don’t need hardware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“Guide” students as much as </a:t>
            </a:r>
            <a:r>
              <a:rPr lang="en-US" sz="2800" dirty="0" smtClean="0"/>
              <a:t>needed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Teach new technologies (e.g., </a:t>
            </a:r>
            <a:r>
              <a:rPr lang="en-US" sz="2800" dirty="0" err="1" smtClean="0"/>
              <a:t>OpenFlow</a:t>
            </a:r>
            <a:r>
              <a:rPr lang="en-US" sz="2800" dirty="0" smtClean="0"/>
              <a:t>)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Downside: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Students </a:t>
            </a:r>
            <a:r>
              <a:rPr lang="en-US" sz="2800" dirty="0" smtClean="0">
                <a:solidFill>
                  <a:srgbClr val="FF0000"/>
                </a:solidFill>
              </a:rPr>
              <a:t>do not </a:t>
            </a:r>
            <a:r>
              <a:rPr lang="en-US" sz="2800" dirty="0" smtClean="0"/>
              <a:t>touch hardware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01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smtClean="0"/>
              <a:t>GENI Technology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900" y="2451100"/>
            <a:ext cx="7785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GENI Portal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GENI APIs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GENI Racks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GIMI Tools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218982"/>
            <a:ext cx="5470702" cy="50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9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03" y="1006731"/>
            <a:ext cx="7623267" cy="5412971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err="1" smtClean="0"/>
              <a:t>LabWiki</a:t>
            </a:r>
            <a:r>
              <a:rPr lang="en-US" dirty="0" smtClean="0"/>
              <a:t> as a Classroom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465" y="1364150"/>
            <a:ext cx="6459200" cy="250878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dirty="0" err="1" smtClean="0">
                <a:solidFill>
                  <a:srgbClr val="0D0D0D"/>
                </a:solidFill>
              </a:rPr>
              <a:t>LabWiki</a:t>
            </a:r>
            <a:r>
              <a:rPr lang="en-US" sz="3200" dirty="0" smtClean="0">
                <a:solidFill>
                  <a:srgbClr val="0D0D0D"/>
                </a:solidFill>
              </a:rPr>
              <a:t> Core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6627" y="2477426"/>
            <a:ext cx="711532" cy="1928626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46800"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Plugin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03080" y="2205486"/>
            <a:ext cx="0" cy="166744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61373" y="2205486"/>
            <a:ext cx="0" cy="166744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604265" y="2477426"/>
            <a:ext cx="711532" cy="1928626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46800"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48735" y="2477426"/>
            <a:ext cx="711532" cy="1928626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46800"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6373" y="2477426"/>
            <a:ext cx="711532" cy="1928626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4680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Your </a:t>
            </a:r>
            <a:r>
              <a:rPr lang="en-US" sz="2400" b="1" dirty="0" smtClean="0">
                <a:solidFill>
                  <a:srgbClr val="FF0000"/>
                </a:solidFill>
              </a:rPr>
              <a:t>Plugin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0843" y="2477426"/>
            <a:ext cx="711532" cy="1928626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46800"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28481" y="2477426"/>
            <a:ext cx="711532" cy="1928626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46800"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13114" y="4970530"/>
            <a:ext cx="1491151" cy="95647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D0D0D"/>
                </a:solidFill>
              </a:rPr>
              <a:t>GENI</a:t>
            </a:r>
          </a:p>
          <a:p>
            <a:pPr algn="ctr"/>
            <a:r>
              <a:rPr lang="en-US" sz="2400" dirty="0" smtClean="0">
                <a:solidFill>
                  <a:srgbClr val="0D0D0D"/>
                </a:solidFill>
              </a:rPr>
              <a:t>CH/AM</a:t>
            </a:r>
            <a:endParaRPr lang="en-US" sz="2400" dirty="0">
              <a:solidFill>
                <a:srgbClr val="0D0D0D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0919" y="4970530"/>
            <a:ext cx="1069630" cy="95647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D0D0D"/>
                </a:solidFill>
              </a:rPr>
              <a:t>OMF</a:t>
            </a:r>
            <a:endParaRPr lang="en-US" sz="2400" dirty="0">
              <a:solidFill>
                <a:srgbClr val="0D0D0D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96160" y="4970530"/>
            <a:ext cx="1347637" cy="95647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D0D0D"/>
                </a:solidFill>
              </a:rPr>
              <a:t>iRODS</a:t>
            </a:r>
            <a:endParaRPr lang="en-US" sz="2400" dirty="0">
              <a:solidFill>
                <a:srgbClr val="0D0D0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78785" y="4970530"/>
            <a:ext cx="1081759" cy="95647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Your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Service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67203" y="4970530"/>
            <a:ext cx="1260702" cy="95647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D0D0D"/>
                </a:solidFill>
              </a:rPr>
              <a:t>GIMI</a:t>
            </a:r>
            <a:br>
              <a:rPr lang="en-US" sz="2400" dirty="0" smtClean="0">
                <a:solidFill>
                  <a:srgbClr val="0D0D0D"/>
                </a:solidFill>
              </a:rPr>
            </a:br>
            <a:r>
              <a:rPr lang="en-US" sz="2000" dirty="0" smtClean="0">
                <a:solidFill>
                  <a:srgbClr val="0D0D0D"/>
                </a:solidFill>
              </a:rPr>
              <a:t>Services</a:t>
            </a:r>
            <a:endParaRPr lang="en-US" sz="2400" dirty="0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0465" y="2039993"/>
            <a:ext cx="214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Plan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3080" y="2039993"/>
            <a:ext cx="215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Prepare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1373" y="2039993"/>
            <a:ext cx="21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Execute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err="1" smtClean="0"/>
              <a:t>LabWiki</a:t>
            </a:r>
            <a:r>
              <a:rPr lang="en-US" smtClean="0"/>
              <a:t>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5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>
          <a:xfrm>
            <a:off x="250635" y="1036116"/>
            <a:ext cx="8772225" cy="5314271"/>
          </a:xfrm>
          <a:custGeom>
            <a:avLst/>
            <a:gdLst>
              <a:gd name="connsiteX0" fmla="*/ 2489641 w 8772225"/>
              <a:gd name="connsiteY0" fmla="*/ 2473309 h 5314271"/>
              <a:gd name="connsiteX1" fmla="*/ 33418 w 8772225"/>
              <a:gd name="connsiteY1" fmla="*/ 2506732 h 5314271"/>
              <a:gd name="connsiteX2" fmla="*/ 0 w 8772225"/>
              <a:gd name="connsiteY2" fmla="*/ 5314271 h 5314271"/>
              <a:gd name="connsiteX3" fmla="*/ 8738807 w 8772225"/>
              <a:gd name="connsiteY3" fmla="*/ 5314271 h 5314271"/>
              <a:gd name="connsiteX4" fmla="*/ 8772225 w 8772225"/>
              <a:gd name="connsiteY4" fmla="*/ 0 h 5314271"/>
              <a:gd name="connsiteX5" fmla="*/ 3675980 w 8772225"/>
              <a:gd name="connsiteY5" fmla="*/ 0 h 5314271"/>
              <a:gd name="connsiteX6" fmla="*/ 2489641 w 8772225"/>
              <a:gd name="connsiteY6" fmla="*/ 2473309 h 531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2225" h="5314271">
                <a:moveTo>
                  <a:pt x="2489641" y="2473309"/>
                </a:moveTo>
                <a:lnTo>
                  <a:pt x="33418" y="2506732"/>
                </a:lnTo>
                <a:lnTo>
                  <a:pt x="0" y="5314271"/>
                </a:lnTo>
                <a:lnTo>
                  <a:pt x="8738807" y="5314271"/>
                </a:lnTo>
                <a:lnTo>
                  <a:pt x="8772225" y="0"/>
                </a:lnTo>
                <a:lnTo>
                  <a:pt x="3675980" y="0"/>
                </a:lnTo>
                <a:lnTo>
                  <a:pt x="2489641" y="247330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C96D07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02781" y="3921616"/>
            <a:ext cx="4572000" cy="2438400"/>
          </a:xfrm>
          <a:prstGeom prst="cloud">
            <a:avLst/>
          </a:prstGeom>
          <a:noFill/>
          <a:ln w="28575" cmpd="sng"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0181" y="4226416"/>
            <a:ext cx="381000" cy="304800"/>
          </a:xfrm>
          <a:prstGeom prst="ellipse">
            <a:avLst/>
          </a:prstGeom>
          <a:noFill/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60181" y="4683616"/>
            <a:ext cx="381000" cy="304800"/>
          </a:xfrm>
          <a:prstGeom prst="ellipse">
            <a:avLst/>
          </a:prstGeom>
          <a:noFill/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0581" y="5064616"/>
            <a:ext cx="381000" cy="304800"/>
          </a:xfrm>
          <a:prstGeom prst="ellipse">
            <a:avLst/>
          </a:prstGeom>
          <a:noFill/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69781" y="5064616"/>
            <a:ext cx="381000" cy="304800"/>
          </a:xfrm>
          <a:prstGeom prst="ellipse">
            <a:avLst/>
          </a:prstGeom>
          <a:noFill/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0181" y="5445616"/>
            <a:ext cx="381000" cy="304800"/>
          </a:xfrm>
          <a:prstGeom prst="ellipse">
            <a:avLst/>
          </a:prstGeom>
          <a:noFill/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0181" y="5902816"/>
            <a:ext cx="381000" cy="304800"/>
          </a:xfrm>
          <a:prstGeom prst="ellipse">
            <a:avLst/>
          </a:prstGeom>
          <a:noFill/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>
            <a:stCxn id="7" idx="4"/>
            <a:endCxn id="8" idx="0"/>
          </p:cNvCxnSpPr>
          <p:nvPr/>
        </p:nvCxnSpPr>
        <p:spPr>
          <a:xfrm>
            <a:off x="2550681" y="4531216"/>
            <a:ext cx="0" cy="152400"/>
          </a:xfrm>
          <a:prstGeom prst="line">
            <a:avLst/>
          </a:prstGeom>
          <a:ln>
            <a:solidFill>
              <a:srgbClr val="C96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  <a:endCxn id="9" idx="0"/>
          </p:cNvCxnSpPr>
          <p:nvPr/>
        </p:nvCxnSpPr>
        <p:spPr>
          <a:xfrm flipH="1">
            <a:off x="1941081" y="4836016"/>
            <a:ext cx="419100" cy="228600"/>
          </a:xfrm>
          <a:prstGeom prst="line">
            <a:avLst/>
          </a:prstGeom>
          <a:ln>
            <a:solidFill>
              <a:srgbClr val="C96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6"/>
            <a:endCxn id="10" idx="0"/>
          </p:cNvCxnSpPr>
          <p:nvPr/>
        </p:nvCxnSpPr>
        <p:spPr>
          <a:xfrm>
            <a:off x="2741181" y="4836016"/>
            <a:ext cx="419100" cy="228600"/>
          </a:xfrm>
          <a:prstGeom prst="line">
            <a:avLst/>
          </a:prstGeom>
          <a:ln>
            <a:solidFill>
              <a:srgbClr val="C96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4"/>
            <a:endCxn id="11" idx="2"/>
          </p:cNvCxnSpPr>
          <p:nvPr/>
        </p:nvCxnSpPr>
        <p:spPr>
          <a:xfrm>
            <a:off x="1941081" y="5369416"/>
            <a:ext cx="419100" cy="228600"/>
          </a:xfrm>
          <a:prstGeom prst="line">
            <a:avLst/>
          </a:prstGeom>
          <a:ln>
            <a:solidFill>
              <a:srgbClr val="C96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6"/>
            <a:endCxn id="10" idx="4"/>
          </p:cNvCxnSpPr>
          <p:nvPr/>
        </p:nvCxnSpPr>
        <p:spPr>
          <a:xfrm flipV="1">
            <a:off x="2741181" y="5369416"/>
            <a:ext cx="419100" cy="228600"/>
          </a:xfrm>
          <a:prstGeom prst="line">
            <a:avLst/>
          </a:prstGeom>
          <a:ln>
            <a:solidFill>
              <a:srgbClr val="C96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2" idx="0"/>
          </p:cNvCxnSpPr>
          <p:nvPr/>
        </p:nvCxnSpPr>
        <p:spPr>
          <a:xfrm>
            <a:off x="2550681" y="5750416"/>
            <a:ext cx="0" cy="152400"/>
          </a:xfrm>
          <a:prstGeom prst="line">
            <a:avLst/>
          </a:prstGeom>
          <a:ln>
            <a:solidFill>
              <a:srgbClr val="C96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181" y="4378816"/>
            <a:ext cx="1077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GENI</a:t>
            </a:r>
          </a:p>
          <a:p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TestBed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7236981" y="2743200"/>
            <a:ext cx="1600200" cy="3505200"/>
          </a:xfrm>
          <a:prstGeom prst="can">
            <a:avLst/>
          </a:prstGeom>
          <a:noFill/>
          <a:ln w="28575" cmpd="sng"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47643" y="2819400"/>
            <a:ext cx="91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A7901"/>
                </a:solidFill>
              </a:rPr>
              <a:t>OML</a:t>
            </a:r>
          </a:p>
          <a:p>
            <a:pPr algn="ctr"/>
            <a:r>
              <a:rPr lang="en-US" i="1" dirty="0" smtClean="0">
                <a:solidFill>
                  <a:srgbClr val="7A7901"/>
                </a:solidFill>
              </a:rPr>
              <a:t>Server</a:t>
            </a:r>
            <a:endParaRPr lang="en-US" i="1" dirty="0">
              <a:solidFill>
                <a:srgbClr val="7A7901"/>
              </a:solidFill>
            </a:endParaRPr>
          </a:p>
        </p:txBody>
      </p:sp>
      <p:pic>
        <p:nvPicPr>
          <p:cNvPr id="24" name="Picture 23" descr="dbtable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81" y="3505200"/>
            <a:ext cx="1447800" cy="2590800"/>
          </a:xfrm>
          <a:prstGeom prst="rect">
            <a:avLst/>
          </a:prstGeom>
        </p:spPr>
      </p:pic>
      <p:pic>
        <p:nvPicPr>
          <p:cNvPr id="25" name="Picture 24" descr="labwiki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76" y="2279496"/>
            <a:ext cx="1791670" cy="1225704"/>
          </a:xfrm>
          <a:prstGeom prst="rect">
            <a:avLst/>
          </a:prstGeom>
          <a:ln>
            <a:solidFill>
              <a:srgbClr val="C96D07"/>
            </a:solidFill>
          </a:ln>
        </p:spPr>
      </p:pic>
      <p:pic>
        <p:nvPicPr>
          <p:cNvPr id="27" name="Picture 26" descr="labwik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69" y="2919672"/>
            <a:ext cx="914400" cy="5651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69910" y="19839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LabWiki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Picture 28" descr="irodsd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81" y="1075452"/>
            <a:ext cx="1021184" cy="10007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23558" y="1110734"/>
            <a:ext cx="95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A7901"/>
                </a:solidFill>
              </a:rPr>
              <a:t>iRODS</a:t>
            </a:r>
            <a:endParaRPr lang="en-US" i="1" dirty="0">
              <a:solidFill>
                <a:srgbClr val="7A7901"/>
              </a:solidFill>
            </a:endParaRPr>
          </a:p>
        </p:txBody>
      </p:sp>
      <p:cxnSp>
        <p:nvCxnSpPr>
          <p:cNvPr id="31" name="Straight Arrow Connector 30"/>
          <p:cNvCxnSpPr>
            <a:endCxn id="25" idx="1"/>
          </p:cNvCxnSpPr>
          <p:nvPr/>
        </p:nvCxnSpPr>
        <p:spPr>
          <a:xfrm>
            <a:off x="1902981" y="1915885"/>
            <a:ext cx="1744295" cy="97646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7" idx="2"/>
          </p:cNvCxnSpPr>
          <p:nvPr/>
        </p:nvCxnSpPr>
        <p:spPr>
          <a:xfrm flipH="1">
            <a:off x="2893581" y="3545010"/>
            <a:ext cx="1649530" cy="68140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6"/>
            <a:endCxn id="24" idx="1"/>
          </p:cNvCxnSpPr>
          <p:nvPr/>
        </p:nvCxnSpPr>
        <p:spPr>
          <a:xfrm flipV="1">
            <a:off x="3350781" y="4800600"/>
            <a:ext cx="3962400" cy="416416"/>
          </a:xfrm>
          <a:prstGeom prst="straightConnector1">
            <a:avLst/>
          </a:prstGeom>
          <a:ln>
            <a:solidFill>
              <a:srgbClr val="C96D07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5"/>
            <a:endCxn id="24" idx="1"/>
          </p:cNvCxnSpPr>
          <p:nvPr/>
        </p:nvCxnSpPr>
        <p:spPr>
          <a:xfrm flipV="1">
            <a:off x="2685385" y="4800600"/>
            <a:ext cx="4627796" cy="905179"/>
          </a:xfrm>
          <a:prstGeom prst="straightConnector1">
            <a:avLst/>
          </a:prstGeom>
          <a:ln>
            <a:solidFill>
              <a:srgbClr val="C96D07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7"/>
            <a:endCxn id="24" idx="1"/>
          </p:cNvCxnSpPr>
          <p:nvPr/>
        </p:nvCxnSpPr>
        <p:spPr>
          <a:xfrm>
            <a:off x="2685385" y="4728253"/>
            <a:ext cx="4627796" cy="723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6"/>
            <a:endCxn id="24" idx="1"/>
          </p:cNvCxnSpPr>
          <p:nvPr/>
        </p:nvCxnSpPr>
        <p:spPr>
          <a:xfrm>
            <a:off x="2741181" y="4378816"/>
            <a:ext cx="4572000" cy="42178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24" idx="1"/>
          </p:cNvCxnSpPr>
          <p:nvPr/>
        </p:nvCxnSpPr>
        <p:spPr>
          <a:xfrm flipV="1">
            <a:off x="2741181" y="4800600"/>
            <a:ext cx="4572000" cy="1254616"/>
          </a:xfrm>
          <a:prstGeom prst="straightConnector1">
            <a:avLst/>
          </a:prstGeom>
          <a:ln>
            <a:solidFill>
              <a:srgbClr val="C96D07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24" idx="1"/>
          </p:cNvCxnSpPr>
          <p:nvPr/>
        </p:nvCxnSpPr>
        <p:spPr>
          <a:xfrm flipV="1">
            <a:off x="2131581" y="4800600"/>
            <a:ext cx="5181600" cy="416416"/>
          </a:xfrm>
          <a:prstGeom prst="straightConnector1">
            <a:avLst/>
          </a:prstGeom>
          <a:ln>
            <a:solidFill>
              <a:srgbClr val="C96D07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0"/>
            <a:endCxn id="25" idx="3"/>
          </p:cNvCxnSpPr>
          <p:nvPr/>
        </p:nvCxnSpPr>
        <p:spPr>
          <a:xfrm flipH="1" flipV="1">
            <a:off x="5438946" y="2892348"/>
            <a:ext cx="2598135" cy="61285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0"/>
            <a:endCxn id="29" idx="3"/>
          </p:cNvCxnSpPr>
          <p:nvPr/>
        </p:nvCxnSpPr>
        <p:spPr>
          <a:xfrm flipH="1" flipV="1">
            <a:off x="5819765" y="1575832"/>
            <a:ext cx="2217316" cy="19293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70446" y="2087759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1.Instrument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95387" y="3458983"/>
            <a:ext cx="103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2.Run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5987" y="4194150"/>
            <a:ext cx="146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3.Collect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6532" y="2691064"/>
            <a:ext cx="102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4.Plot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7688" y="1842301"/>
            <a:ext cx="116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5.Save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46" name="Plaque 45"/>
          <p:cNvSpPr/>
          <p:nvPr/>
        </p:nvSpPr>
        <p:spPr>
          <a:xfrm>
            <a:off x="2512581" y="4302616"/>
            <a:ext cx="152400" cy="152400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laque 46"/>
          <p:cNvSpPr/>
          <p:nvPr/>
        </p:nvSpPr>
        <p:spPr>
          <a:xfrm>
            <a:off x="2512581" y="4759816"/>
            <a:ext cx="152400" cy="152400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aque 47"/>
          <p:cNvSpPr/>
          <p:nvPr/>
        </p:nvSpPr>
        <p:spPr>
          <a:xfrm>
            <a:off x="3122181" y="5140816"/>
            <a:ext cx="152400" cy="152400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aque 48"/>
          <p:cNvSpPr/>
          <p:nvPr/>
        </p:nvSpPr>
        <p:spPr>
          <a:xfrm>
            <a:off x="1902981" y="5140816"/>
            <a:ext cx="152400" cy="152400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laque 49"/>
          <p:cNvSpPr/>
          <p:nvPr/>
        </p:nvSpPr>
        <p:spPr>
          <a:xfrm>
            <a:off x="2512581" y="5521816"/>
            <a:ext cx="152400" cy="152400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laque 50"/>
          <p:cNvSpPr/>
          <p:nvPr/>
        </p:nvSpPr>
        <p:spPr>
          <a:xfrm>
            <a:off x="2512581" y="5979016"/>
            <a:ext cx="152400" cy="152400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36181" y="552181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7A7901"/>
                </a:solidFill>
              </a:rPr>
              <a:t>OML</a:t>
            </a:r>
            <a:r>
              <a:rPr lang="en-US" sz="1200" i="1" dirty="0">
                <a:solidFill>
                  <a:srgbClr val="7A7901"/>
                </a:solidFill>
              </a:rPr>
              <a:t> </a:t>
            </a:r>
            <a:r>
              <a:rPr lang="en-US" sz="1200" i="1" dirty="0" smtClean="0">
                <a:solidFill>
                  <a:srgbClr val="7A7901"/>
                </a:solidFill>
              </a:rPr>
              <a:t>Client</a:t>
            </a:r>
            <a:endParaRPr lang="en-US" sz="1200" i="1" dirty="0">
              <a:solidFill>
                <a:srgbClr val="7A7901"/>
              </a:solidFill>
            </a:endParaRPr>
          </a:p>
        </p:txBody>
      </p:sp>
      <p:sp>
        <p:nvSpPr>
          <p:cNvPr id="53" name="Plaque 52"/>
          <p:cNvSpPr/>
          <p:nvPr/>
        </p:nvSpPr>
        <p:spPr>
          <a:xfrm>
            <a:off x="683781" y="5598016"/>
            <a:ext cx="152400" cy="152400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29" idx="1"/>
          </p:cNvCxnSpPr>
          <p:nvPr/>
        </p:nvCxnSpPr>
        <p:spPr>
          <a:xfrm flipH="1">
            <a:off x="1826781" y="1575832"/>
            <a:ext cx="2971800" cy="2664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75138" y="1273977"/>
            <a:ext cx="1415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6.Obtain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52272" y="1121476"/>
            <a:ext cx="242771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 cmpd="sng">
                  <a:solidFill>
                    <a:srgbClr val="E5862F"/>
                  </a:solidFill>
                </a:ln>
                <a:solidFill>
                  <a:srgbClr val="E3842D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Automated</a:t>
            </a:r>
            <a:endParaRPr lang="en-US" sz="3200" b="1" dirty="0">
              <a:ln w="12700" cmpd="sng">
                <a:solidFill>
                  <a:srgbClr val="E5862F"/>
                </a:solidFill>
              </a:ln>
              <a:solidFill>
                <a:srgbClr val="E3842D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Environment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47276" y="2275916"/>
            <a:ext cx="1791670" cy="1269094"/>
          </a:xfrm>
          <a:prstGeom prst="rect">
            <a:avLst/>
          </a:prstGeom>
          <a:noFill/>
          <a:ln>
            <a:solidFill>
              <a:srgbClr val="C96D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255281" y="2666999"/>
            <a:ext cx="571500" cy="13784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51643" y="3003050"/>
            <a:ext cx="163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0.Reserve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59" name="Picture 3" descr="MCj028750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676" y="1265428"/>
            <a:ext cx="889205" cy="138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73382" y="876884"/>
            <a:ext cx="215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Experimenter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06685" y="3454583"/>
            <a:ext cx="103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2.Run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91607" y="4189750"/>
            <a:ext cx="146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3.Collect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12152" y="2686664"/>
            <a:ext cx="102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4.Plot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83308" y="1837901"/>
            <a:ext cx="116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5.Save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7" grpId="0"/>
      <p:bldP spid="64" grpId="0"/>
      <p:bldP spid="65" grpId="0"/>
      <p:bldP spid="66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“Virtual” </a:t>
            </a:r>
            <a:r>
              <a:rPr lang="en-US" dirty="0" smtClean="0">
                <a:solidFill>
                  <a:schemeClr val="tx1"/>
                </a:solidFill>
              </a:rPr>
              <a:t>Networks Lab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10076"/>
              </p:ext>
            </p:extLst>
          </p:nvPr>
        </p:nvGraphicFramePr>
        <p:xfrm>
          <a:off x="1524000" y="1943100"/>
          <a:ext cx="64643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9576"/>
                <a:gridCol w="5304724"/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Title</a:t>
                      </a:r>
                      <a:endParaRPr lang="en-US" sz="20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/>
                        <a:t>Beginners Lab</a:t>
                      </a:r>
                      <a:endParaRPr lang="en-US" sz="20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/>
                        <a:t>Introductory Lab</a:t>
                      </a:r>
                      <a:endParaRPr lang="en-US" sz="20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/>
                        <a:t>TCP &amp; UDP</a:t>
                      </a:r>
                      <a:endParaRPr lang="en-US" sz="20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/>
                        <a:t>Static &amp; Dynamic IP Routing</a:t>
                      </a:r>
                      <a:endParaRPr lang="en-US" sz="20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err="1" smtClean="0"/>
                        <a:t>OpenFlow</a:t>
                      </a:r>
                      <a:r>
                        <a:rPr lang="en-US" sz="2000" u="none" strike="noStrike" kern="1200" baseline="0" dirty="0" smtClean="0"/>
                        <a:t> Lab</a:t>
                      </a:r>
                      <a:endParaRPr lang="en-US" sz="20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err="1" smtClean="0"/>
                        <a:t>OpenFlow</a:t>
                      </a:r>
                      <a:r>
                        <a:rPr lang="en-US" sz="2000" u="none" strike="noStrike" kern="1200" baseline="0" dirty="0" smtClean="0"/>
                        <a:t>-based routing</a:t>
                      </a:r>
                      <a:endParaRPr lang="en-US" sz="20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/>
                        <a:t>Data Center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err="1" smtClean="0"/>
                        <a:t>Wireshark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92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i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geni.potx</Template>
  <TotalTime>26254</TotalTime>
  <Words>243</Words>
  <Application>Microsoft Macintosh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geni</vt:lpstr>
      <vt:lpstr>A Virtual Computer Networking Lab</vt:lpstr>
      <vt:lpstr>Computer Networking Labs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</vt:lpstr>
      <vt:lpstr>PowerPoint Presentation</vt:lpstr>
      <vt:lpstr>PowerPoint Presentation</vt:lpstr>
      <vt:lpstr>PowerPoint Presentation</vt:lpstr>
    </vt:vector>
  </TitlesOfParts>
  <Company>BBN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Available GENI Resources</dc:title>
  <dc:creator>Aaron Falk</dc:creator>
  <cp:lastModifiedBy>Michael Zink</cp:lastModifiedBy>
  <cp:revision>716</cp:revision>
  <cp:lastPrinted>2013-03-22T14:50:56Z</cp:lastPrinted>
  <dcterms:created xsi:type="dcterms:W3CDTF">2011-03-04T20:37:51Z</dcterms:created>
  <dcterms:modified xsi:type="dcterms:W3CDTF">2013-10-26T15:36:29Z</dcterms:modified>
</cp:coreProperties>
</file>