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49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2540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8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6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6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8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3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66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7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2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9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4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3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>
            <a:spLocks noGrp="1"/>
          </p:cNvSpPr>
          <p:nvPr>
            <p:ph type="body" sz="quarter" idx="21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3200" i="1"/>
            </a:lvl1pPr>
          </a:lstStyle>
          <a:p>
            <a:r>
              <a:t>-Johnny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FontTx/>
              <a:buNone/>
              <a:defRPr sz="4000">
                <a:solidFill>
                  <a:srgbClr val="6E603B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 rot="150000">
            <a:off x="-1195867" y="-2647363"/>
            <a:ext cx="18923001" cy="253574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 rot="150000">
            <a:off x="2791125" y="514141"/>
            <a:ext cx="8293101" cy="1111303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21"/>
          </p:nvPr>
        </p:nvSpPr>
        <p:spPr>
          <a:xfrm rot="60000">
            <a:off x="7658053" y="1819938"/>
            <a:ext cx="4368801" cy="58543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 rot="60000">
            <a:off x="7468990" y="2623030"/>
            <a:ext cx="4508501" cy="60415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21"/>
          </p:nvPr>
        </p:nvSpPr>
        <p:spPr>
          <a:xfrm>
            <a:off x="7569200" y="-783291"/>
            <a:ext cx="4496616" cy="67479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22"/>
          </p:nvPr>
        </p:nvSpPr>
        <p:spPr>
          <a:xfrm>
            <a:off x="6883400" y="4546600"/>
            <a:ext cx="6457951" cy="430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23"/>
          </p:nvPr>
        </p:nvSpPr>
        <p:spPr>
          <a:xfrm rot="60000">
            <a:off x="881007" y="643943"/>
            <a:ext cx="6108701" cy="81858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15"/>
        </a:buBlip>
        <a:tabLst/>
        <a:defRPr sz="3600" b="0" i="0" u="none" strike="noStrike" cap="none" spc="0" baseline="0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15"/>
        </a:buBlip>
        <a:tabLst/>
        <a:defRPr sz="3600" b="0" i="0" u="none" strike="noStrike" cap="none" spc="0" baseline="0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15"/>
        </a:buBlip>
        <a:tabLst/>
        <a:defRPr sz="3600" b="0" i="0" u="none" strike="noStrike" cap="none" spc="0" baseline="0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15"/>
        </a:buBlip>
        <a:tabLst/>
        <a:defRPr sz="3600" b="0" i="0" u="none" strike="noStrike" cap="none" spc="0" baseline="0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15"/>
        </a:buBlip>
        <a:tabLst/>
        <a:defRPr sz="3600" b="0" i="0" u="none" strike="noStrike" cap="none" spc="0" baseline="0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15"/>
        </a:buBlip>
        <a:tabLst/>
        <a:defRPr sz="3600" b="0" i="0" u="none" strike="noStrike" cap="none" spc="0" baseline="0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15"/>
        </a:buBlip>
        <a:tabLst/>
        <a:defRPr sz="3600" b="0" i="0" u="none" strike="noStrike" cap="none" spc="0" baseline="0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15"/>
        </a:buBlip>
        <a:tabLst/>
        <a:defRPr sz="3600" b="0" i="0" u="none" strike="noStrike" cap="none" spc="0" baseline="0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15"/>
        </a:buBlip>
        <a:tabLst/>
        <a:defRPr sz="3600" b="0" i="0" u="none" strike="noStrike" cap="none" spc="0" baseline="0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ow to review scientific paper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review scientific papers</a:t>
            </a:r>
          </a:p>
        </p:txBody>
      </p:sp>
      <p:sp>
        <p:nvSpPr>
          <p:cNvPr id="120" name="Don Porter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Don Porter</a:t>
            </a:r>
          </a:p>
          <a:p>
            <a:r>
              <a:t>Portions courtesy Samarjit Chakraborty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views Have 2 Go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Reviews Have 2 Goals</a:t>
            </a:r>
          </a:p>
        </p:txBody>
      </p:sp>
      <p:sp>
        <p:nvSpPr>
          <p:cNvPr id="151" name="Your review needs to BOTH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3400"/>
              </a:spcBef>
              <a:buBlip>
                <a:blip r:embed="rId3"/>
              </a:buBlip>
              <a:defRPr sz="3455"/>
            </a:pPr>
            <a:r>
              <a:t>Your review needs to BOTH:</a:t>
            </a:r>
          </a:p>
          <a:p>
            <a:pPr marL="853439" lvl="1" indent="-426719" defTabSz="560831">
              <a:spcBef>
                <a:spcPts val="3400"/>
              </a:spcBef>
              <a:buBlip>
                <a:blip r:embed="rId3"/>
              </a:buBlip>
              <a:defRPr sz="3455"/>
            </a:pPr>
            <a:r>
              <a:t>Explain to the PC why the paper should be accepted or rejected</a:t>
            </a:r>
          </a:p>
          <a:p>
            <a:pPr marL="853439" lvl="1" indent="-426719" defTabSz="560831">
              <a:spcBef>
                <a:spcPts val="3400"/>
              </a:spcBef>
              <a:buBlip>
                <a:blip r:embed="rId3"/>
              </a:buBlip>
              <a:defRPr sz="3455"/>
            </a:pPr>
            <a:r>
              <a:t>Explain to the authors how to improve the paper </a:t>
            </a:r>
            <a:br/>
            <a:r>
              <a:t/>
            </a:r>
            <a:br/>
            <a:r>
              <a:t>(ideally, to the level you would argue for acceptance, or more strongly if you are already positive; occasionally, an idea is truly unfixable)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iving Editorial Adv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Giving Editorial Advice</a:t>
            </a:r>
          </a:p>
        </p:txBody>
      </p:sp>
      <p:sp>
        <p:nvSpPr>
          <p:cNvPr id="154" name="If at all possible, try to give a clear accept or reject rat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6704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If at all possible, try to give a clear accept or reject rating</a:t>
            </a:r>
          </a:p>
          <a:p>
            <a:pPr marL="306704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And clearly explain why!</a:t>
            </a:r>
          </a:p>
          <a:p>
            <a:pPr marL="613409" lvl="1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Most conferences use a 5 point scale </a:t>
            </a:r>
          </a:p>
          <a:p>
            <a:pPr marL="920114" lvl="2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1 = Reject, 5 = Strong Accept</a:t>
            </a:r>
          </a:p>
          <a:p>
            <a:pPr marL="613409" lvl="1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Average paper review a 2.5, with variance .2 (made-up, “truthy” numbers).  Why?</a:t>
            </a:r>
          </a:p>
          <a:p>
            <a:pPr marL="613409" lvl="1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Do such reviews contribute “signal”?</a:t>
            </a:r>
          </a:p>
          <a:p>
            <a:pPr marL="920114" lvl="2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“Strong Accept” == triple cheeseburger</a:t>
            </a:r>
          </a:p>
          <a:p>
            <a:pPr marL="306704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“Confidential Comments” a good place to be blunt/clarify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uthor Feedba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Author Feedback</a:t>
            </a:r>
          </a:p>
        </p:txBody>
      </p:sp>
      <p:sp>
        <p:nvSpPr>
          <p:cNvPr id="157" name="All papers have flaw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4489" indent="-364489" defTabSz="479044">
              <a:spcBef>
                <a:spcPts val="2900"/>
              </a:spcBef>
              <a:buBlip>
                <a:blip r:embed="rId3"/>
              </a:buBlip>
              <a:defRPr sz="2952"/>
            </a:pPr>
            <a:r>
              <a:t>All papers have flaws</a:t>
            </a:r>
          </a:p>
          <a:p>
            <a:pPr marL="364489" indent="-364489" defTabSz="479044">
              <a:spcBef>
                <a:spcPts val="2900"/>
              </a:spcBef>
              <a:buBlip>
                <a:blip r:embed="rId3"/>
              </a:buBlip>
              <a:defRPr sz="2952"/>
            </a:pPr>
            <a:r>
              <a:t>Follow the Golden Rule: </a:t>
            </a:r>
            <a:br/>
            <a:r>
              <a:t>   Write a review you would like to receive</a:t>
            </a:r>
          </a:p>
          <a:p>
            <a:pPr marL="728979" lvl="1" indent="-364489" defTabSz="479044">
              <a:spcBef>
                <a:spcPts val="2900"/>
              </a:spcBef>
              <a:buBlip>
                <a:blip r:embed="rId3"/>
              </a:buBlip>
              <a:defRPr sz="2952"/>
            </a:pPr>
            <a:r>
              <a:t>Be constructive - actionable suggestions &gt;&gt; complaints</a:t>
            </a:r>
          </a:p>
          <a:p>
            <a:pPr marL="364489" indent="-364489" defTabSz="479044">
              <a:spcBef>
                <a:spcPts val="2900"/>
              </a:spcBef>
              <a:buBlip>
                <a:blip r:embed="rId3"/>
              </a:buBlip>
              <a:defRPr sz="2952"/>
            </a:pPr>
            <a:r>
              <a:t>For papers you want to reject: </a:t>
            </a:r>
            <a:br/>
            <a:r>
              <a:t>   What would it take to convince you? </a:t>
            </a:r>
          </a:p>
          <a:p>
            <a:pPr marL="364489" indent="-364489" defTabSz="479044">
              <a:spcBef>
                <a:spcPts val="2900"/>
              </a:spcBef>
              <a:buBlip>
                <a:blip r:embed="rId3"/>
              </a:buBlip>
              <a:defRPr sz="2952"/>
            </a:pPr>
            <a:r>
              <a:t>Depersonalize criticism: “The paper” vs. “The authors”</a:t>
            </a:r>
          </a:p>
          <a:p>
            <a:pPr marL="364489" indent="-364489" defTabSz="479044">
              <a:spcBef>
                <a:spcPts val="2900"/>
              </a:spcBef>
              <a:buBlip>
                <a:blip r:embed="rId3"/>
              </a:buBlip>
              <a:defRPr sz="2952"/>
            </a:pPr>
            <a:r>
              <a:t>Don’t ascribe motive to flaws (e.g., lazy authors)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uthor Feedback (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Author Feedback (2)</a:t>
            </a:r>
          </a:p>
        </p:txBody>
      </p:sp>
      <p:sp>
        <p:nvSpPr>
          <p:cNvPr id="160" name="Justify your criticism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Justify your criticisms</a:t>
            </a:r>
          </a:p>
          <a:p>
            <a:pPr lvl="1">
              <a:buBlip>
                <a:blip r:embed="rId3"/>
              </a:buBlip>
            </a:pPr>
            <a:r>
              <a:t>Saying something is not novel </a:t>
            </a:r>
            <a:r>
              <a:rPr b="1" u="sng">
                <a:solidFill>
                  <a:schemeClr val="accent5">
                    <a:lumOff val="-12830"/>
                  </a:schemeClr>
                </a:solidFill>
              </a:rPr>
              <a:t>requires</a:t>
            </a:r>
            <a:r>
              <a:t> a citation</a:t>
            </a:r>
          </a:p>
          <a:p>
            <a:pPr>
              <a:buBlip>
                <a:blip r:embed="rId3"/>
              </a:buBlip>
            </a:pPr>
            <a:r>
              <a:t>Gut check: Can all of your requests fit in the space limit?</a:t>
            </a:r>
          </a:p>
          <a:p>
            <a:pPr>
              <a:buBlip>
                <a:blip r:embed="rId3"/>
              </a:buBlip>
            </a:pPr>
            <a:r>
              <a:t>Is it clear what feedback is the most important and what are nits?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uthor Respon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Author Responses</a:t>
            </a:r>
          </a:p>
        </p:txBody>
      </p:sp>
      <p:sp>
        <p:nvSpPr>
          <p:cNvPr id="163" name="If authors have a response period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</a:lstStyle>
          <a:p>
            <a:r>
              <a:t>If authors have a response period:</a:t>
            </a:r>
          </a:p>
          <a:p>
            <a:pPr lvl="1"/>
            <a:r>
              <a:t>Explicitly list the “pivot questions” for the work, if possible (why?)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ricky Issu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Tricky Issues</a:t>
            </a:r>
          </a:p>
        </p:txBody>
      </p:sp>
      <p:sp>
        <p:nvSpPr>
          <p:cNvPr id="166" name="What if the paper is out of your area of expertise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6704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What if the paper is out of your area of expertise?</a:t>
            </a:r>
          </a:p>
          <a:p>
            <a:pPr marL="613409" lvl="1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Always rate your expertise</a:t>
            </a:r>
          </a:p>
          <a:p>
            <a:pPr marL="613409" lvl="1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As a representative member of community, you can still assess general interest level and clarity</a:t>
            </a:r>
          </a:p>
          <a:p>
            <a:pPr marL="613409" lvl="1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Editor/Chair needs to know if all reviews are low confidence (why?)</a:t>
            </a:r>
          </a:p>
          <a:p>
            <a:pPr marL="306704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What if you don’t understand the paper at all?</a:t>
            </a:r>
          </a:p>
          <a:p>
            <a:pPr marL="613409" lvl="1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Ok to say so</a:t>
            </a:r>
          </a:p>
          <a:p>
            <a:pPr marL="613409" lvl="1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But consider reasons: writing vs your background?</a:t>
            </a:r>
          </a:p>
          <a:p>
            <a:pPr marL="920114" lvl="2" indent="-306704" defTabSz="403097">
              <a:spcBef>
                <a:spcPts val="2400"/>
              </a:spcBef>
              <a:buBlip>
                <a:blip r:embed="rId3"/>
              </a:buBlip>
              <a:defRPr sz="2484"/>
            </a:pPr>
            <a:r>
              <a:t>In principle, you can read more related work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Avoiding Crin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Avoiding Cringe</a:t>
            </a:r>
          </a:p>
        </p:txBody>
      </p:sp>
      <p:sp>
        <p:nvSpPr>
          <p:cNvPr id="169" name="What if a relevant paper doesn’t cite your work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What if a relevant paper doesn’t cite your work?</a:t>
            </a:r>
          </a:p>
          <a:p>
            <a:pPr>
              <a:buBlip>
                <a:blip r:embed="rId3"/>
              </a:buBlip>
            </a:pPr>
            <a:r>
              <a:t>Should you review a paper on a topic you are working on?</a:t>
            </a:r>
          </a:p>
          <a:p>
            <a:pPr>
              <a:buBlip>
                <a:blip r:embed="rId3"/>
              </a:buBlip>
            </a:pPr>
            <a:r>
              <a:t>What if you suspect a paper is written by a friend (or someone you find challenging)?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creen Shot 2015-04-16 at 5.09.39 PM.png" descr="Screen Shot 2015-04-16 at 5.09.39 PM.png"/>
          <p:cNvPicPr>
            <a:picLocks noGrp="1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264400" y="2330449"/>
            <a:ext cx="4953001" cy="6426202"/>
          </a:xfrm>
          <a:prstGeom prst="rect">
            <a:avLst/>
          </a:prstGeom>
        </p:spPr>
      </p:pic>
      <p:sp>
        <p:nvSpPr>
          <p:cNvPr id="123" name="Why do we write papers?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1041410" cy="2349500"/>
          </a:xfrm>
          <a:prstGeom prst="rect">
            <a:avLst/>
          </a:prstGeom>
        </p:spPr>
        <p:txBody>
          <a:bodyPr/>
          <a:lstStyle/>
          <a:p>
            <a:r>
              <a:t>Why do we write papers?</a:t>
            </a:r>
          </a:p>
        </p:txBody>
      </p:sp>
      <p:sp>
        <p:nvSpPr>
          <p:cNvPr id="124" name="Dissemination of research results to the scientific community…"/>
          <p:cNvSpPr txBox="1">
            <a:spLocks noGrp="1"/>
          </p:cNvSpPr>
          <p:nvPr>
            <p:ph type="body" sz="quarter" idx="1"/>
          </p:nvPr>
        </p:nvSpPr>
        <p:spPr>
          <a:xfrm>
            <a:off x="1587500" y="2641600"/>
            <a:ext cx="5041900" cy="42672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Dissemination of research results to the scientific community</a:t>
            </a:r>
          </a:p>
          <a:p>
            <a:pPr>
              <a:buBlip>
                <a:blip r:embed="rId4"/>
              </a:buBlip>
            </a:pPr>
            <a:r>
              <a:t>Get credits for our work (required for graduating, getting a job, promotion, tenure, etc.)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0106.jpg" descr="0106.jpg"/>
          <p:cNvPicPr>
            <a:picLocks noGrp="1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89311" y="4902124"/>
            <a:ext cx="6303178" cy="4698170"/>
          </a:xfrm>
          <a:prstGeom prst="rect">
            <a:avLst/>
          </a:prstGeom>
        </p:spPr>
      </p:pic>
      <p:sp>
        <p:nvSpPr>
          <p:cNvPr id="127" name="What is a review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a review?</a:t>
            </a:r>
          </a:p>
        </p:txBody>
      </p:sp>
      <p:sp>
        <p:nvSpPr>
          <p:cNvPr id="128" name="Vetting mechanism to judge the soundness and value of a paper…"/>
          <p:cNvSpPr txBox="1">
            <a:spLocks noGrp="1"/>
          </p:cNvSpPr>
          <p:nvPr>
            <p:ph type="body" sz="half" idx="1"/>
          </p:nvPr>
        </p:nvSpPr>
        <p:spPr>
          <a:xfrm>
            <a:off x="1581150" y="2151667"/>
            <a:ext cx="11090467" cy="34225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2015" indent="-382015" defTabSz="549148">
              <a:spcBef>
                <a:spcPts val="3000"/>
              </a:spcBef>
              <a:buBlip>
                <a:blip r:embed="rId4"/>
              </a:buBlip>
              <a:defRPr sz="3008"/>
            </a:pPr>
            <a:r>
              <a:t>Vetting mechanism to judge the soundness and value of a paper</a:t>
            </a:r>
          </a:p>
          <a:p>
            <a:pPr marL="382015" indent="-382015" defTabSz="549148">
              <a:spcBef>
                <a:spcPts val="3000"/>
              </a:spcBef>
              <a:buBlip>
                <a:blip r:embed="rId4"/>
              </a:buBlip>
              <a:defRPr sz="3008"/>
            </a:pPr>
            <a:r>
              <a:t>Done by a peer group (a set of established experts in that area)</a:t>
            </a:r>
          </a:p>
          <a:p>
            <a:pPr marL="382015" indent="-382015" defTabSz="549148">
              <a:spcBef>
                <a:spcPts val="3000"/>
              </a:spcBef>
              <a:buBlip>
                <a:blip r:embed="rId4"/>
              </a:buBlip>
              <a:defRPr sz="3008"/>
            </a:pPr>
            <a:r>
              <a:t>The decision to “accept” or “reject” the paper depends on the reviews</a:t>
            </a:r>
          </a:p>
        </p:txBody>
      </p:sp>
      <p:sp>
        <p:nvSpPr>
          <p:cNvPr id="129" name="© Copyrights of all pictures are held by the respective owners"/>
          <p:cNvSpPr txBox="1"/>
          <p:nvPr/>
        </p:nvSpPr>
        <p:spPr>
          <a:xfrm>
            <a:off x="7258490" y="8883649"/>
            <a:ext cx="496482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© Copyrights of all pictures are held by the respective owners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USY.jpg" descr="BUSY.jpg"/>
          <p:cNvPicPr>
            <a:picLocks noGrp="1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83015" y="2644063"/>
            <a:ext cx="5466657" cy="6230773"/>
          </a:xfrm>
          <a:prstGeom prst="rect">
            <a:avLst/>
          </a:prstGeom>
        </p:spPr>
      </p:pic>
      <p:sp>
        <p:nvSpPr>
          <p:cNvPr id="132" name="A typical review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typical reviewer</a:t>
            </a:r>
          </a:p>
        </p:txBody>
      </p:sp>
      <p:sp>
        <p:nvSpPr>
          <p:cNvPr id="133" name="Time restrictions - not ideal, but this is reality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Time restrictions - not ideal, but this is reality</a:t>
            </a:r>
          </a:p>
          <a:p>
            <a:pPr>
              <a:buBlip>
                <a:blip r:embed="rId4"/>
              </a:buBlip>
            </a:pPr>
            <a:r>
              <a:t>Voluntary service to the scientific community. </a:t>
            </a:r>
          </a:p>
          <a:p>
            <a:pPr>
              <a:buBlip>
                <a:blip r:embed="rId4"/>
              </a:buBlip>
            </a:pPr>
            <a:r>
              <a:t>If there are 4 reviews per paper then you should review 4x the number of papers you write, for the system to be sustainable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viewing Mechanis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Reviewing Mechanisms</a:t>
            </a:r>
          </a:p>
        </p:txBody>
      </p:sp>
      <p:sp>
        <p:nvSpPr>
          <p:cNvPr id="136" name="Conference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3364" indent="-253364" defTabSz="332993">
              <a:spcBef>
                <a:spcPts val="2000"/>
              </a:spcBef>
              <a:buBlip>
                <a:blip r:embed="rId3"/>
              </a:buBlip>
              <a:defRPr sz="2052"/>
            </a:pPr>
            <a:r>
              <a:t>Conferences: </a:t>
            </a:r>
          </a:p>
          <a:p>
            <a:pPr marL="506729" lvl="1" indent="-253364" defTabSz="332993">
              <a:spcBef>
                <a:spcPts val="2000"/>
              </a:spcBef>
              <a:buBlip>
                <a:blip r:embed="rId3"/>
              </a:buBlip>
              <a:defRPr sz="2052"/>
            </a:pPr>
            <a:r>
              <a:t>Typically a one-time program committee (PC)</a:t>
            </a:r>
          </a:p>
          <a:p>
            <a:pPr marL="506729" lvl="1" indent="-253364" defTabSz="332993">
              <a:spcBef>
                <a:spcPts val="2000"/>
              </a:spcBef>
              <a:buBlip>
                <a:blip r:embed="rId3"/>
              </a:buBlip>
              <a:defRPr sz="2052"/>
            </a:pPr>
            <a:r>
              <a:t>May meet in person (great networking)</a:t>
            </a:r>
          </a:p>
          <a:p>
            <a:pPr marL="760094" lvl="2" indent="-253364" defTabSz="332993">
              <a:spcBef>
                <a:spcPts val="2000"/>
              </a:spcBef>
              <a:buBlip>
                <a:blip r:embed="rId3"/>
              </a:buBlip>
              <a:defRPr sz="2052"/>
            </a:pPr>
            <a:r>
              <a:t>Shifting to zoom ($$ + CO2 footprint)</a:t>
            </a:r>
          </a:p>
          <a:p>
            <a:pPr marL="506729" lvl="1" indent="-253364" defTabSz="332993">
              <a:spcBef>
                <a:spcPts val="2000"/>
              </a:spcBef>
              <a:buBlip>
                <a:blip r:embed="rId3"/>
              </a:buBlip>
              <a:defRPr sz="2052"/>
            </a:pPr>
            <a:r>
              <a:t>Good conferences typically accept &lt;20-30% of submissions</a:t>
            </a:r>
          </a:p>
          <a:p>
            <a:pPr marL="760094" lvl="2" indent="-253364" defTabSz="332993">
              <a:spcBef>
                <a:spcPts val="2000"/>
              </a:spcBef>
              <a:buBlip>
                <a:blip r:embed="rId3"/>
              </a:buBlip>
              <a:defRPr sz="2052"/>
            </a:pPr>
            <a:r>
              <a:t>Most of what you read will be worse than what you get in a grad seminar</a:t>
            </a:r>
          </a:p>
          <a:p>
            <a:pPr marL="253364" indent="-253364" defTabSz="332993">
              <a:spcBef>
                <a:spcPts val="2000"/>
              </a:spcBef>
              <a:buBlip>
                <a:blip r:embed="rId3"/>
              </a:buBlip>
              <a:defRPr sz="2052"/>
            </a:pPr>
            <a:r>
              <a:t>Journals and books: </a:t>
            </a:r>
          </a:p>
          <a:p>
            <a:pPr marL="506729" lvl="1" indent="-253364" defTabSz="332993">
              <a:spcBef>
                <a:spcPts val="2000"/>
              </a:spcBef>
              <a:buBlip>
                <a:blip r:embed="rId3"/>
              </a:buBlip>
              <a:defRPr sz="2052"/>
            </a:pPr>
            <a:r>
              <a:t>Typically a smaller editorial board</a:t>
            </a:r>
          </a:p>
          <a:p>
            <a:pPr marL="506729" lvl="1" indent="-253364" defTabSz="332993">
              <a:spcBef>
                <a:spcPts val="2000"/>
              </a:spcBef>
              <a:buBlip>
                <a:blip r:embed="rId3"/>
              </a:buBlip>
              <a:defRPr sz="2052"/>
            </a:pPr>
            <a:r>
              <a:t>Solicits one-off, expert reviews</a:t>
            </a:r>
          </a:p>
          <a:p>
            <a:pPr marL="253364" indent="-253364" defTabSz="332993">
              <a:spcBef>
                <a:spcPts val="2000"/>
              </a:spcBef>
              <a:buBlip>
                <a:blip r:embed="rId3"/>
              </a:buBlip>
              <a:defRPr sz="2052"/>
            </a:pPr>
            <a:r>
              <a:t>Grants: standing or one-time panels, depending on agency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nonym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Anonymity</a:t>
            </a:r>
          </a:p>
        </p:txBody>
      </p:sp>
      <p:sp>
        <p:nvSpPr>
          <p:cNvPr id="139" name="Single-Blind Reviewing: Author names visible, reviewer names hidden (why?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Single-Blind Reviewing: Author names visible, reviewer names hidden (why?)</a:t>
            </a:r>
          </a:p>
          <a:p>
            <a:pPr>
              <a:buBlip>
                <a:blip r:embed="rId3"/>
              </a:buBlip>
            </a:pPr>
            <a:r>
              <a:t>Double-Blind: Author and reviewer names hidden</a:t>
            </a:r>
          </a:p>
          <a:p>
            <a:pPr>
              <a:buBlip>
                <a:blip r:embed="rId3"/>
              </a:buBlip>
            </a:pPr>
            <a:r>
              <a:t>Reviewer names usually visible to other reviewers (why/why not?)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onfidentia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Confidentiality</a:t>
            </a:r>
          </a:p>
        </p:txBody>
      </p:sp>
      <p:sp>
        <p:nvSpPr>
          <p:cNvPr id="142" name="Material under review is confidentia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Material under review is confidential</a:t>
            </a:r>
          </a:p>
          <a:p>
            <a:pPr>
              <a:buBlip>
                <a:blip r:embed="rId3"/>
              </a:buBlip>
              <a:defRPr b="1" u="sng"/>
            </a:pPr>
            <a:r>
              <a:t>NEVER:</a:t>
            </a:r>
            <a:endParaRPr b="0" u="none"/>
          </a:p>
          <a:p>
            <a:pPr lvl="1">
              <a:buBlip>
                <a:blip r:embed="rId3"/>
              </a:buBlip>
              <a:defRPr b="1" u="sng"/>
            </a:pPr>
            <a:r>
              <a:rPr b="0" u="none"/>
              <a:t>Share or redistribute a draft you review</a:t>
            </a:r>
          </a:p>
          <a:p>
            <a:pPr lvl="1">
              <a:buBlip>
                <a:blip r:embed="rId3"/>
              </a:buBlip>
              <a:defRPr b="1" u="sng"/>
            </a:pPr>
            <a:r>
              <a:rPr b="0" u="none"/>
              <a:t>Borrow ideas from a submission</a:t>
            </a:r>
          </a:p>
          <a:p>
            <a:pPr>
              <a:buBlip>
                <a:blip r:embed="rId3"/>
              </a:buBlip>
              <a:defRPr b="1" u="sng"/>
            </a:pPr>
            <a:r>
              <a:rPr b="0" u="none"/>
              <a:t>As a reviewer, you should also expect your identity to be held in confidence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Why do reviews? and do them wel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do reviews?</a:t>
            </a:r>
            <a:br/>
            <a:r>
              <a:t>and do them well?</a:t>
            </a:r>
          </a:p>
        </p:txBody>
      </p:sp>
      <p:sp>
        <p:nvSpPr>
          <p:cNvPr id="145" name="Trade volunteer work for credib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0040" indent="-320040" defTabSz="420624">
              <a:spcBef>
                <a:spcPts val="2500"/>
              </a:spcBef>
              <a:buBlip>
                <a:blip r:embed="rId3"/>
              </a:buBlip>
              <a:defRPr sz="2592"/>
            </a:pPr>
            <a:r>
              <a:t>Trade volunteer work for credibility</a:t>
            </a:r>
          </a:p>
          <a:p>
            <a:pPr marL="640080" lvl="1" indent="-320040" defTabSz="420624">
              <a:spcBef>
                <a:spcPts val="2500"/>
              </a:spcBef>
              <a:buBlip>
                <a:blip r:embed="rId3"/>
              </a:buBlip>
              <a:defRPr sz="2592"/>
            </a:pPr>
            <a:r>
              <a:t>PC lists are the “cool kids club”</a:t>
            </a:r>
          </a:p>
          <a:p>
            <a:pPr marL="320040" indent="-320040" defTabSz="420624">
              <a:spcBef>
                <a:spcPts val="2500"/>
              </a:spcBef>
              <a:buBlip>
                <a:blip r:embed="rId3"/>
              </a:buBlip>
              <a:defRPr sz="2592"/>
            </a:pPr>
            <a:r>
              <a:t>Social networking among PC members</a:t>
            </a:r>
          </a:p>
          <a:p>
            <a:pPr marL="640080" lvl="1" indent="-320040" defTabSz="420624">
              <a:spcBef>
                <a:spcPts val="2500"/>
              </a:spcBef>
              <a:buBlip>
                <a:blip r:embed="rId3"/>
              </a:buBlip>
              <a:defRPr sz="2592"/>
            </a:pPr>
            <a:r>
              <a:t>Waaaaay more face time with leaders in field than at a conference</a:t>
            </a:r>
          </a:p>
          <a:p>
            <a:pPr marL="640080" lvl="1" indent="-320040" defTabSz="420624">
              <a:spcBef>
                <a:spcPts val="2500"/>
              </a:spcBef>
              <a:buBlip>
                <a:blip r:embed="rId3"/>
              </a:buBlip>
              <a:defRPr sz="2592"/>
            </a:pPr>
            <a:r>
              <a:t>I get the most insight into how someone thinks from reading their reviews</a:t>
            </a:r>
          </a:p>
          <a:p>
            <a:pPr marL="320040" indent="-320040" defTabSz="420624">
              <a:spcBef>
                <a:spcPts val="2500"/>
              </a:spcBef>
              <a:buBlip>
                <a:blip r:embed="rId3"/>
              </a:buBlip>
              <a:defRPr sz="2592"/>
            </a:pPr>
            <a:r>
              <a:t>Learn things!</a:t>
            </a:r>
          </a:p>
          <a:p>
            <a:pPr marL="320040" indent="-320040" defTabSz="420624">
              <a:spcBef>
                <a:spcPts val="2500"/>
              </a:spcBef>
              <a:buBlip>
                <a:blip r:embed="rId3"/>
              </a:buBlip>
              <a:defRPr sz="2592"/>
            </a:pPr>
            <a:r>
              <a:t>Get better at writing papers </a:t>
            </a:r>
            <a:br/>
            <a:r>
              <a:t>   (i.e., better understand your audience - sound familiar?)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tart Practicing Now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Start Practicing Now!</a:t>
            </a:r>
          </a:p>
        </p:txBody>
      </p:sp>
      <p:sp>
        <p:nvSpPr>
          <p:cNvPr id="148" name="Reviewing is a key professional meta-skil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Reviewing is a key professional meta-skill </a:t>
            </a:r>
          </a:p>
          <a:p>
            <a:pPr lvl="1">
              <a:buBlip>
                <a:blip r:embed="rId3"/>
              </a:buBlip>
            </a:pPr>
            <a:r>
              <a:t>Takes practice and feedback</a:t>
            </a:r>
          </a:p>
          <a:p>
            <a:pPr>
              <a:buBlip>
                <a:blip r:embed="rId3"/>
              </a:buBlip>
            </a:pPr>
            <a:r>
              <a:t>Your advisor likely reviews papers - help them!</a:t>
            </a:r>
          </a:p>
          <a:p>
            <a:pPr lvl="1">
              <a:buBlip>
                <a:blip r:embed="rId3"/>
              </a:buBlip>
            </a:pPr>
            <a:r>
              <a:t>I often invite my students to “shadow review”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803</Words>
  <Application>Microsoft Office PowerPoint</Application>
  <PresentationFormat>Custom</PresentationFormat>
  <Paragraphs>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American Typewriter</vt:lpstr>
      <vt:lpstr>Avenir Roman</vt:lpstr>
      <vt:lpstr>Palatino</vt:lpstr>
      <vt:lpstr>HardCover</vt:lpstr>
      <vt:lpstr>How to review scientific papers</vt:lpstr>
      <vt:lpstr>Why do we write papers?</vt:lpstr>
      <vt:lpstr>What is a review?</vt:lpstr>
      <vt:lpstr>A typical reviewer</vt:lpstr>
      <vt:lpstr>Reviewing Mechanisms</vt:lpstr>
      <vt:lpstr>Anonymity</vt:lpstr>
      <vt:lpstr>Confidentiality</vt:lpstr>
      <vt:lpstr>Why do reviews? and do them well?</vt:lpstr>
      <vt:lpstr>Start Practicing Now!</vt:lpstr>
      <vt:lpstr>Reviews Have 2 Goals</vt:lpstr>
      <vt:lpstr>Giving Editorial Advice</vt:lpstr>
      <vt:lpstr>Author Feedback</vt:lpstr>
      <vt:lpstr>Author Feedback (2)</vt:lpstr>
      <vt:lpstr>Author Responses</vt:lpstr>
      <vt:lpstr>Tricky Issues</vt:lpstr>
      <vt:lpstr>Avoiding Cringe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review scientific papers</dc:title>
  <dc:creator>James H. Anderson</dc:creator>
  <cp:lastModifiedBy>Administrator</cp:lastModifiedBy>
  <cp:revision>3</cp:revision>
  <dcterms:modified xsi:type="dcterms:W3CDTF">2023-02-03T15:25:56Z</dcterms:modified>
</cp:coreProperties>
</file>