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5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8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4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82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4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1814854" y="3230211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>
            <a:spLocks noGrp="1"/>
          </p:cNvSpPr>
          <p:nvPr>
            <p:ph type="pic" sz="half" idx="21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2-10-superquadro_1631x2178.jpeg"/>
          <p:cNvSpPr>
            <a:spLocks noGrp="1"/>
          </p:cNvSpPr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MP 915: Project Cours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 915: Project Courses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" descr="Image"/>
          <p:cNvPicPr>
            <a:picLocks noGrp="1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4995944" y="1858396"/>
            <a:ext cx="9135021" cy="9999208"/>
          </a:xfrm>
          <a:prstGeom prst="rect">
            <a:avLst/>
          </a:prstGeom>
          <a:ln w="9525">
            <a:round/>
          </a:ln>
        </p:spPr>
      </p:pic>
      <p:sp>
        <p:nvSpPr>
          <p:cNvPr id="122" name="What is a project-based course?…"/>
          <p:cNvSpPr txBox="1">
            <a:spLocks noGrp="1"/>
          </p:cNvSpPr>
          <p:nvPr>
            <p:ph type="body" idx="1"/>
          </p:nvPr>
        </p:nvSpPr>
        <p:spPr>
          <a:xfrm>
            <a:off x="673100" y="1384300"/>
            <a:ext cx="14045456" cy="10947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751205">
              <a:defRPr sz="4732" b="1">
                <a:latin typeface="Gill Sans"/>
                <a:ea typeface="Gill Sans"/>
                <a:cs typeface="Gill Sans"/>
                <a:sym typeface="Gill Sans"/>
              </a:defRPr>
            </a:pPr>
            <a:r>
              <a:t>What is a project-based course?</a:t>
            </a:r>
          </a:p>
          <a:p>
            <a:pPr defTabSz="751205">
              <a:defRPr sz="4732"/>
            </a:pPr>
            <a:endParaRPr/>
          </a:p>
          <a:p>
            <a:pPr marL="544623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“Project” versus “project-based learning/course” </a:t>
            </a:r>
          </a:p>
          <a:p>
            <a:pPr marL="1214929" lvl="1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Former can be very structured, while the latter is often unstructured </a:t>
            </a:r>
          </a:p>
          <a:p>
            <a:pPr marL="544623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Design &amp; develop solutions on your own </a:t>
            </a:r>
          </a:p>
          <a:p>
            <a:pPr marL="544623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Learn how to walk through ill-structured problems </a:t>
            </a:r>
          </a:p>
          <a:p>
            <a:pPr marL="544623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Typically done in a team </a:t>
            </a:r>
          </a:p>
          <a:p>
            <a:pPr marL="544623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What are the steps?</a:t>
            </a:r>
          </a:p>
          <a:p>
            <a:pPr marL="1214929" lvl="1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Problem identification </a:t>
            </a:r>
          </a:p>
          <a:p>
            <a:pPr marL="1214929" lvl="1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Devise a potential path to the solution </a:t>
            </a:r>
          </a:p>
          <a:p>
            <a:pPr marL="1214929" lvl="1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Develop a prototype </a:t>
            </a:r>
          </a:p>
          <a:p>
            <a:pPr marL="1214929" lvl="1" indent="-544623" algn="l" defTabSz="751205">
              <a:lnSpc>
                <a:spcPct val="130000"/>
              </a:lnSpc>
              <a:buSzPct val="30000"/>
              <a:buBlip>
                <a:blip r:embed="rId4"/>
              </a:buBlip>
              <a:defRPr sz="4732"/>
            </a:pPr>
            <a:r>
              <a:t>Evaluate, collect feedback, refine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edagogical approach…"/>
          <p:cNvSpPr txBox="1">
            <a:spLocks noGrp="1"/>
          </p:cNvSpPr>
          <p:nvPr>
            <p:ph type="body" idx="1"/>
          </p:nvPr>
        </p:nvSpPr>
        <p:spPr>
          <a:xfrm>
            <a:off x="595935" y="1384300"/>
            <a:ext cx="15315899" cy="10947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93419">
              <a:defRPr sz="4368" b="1">
                <a:latin typeface="Gill Sans"/>
                <a:ea typeface="Gill Sans"/>
                <a:cs typeface="Gill Sans"/>
                <a:sym typeface="Gill Sans"/>
              </a:defRPr>
            </a:pPr>
            <a:r>
              <a:t>Pedagogical approach </a:t>
            </a:r>
          </a:p>
          <a:p>
            <a:pPr defTabSz="693419">
              <a:defRPr sz="4368"/>
            </a:pPr>
            <a:endParaRPr/>
          </a:p>
          <a:p>
            <a:pPr marL="502729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Problem identification </a:t>
            </a:r>
          </a:p>
          <a:p>
            <a:pPr marL="1121473" lvl="1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Ask questions, identify all assumptions</a:t>
            </a:r>
          </a:p>
          <a:p>
            <a:pPr marL="502729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Potential path to the solution </a:t>
            </a:r>
          </a:p>
          <a:p>
            <a:pPr marL="1121473" lvl="1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Generate as many ideas as possible, all need not be good, vote on the ideas, suspend some </a:t>
            </a:r>
          </a:p>
          <a:p>
            <a:pPr marL="502729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Prototype </a:t>
            </a:r>
          </a:p>
          <a:p>
            <a:pPr marL="1121473" lvl="1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Expose assumptions or unforeseen challenges</a:t>
            </a:r>
          </a:p>
          <a:p>
            <a:pPr marL="1121473" lvl="1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Should be amenable to change </a:t>
            </a:r>
          </a:p>
          <a:p>
            <a:pPr marL="502729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Test </a:t>
            </a:r>
          </a:p>
          <a:p>
            <a:pPr marL="1121473" lvl="1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Were the assumptions valid? Theory vs practice?</a:t>
            </a:r>
          </a:p>
          <a:p>
            <a:pPr marL="502729" indent="-502729" algn="l" defTabSz="693419">
              <a:lnSpc>
                <a:spcPct val="130000"/>
              </a:lnSpc>
              <a:buSzPct val="30000"/>
              <a:buBlip>
                <a:blip r:embed="rId3"/>
              </a:buBlip>
              <a:defRPr sz="4368"/>
            </a:pPr>
            <a:r>
              <a:t>Structured versus unstructured learning (open-ended, often promotes better learning, helps more inquisitive learners)   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72954" y="3382058"/>
            <a:ext cx="12192001" cy="7569201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Examples…"/>
          <p:cNvSpPr txBox="1">
            <a:spLocks noGrp="1"/>
          </p:cNvSpPr>
          <p:nvPr>
            <p:ph type="body" idx="1"/>
          </p:nvPr>
        </p:nvSpPr>
        <p:spPr>
          <a:xfrm>
            <a:off x="673100" y="1384300"/>
            <a:ext cx="12918793" cy="1128722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t>Examples  </a:t>
            </a:r>
          </a:p>
          <a:p>
            <a:endParaRPr/>
          </a:p>
          <a:p>
            <a:pPr marL="598487" indent="-598487" algn="l">
              <a:lnSpc>
                <a:spcPct val="130000"/>
              </a:lnSpc>
              <a:buSzPct val="30000"/>
              <a:buBlip>
                <a:blip r:embed="rId3"/>
              </a:buBlip>
            </a:pPr>
            <a:r>
              <a:t>Project-based courses consider questions like “Are electric vehicles really helpful?” - Many ways of pursuing this. A project-based approach gives students choice and agency …</a:t>
            </a:r>
          </a:p>
          <a:p>
            <a:pPr marL="598487" indent="-598487" algn="l">
              <a:lnSpc>
                <a:spcPct val="130000"/>
              </a:lnSpc>
              <a:buSzPct val="30000"/>
              <a:buBlip>
                <a:blip r:embed="rId3"/>
              </a:buBlip>
            </a:pPr>
            <a:r>
              <a:t>1D, 2D, 3D projects </a:t>
            </a:r>
          </a:p>
          <a:p>
            <a:pPr marL="598487" indent="-598487" algn="l">
              <a:lnSpc>
                <a:spcPct val="130000"/>
              </a:lnSpc>
              <a:buSzPct val="30000"/>
              <a:buBlip>
                <a:blip r:embed="rId3"/>
              </a:buBlip>
            </a:pPr>
            <a:r>
              <a:t>Examples </a:t>
            </a:r>
          </a:p>
          <a:p>
            <a:pPr marL="1335087" lvl="1" indent="-598487" algn="l">
              <a:lnSpc>
                <a:spcPct val="130000"/>
              </a:lnSpc>
              <a:buSzPct val="30000"/>
              <a:buBlip>
                <a:blip r:embed="rId3"/>
              </a:buBlip>
            </a:pPr>
            <a:r>
              <a:t>Interplay between compilers &amp; architecture</a:t>
            </a:r>
          </a:p>
          <a:p>
            <a:pPr marL="1335087" lvl="1" indent="-598487" algn="l">
              <a:lnSpc>
                <a:spcPct val="130000"/>
              </a:lnSpc>
              <a:buSzPct val="30000"/>
              <a:buBlip>
                <a:blip r:embed="rId3"/>
              </a:buBlip>
            </a:pPr>
            <a:r>
              <a:t>How to combine computer vision with traditional sensing (e.g., LIDAR)</a:t>
            </a:r>
          </a:p>
          <a:p>
            <a:pPr marL="598487" indent="-598487" algn="l">
              <a:lnSpc>
                <a:spcPct val="130000"/>
              </a:lnSpc>
              <a:buSzPct val="30000"/>
              <a:buBlip>
                <a:blip r:embed="rId3"/>
              </a:buBlip>
            </a:pPr>
            <a:r>
              <a:t>Interdisciplinary 2D project? 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4723" y="-493854"/>
            <a:ext cx="18676210" cy="12224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204</Words>
  <Application>Microsoft Office PowerPoint</Application>
  <PresentationFormat>Custom</PresentationFormat>
  <Paragraphs>33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Gill Sans</vt:lpstr>
      <vt:lpstr>Gill Sans Light</vt:lpstr>
      <vt:lpstr>Helvetica Neue</vt:lpstr>
      <vt:lpstr>Showroom</vt:lpstr>
      <vt:lpstr>COMP 915: Project Courses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915: Project Courses</dc:title>
  <dc:creator>James H. Anderson</dc:creator>
  <cp:lastModifiedBy>Administrator</cp:lastModifiedBy>
  <cp:revision>3</cp:revision>
  <dcterms:modified xsi:type="dcterms:W3CDTF">2023-04-13T15:31:02Z</dcterms:modified>
</cp:coreProperties>
</file>