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98" r:id="rId3"/>
    <p:sldId id="399" r:id="rId4"/>
    <p:sldId id="401" r:id="rId5"/>
    <p:sldId id="402" r:id="rId6"/>
    <p:sldId id="397" r:id="rId7"/>
    <p:sldId id="391" r:id="rId8"/>
    <p:sldId id="400" r:id="rId9"/>
    <p:sldId id="403" r:id="rId10"/>
    <p:sldId id="40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2535" autoAdjust="0"/>
  </p:normalViewPr>
  <p:slideViewPr>
    <p:cSldViewPr>
      <p:cViewPr varScale="1">
        <p:scale>
          <a:sx n="145" d="100"/>
          <a:sy n="145" d="100"/>
        </p:scale>
        <p:origin x="5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497C-7000-6D43-8BB4-0C3A962819F8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F3A2D-27E2-4B49-9089-836CF80E8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7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0BFCF-8F27-4775-A75C-FAB6C4D28C2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6F42-9BAD-4ADC-9380-BAF04DBAE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6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C534-D55E-BB4C-855F-D591140389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6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3B60-6473-F545-9385-A53D94CCB13B}" type="datetime1">
              <a:rPr lang="en-US" smtClean="0"/>
              <a:t>4/3/2024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046-62EF-4D4D-AD96-2915163B9D13}" type="datetime1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96B-6DF5-4640-A835-939C44573CE8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A137-3534-A441-BE38-646B5A2330AF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6590-E106-BF42-9475-757C87E8D19F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1FFF-A25F-F045-BE21-54E0B4D0B1E0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B54D-5E7C-6249-A11F-0891812158ED}" type="datetime1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BDC2-49CA-8A45-88A4-075285359B0D}" type="datetime1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BF4B-3B43-7E45-BFA1-7F06C1AE9EC4}" type="datetime1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1E46-F9CF-714B-8015-1F124156698C}" type="datetime1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C665-E041-EC46-95BD-3B4331C0A93C}" type="datetime1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692696"/>
            <a:ext cx="8229600" cy="5586021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25A-C783-D44D-A205-9DEE32559E14}" type="datetime1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7BAF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8BF0-DA1D-E244-9598-2ACCAF7CF53B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79A3DA4-3E46-45AF-808A-D7FF9D1D75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12700">
            <a:solidFill>
              <a:srgbClr val="7BAF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5292080" y="116632"/>
            <a:ext cx="38519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 915: Technical Communication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51520" y="106119"/>
            <a:ext cx="1944216" cy="53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45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/>
              <a:t>Teaching Controversial Issues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59436"/>
            <a:ext cx="9144000" cy="2316588"/>
          </a:xfrm>
        </p:spPr>
        <p:txBody>
          <a:bodyPr>
            <a:normAutofit lnSpcReduction="10000"/>
          </a:bodyPr>
          <a:lstStyle/>
          <a:p>
            <a:pPr>
              <a:spcAft>
                <a:spcPts val="1080"/>
              </a:spcAft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108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Don Porter</a:t>
            </a:r>
          </a:p>
          <a:p>
            <a:pPr>
              <a:spcAft>
                <a:spcPts val="1080"/>
              </a:spcAft>
            </a:pPr>
            <a:r>
              <a:rPr lang="en-US" sz="2800" dirty="0"/>
              <a:t>Portions courtesy Fred Brooks, Jim Anderson, </a:t>
            </a:r>
            <a:r>
              <a:rPr lang="en-US" sz="2800" dirty="0" err="1"/>
              <a:t>Samarjit</a:t>
            </a:r>
            <a:r>
              <a:rPr lang="en-US" sz="2800" dirty="0"/>
              <a:t> Chakraborty</a:t>
            </a:r>
          </a:p>
          <a:p>
            <a:pPr>
              <a:spcAft>
                <a:spcPts val="1080"/>
              </a:spcAft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E960C-F073-6201-3248-85CF06514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Advice 3: Be prepared to argue both sides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35BD-B097-7712-52F9-BF3A7B591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graduate architecture course involved many technical debates</a:t>
            </a:r>
          </a:p>
          <a:p>
            <a:r>
              <a:rPr lang="en-US" dirty="0"/>
              <a:t>When discussion got too unbalanced, instructor jumped in and argued the other position, vociferously</a:t>
            </a:r>
          </a:p>
          <a:p>
            <a:pPr lvl="1"/>
            <a:r>
              <a:rPr lang="en-US" dirty="0"/>
              <a:t>Even against instructor’s papers or prior positions!</a:t>
            </a:r>
          </a:p>
          <a:p>
            <a:pPr lvl="1"/>
            <a:r>
              <a:rPr lang="en-US" dirty="0"/>
              <a:t>Trying to predict instructor’s bias was a losing strategy</a:t>
            </a:r>
          </a:p>
          <a:p>
            <a:r>
              <a:rPr lang="en-US" dirty="0"/>
              <a:t>Heaped praise on lone dissenters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187D5-0786-6627-AAF5-E9B81D16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E920-8B22-E235-5FB8-954B70381260}"/>
              </a:ext>
            </a:extLst>
          </p:cNvPr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i="1" dirty="0"/>
              <a:t>Again, you get the behavior you reward!</a:t>
            </a:r>
          </a:p>
        </p:txBody>
      </p:sp>
    </p:spTree>
    <p:extLst>
      <p:ext uri="{BB962C8B-B14F-4D97-AF65-F5344CB8AC3E}">
        <p14:creationId xmlns:p14="http://schemas.microsoft.com/office/powerpoint/2010/main" val="337646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905C2-49E3-0EE8-5A31-94C3A003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cover a controversial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740CA-1CF2-FC24-3F95-29B1718B9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germane to the course</a:t>
            </a:r>
          </a:p>
          <a:p>
            <a:pPr lvl="1"/>
            <a:r>
              <a:rPr lang="en-US" dirty="0"/>
              <a:t>Hard to teach an AI course without talking about the impact of </a:t>
            </a:r>
            <a:r>
              <a:rPr lang="en-US" dirty="0" err="1"/>
              <a:t>ChatGPT</a:t>
            </a:r>
            <a:r>
              <a:rPr lang="en-US" dirty="0"/>
              <a:t> on education and work</a:t>
            </a:r>
          </a:p>
          <a:p>
            <a:pPr lvl="1"/>
            <a:r>
              <a:rPr lang="en-US" dirty="0"/>
              <a:t>Ethics of offensive security, responsible disclosure</a:t>
            </a:r>
          </a:p>
          <a:p>
            <a:r>
              <a:rPr lang="en-US" dirty="0"/>
              <a:t>To teach students to think and argue</a:t>
            </a:r>
          </a:p>
          <a:p>
            <a:pPr lvl="1"/>
            <a:r>
              <a:rPr lang="en-US" dirty="0"/>
              <a:t>C.f., debate teams</a:t>
            </a:r>
          </a:p>
          <a:p>
            <a:pPr lvl="1"/>
            <a:r>
              <a:rPr lang="en-US" dirty="0"/>
              <a:t>I routinely crap on Unix to break through the “halo effect”</a:t>
            </a:r>
          </a:p>
          <a:p>
            <a:r>
              <a:rPr lang="en-US" dirty="0"/>
              <a:t>Professional development</a:t>
            </a:r>
          </a:p>
          <a:p>
            <a:pPr lvl="1"/>
            <a:r>
              <a:rPr lang="en-US" dirty="0"/>
              <a:t>We would do our students a disservice not to discuss DEI</a:t>
            </a:r>
          </a:p>
          <a:p>
            <a:pPr lvl="1"/>
            <a:r>
              <a:rPr lang="en-US" dirty="0"/>
              <a:t>How to navigate toxic culture? </a:t>
            </a:r>
          </a:p>
          <a:p>
            <a:pPr lvl="2"/>
            <a:r>
              <a:rPr lang="en-US" dirty="0"/>
              <a:t>e.g., Linux kernel mailing list</a:t>
            </a:r>
          </a:p>
          <a:p>
            <a:pPr lvl="1"/>
            <a:r>
              <a:rPr lang="en-US" dirty="0"/>
              <a:t>How to effectively field non-friendly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1C11D-B618-F4FC-A6AD-2120F5C7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93FE9-923C-3E71-4F76-1DD106AE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i="1" dirty="0"/>
              <a:t>not</a:t>
            </a:r>
            <a:r>
              <a:rPr lang="en-US" dirty="0"/>
              <a:t> cover a controversial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1D61F-8BBE-1709-ED84-FE4FAB6B6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9D518-2266-C74C-144D-EF79B5DC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4FDE73-1608-6AD9-3147-5DD82860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8" y="1340769"/>
            <a:ext cx="2610934" cy="394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76B39F-29FA-0876-1C66-62F84F03E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349" y="1318125"/>
            <a:ext cx="5344816" cy="4221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278EA9-D457-9048-0BAC-9075BCD4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596" y="4792098"/>
            <a:ext cx="3653650" cy="192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7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5268-5878-8DE4-0466-63F6631E7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(else) </a:t>
            </a:r>
            <a:r>
              <a:rPr lang="en-US" i="1" dirty="0"/>
              <a:t>not</a:t>
            </a:r>
            <a:r>
              <a:rPr lang="en-US" dirty="0"/>
              <a:t> cover a controversial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EC67-B2E1-CAB7-6136-D47FF905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may undermine the learning objectives!  How?</a:t>
            </a:r>
          </a:p>
          <a:p>
            <a:endParaRPr lang="en-US" dirty="0"/>
          </a:p>
          <a:p>
            <a:r>
              <a:rPr lang="en-US" dirty="0"/>
              <a:t>Students may not be on an even footing to disagree</a:t>
            </a:r>
          </a:p>
          <a:p>
            <a:pPr lvl="1"/>
            <a:r>
              <a:rPr lang="en-US" dirty="0"/>
              <a:t>Minority opinion among students</a:t>
            </a:r>
          </a:p>
          <a:p>
            <a:pPr lvl="1"/>
            <a:r>
              <a:rPr lang="en-US" dirty="0"/>
              <a:t>Power dynamics </a:t>
            </a:r>
          </a:p>
          <a:p>
            <a:r>
              <a:rPr lang="en-US" dirty="0"/>
              <a:t>Students may perceive their opinion affects grade</a:t>
            </a:r>
          </a:p>
          <a:p>
            <a:r>
              <a:rPr lang="en-US" dirty="0"/>
              <a:t>Your IQ is lowered when you are upset/stressed</a:t>
            </a:r>
          </a:p>
          <a:p>
            <a:pPr lvl="1"/>
            <a:r>
              <a:rPr lang="en-US" dirty="0"/>
              <a:t>By analogy: we let students take exams in a quiet room</a:t>
            </a:r>
          </a:p>
          <a:p>
            <a:r>
              <a:rPr lang="en-US" dirty="0"/>
              <a:t>Silence != assent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95820-1DF2-8E08-E71E-057A0AD9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A5A5E-D447-5F54-AEE9-DCCCEDC35E1A}"/>
              </a:ext>
            </a:extLst>
          </p:cNvPr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i="1" dirty="0"/>
              <a:t>Proceed with caution</a:t>
            </a:r>
          </a:p>
        </p:txBody>
      </p:sp>
    </p:spTree>
    <p:extLst>
      <p:ext uri="{BB962C8B-B14F-4D97-AF65-F5344CB8AC3E}">
        <p14:creationId xmlns:p14="http://schemas.microsoft.com/office/powerpoint/2010/main" val="351876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F4C1-FAC5-0455-7CA6-02402481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</a:t>
            </a:r>
            <a:r>
              <a:rPr lang="en-US"/>
              <a:t>bad role </a:t>
            </a:r>
            <a:r>
              <a:rPr lang="en-US" dirty="0"/>
              <a:t>models for disagreement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9B785-187F-2586-2E95-843BE54E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CNN to Revive 'Crossfire,' Home for Political Clamor - The New York Times">
            <a:extLst>
              <a:ext uri="{FF2B5EF4-FFF2-40B4-BE49-F238E27FC236}">
                <a16:creationId xmlns:a16="http://schemas.microsoft.com/office/drawing/2014/main" id="{8B79811A-3CD1-0D7C-ACC0-5056BC41A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9108"/>
            <a:ext cx="7380312" cy="483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CCE8-8DF2-F757-94A6-3AAF7542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Advice 1: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4EE65-2BAC-F1DC-36F7-B881AAFF9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a crisp idea what you want to cover/ NOT cover</a:t>
            </a:r>
          </a:p>
          <a:p>
            <a:r>
              <a:rPr lang="en-US" dirty="0"/>
              <a:t>How are to bring it up?</a:t>
            </a:r>
          </a:p>
          <a:p>
            <a:r>
              <a:rPr lang="en-US" dirty="0"/>
              <a:t>How are to ensure civil dialog/ what are the ground rules?</a:t>
            </a:r>
          </a:p>
          <a:p>
            <a:pPr lvl="1"/>
            <a:r>
              <a:rPr lang="en-US" dirty="0"/>
              <a:t>Note that most students don’t have a lot of experience with conflict resolution that doesn’t involve an authority figure</a:t>
            </a:r>
          </a:p>
          <a:p>
            <a:r>
              <a:rPr lang="en-US" dirty="0"/>
              <a:t>How to end discussion if things get messy?</a:t>
            </a:r>
          </a:p>
          <a:p>
            <a:pPr lvl="1"/>
            <a:r>
              <a:rPr lang="en-US" dirty="0"/>
              <a:t>Consider timing: near the end of a lecture period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2A313-230E-37C1-6F62-EBFCAE74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6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Why are you teaching thi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553084">
              <a:defRPr sz="7504"/>
            </a:lvl1pPr>
          </a:lstStyle>
          <a:p>
            <a:r>
              <a:rPr lang="en-US" sz="3600" dirty="0"/>
              <a:t>Moderating Student Discussion</a:t>
            </a:r>
            <a:endParaRPr sz="6600" dirty="0"/>
          </a:p>
        </p:txBody>
      </p:sp>
      <p:sp>
        <p:nvSpPr>
          <p:cNvPr id="133" name="Goals tied to outcomes (e.g., what will the students be able to do?)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Allo</a:t>
            </a:r>
            <a:r>
              <a:rPr lang="en-US" dirty="0"/>
              <a:t>w </a:t>
            </a:r>
            <a:r>
              <a:rPr lang="en-US" sz="2800" dirty="0"/>
              <a:t>students to share their own perspectives</a:t>
            </a:r>
          </a:p>
          <a:p>
            <a:r>
              <a:rPr lang="en-US" sz="2800" dirty="0"/>
              <a:t>Acknowledge societal shortcomings and the need for improvement </a:t>
            </a:r>
          </a:p>
          <a:p>
            <a:r>
              <a:rPr lang="en-US" sz="2800" dirty="0"/>
              <a:t>Ensure civil behavior, no personal attacks</a:t>
            </a:r>
          </a:p>
          <a:p>
            <a:r>
              <a:rPr lang="en-US" dirty="0"/>
              <a:t>T</a:t>
            </a:r>
            <a:r>
              <a:rPr lang="en-US" sz="2800" dirty="0"/>
              <a:t>ry to stay rooted to the topic at hand</a:t>
            </a:r>
          </a:p>
          <a:p>
            <a:r>
              <a:rPr lang="en-US" sz="2800" dirty="0"/>
              <a:t>Link arguments to evidence and logic whenever possible  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42212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733A4-C087-EE02-A195-4F5A6F44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Controversy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102A6-C65C-1F38-165B-EFBDA789F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Sincere question: Is it appropriate to comment on social issues / current topics?</a:t>
            </a:r>
          </a:p>
          <a:p>
            <a:pPr lvl="1"/>
            <a:r>
              <a:rPr lang="en-US" dirty="0"/>
              <a:t>“Processing” the 2016 or 2020 election results?</a:t>
            </a:r>
          </a:p>
          <a:p>
            <a:pPr lvl="1"/>
            <a:r>
              <a:rPr lang="en-US" dirty="0"/>
              <a:t>Google firing </a:t>
            </a:r>
            <a:r>
              <a:rPr lang="en-US" dirty="0" err="1"/>
              <a:t>Timnit</a:t>
            </a:r>
            <a:r>
              <a:rPr lang="en-US" dirty="0"/>
              <a:t> </a:t>
            </a:r>
            <a:r>
              <a:rPr lang="en-US" dirty="0" err="1"/>
              <a:t>Gebru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Nikole-Hannah Jones situation at UNC?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686E7-502E-8539-C1CA-24BBAFA2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5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F767B-FF2A-3C30-349C-4D0CFB08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Advice 2: Tread Lightly on Social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12BD-587A-83F8-975D-FB2969B3C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Choose your battles</a:t>
            </a:r>
          </a:p>
          <a:p>
            <a:pPr lvl="1"/>
            <a:r>
              <a:rPr lang="en-US" dirty="0"/>
              <a:t>I often avoid giving too many personal details/opinions</a:t>
            </a:r>
          </a:p>
          <a:p>
            <a:r>
              <a:rPr lang="en-US" dirty="0"/>
              <a:t>Interrogate your motives</a:t>
            </a:r>
          </a:p>
          <a:p>
            <a:pPr lvl="1"/>
            <a:r>
              <a:rPr lang="en-US" dirty="0"/>
              <a:t>Am I just looking to ventilate in a friendly environment?</a:t>
            </a:r>
          </a:p>
          <a:p>
            <a:r>
              <a:rPr lang="en-US" dirty="0"/>
              <a:t>Signaling importance matters</a:t>
            </a:r>
          </a:p>
          <a:p>
            <a:pPr lvl="1"/>
            <a:r>
              <a:rPr lang="en-US" dirty="0"/>
              <a:t>I look for opportunities to highlight DEI issues, </a:t>
            </a:r>
            <a:r>
              <a:rPr lang="en-US" i="1" dirty="0"/>
              <a:t>briefly</a:t>
            </a:r>
          </a:p>
          <a:p>
            <a:r>
              <a:rPr lang="en-US" dirty="0"/>
              <a:t>Explicit delimiters around “test content” and “meta content”</a:t>
            </a:r>
          </a:p>
          <a:p>
            <a:r>
              <a:rPr lang="en-US" dirty="0"/>
              <a:t>Only open discussion if you want other opinions</a:t>
            </a:r>
          </a:p>
          <a:p>
            <a:r>
              <a:rPr lang="en-US" dirty="0"/>
              <a:t>Choose your words carefully:</a:t>
            </a:r>
          </a:p>
          <a:p>
            <a:pPr lvl="1"/>
            <a:r>
              <a:rPr lang="en-US" dirty="0"/>
              <a:t>Shorter excerpts may sound worse without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0D72F-62F0-B014-1161-2FD663ED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17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11432</TotalTime>
  <Words>494</Words>
  <Application>Microsoft Office PowerPoint</Application>
  <PresentationFormat>On-screen Show (4:3)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Teaching Controversial Issues</vt:lpstr>
      <vt:lpstr>Why cover a controversial issue?</vt:lpstr>
      <vt:lpstr>Why not cover a controversial issue?</vt:lpstr>
      <vt:lpstr>Why (else) not cover a controversial issue?</vt:lpstr>
      <vt:lpstr>Many bad role models for disagreement</vt:lpstr>
      <vt:lpstr>Advice 1: Plan</vt:lpstr>
      <vt:lpstr>Moderating Student Discussion</vt:lpstr>
      <vt:lpstr>Social Controversy</vt:lpstr>
      <vt:lpstr>Advice 2: Tread Lightly on Social Issues</vt:lpstr>
      <vt:lpstr>Advice 3: Be prepared to argue both sides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 What is it, and how is it related to Computer Science anyway?</dc:title>
  <dc:creator>mike</dc:creator>
  <cp:lastModifiedBy>Administrator</cp:lastModifiedBy>
  <cp:revision>213</cp:revision>
  <dcterms:created xsi:type="dcterms:W3CDTF">2012-09-21T01:57:31Z</dcterms:created>
  <dcterms:modified xsi:type="dcterms:W3CDTF">2024-04-03T16:02:20Z</dcterms:modified>
</cp:coreProperties>
</file>