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58585"/>
              </a:solidFill>
              <a:prstDash val="solid"/>
              <a:miter lim="400000"/>
            </a:ln>
          </a:top>
          <a:bottom>
            <a:ln w="12700" cap="flat">
              <a:solidFill>
                <a:srgbClr val="858585"/>
              </a:solidFill>
              <a:prstDash val="solid"/>
              <a:miter lim="400000"/>
            </a:ln>
          </a:bottom>
          <a:insideH>
            <a:ln w="12700" cap="flat">
              <a:solidFill>
                <a:srgbClr val="8585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7600" y="2692400"/>
            <a:ext cx="19621500" cy="3924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485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2387600" y="6045200"/>
            <a:ext cx="19621500" cy="876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45A7DE"/>
                </a:solidFill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2387600" y="8953500"/>
            <a:ext cx="19621500" cy="787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0" y="-190500"/>
            <a:ext cx="24384000" cy="1409395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4667250" y="-231128"/>
            <a:ext cx="17402076" cy="10058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8623300"/>
            <a:ext cx="19621500" cy="2400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1506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000500"/>
            <a:ext cx="19621500" cy="5715000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tterfly-and-leaf_3000x1734.jpeg"/>
          <p:cNvSpPr>
            <a:spLocks noGrp="1"/>
          </p:cNvSpPr>
          <p:nvPr>
            <p:ph type="pic" idx="21"/>
          </p:nvPr>
        </p:nvSpPr>
        <p:spPr>
          <a:xfrm>
            <a:off x="10530071" y="554566"/>
            <a:ext cx="20258478" cy="11709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11200" y="1981200"/>
            <a:ext cx="140462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11200" y="6731000"/>
            <a:ext cx="14046200" cy="5232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38989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tterfly-and-leaf_3000x1734.jpeg"/>
          <p:cNvSpPr>
            <a:spLocks noGrp="1"/>
          </p:cNvSpPr>
          <p:nvPr>
            <p:ph type="pic" idx="21"/>
          </p:nvPr>
        </p:nvSpPr>
        <p:spPr>
          <a:xfrm>
            <a:off x="9919689" y="3141992"/>
            <a:ext cx="16395701" cy="947671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0223500" cy="8039100"/>
          </a:xfrm>
          <a:prstGeom prst="rect">
            <a:avLst/>
          </a:prstGeom>
        </p:spPr>
        <p:txBody>
          <a:bodyPr/>
          <a:lstStyle>
            <a:lvl1pPr marL="673099" indent="-673099">
              <a:spcBef>
                <a:spcPts val="5300"/>
              </a:spcBef>
              <a:buSzPct val="50000"/>
              <a:buBlip>
                <a:blip r:embed="rId2"/>
              </a:buBlip>
              <a:defRPr sz="5000"/>
            </a:lvl1pPr>
            <a:lvl2pPr marL="13462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2pPr>
            <a:lvl3pPr marL="20193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3pPr>
            <a:lvl4pPr marL="26924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4pPr>
            <a:lvl5pPr marL="33655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 rot="21600000">
            <a:off x="11168731" y="-2006599"/>
            <a:ext cx="14294116" cy="1429407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13285117" y="6292593"/>
            <a:ext cx="13249309" cy="7658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558800" y="-2946400"/>
            <a:ext cx="15062200" cy="1983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1790700"/>
            <a:ext cx="196215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6985" y="13106400"/>
            <a:ext cx="461773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86868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889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778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2667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3556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4445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5334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6223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7112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8001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MP 915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52145">
              <a:defRPr sz="10428"/>
            </a:pPr>
            <a:r>
              <a:t>COMP 915</a:t>
            </a:r>
          </a:p>
          <a:p>
            <a:pPr defTabSz="652145">
              <a:defRPr sz="10428"/>
            </a:pPr>
            <a:r>
              <a:t>Learning Styles and Course Planning </a:t>
            </a:r>
          </a:p>
        </p:txBody>
      </p:sp>
      <p:sp>
        <p:nvSpPr>
          <p:cNvPr id="120" name="Don Porter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602615">
              <a:defRPr sz="4088"/>
            </a:pPr>
            <a:r>
              <a:t>Don Porter</a:t>
            </a:r>
          </a:p>
          <a:p>
            <a:pPr defTabSz="602615">
              <a:defRPr sz="4088"/>
            </a:pPr>
            <a:endParaRPr/>
          </a:p>
          <a:p>
            <a:pPr defTabSz="602615">
              <a:defRPr sz="4088"/>
            </a:pPr>
            <a:r>
              <a:t>(Portions courtesy Samarjit Chakraborty)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earning Styles: A Teaching-Specific Model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Learning Styles: A Teaching-Specific Model</a:t>
            </a:r>
          </a:p>
        </p:txBody>
      </p:sp>
      <p:sp>
        <p:nvSpPr>
          <p:cNvPr id="156" name="There are multiple dimensions in learning and teaching styles…"/>
          <p:cNvSpPr txBox="1">
            <a:spLocks noGrp="1"/>
          </p:cNvSpPr>
          <p:nvPr>
            <p:ph type="body" sz="half" idx="1"/>
          </p:nvPr>
        </p:nvSpPr>
        <p:spPr>
          <a:xfrm>
            <a:off x="844550" y="9086750"/>
            <a:ext cx="17260789" cy="4033888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There are multiple dimensions in learning and teaching styles</a:t>
            </a:r>
          </a:p>
          <a:p>
            <a:pPr>
              <a:buBlip>
                <a:blip r:embed="rId2"/>
              </a:buBlip>
            </a:pPr>
            <a:r>
              <a:t>To account for all students, what should you do? </a:t>
            </a:r>
            <a:br/>
            <a:r>
              <a:t>Accommodate all the 32 styles?</a:t>
            </a:r>
          </a:p>
        </p:txBody>
      </p:sp>
      <p:pic>
        <p:nvPicPr>
          <p:cNvPr id="157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18295" y="3816350"/>
            <a:ext cx="5695805" cy="6465835"/>
          </a:xfrm>
          <a:prstGeom prst="rect">
            <a:avLst/>
          </a:prstGeom>
          <a:effectLst>
            <a:outerShdw blurRad="1041400" dist="496979" dir="3600000" rotWithShape="0">
              <a:srgbClr val="000000">
                <a:alpha val="71330"/>
              </a:srgbClr>
            </a:outerShdw>
          </a:effectLst>
        </p:spPr>
      </p:pic>
      <p:pic>
        <p:nvPicPr>
          <p:cNvPr id="158" name="learning_teaching_styles.png" descr="learning_teaching_styles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9388" y="1600448"/>
            <a:ext cx="10822508" cy="7024635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  <p:sp>
        <p:nvSpPr>
          <p:cNvPr id="159" name="©All Cartoons from Pinterest"/>
          <p:cNvSpPr txBox="1"/>
          <p:nvPr/>
        </p:nvSpPr>
        <p:spPr>
          <a:xfrm>
            <a:off x="19069052" y="10439400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ensing and Intui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Sensing and Intuitive Learners</a:t>
            </a:r>
          </a:p>
        </p:txBody>
      </p:sp>
      <p:sp>
        <p:nvSpPr>
          <p:cNvPr id="162" name="Gap between engineering education and what would be effective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Gap between engineering education and what would be effective </a:t>
            </a:r>
          </a:p>
          <a:p>
            <a:pPr lvl="2">
              <a:buBlip>
                <a:blip r:embed="rId2"/>
              </a:buBlip>
            </a:pPr>
            <a:r>
              <a:t>E.g.,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sensors</a:t>
            </a:r>
            <a:r>
              <a:t> like data, facts vs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intuitors</a:t>
            </a:r>
            <a:r>
              <a:t> like concepts</a:t>
            </a:r>
          </a:p>
          <a:p>
            <a:pPr lvl="2">
              <a:buBlip>
                <a:blip r:embed="rId2"/>
              </a:buBlip>
            </a:pPr>
            <a:r>
              <a:t>Ideas?</a:t>
            </a:r>
          </a:p>
        </p:txBody>
      </p:sp>
      <p:pic>
        <p:nvPicPr>
          <p:cNvPr id="163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29525" y="7179777"/>
            <a:ext cx="5764090" cy="5840289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87559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ensing and Intui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Sensing and Intuitive Learners</a:t>
            </a:r>
          </a:p>
        </p:txBody>
      </p:sp>
      <p:sp>
        <p:nvSpPr>
          <p:cNvPr id="166" name="Gap between engineering education and what would be effective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Gap between engineering education and what would be effective </a:t>
            </a:r>
          </a:p>
          <a:p>
            <a:pPr lvl="2">
              <a:buBlip>
                <a:blip r:embed="rId2"/>
              </a:buBlip>
            </a:pPr>
            <a:r>
              <a:t>E.g.,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sensors</a:t>
            </a:r>
            <a:r>
              <a:t> like data, facts vs </a:t>
            </a:r>
            <a:r>
              <a:rPr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rPr>
              <a:t>intuitors</a:t>
            </a:r>
            <a:r>
              <a:t> like concepts</a:t>
            </a:r>
          </a:p>
          <a:p>
            <a:pPr lvl="2">
              <a:buBlip>
                <a:blip r:embed="rId2"/>
              </a:buBlip>
            </a:pPr>
            <a:r>
              <a:t>Solution: blend concrete information with abstract concepts </a:t>
            </a:r>
          </a:p>
        </p:txBody>
      </p:sp>
      <p:pic>
        <p:nvPicPr>
          <p:cNvPr id="167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29525" y="7179777"/>
            <a:ext cx="5764090" cy="5840289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87559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Visual and Auditory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Visual and Auditory Learners</a:t>
            </a:r>
          </a:p>
        </p:txBody>
      </p:sp>
      <p:sp>
        <p:nvSpPr>
          <p:cNvPr id="170" name="Visual   vs   Auditory   vs   Kinesthetic (taste, touch, smell)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Visual   vs   Auditory   vs   Kinesthetic (taste, touch, smell)</a:t>
            </a:r>
          </a:p>
          <a:p>
            <a:pPr lvl="2">
              <a:buBlip>
                <a:blip r:embed="rId2"/>
              </a:buBlip>
            </a:pPr>
            <a:r>
              <a:t>Most college teaching is verbal  </a:t>
            </a:r>
          </a:p>
          <a:p>
            <a:pPr lvl="2">
              <a:buBlip>
                <a:blip r:embed="rId2"/>
              </a:buBlip>
            </a:pPr>
            <a:r>
              <a:t>Result - serious learning/teaching style mismatch </a:t>
            </a:r>
          </a:p>
        </p:txBody>
      </p:sp>
      <p:sp>
        <p:nvSpPr>
          <p:cNvPr id="171" name="Visual + auditory modalities reinforce learning for more students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Visual + auditory modalities reinforce learning for more students  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Solution: blend figures, graphs, logic/information flow into the text  </a:t>
            </a:r>
          </a:p>
        </p:txBody>
      </p:sp>
      <p:pic>
        <p:nvPicPr>
          <p:cNvPr id="172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7400" y="2051050"/>
            <a:ext cx="6604000" cy="5778500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A Note on Kinesthetic Lear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 Note on Kinesthetic Learning</a:t>
            </a:r>
          </a:p>
        </p:txBody>
      </p:sp>
      <p:sp>
        <p:nvSpPr>
          <p:cNvPr id="175" name="My spouse teaches Montessori at the elementary level        (6—11 yrs old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My spouse teaches Montessori at the elementary level </a:t>
            </a:r>
            <a:br/>
            <a:r>
              <a:t>      (6—11 yrs old)</a:t>
            </a:r>
          </a:p>
          <a:p>
            <a:pPr>
              <a:buBlip>
                <a:blip r:embed="rId2"/>
              </a:buBlip>
            </a:pPr>
            <a:r>
              <a:t>They cover math topics through </a:t>
            </a:r>
            <a:r>
              <a:rPr b="1" u="sng"/>
              <a:t>algebra</a:t>
            </a:r>
          </a:p>
          <a:p>
            <a:pPr>
              <a:buBlip>
                <a:blip r:embed="rId2"/>
              </a:buBlip>
            </a:pPr>
            <a:r>
              <a:t>Introduced kinesthetically!</a:t>
            </a:r>
          </a:p>
          <a:p>
            <a:pPr lvl="1">
              <a:buBlip>
                <a:blip r:embed="rId2"/>
              </a:buBlip>
            </a:pPr>
            <a:r>
              <a:t>Then generalize to symbolic manipulation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42124" y="3009704"/>
            <a:ext cx="7396353" cy="986488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hoto stolen from Maitland Montessori School Website"/>
          <p:cNvSpPr txBox="1"/>
          <p:nvPr/>
        </p:nvSpPr>
        <p:spPr>
          <a:xfrm>
            <a:off x="11984278" y="13050767"/>
            <a:ext cx="113120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r>
              <a:t>Photo stolen from Maitland Montessori School Website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nductive vs Deduc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Inductive vs Deductive Learners</a:t>
            </a:r>
          </a:p>
        </p:txBody>
      </p:sp>
      <p:sp>
        <p:nvSpPr>
          <p:cNvPr id="180" name="Induction - observations to laws/theory…"/>
          <p:cNvSpPr txBox="1">
            <a:spLocks noGrp="1"/>
          </p:cNvSpPr>
          <p:nvPr>
            <p:ph type="body" idx="1"/>
          </p:nvPr>
        </p:nvSpPr>
        <p:spPr>
          <a:xfrm>
            <a:off x="590550" y="1863340"/>
            <a:ext cx="22644100" cy="594503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784225">
              <a:spcBef>
                <a:spcPts val="5000"/>
              </a:spcBef>
              <a:buSzTx/>
              <a:buNone/>
              <a:defRPr sz="4750"/>
            </a:pPr>
            <a:r>
              <a:t>Induction - observations to laws/theory</a:t>
            </a:r>
          </a:p>
          <a:p>
            <a:pPr marL="0" lvl="1" indent="639444" defTabSz="784225">
              <a:spcBef>
                <a:spcPts val="5000"/>
              </a:spcBef>
              <a:buSzTx/>
              <a:buNone/>
              <a:defRPr sz="4750"/>
            </a:pPr>
            <a:r>
              <a:t>E.g., Scientific method rooted in inductive reasoning</a:t>
            </a:r>
          </a:p>
          <a:p>
            <a:pPr marL="0" indent="0" defTabSz="784225">
              <a:spcBef>
                <a:spcPts val="5000"/>
              </a:spcBef>
              <a:buSzTx/>
              <a:buNone/>
              <a:defRPr sz="4750"/>
            </a:pPr>
            <a:r>
              <a:t>Deduction - theory to consequences </a:t>
            </a:r>
          </a:p>
          <a:p>
            <a:pPr marL="0" lvl="1" indent="639444" defTabSz="784225">
              <a:spcBef>
                <a:spcPts val="5000"/>
              </a:spcBef>
              <a:buSzTx/>
              <a:buNone/>
              <a:defRPr sz="4750"/>
            </a:pPr>
            <a:r>
              <a:t>E.g., Mathematical proofs rooted in deductive reasoning</a:t>
            </a:r>
          </a:p>
          <a:p>
            <a:pPr marL="0" indent="0" defTabSz="784225">
              <a:spcBef>
                <a:spcPts val="5000"/>
              </a:spcBef>
              <a:buSzTx/>
              <a:buNone/>
              <a:defRPr sz="4750"/>
            </a:pPr>
            <a:r>
              <a:t>CS is a rare field where we get some of both!</a:t>
            </a:r>
          </a:p>
        </p:txBody>
      </p:sp>
      <p:sp>
        <p:nvSpPr>
          <p:cNvPr id="181" name="Engineering education - “fundamentals” for sophomores                                         “applications” later (if ever)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Engineering education - “fundamentals” for sophomores </a:t>
            </a:r>
            <a:br/>
            <a:r>
              <a:t>                                       “applications” later (if ever) 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Research says that inductive teaching better promotes effective learning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Solution: First induction, then deduction. Let the students deduce the rules   </a:t>
            </a:r>
          </a:p>
        </p:txBody>
      </p:sp>
      <p:pic>
        <p:nvPicPr>
          <p:cNvPr id="182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99852" y="1587500"/>
            <a:ext cx="6909499" cy="7391043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ctive vs Reflective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Active vs Reflective Learners</a:t>
            </a:r>
          </a:p>
        </p:txBody>
      </p:sp>
      <p:sp>
        <p:nvSpPr>
          <p:cNvPr id="185" name="Active - doing something with the information…"/>
          <p:cNvSpPr txBox="1">
            <a:spLocks noGrp="1"/>
          </p:cNvSpPr>
          <p:nvPr>
            <p:ph type="body" sz="half" idx="1"/>
          </p:nvPr>
        </p:nvSpPr>
        <p:spPr>
          <a:xfrm>
            <a:off x="590550" y="1863340"/>
            <a:ext cx="22644100" cy="5286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Active - doing something with the information  </a:t>
            </a:r>
          </a:p>
          <a:p>
            <a:pPr marL="0" indent="0">
              <a:buSzTx/>
              <a:buNone/>
            </a:pPr>
            <a:r>
              <a:t>Reflective - examine information introspectively    </a:t>
            </a:r>
          </a:p>
        </p:txBody>
      </p:sp>
      <p:sp>
        <p:nvSpPr>
          <p:cNvPr id="186" name="Effective teaching strategy: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Effective teaching strategy: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Interleave lectures with pauses for thought and discussions &amp; problem solving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Emphasize both - </a:t>
            </a:r>
            <a:br/>
            <a:r>
              <a:t>fundamental understanding (reflective) &amp; problem solving (active)   </a:t>
            </a:r>
          </a:p>
        </p:txBody>
      </p:sp>
      <p:pic>
        <p:nvPicPr>
          <p:cNvPr id="187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86693" y="1440587"/>
            <a:ext cx="8454407" cy="6480505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equential vs Global Learners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Sequential vs Global Learners</a:t>
            </a:r>
          </a:p>
        </p:txBody>
      </p:sp>
      <p:sp>
        <p:nvSpPr>
          <p:cNvPr id="190" name="Standard curriculum follows sequential flow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algn="l" defTabSz="784225">
              <a:spcBef>
                <a:spcPts val="5000"/>
              </a:spcBef>
              <a:defRPr sz="4750"/>
            </a:pPr>
            <a:r>
              <a:t>Standard curriculum follows sequential flow </a:t>
            </a:r>
          </a:p>
          <a:p>
            <a:pPr marL="1918335" lvl="2" indent="-639444" algn="l" defTabSz="784225">
              <a:spcBef>
                <a:spcPts val="5000"/>
              </a:spcBef>
              <a:buSzPct val="50000"/>
              <a:buBlip>
                <a:blip r:embed="rId2"/>
              </a:buBlip>
              <a:defRPr sz="4750"/>
            </a:pPr>
            <a:r>
              <a:t>Instructors should pay special attention to help global learners </a:t>
            </a:r>
          </a:p>
          <a:p>
            <a:pPr marL="1918335" lvl="2" indent="-639444" algn="l" defTabSz="784225">
              <a:spcBef>
                <a:spcPts val="5000"/>
              </a:spcBef>
              <a:buSzPct val="50000"/>
              <a:buBlip>
                <a:blip r:embed="rId2"/>
              </a:buBlip>
              <a:defRPr sz="4750"/>
            </a:pPr>
            <a:r>
              <a:t>How? Provide more context, relate to previous courses, assign creativity </a:t>
            </a:r>
            <a:br/>
            <a:r>
              <a:t>exercises, encourage alternative solutions </a:t>
            </a:r>
          </a:p>
          <a:p>
            <a:pPr algn="l" defTabSz="784225">
              <a:spcBef>
                <a:spcPts val="5000"/>
              </a:spcBef>
              <a:defRPr sz="4750"/>
            </a:pPr>
            <a:r>
              <a:t>Challenge in COMP 530: No sequential path through an OS</a:t>
            </a:r>
          </a:p>
        </p:txBody>
      </p:sp>
      <p:pic>
        <p:nvPicPr>
          <p:cNvPr id="191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21200" y="2969852"/>
            <a:ext cx="7086600" cy="6197601"/>
          </a:xfrm>
          <a:prstGeom prst="rect">
            <a:avLst/>
          </a:prstGeom>
          <a:effectLst>
            <a:outerShdw blurRad="1231900" dist="606342" dir="3600000" rotWithShape="0">
              <a:srgbClr val="000000">
                <a:alpha val="79307"/>
              </a:srgbClr>
            </a:outerShdw>
          </a:effectLst>
        </p:spPr>
      </p:pic>
      <p:sp>
        <p:nvSpPr>
          <p:cNvPr id="192" name="Sequential learners can work with material they understood partially/superficially…"/>
          <p:cNvSpPr txBox="1">
            <a:spLocks noGrp="1"/>
          </p:cNvSpPr>
          <p:nvPr>
            <p:ph type="body" sz="quarter" idx="1"/>
          </p:nvPr>
        </p:nvSpPr>
        <p:spPr>
          <a:xfrm>
            <a:off x="209550" y="1790732"/>
            <a:ext cx="23660100" cy="270530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lvl="2">
              <a:buBlip>
                <a:blip r:embed="rId2"/>
              </a:buBlip>
            </a:pPr>
            <a:r>
              <a:t>Sequential learners can work with material they understood partially/superficially   </a:t>
            </a:r>
          </a:p>
          <a:p>
            <a:pPr lvl="2">
              <a:buBlip>
                <a:blip r:embed="rId2"/>
              </a:buBlip>
            </a:pPr>
            <a:r>
              <a:t>Global learners require a fuller picture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o how will you incorporate all the 32 styles?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So how will you incorporate all the 32 styles? </a:t>
            </a:r>
          </a:p>
        </p:txBody>
      </p:sp>
      <p:sp>
        <p:nvSpPr>
          <p:cNvPr id="195" name="You probably can’t all the time…"/>
          <p:cNvSpPr txBox="1"/>
          <p:nvPr/>
        </p:nvSpPr>
        <p:spPr>
          <a:xfrm>
            <a:off x="717550" y="7891140"/>
            <a:ext cx="22644100" cy="5286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algn="l">
              <a:spcBef>
                <a:spcPts val="5300"/>
              </a:spcBef>
              <a:defRPr sz="5000"/>
            </a:pPr>
            <a:r>
              <a:t>You probably can’t all the time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But covering a few strategies (poles of each dimension) should </a:t>
            </a:r>
            <a:br/>
            <a:r>
              <a:t>help a very large section of students  </a:t>
            </a:r>
          </a:p>
          <a:p>
            <a:pPr marL="2019300" lvl="2" indent="-673100" algn="l">
              <a:spcBef>
                <a:spcPts val="5300"/>
              </a:spcBef>
              <a:buSzPct val="50000"/>
              <a:buBlip>
                <a:blip r:embed="rId2"/>
              </a:buBlip>
              <a:defRPr sz="5000"/>
            </a:pPr>
            <a:r>
              <a:t>Experiment and evolve … 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79007" y="2794000"/>
            <a:ext cx="6360493" cy="6360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learning_teaching_styles.png" descr="learning_teaching_styles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7427" y="2001042"/>
            <a:ext cx="8198869" cy="5392021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inding Science in Edu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Finding Science in Education</a:t>
            </a:r>
          </a:p>
        </p:txBody>
      </p:sp>
      <p:sp>
        <p:nvSpPr>
          <p:cNvPr id="200" name="In OS research, the lag between idea and data is measured in yea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In OS research, the lag between idea and data is measured in years</a:t>
            </a:r>
          </a:p>
          <a:p>
            <a:pPr>
              <a:buBlip>
                <a:blip r:embed="rId2"/>
              </a:buBlip>
            </a:pPr>
            <a:r>
              <a:t>In teaching, the lag between course meeting and assessment can be as short as days, or even minutes!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Disclaim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Disclaimers</a:t>
            </a:r>
          </a:p>
        </p:txBody>
      </p:sp>
      <p:sp>
        <p:nvSpPr>
          <p:cNvPr id="123" name="I am not an education or psychology exper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I am not an education or psychology expert</a:t>
            </a:r>
          </a:p>
          <a:p>
            <a:pPr>
              <a:buBlip>
                <a:blip r:embed="rId2"/>
              </a:buBlip>
            </a:pPr>
            <a:r>
              <a:t>And some of the scholarly consensus has changed since I took a similar course</a:t>
            </a:r>
          </a:p>
          <a:p>
            <a:pPr>
              <a:buBlip>
                <a:blip r:embed="rId2"/>
              </a:buBlip>
            </a:pPr>
            <a:r>
              <a:t>Lessons: Stay humble, stay curious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isclaim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Disclaimer</a:t>
            </a:r>
          </a:p>
        </p:txBody>
      </p:sp>
      <p:sp>
        <p:nvSpPr>
          <p:cNvPr id="203" name="Recent research has somewhat challenged learning styles as the absolute truth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764540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Recent research has somewhat challenged learning styles as the absolute truth</a:t>
            </a:r>
          </a:p>
          <a:p>
            <a:pPr marL="1529080" lvl="1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Most people learn via most styles, and need all styles</a:t>
            </a:r>
          </a:p>
          <a:p>
            <a:pPr marL="2293620" lvl="2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Even if they have preferences</a:t>
            </a:r>
          </a:p>
          <a:p>
            <a:pPr marL="764540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Again, “some models are useful”</a:t>
            </a:r>
          </a:p>
          <a:p>
            <a:pPr marL="764540" indent="-764540" defTabSz="709930">
              <a:spcBef>
                <a:spcPts val="5000"/>
              </a:spcBef>
              <a:buBlip>
                <a:blip r:embed="rId2"/>
              </a:buBlip>
              <a:defRPr sz="5504"/>
            </a:pPr>
            <a:r>
              <a:t>And, these slides will likely need updates in future years, as humans collectively learn more about learning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ourse Planning and Evalu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Course Planning and Evaluation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What is your first step towards preparing a talk or writing a report?"/>
          <p:cNvSpPr txBox="1"/>
          <p:nvPr/>
        </p:nvSpPr>
        <p:spPr>
          <a:xfrm>
            <a:off x="1187450" y="4139555"/>
            <a:ext cx="15536813" cy="3705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673100" indent="-673100" algn="l">
              <a:spcBef>
                <a:spcPts val="5300"/>
              </a:spcBef>
              <a:buSzPct val="50000"/>
              <a:buBlip>
                <a:blip r:embed="rId2"/>
              </a:buBlip>
              <a:defRPr sz="5800"/>
            </a:pPr>
            <a:r>
              <a:t>What is your first step towards preparing a talk</a:t>
            </a:r>
            <a:br/>
            <a:r>
              <a:t>or writing a report?</a:t>
            </a:r>
          </a:p>
        </p:txBody>
      </p:sp>
      <p:pic>
        <p:nvPicPr>
          <p:cNvPr id="208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56100" y="3162300"/>
            <a:ext cx="6527800" cy="5130800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  <p:sp>
        <p:nvSpPr>
          <p:cNvPr id="209" name="©All Cartoons from Pinterest"/>
          <p:cNvSpPr txBox="1"/>
          <p:nvPr/>
        </p:nvSpPr>
        <p:spPr>
          <a:xfrm>
            <a:off x="18434052" y="8509000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©All Cartoons from Pinterest"/>
          <p:cNvSpPr txBox="1"/>
          <p:nvPr/>
        </p:nvSpPr>
        <p:spPr>
          <a:xfrm>
            <a:off x="19005552" y="9321800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  <p:sp>
        <p:nvSpPr>
          <p:cNvPr id="212" name="A new course…"/>
          <p:cNvSpPr txBox="1">
            <a:spLocks noGrp="1"/>
          </p:cNvSpPr>
          <p:nvPr>
            <p:ph type="body" sz="quarter" idx="1"/>
          </p:nvPr>
        </p:nvSpPr>
        <p:spPr>
          <a:xfrm>
            <a:off x="984250" y="1995909"/>
            <a:ext cx="17260789" cy="3176291"/>
          </a:xfrm>
          <a:prstGeom prst="rect">
            <a:avLst/>
          </a:prstGeom>
        </p:spPr>
        <p:txBody>
          <a:bodyPr/>
          <a:lstStyle/>
          <a:p>
            <a:pPr marL="673100" indent="-673100">
              <a:buBlip>
                <a:blip r:embed="rId2"/>
              </a:buBlip>
              <a:defRPr sz="6000"/>
            </a:pPr>
            <a:r>
              <a:t>A new course </a:t>
            </a:r>
          </a:p>
          <a:p>
            <a:pPr marL="673100" indent="-673100">
              <a:buBlip>
                <a:blip r:embed="rId2"/>
              </a:buBlip>
              <a:defRPr sz="6000"/>
            </a:pPr>
            <a:r>
              <a:t>A talk at a conference</a:t>
            </a:r>
          </a:p>
        </p:txBody>
      </p:sp>
      <p:sp>
        <p:nvSpPr>
          <p:cNvPr id="213" name="Why are you teaching this?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Why are you teaching this? </a:t>
            </a:r>
          </a:p>
        </p:txBody>
      </p:sp>
      <p:pic>
        <p:nvPicPr>
          <p:cNvPr id="214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1150" y="1879600"/>
            <a:ext cx="5905500" cy="7543800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©All Cartoons from Pinterest"/>
          <p:cNvSpPr txBox="1"/>
          <p:nvPr/>
        </p:nvSpPr>
        <p:spPr>
          <a:xfrm>
            <a:off x="19259552" y="12920047"/>
            <a:ext cx="440461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r>
              <a:t>©All Cartoons from Pinterest </a:t>
            </a:r>
          </a:p>
        </p:txBody>
      </p:sp>
      <p:sp>
        <p:nvSpPr>
          <p:cNvPr id="217" name="Why are you teaching this?"/>
          <p:cNvSpPr txBox="1">
            <a:spLocks noGrp="1"/>
          </p:cNvSpPr>
          <p:nvPr>
            <p:ph type="title"/>
          </p:nvPr>
        </p:nvSpPr>
        <p:spPr>
          <a:xfrm>
            <a:off x="2381250" y="355600"/>
            <a:ext cx="19621500" cy="11473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53084">
              <a:defRPr sz="7504"/>
            </a:lvl1pPr>
          </a:lstStyle>
          <a:p>
            <a:r>
              <a:t>Why are you teaching this? </a:t>
            </a:r>
          </a:p>
        </p:txBody>
      </p:sp>
      <p:sp>
        <p:nvSpPr>
          <p:cNvPr id="218" name="Goals tied to outcomes (e.g., what will the students be able to do?)…"/>
          <p:cNvSpPr txBox="1">
            <a:spLocks noGrp="1"/>
          </p:cNvSpPr>
          <p:nvPr>
            <p:ph type="body" sz="half" idx="1"/>
          </p:nvPr>
        </p:nvSpPr>
        <p:spPr>
          <a:xfrm>
            <a:off x="1404905" y="3546673"/>
            <a:ext cx="17813239" cy="662265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>
              <a:buBlip>
                <a:blip r:embed="rId2"/>
              </a:buBlip>
            </a:pPr>
            <a:r>
              <a:t>Goals tied to outcomes (e.g., what will the students be able to do?)</a:t>
            </a:r>
          </a:p>
          <a:p>
            <a:pPr lvl="2">
              <a:buBlip>
                <a:blip r:embed="rId2"/>
              </a:buBlip>
            </a:pPr>
            <a:r>
              <a:t>Your goals vs goals of the student (e.g., employment)</a:t>
            </a:r>
          </a:p>
          <a:p>
            <a:pPr>
              <a:buBlip>
                <a:blip r:embed="rId2"/>
              </a:buBlip>
            </a:pPr>
            <a:r>
              <a:t>Listing the goals will serve as a basis for designing the course/talk</a:t>
            </a:r>
          </a:p>
          <a:p>
            <a:pPr>
              <a:buBlip>
                <a:blip r:embed="rId2"/>
              </a:buBlip>
            </a:pPr>
            <a:r>
              <a:t>Evaluation will be easier - have you achieved those goals?</a:t>
            </a:r>
          </a:p>
          <a:p>
            <a:pPr>
              <a:buBlip>
                <a:blip r:embed="rId2"/>
              </a:buBlip>
            </a:pPr>
            <a:r>
              <a:t>Methods of assessment - operational definition of your goals</a:t>
            </a:r>
          </a:p>
        </p:txBody>
      </p:sp>
      <p:pic>
        <p:nvPicPr>
          <p:cNvPr id="219" name="ba1d767049c431952800055635c44e01.jpg" descr="ba1d767049c431952800055635c44e01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40908" y="8100049"/>
            <a:ext cx="5219701" cy="4914901"/>
          </a:xfrm>
          <a:prstGeom prst="rect">
            <a:avLst/>
          </a:prstGeom>
          <a:effectLst>
            <a:outerShdw blurRad="990600" dist="468309" dir="3600000" rotWithShape="0">
              <a:srgbClr val="000000">
                <a:alpha val="94973"/>
              </a:srgbClr>
            </a:outerShdw>
          </a:effectLst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Bloom’s Taxonomy  (Revised by Anderson and Krathwohl 2001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643889">
              <a:defRPr sz="8736"/>
            </a:pPr>
            <a:r>
              <a:t>Bloom’s Taxonomy </a:t>
            </a:r>
            <a:br/>
            <a:r>
              <a:t>(Revised by Anderson and Krathwohl 2001)</a:t>
            </a:r>
          </a:p>
        </p:txBody>
      </p:sp>
      <p:sp>
        <p:nvSpPr>
          <p:cNvPr id="222" name="My test questions:…"/>
          <p:cNvSpPr txBox="1">
            <a:spLocks noGrp="1"/>
          </p:cNvSpPr>
          <p:nvPr>
            <p:ph type="body" sz="quarter" idx="1"/>
          </p:nvPr>
        </p:nvSpPr>
        <p:spPr>
          <a:xfrm>
            <a:off x="15079065" y="3892550"/>
            <a:ext cx="7948998" cy="80391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631189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My test questions: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simple definition questions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simple word problems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challenging problems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performance analysis</a:t>
            </a:r>
          </a:p>
          <a:p>
            <a:pPr marL="1262379" lvl="1" indent="-631189" defTabSz="586104">
              <a:spcBef>
                <a:spcPts val="4100"/>
              </a:spcBef>
              <a:buBlip>
                <a:blip r:embed="rId2"/>
              </a:buBlip>
              <a:defRPr sz="4544"/>
            </a:pPr>
            <a:r>
              <a:t>Some “what if?” questions</a:t>
            </a:r>
          </a:p>
        </p:txBody>
      </p:sp>
      <p:sp>
        <p:nvSpPr>
          <p:cNvPr id="223" name="Bloom’s Taxonomy  (levels of educational objectives)…"/>
          <p:cNvSpPr txBox="1"/>
          <p:nvPr/>
        </p:nvSpPr>
        <p:spPr>
          <a:xfrm>
            <a:off x="1518131" y="3892550"/>
            <a:ext cx="13434872" cy="803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algn="l" defTabSz="619125">
              <a:spcBef>
                <a:spcPts val="3900"/>
              </a:spcBef>
              <a:defRPr sz="6300">
                <a:solidFill>
                  <a:schemeClr val="accent1">
                    <a:hueOff val="-317807"/>
                    <a:satOff val="15445"/>
                    <a:lumOff val="10392"/>
                  </a:schemeClr>
                </a:solidFill>
              </a:defRPr>
            </a:pPr>
            <a:r>
              <a:t>Bloom’s Taxonomy </a:t>
            </a:r>
            <a:br/>
            <a:r>
              <a:t>(levels of educational objectives) 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Remember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Understand - interpret, infer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Apply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Analyze - how different components relate to each other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Evaluate - make judgements based on criteria </a:t>
            </a:r>
          </a:p>
          <a:p>
            <a:pPr marL="1514475" lvl="2" indent="-504825" algn="l" defTabSz="619125">
              <a:spcBef>
                <a:spcPts val="3900"/>
              </a:spcBef>
              <a:buSzPct val="50000"/>
              <a:buBlip>
                <a:blip r:embed="rId2"/>
              </a:buBlip>
              <a:defRPr sz="3750"/>
            </a:pPr>
            <a:r>
              <a:t>Create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loom’s Taxonomy Less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Bloom’s Taxonomy Lessons</a:t>
            </a:r>
          </a:p>
        </p:txBody>
      </p:sp>
      <p:sp>
        <p:nvSpPr>
          <p:cNvPr id="226" name="Different learning objectives have different assessment metho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Different learning objectives have different assessment methods</a:t>
            </a:r>
          </a:p>
          <a:p>
            <a:pPr>
              <a:buBlip>
                <a:blip r:embed="rId2"/>
              </a:buBlip>
            </a:pPr>
            <a:r>
              <a:t>In courses, students realize different degrees of mastery</a:t>
            </a:r>
          </a:p>
          <a:p>
            <a:pPr lvl="1">
              <a:buBlip>
                <a:blip r:embed="rId2"/>
              </a:buBlip>
            </a:pPr>
            <a:r>
              <a:t>Good to measure at each level</a:t>
            </a:r>
          </a:p>
          <a:p>
            <a:pPr lvl="2">
              <a:buBlip>
                <a:blip r:embed="rId2"/>
              </a:buBlip>
            </a:pPr>
            <a:r>
              <a:t>Builds confidence, if nothing else!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Bold Assertion:  People are differen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254052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Bold Assertion: </a:t>
            </a:r>
            <a:br/>
            <a:r>
              <a:t>People are different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ld Assertion:  People are differen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254052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Bold Assertion: </a:t>
            </a:r>
            <a:br/>
            <a:r>
              <a:t>People are different</a:t>
            </a:r>
          </a:p>
        </p:txBody>
      </p:sp>
      <p:sp>
        <p:nvSpPr>
          <p:cNvPr id="128" name="Hence: Many, many personality tests/types Most fun and no real scientific grounding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3912407" cy="80391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711200" indent="-711200" defTabSz="660400">
              <a:spcBef>
                <a:spcPts val="4700"/>
              </a:spcBef>
              <a:buBlip>
                <a:blip r:embed="rId2"/>
              </a:buBlip>
              <a:defRPr sz="5120"/>
            </a:pPr>
            <a:r>
              <a:t>Hence: Many, many personality tests/types</a:t>
            </a:r>
            <a:br/>
            <a:r>
              <a:t>Most fun and no real scientific grounding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2"/>
              </a:buBlip>
              <a:defRPr sz="5120"/>
            </a:pPr>
            <a:r>
              <a:t>Big 5/OCEAN (actually scientifically validated): </a:t>
            </a:r>
            <a:br/>
            <a:r>
              <a:rPr u="sng"/>
              <a:t>O</a:t>
            </a:r>
            <a:r>
              <a:t>penness: curious vs cautious</a:t>
            </a:r>
            <a:br/>
            <a:r>
              <a:rPr u="sng"/>
              <a:t>C</a:t>
            </a:r>
            <a:r>
              <a:t>onscientiousness: organized vs. careless</a:t>
            </a:r>
            <a:br/>
            <a:r>
              <a:rPr u="sng"/>
              <a:t>E</a:t>
            </a:r>
            <a:r>
              <a:t>xtraversion: outgoing vs. reserved</a:t>
            </a:r>
            <a:br/>
            <a:r>
              <a:rPr u="sng"/>
              <a:t>A</a:t>
            </a:r>
            <a:r>
              <a:t>greeableness: compassionate vs. critical</a:t>
            </a:r>
            <a:br/>
            <a:r>
              <a:rPr u="sng"/>
              <a:t>N</a:t>
            </a:r>
            <a:r>
              <a:t>euroticism: sensitive vs. confident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2"/>
              </a:buBlip>
              <a:defRPr sz="5120"/>
            </a:pPr>
            <a:r>
              <a:t>Myers-Briggs (e.g., INTJ)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Bold Assertion:  People are differen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254052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Bold Assertion: </a:t>
            </a:r>
            <a:br/>
            <a:r>
              <a:t>People are different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7875" y="733730"/>
            <a:ext cx="8039101" cy="3670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4725" y="5359603"/>
            <a:ext cx="7645401" cy="836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Hence: Many, many personality tests/types Most fun and no real scientific grounding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3912407" cy="80391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711200" indent="-711200" defTabSz="660400">
              <a:spcBef>
                <a:spcPts val="4700"/>
              </a:spcBef>
              <a:buBlip>
                <a:blip r:embed="rId4"/>
              </a:buBlip>
              <a:defRPr sz="5120"/>
            </a:pPr>
            <a:r>
              <a:t>Hence: Many, many personality tests/types</a:t>
            </a:r>
            <a:br/>
            <a:r>
              <a:t>Most fun and no real scientific grounding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4"/>
              </a:buBlip>
              <a:defRPr sz="5120"/>
            </a:pPr>
            <a:r>
              <a:t>Big 5/OCEAN (actually scientifically validated): </a:t>
            </a:r>
            <a:br/>
            <a:r>
              <a:rPr u="sng"/>
              <a:t>O</a:t>
            </a:r>
            <a:r>
              <a:t>penness: curious vs cautious</a:t>
            </a:r>
            <a:br/>
            <a:r>
              <a:rPr u="sng"/>
              <a:t>C</a:t>
            </a:r>
            <a:r>
              <a:t>onscientiousness: organized vs. careless</a:t>
            </a:r>
            <a:br/>
            <a:r>
              <a:rPr u="sng"/>
              <a:t>E</a:t>
            </a:r>
            <a:r>
              <a:t>xtraversion: outgoing vs. reserved</a:t>
            </a:r>
            <a:br/>
            <a:r>
              <a:rPr u="sng"/>
              <a:t>A</a:t>
            </a:r>
            <a:r>
              <a:t>greeableness: compassionate vs. critical</a:t>
            </a:r>
            <a:br/>
            <a:r>
              <a:rPr u="sng"/>
              <a:t>N</a:t>
            </a:r>
            <a:r>
              <a:t>euroticism: sensitive vs. confident</a:t>
            </a:r>
          </a:p>
          <a:p>
            <a:pPr marL="1422400" lvl="1" indent="-711200" defTabSz="660400">
              <a:spcBef>
                <a:spcPts val="4700"/>
              </a:spcBef>
              <a:buBlip>
                <a:blip r:embed="rId4"/>
              </a:buBlip>
              <a:defRPr sz="5120"/>
            </a:pPr>
            <a:r>
              <a:t>Myers-Briggs (e.g., INTJ)</a:t>
            </a:r>
          </a:p>
        </p:txBody>
      </p:sp>
      <p:sp>
        <p:nvSpPr>
          <p:cNvPr id="134" name="Silly quizzes are obv. Copyright buzzfeed"/>
          <p:cNvSpPr txBox="1"/>
          <p:nvPr/>
        </p:nvSpPr>
        <p:spPr>
          <a:xfrm>
            <a:off x="17103126" y="4621467"/>
            <a:ext cx="630859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Silly quizzes are obv. Copyright buzzfeed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esson 1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Lesson 1:</a:t>
            </a:r>
          </a:p>
        </p:txBody>
      </p:sp>
      <p:sp>
        <p:nvSpPr>
          <p:cNvPr id="137" name="What worked for you to learn,  will NOT work for all of your studen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What worked for you to learn, </a:t>
            </a:r>
            <a:br/>
            <a:r>
              <a:t>will NOT work for all of your students</a:t>
            </a:r>
          </a:p>
          <a:p>
            <a:pPr>
              <a:buBlip>
                <a:blip r:embed="rId2"/>
              </a:buBlip>
            </a:pPr>
            <a:r>
              <a:t>And, it is not the students’ shortcoming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89454" y="7169668"/>
            <a:ext cx="6324601" cy="5016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Image stolen from The Simpsons, via google images"/>
          <p:cNvSpPr txBox="1"/>
          <p:nvPr/>
        </p:nvSpPr>
        <p:spPr>
          <a:xfrm>
            <a:off x="16094880" y="12275531"/>
            <a:ext cx="783412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Image stolen from The Simpsons, via google images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ll models are wrong,  Some are usefu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All models are wrong, </a:t>
            </a:r>
            <a:br/>
            <a:r>
              <a:t>Some are useful</a:t>
            </a:r>
          </a:p>
        </p:txBody>
      </p:sp>
      <p:sp>
        <p:nvSpPr>
          <p:cNvPr id="142" name="My favorite: the Whole Brain Dominance Instrument"/>
          <p:cNvSpPr txBox="1">
            <a:spLocks noGrp="1"/>
          </p:cNvSpPr>
          <p:nvPr>
            <p:ph type="body" sz="quarter" idx="1"/>
          </p:nvPr>
        </p:nvSpPr>
        <p:spPr>
          <a:xfrm>
            <a:off x="2387600" y="3898900"/>
            <a:ext cx="19621500" cy="2732873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</a:lstStyle>
          <a:p>
            <a:r>
              <a:t>My favorite: the Whole Brain Dominance Instrument</a:t>
            </a:r>
          </a:p>
        </p:txBody>
      </p:sp>
      <p:graphicFrame>
        <p:nvGraphicFramePr>
          <p:cNvPr id="143" name="Table 1"/>
          <p:cNvGraphicFramePr/>
          <p:nvPr/>
        </p:nvGraphicFramePr>
        <p:xfrm>
          <a:off x="6310654" y="6485407"/>
          <a:ext cx="12406029" cy="440173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413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8065">
                <a:tc>
                  <a:txBody>
                    <a:bodyPr/>
                    <a:lstStyle/>
                    <a:p>
                      <a:pPr>
                        <a:defRPr sz="5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Left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Right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Analytical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Visionary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Detail-Oriented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Empathetic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4" name="People have varying degrees of comfort in each area"/>
          <p:cNvSpPr txBox="1"/>
          <p:nvPr/>
        </p:nvSpPr>
        <p:spPr>
          <a:xfrm>
            <a:off x="2387600" y="10613608"/>
            <a:ext cx="19621500" cy="2732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889000" indent="-889000" algn="l">
              <a:spcBef>
                <a:spcPts val="5900"/>
              </a:spcBef>
              <a:buSzPct val="47000"/>
              <a:buBlip>
                <a:blip r:embed="rId2"/>
              </a:buBlip>
              <a:defRPr sz="6400"/>
            </a:lvl1pPr>
          </a:lstStyle>
          <a:p>
            <a:r>
              <a:t>People have varying degrees of comfort in each area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Example: Bill Clinton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7979368" cy="3429000"/>
          </a:xfrm>
          <a:prstGeom prst="rect">
            <a:avLst/>
          </a:prstGeom>
        </p:spPr>
        <p:txBody>
          <a:bodyPr/>
          <a:lstStyle/>
          <a:p>
            <a:r>
              <a:t>Example: Bill Clinton</a:t>
            </a:r>
          </a:p>
        </p:txBody>
      </p:sp>
      <p:sp>
        <p:nvSpPr>
          <p:cNvPr id="147" name="42nd President of the United States  (1992—2000); spouse of Hillary Clint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t>42nd President of the United States </a:t>
            </a:r>
            <a:br/>
            <a:r>
              <a:t>(1992—2000); spouse of Hillary Clinton</a:t>
            </a:r>
          </a:p>
          <a:p>
            <a:pPr>
              <a:buBlip>
                <a:blip r:embed="rId2"/>
              </a:buBlip>
            </a:pPr>
            <a:r>
              <a:t>Only US President from my home state of</a:t>
            </a:r>
            <a:br/>
            <a:r>
              <a:t>Arkansas</a:t>
            </a:r>
          </a:p>
          <a:p>
            <a:pPr>
              <a:buBlip>
                <a:blip r:embed="rId2"/>
              </a:buBlip>
            </a:pPr>
            <a:r>
              <a:t>Widely considered an exceptional speaker </a:t>
            </a:r>
          </a:p>
          <a:p>
            <a:pPr lvl="1">
              <a:buBlip>
                <a:blip r:embed="rId2"/>
              </a:buBlip>
            </a:pPr>
            <a:r>
              <a:t>Why?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65753" y="-57724"/>
            <a:ext cx="5846619" cy="803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e formula for a Clinton Speech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5896150" cy="342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The formula for a Clinton Speech</a:t>
            </a:r>
          </a:p>
        </p:txBody>
      </p:sp>
      <p:sp>
        <p:nvSpPr>
          <p:cNvPr id="151" name="I feel your pain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1568651" cy="80391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I feel your pain</a:t>
            </a:r>
          </a:p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Here is why you are experiencing your pain</a:t>
            </a:r>
          </a:p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I have a vision for a world without your pain</a:t>
            </a:r>
          </a:p>
          <a:p>
            <a:pPr marL="1146047" indent="-1146047" defTabSz="775969">
              <a:spcBef>
                <a:spcPts val="5500"/>
              </a:spcBef>
              <a:buSzPct val="100000"/>
              <a:buAutoNum type="arabicPeriod"/>
              <a:defRPr sz="6016"/>
            </a:pPr>
            <a:r>
              <a:t>And a 12-point plan to accomplish it!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65753" y="-57724"/>
            <a:ext cx="5846619" cy="80391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3" name="Table 1"/>
          <p:cNvGraphicFramePr/>
          <p:nvPr/>
        </p:nvGraphicFramePr>
        <p:xfrm>
          <a:off x="11808310" y="8783996"/>
          <a:ext cx="12406029" cy="440173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413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5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8065">
                <a:tc>
                  <a:txBody>
                    <a:bodyPr/>
                    <a:lstStyle/>
                    <a:p>
                      <a:pPr>
                        <a:defRPr sz="50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Left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Right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Analytical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Visionary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8065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Detail-Oriented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858585"/>
                          </a:solidFill>
                        </a:rPr>
                        <a:t>Empathetic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1072</Words>
  <Application>Microsoft Office PowerPoint</Application>
  <PresentationFormat>Custom</PresentationFormat>
  <Paragraphs>144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Helvetica Neue</vt:lpstr>
      <vt:lpstr>Marker Felt</vt:lpstr>
      <vt:lpstr>GraphPaper</vt:lpstr>
      <vt:lpstr>COMP 915 Learning Styles and Course Planning </vt:lpstr>
      <vt:lpstr>Disclaimers</vt:lpstr>
      <vt:lpstr>Bold Assertion:  People are different</vt:lpstr>
      <vt:lpstr>Bold Assertion:  People are different</vt:lpstr>
      <vt:lpstr>Bold Assertion:  People are different</vt:lpstr>
      <vt:lpstr>Lesson 1:</vt:lpstr>
      <vt:lpstr>All models are wrong,  Some are useful</vt:lpstr>
      <vt:lpstr>Example: Bill Clinton</vt:lpstr>
      <vt:lpstr>The formula for a Clinton Speech</vt:lpstr>
      <vt:lpstr>Learning Styles: A Teaching-Specific Model</vt:lpstr>
      <vt:lpstr>Sensing and Intuitive Learners</vt:lpstr>
      <vt:lpstr>Sensing and Intuitive Learners</vt:lpstr>
      <vt:lpstr>Visual and Auditory Learners</vt:lpstr>
      <vt:lpstr>A Note on Kinesthetic Learning</vt:lpstr>
      <vt:lpstr>Inductive vs Deductive Learners</vt:lpstr>
      <vt:lpstr>Active vs Reflective Learners</vt:lpstr>
      <vt:lpstr>Sequential vs Global Learners</vt:lpstr>
      <vt:lpstr>So how will you incorporate all the 32 styles? </vt:lpstr>
      <vt:lpstr>Finding Science in Education</vt:lpstr>
      <vt:lpstr>Disclaimer</vt:lpstr>
      <vt:lpstr>Course Planning and Evaluation</vt:lpstr>
      <vt:lpstr>PowerPoint Presentation</vt:lpstr>
      <vt:lpstr>Why are you teaching this? </vt:lpstr>
      <vt:lpstr>Why are you teaching this? </vt:lpstr>
      <vt:lpstr>Bloom’s Taxonomy  (Revised by Anderson and Krathwohl 2001)</vt:lpstr>
      <vt:lpstr>Bloom’s Taxonomy Lessons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 915 Learning Styles and Course Planning </dc:title>
  <dc:creator>James H. Anderson</dc:creator>
  <cp:lastModifiedBy>Administrator</cp:lastModifiedBy>
  <cp:revision>2</cp:revision>
  <dcterms:modified xsi:type="dcterms:W3CDTF">2024-01-30T17:59:38Z</dcterms:modified>
</cp:coreProperties>
</file>