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4" r:id="rId3"/>
    <p:sldId id="385" r:id="rId4"/>
    <p:sldId id="393" r:id="rId5"/>
    <p:sldId id="395" r:id="rId6"/>
    <p:sldId id="394" r:id="rId7"/>
    <p:sldId id="386" r:id="rId8"/>
    <p:sldId id="387" r:id="rId9"/>
    <p:sldId id="388" r:id="rId10"/>
    <p:sldId id="3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2535" autoAdjust="0"/>
  </p:normalViewPr>
  <p:slideViewPr>
    <p:cSldViewPr>
      <p:cViewPr varScale="1">
        <p:scale>
          <a:sx n="145" d="100"/>
          <a:sy n="145" d="100"/>
        </p:scale>
        <p:origin x="5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915: Technical Communication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Course Planning,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sz="2800" dirty="0"/>
              <a:t>Portions courtesy Fred Brooks, Jim Anderson, </a:t>
            </a:r>
            <a:r>
              <a:rPr lang="en-US" sz="2800" dirty="0" err="1"/>
              <a:t>Samarjit</a:t>
            </a:r>
            <a:r>
              <a:rPr lang="en-US" sz="2800" dirty="0"/>
              <a:t> Chakraborty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Topological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topics invariably related by dependencies on some way.</a:t>
            </a:r>
          </a:p>
          <a:p>
            <a:r>
              <a:rPr lang="en-US" dirty="0"/>
              <a:t>Think hard about how to do                                     a </a:t>
            </a:r>
            <a:r>
              <a:rPr lang="en-US" dirty="0">
                <a:solidFill>
                  <a:srgbClr val="C00000"/>
                </a:solidFill>
              </a:rPr>
              <a:t>topological sort </a:t>
            </a:r>
            <a:r>
              <a:rPr lang="en-US" dirty="0"/>
              <a:t>to create                                           a linear ordering.</a:t>
            </a:r>
          </a:p>
          <a:p>
            <a:r>
              <a:rPr lang="en-US" dirty="0"/>
              <a:t>Think hard about the                                                    </a:t>
            </a:r>
            <a:r>
              <a:rPr lang="en-US" dirty="0">
                <a:solidFill>
                  <a:srgbClr val="C00000"/>
                </a:solidFill>
              </a:rPr>
              <a:t>rate at which                                                                   complexity should be                                                      exposed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r>
              <a:rPr lang="en-US"/>
              <a:t>Comp 915,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97650"/>
            <a:ext cx="2895600" cy="260350"/>
          </a:xfrm>
        </p:spPr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6616303" y="1955800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B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7741841" y="3054350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E</a:t>
            </a:r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706916" y="1979613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D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970441" y="2443163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5493941" y="3063875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</a:t>
            </a: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5459016" y="1989138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5722541" y="2452688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5949553" y="221297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H="1">
            <a:off x="5978128" y="2414588"/>
            <a:ext cx="823913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 rot="5400000">
            <a:off x="6605910" y="3464719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6698890" y="4546600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C</a:t>
            </a: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8571298" y="4579938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E</a:t>
            </a:r>
          </a:p>
        </p:txBody>
      </p:sp>
      <p:sp>
        <p:nvSpPr>
          <p:cNvPr id="18" name="Oval 20"/>
          <p:cNvSpPr>
            <a:spLocks noChangeArrowheads="1"/>
          </p:cNvSpPr>
          <p:nvPr/>
        </p:nvSpPr>
        <p:spPr bwMode="auto">
          <a:xfrm>
            <a:off x="7437823" y="4570413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D</a:t>
            </a:r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4377965" y="4565650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5541603" y="4579938"/>
            <a:ext cx="504825" cy="47625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B</a:t>
            </a:r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>
            <a:off x="6032140" y="4803775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4898665" y="48133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7918835" y="48133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9"/>
          <p:cNvSpPr>
            <a:spLocks/>
          </p:cNvSpPr>
          <p:nvPr/>
        </p:nvSpPr>
        <p:spPr bwMode="auto">
          <a:xfrm>
            <a:off x="4727215" y="4300538"/>
            <a:ext cx="2135188" cy="274637"/>
          </a:xfrm>
          <a:custGeom>
            <a:avLst/>
            <a:gdLst/>
            <a:ahLst/>
            <a:cxnLst>
              <a:cxn ang="0">
                <a:pos x="0" y="173"/>
              </a:cxn>
              <a:cxn ang="0">
                <a:pos x="363" y="46"/>
              </a:cxn>
              <a:cxn ang="0">
                <a:pos x="927" y="18"/>
              </a:cxn>
              <a:cxn ang="0">
                <a:pos x="1345" y="155"/>
              </a:cxn>
            </a:cxnLst>
            <a:rect l="0" t="0" r="r" b="b"/>
            <a:pathLst>
              <a:path w="1345" h="173">
                <a:moveTo>
                  <a:pt x="0" y="173"/>
                </a:moveTo>
                <a:cubicBezTo>
                  <a:pt x="104" y="122"/>
                  <a:pt x="209" y="72"/>
                  <a:pt x="363" y="46"/>
                </a:cubicBezTo>
                <a:cubicBezTo>
                  <a:pt x="517" y="20"/>
                  <a:pt x="763" y="0"/>
                  <a:pt x="927" y="18"/>
                </a:cubicBezTo>
                <a:cubicBezTo>
                  <a:pt x="1091" y="36"/>
                  <a:pt x="1218" y="95"/>
                  <a:pt x="1345" y="155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Course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</a:t>
            </a:r>
            <a:r>
              <a:rPr lang="en-US" dirty="0">
                <a:solidFill>
                  <a:srgbClr val="C00000"/>
                </a:solidFill>
              </a:rPr>
              <a:t>context</a:t>
            </a:r>
            <a:r>
              <a:rPr lang="en-US" dirty="0"/>
              <a:t>: We can talk about planning </a:t>
            </a:r>
            <a:r>
              <a:rPr lang="en-US" dirty="0" err="1"/>
              <a:t>w.r.t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course you teach at UNC (less interesting),</a:t>
            </a:r>
          </a:p>
          <a:p>
            <a:pPr lvl="1"/>
            <a:r>
              <a:rPr lang="en-US" dirty="0"/>
              <a:t>or a course you may teach in the “real world”   (more interesting).  Two possibilities: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teaching college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research university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What are your expectations regarding </a:t>
            </a:r>
            <a:r>
              <a:rPr lang="en-US" dirty="0">
                <a:solidFill>
                  <a:srgbClr val="C00000"/>
                </a:solidFill>
              </a:rPr>
              <a:t>teaching load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How long do you think it takes to </a:t>
            </a:r>
            <a:r>
              <a:rPr lang="en-US" dirty="0">
                <a:solidFill>
                  <a:srgbClr val="C00000"/>
                </a:solidFill>
              </a:rPr>
              <a:t>prep a new class</a:t>
            </a:r>
            <a:r>
              <a:rPr lang="en-US" dirty="0"/>
              <a:t>?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Course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How to determine how much can be covered in a semester?</a:t>
            </a:r>
          </a:p>
          <a:p>
            <a:pPr lvl="1"/>
            <a:r>
              <a:rPr lang="en-US" dirty="0"/>
              <a:t>Look at syllabi created by people you trust.</a:t>
            </a:r>
          </a:p>
          <a:p>
            <a:pPr lvl="1"/>
            <a:r>
              <a:rPr lang="en-US" dirty="0"/>
              <a:t>Search the web and see what’s covered at other schools.</a:t>
            </a:r>
          </a:p>
          <a:p>
            <a:pPr lvl="1"/>
            <a:r>
              <a:rPr lang="en-US" dirty="0"/>
              <a:t>Guess.</a:t>
            </a:r>
          </a:p>
          <a:p>
            <a:pPr lvl="2"/>
            <a:r>
              <a:rPr lang="en-US" dirty="0"/>
              <a:t>I can guess pretty accurately based on slide count.</a:t>
            </a:r>
          </a:p>
          <a:p>
            <a:pPr lvl="1"/>
            <a:r>
              <a:rPr lang="en-US" dirty="0"/>
              <a:t>Keep records.</a:t>
            </a:r>
          </a:p>
          <a:p>
            <a:pPr lvl="2"/>
            <a:r>
              <a:rPr lang="en-US" dirty="0"/>
              <a:t>The first time you teach a class, you may not get it completely right.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Comp 915, Spring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Planning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C85F-F5D3-53AF-8D18-3143EF26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42E49-D96E-5706-0F04-66B243814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Forces you to think about the practicalities of the course, it’s a contract  </a:t>
            </a:r>
          </a:p>
          <a:p>
            <a:r>
              <a:rPr lang="en-US" sz="2800" dirty="0"/>
              <a:t>How much time – lectures, homework, studying …</a:t>
            </a:r>
          </a:p>
          <a:p>
            <a:r>
              <a:rPr lang="en-US" sz="2800" dirty="0"/>
              <a:t>Contents – schedule, special rules, evaluation criteria </a:t>
            </a:r>
          </a:p>
          <a:p>
            <a:r>
              <a:rPr lang="en-US" sz="2800" dirty="0"/>
              <a:t>More details, the better it is </a:t>
            </a:r>
          </a:p>
          <a:p>
            <a:r>
              <a:rPr lang="en-US" sz="2800" dirty="0"/>
              <a:t>Should help students understand what is expected from them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3D407-F3AD-6922-DF69-592582DF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D4F40B-6430-5053-986D-19EBB46748D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UNC prescribes a lot of content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65646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0233-5BFB-4C16-48FA-CDA7F1AD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Course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6205-16F7-37F4-3483-CFF0B744E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Parenting 101: You get the behavior you reward</a:t>
            </a:r>
          </a:p>
          <a:p>
            <a:endParaRPr lang="en-US" sz="2800" dirty="0"/>
          </a:p>
          <a:p>
            <a:r>
              <a:rPr lang="en-US" dirty="0"/>
              <a:t>So, what behavior do you want?</a:t>
            </a:r>
          </a:p>
          <a:p>
            <a:pPr lvl="1"/>
            <a:r>
              <a:rPr lang="en-US" dirty="0"/>
              <a:t>Trying again on an assignment / learning from mistakes</a:t>
            </a:r>
          </a:p>
          <a:p>
            <a:pPr lvl="2"/>
            <a:r>
              <a:rPr lang="en-US" dirty="0"/>
              <a:t>Gary Bishop would give half credit on a resubmitted assignment for all missed questions</a:t>
            </a:r>
          </a:p>
          <a:p>
            <a:pPr lvl="1"/>
            <a:r>
              <a:rPr lang="en-US" dirty="0"/>
              <a:t>Self-management of minor scheduling conflicts</a:t>
            </a:r>
          </a:p>
          <a:p>
            <a:pPr lvl="2"/>
            <a:r>
              <a:rPr lang="en-US" dirty="0"/>
              <a:t>I give 72 late hours with no penalty, raises threshold of issues I handle</a:t>
            </a:r>
          </a:p>
          <a:p>
            <a:pPr lvl="1"/>
            <a:r>
              <a:rPr lang="en-US" dirty="0"/>
              <a:t>Students helping other students?</a:t>
            </a:r>
          </a:p>
          <a:p>
            <a:pPr lvl="2"/>
            <a:r>
              <a:rPr lang="en-US" dirty="0"/>
              <a:t>Group assignments: (effective) bonus for working alone or not?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18AF6-E354-1451-922B-DB4BD635A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4781A-1D46-FA22-6265-E3B73D6A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Textbook and Reading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6746E-DEFA-E688-1CDE-953A7DC5C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Textbook or not? What is the course?</a:t>
            </a:r>
          </a:p>
          <a:p>
            <a:r>
              <a:rPr lang="en-US" sz="2800" dirty="0"/>
              <a:t>Compile chapters from multiple textbooks </a:t>
            </a:r>
          </a:p>
          <a:p>
            <a:r>
              <a:rPr lang="en-US" sz="2800" dirty="0"/>
              <a:t>Cost of the textbook </a:t>
            </a:r>
          </a:p>
          <a:p>
            <a:pPr lvl="1"/>
            <a:r>
              <a:rPr lang="en-US" dirty="0"/>
              <a:t>Consider older editions or delta in a newer revision</a:t>
            </a:r>
          </a:p>
          <a:p>
            <a:r>
              <a:rPr lang="en-US" sz="2800" dirty="0"/>
              <a:t>Assign reading materials judiciously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6AFF0-927A-8575-9B02-E9153B0E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5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Course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How many exams?</a:t>
            </a:r>
          </a:p>
          <a:p>
            <a:pPr lvl="1"/>
            <a:r>
              <a:rPr lang="en-US" dirty="0"/>
              <a:t>One midterm is too stressful.</a:t>
            </a:r>
          </a:p>
          <a:p>
            <a:pPr lvl="1"/>
            <a:r>
              <a:rPr lang="en-US" dirty="0"/>
              <a:t>Good to have first midterm by drop day.</a:t>
            </a:r>
          </a:p>
          <a:p>
            <a:pPr lvl="1"/>
            <a:r>
              <a:rPr lang="en-US" dirty="0"/>
              <a:t>Avoid major religious holidays (and for graduate courses, perhaps major conference deadlines too).</a:t>
            </a:r>
          </a:p>
          <a:p>
            <a:pPr lvl="2"/>
            <a:r>
              <a:rPr lang="en-US" dirty="0"/>
              <a:t>Specifically consider holy days of obligation</a:t>
            </a:r>
          </a:p>
          <a:p>
            <a:r>
              <a:rPr lang="en-US" dirty="0"/>
              <a:t>Make a plan in advance for missed exams</a:t>
            </a:r>
          </a:p>
          <a:p>
            <a:pPr lvl="1"/>
            <a:r>
              <a:rPr lang="en-US" dirty="0"/>
              <a:t>My strategy: </a:t>
            </a:r>
          </a:p>
          <a:p>
            <a:pPr lvl="2"/>
            <a:r>
              <a:rPr lang="en-US" dirty="0"/>
              <a:t>I usually ask for all conflicts by 2</a:t>
            </a:r>
            <a:r>
              <a:rPr lang="en-US" baseline="30000" dirty="0"/>
              <a:t>nd</a:t>
            </a:r>
            <a:r>
              <a:rPr lang="en-US" dirty="0"/>
              <a:t> week of the class, possibly move on a big boo boo</a:t>
            </a:r>
          </a:p>
          <a:p>
            <a:pPr lvl="2"/>
            <a:r>
              <a:rPr lang="en-US" dirty="0"/>
              <a:t>Ask students to make up exam </a:t>
            </a:r>
            <a:r>
              <a:rPr lang="en-US" u="sng" dirty="0"/>
              <a:t>early </a:t>
            </a:r>
            <a:r>
              <a:rPr lang="en-US" dirty="0"/>
              <a:t>(why?)</a:t>
            </a:r>
          </a:p>
          <a:p>
            <a:pPr lvl="2"/>
            <a:r>
              <a:rPr lang="en-US" dirty="0"/>
              <a:t>If a student doesn’t come at all, average other exams (why?)</a:t>
            </a:r>
          </a:p>
          <a:p>
            <a:pPr lvl="1"/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Course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8432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Other issues:</a:t>
            </a:r>
          </a:p>
          <a:p>
            <a:pPr lvl="1"/>
            <a:r>
              <a:rPr lang="en-US" dirty="0"/>
              <a:t>What can you assume about </a:t>
            </a:r>
            <a:r>
              <a:rPr lang="en-US" dirty="0">
                <a:solidFill>
                  <a:srgbClr val="C00000"/>
                </a:solidFill>
              </a:rPr>
              <a:t>student background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Do you teach to the A students, the B students, the C students,… ?</a:t>
            </a:r>
          </a:p>
          <a:p>
            <a:pPr lvl="1"/>
            <a:r>
              <a:rPr lang="en-US" dirty="0"/>
              <a:t>What are your </a:t>
            </a:r>
            <a:r>
              <a:rPr lang="en-US" dirty="0">
                <a:solidFill>
                  <a:srgbClr val="C00000"/>
                </a:solidFill>
              </a:rPr>
              <a:t>goals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How do your goals affect planning?</a:t>
            </a:r>
          </a:p>
          <a:p>
            <a:pPr lvl="1"/>
            <a:r>
              <a:rPr lang="en-US" dirty="0"/>
              <a:t>How does your course </a:t>
            </a:r>
            <a:r>
              <a:rPr lang="en-US" dirty="0">
                <a:solidFill>
                  <a:srgbClr val="C00000"/>
                </a:solidFill>
              </a:rPr>
              <a:t>fit</a:t>
            </a:r>
            <a:r>
              <a:rPr lang="en-US" dirty="0"/>
              <a:t> within the broader course sequence?</a:t>
            </a:r>
          </a:p>
          <a:p>
            <a:pPr lvl="2"/>
            <a:r>
              <a:rPr lang="en-US" dirty="0"/>
              <a:t>Why would this be an issue?</a:t>
            </a:r>
          </a:p>
          <a:p>
            <a:pPr lvl="2"/>
            <a:r>
              <a:rPr lang="en-US" dirty="0"/>
              <a:t>Advice: Teach the </a:t>
            </a:r>
            <a:r>
              <a:rPr lang="en-US" dirty="0" err="1"/>
              <a:t>prereq</a:t>
            </a:r>
            <a:r>
              <a:rPr lang="en-US" dirty="0"/>
              <a:t> course to your “usual” course</a:t>
            </a:r>
          </a:p>
          <a:p>
            <a:pPr lvl="1"/>
            <a:r>
              <a:rPr lang="en-US" dirty="0"/>
              <a:t>Should a project be required?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Powerpoint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white board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Record lectures / whiteboard contents or not?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2080"/>
            <a:ext cx="9142413" cy="1095270"/>
          </a:xfrm>
        </p:spPr>
        <p:txBody>
          <a:bodyPr>
            <a:normAutofit/>
          </a:bodyPr>
          <a:lstStyle/>
          <a:p>
            <a:r>
              <a:rPr lang="en-US" u="sng" dirty="0"/>
              <a:t>A Basic Planning Model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From: </a:t>
            </a:r>
            <a:r>
              <a:rPr lang="en-US" sz="1600" i="1" dirty="0"/>
              <a:t>Teaching at Carolina - A Handbook for Instructors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035" y="1533980"/>
            <a:ext cx="9385152" cy="4876800"/>
          </a:xfrm>
        </p:spPr>
        <p:txBody>
          <a:bodyPr>
            <a:normAutofit fontScale="92500"/>
          </a:bodyPr>
          <a:lstStyle/>
          <a:p>
            <a:pPr lvl="1"/>
            <a:r>
              <a:rPr lang="en-US" sz="2400" dirty="0"/>
              <a:t>What is the place of this course in the curriculum?</a:t>
            </a:r>
          </a:p>
          <a:p>
            <a:pPr lvl="1"/>
            <a:r>
              <a:rPr lang="en-US" sz="2400" dirty="0"/>
              <a:t>What kinds of skills and levels of knowledge can you expect of students?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Teaching at UNC is probably different from both MIT and App. State.</a:t>
            </a:r>
          </a:p>
          <a:p>
            <a:pPr lvl="1"/>
            <a:r>
              <a:rPr lang="en-US" sz="2400" dirty="0"/>
              <a:t>How do you want students to be “different” by the end of the class?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“Research has shown that factual content beyond the final exam is … lost within a few weeks.”</a:t>
            </a:r>
          </a:p>
          <a:p>
            <a:pPr lvl="1"/>
            <a:r>
              <a:rPr lang="en-US" sz="2400" dirty="0"/>
              <a:t>What themes, fundamental principles, or synthesizing ideas does the course involve?</a:t>
            </a:r>
          </a:p>
          <a:p>
            <a:pPr lvl="1"/>
            <a:r>
              <a:rPr lang="en-US" sz="2400" dirty="0"/>
              <a:t>What are the major instructional units which the course naturally divides?</a:t>
            </a:r>
          </a:p>
          <a:p>
            <a:pPr lvl="1"/>
            <a:r>
              <a:rPr lang="en-US" sz="2400" dirty="0"/>
              <a:t>What kinds of learning experiences seems appropriate for students to master the course goals and objectives?</a:t>
            </a:r>
          </a:p>
          <a:p>
            <a:pPr lvl="1"/>
            <a:r>
              <a:rPr lang="en-US" sz="2400" dirty="0"/>
              <a:t>How will you evaluate student achievement?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11432</TotalTime>
  <Words>749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Course Planning, Part 2</vt:lpstr>
      <vt:lpstr>Course Planning</vt:lpstr>
      <vt:lpstr>Course Planning</vt:lpstr>
      <vt:lpstr>Syllabus</vt:lpstr>
      <vt:lpstr>Course Policies</vt:lpstr>
      <vt:lpstr>Textbook and Reading Materials</vt:lpstr>
      <vt:lpstr>Course Planning</vt:lpstr>
      <vt:lpstr>Course Planning</vt:lpstr>
      <vt:lpstr>A Basic Planning Model From: Teaching at Carolina - A Handbook for Instructors</vt:lpstr>
      <vt:lpstr>Topological Sort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Administrator</cp:lastModifiedBy>
  <cp:revision>213</cp:revision>
  <dcterms:created xsi:type="dcterms:W3CDTF">2012-09-21T01:57:31Z</dcterms:created>
  <dcterms:modified xsi:type="dcterms:W3CDTF">2024-02-02T18:44:57Z</dcterms:modified>
</cp:coreProperties>
</file>