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95" r:id="rId2"/>
    <p:sldId id="304" r:id="rId3"/>
    <p:sldId id="303" r:id="rId4"/>
    <p:sldId id="320" r:id="rId5"/>
    <p:sldId id="314" r:id="rId6"/>
    <p:sldId id="315" r:id="rId7"/>
    <p:sldId id="316" r:id="rId8"/>
    <p:sldId id="317" r:id="rId9"/>
    <p:sldId id="321" r:id="rId10"/>
    <p:sldId id="322" r:id="rId11"/>
    <p:sldId id="323" r:id="rId12"/>
    <p:sldId id="298" r:id="rId13"/>
    <p:sldId id="307" r:id="rId14"/>
    <p:sldId id="318" r:id="rId15"/>
    <p:sldId id="319" r:id="rId16"/>
    <p:sldId id="306" r:id="rId17"/>
    <p:sldId id="311" r:id="rId18"/>
    <p:sldId id="308" r:id="rId19"/>
    <p:sldId id="312" r:id="rId20"/>
    <p:sldId id="309" r:id="rId21"/>
    <p:sldId id="313" r:id="rId22"/>
    <p:sldId id="296" r:id="rId23"/>
  </p:sldIdLst>
  <p:sldSz cx="9144000" cy="6858000" type="letter"/>
  <p:notesSz cx="7023100" cy="9309100"/>
  <p:defaultTextStyle>
    <a:defPPr>
      <a:defRPr lang="en-US"/>
    </a:defPPr>
    <a:lvl1pPr algn="l" rtl="0" eaLnBrk="0" fontAlgn="base" hangingPunct="0">
      <a:spcBef>
        <a:spcPct val="0"/>
      </a:spcBef>
      <a:spcAft>
        <a:spcPct val="0"/>
      </a:spcAft>
      <a:defRPr sz="2400" b="1" kern="1200">
        <a:solidFill>
          <a:schemeClr val="tx2"/>
        </a:solidFill>
        <a:latin typeface="Helvetica" charset="0"/>
        <a:ea typeface="ＭＳ Ｐゴシック" charset="0"/>
        <a:cs typeface="+mn-cs"/>
      </a:defRPr>
    </a:lvl1pPr>
    <a:lvl2pPr marL="457200" algn="l" rtl="0" eaLnBrk="0" fontAlgn="base" hangingPunct="0">
      <a:spcBef>
        <a:spcPct val="0"/>
      </a:spcBef>
      <a:spcAft>
        <a:spcPct val="0"/>
      </a:spcAft>
      <a:defRPr sz="2400" b="1" kern="1200">
        <a:solidFill>
          <a:schemeClr val="tx2"/>
        </a:solidFill>
        <a:latin typeface="Helvetica" charset="0"/>
        <a:ea typeface="ＭＳ Ｐゴシック" charset="0"/>
        <a:cs typeface="+mn-cs"/>
      </a:defRPr>
    </a:lvl2pPr>
    <a:lvl3pPr marL="914400" algn="l" rtl="0" eaLnBrk="0" fontAlgn="base" hangingPunct="0">
      <a:spcBef>
        <a:spcPct val="0"/>
      </a:spcBef>
      <a:spcAft>
        <a:spcPct val="0"/>
      </a:spcAft>
      <a:defRPr sz="2400" b="1" kern="1200">
        <a:solidFill>
          <a:schemeClr val="tx2"/>
        </a:solidFill>
        <a:latin typeface="Helvetica" charset="0"/>
        <a:ea typeface="ＭＳ Ｐゴシック" charset="0"/>
        <a:cs typeface="+mn-cs"/>
      </a:defRPr>
    </a:lvl3pPr>
    <a:lvl4pPr marL="1371600" algn="l" rtl="0" eaLnBrk="0" fontAlgn="base" hangingPunct="0">
      <a:spcBef>
        <a:spcPct val="0"/>
      </a:spcBef>
      <a:spcAft>
        <a:spcPct val="0"/>
      </a:spcAft>
      <a:defRPr sz="2400" b="1" kern="1200">
        <a:solidFill>
          <a:schemeClr val="tx2"/>
        </a:solidFill>
        <a:latin typeface="Helvetica" charset="0"/>
        <a:ea typeface="ＭＳ Ｐゴシック" charset="0"/>
        <a:cs typeface="+mn-cs"/>
      </a:defRPr>
    </a:lvl4pPr>
    <a:lvl5pPr marL="1828800" algn="l" rtl="0" eaLnBrk="0" fontAlgn="base" hangingPunct="0">
      <a:spcBef>
        <a:spcPct val="0"/>
      </a:spcBef>
      <a:spcAft>
        <a:spcPct val="0"/>
      </a:spcAft>
      <a:defRPr sz="2400" b="1" kern="1200">
        <a:solidFill>
          <a:schemeClr val="tx2"/>
        </a:solidFill>
        <a:latin typeface="Helvetica" charset="0"/>
        <a:ea typeface="ＭＳ Ｐゴシック" charset="0"/>
        <a:cs typeface="+mn-cs"/>
      </a:defRPr>
    </a:lvl5pPr>
    <a:lvl6pPr marL="2286000" algn="l" defTabSz="457200" rtl="0" eaLnBrk="1" latinLnBrk="0" hangingPunct="1">
      <a:defRPr sz="2400" b="1" kern="1200">
        <a:solidFill>
          <a:schemeClr val="tx2"/>
        </a:solidFill>
        <a:latin typeface="Helvetica" charset="0"/>
        <a:ea typeface="ＭＳ Ｐゴシック" charset="0"/>
        <a:cs typeface="+mn-cs"/>
      </a:defRPr>
    </a:lvl6pPr>
    <a:lvl7pPr marL="2743200" algn="l" defTabSz="457200" rtl="0" eaLnBrk="1" latinLnBrk="0" hangingPunct="1">
      <a:defRPr sz="2400" b="1" kern="1200">
        <a:solidFill>
          <a:schemeClr val="tx2"/>
        </a:solidFill>
        <a:latin typeface="Helvetica" charset="0"/>
        <a:ea typeface="ＭＳ Ｐゴシック" charset="0"/>
        <a:cs typeface="+mn-cs"/>
      </a:defRPr>
    </a:lvl7pPr>
    <a:lvl8pPr marL="3200400" algn="l" defTabSz="457200" rtl="0" eaLnBrk="1" latinLnBrk="0" hangingPunct="1">
      <a:defRPr sz="2400" b="1" kern="1200">
        <a:solidFill>
          <a:schemeClr val="tx2"/>
        </a:solidFill>
        <a:latin typeface="Helvetica" charset="0"/>
        <a:ea typeface="ＭＳ Ｐゴシック" charset="0"/>
        <a:cs typeface="+mn-cs"/>
      </a:defRPr>
    </a:lvl8pPr>
    <a:lvl9pPr marL="3657600" algn="l" defTabSz="457200" rtl="0" eaLnBrk="1" latinLnBrk="0" hangingPunct="1">
      <a:defRPr sz="2400" b="1" kern="1200">
        <a:solidFill>
          <a:schemeClr val="tx2"/>
        </a:solidFill>
        <a:latin typeface="Helvetica"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0E30"/>
    <a:srgbClr val="228A5E"/>
    <a:srgbClr val="FFCC66"/>
    <a:srgbClr val="CCCCCC"/>
    <a:srgbClr val="FF6FCF"/>
    <a:srgbClr val="66FFFF"/>
    <a:srgbClr val="08DE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78" autoAdjust="0"/>
    <p:restoredTop sz="94954" autoAdjust="0"/>
  </p:normalViewPr>
  <p:slideViewPr>
    <p:cSldViewPr snapToGrid="0">
      <p:cViewPr varScale="1">
        <p:scale>
          <a:sx n="146" d="100"/>
          <a:sy n="146" d="100"/>
        </p:scale>
        <p:origin x="11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1752"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23111" y="346321"/>
            <a:ext cx="3042124" cy="466378"/>
          </a:xfrm>
          <a:prstGeom prst="rect">
            <a:avLst/>
          </a:prstGeom>
          <a:noFill/>
          <a:ln w="9525">
            <a:noFill/>
            <a:miter lim="800000"/>
            <a:headEnd/>
            <a:tailEnd/>
          </a:ln>
          <a:effectLst/>
        </p:spPr>
        <p:txBody>
          <a:bodyPr vert="horz" wrap="square" lIns="19944" tIns="0" rIns="19944" bIns="0" numCol="1" anchor="t" anchorCtr="0" compatLnSpc="1">
            <a:prstTxWarp prst="textNoShape">
              <a:avLst/>
            </a:prstTxWarp>
          </a:bodyPr>
          <a:lstStyle>
            <a:lvl1pPr defTabSz="959329">
              <a:lnSpc>
                <a:spcPct val="90000"/>
              </a:lnSpc>
              <a:defRPr sz="900" b="0" i="1">
                <a:latin typeface="Arial" charset="0"/>
                <a:ea typeface="+mn-ea"/>
              </a:defRPr>
            </a:lvl1pPr>
          </a:lstStyle>
          <a:p>
            <a:pPr>
              <a:defRPr/>
            </a:pPr>
            <a:endParaRPr lang="en-US" dirty="0"/>
          </a:p>
        </p:txBody>
      </p:sp>
      <p:sp>
        <p:nvSpPr>
          <p:cNvPr id="3075" name="Rectangle 3"/>
          <p:cNvSpPr>
            <a:spLocks noGrp="1" noChangeArrowheads="1"/>
          </p:cNvSpPr>
          <p:nvPr>
            <p:ph type="dt" sz="quarter" idx="1"/>
          </p:nvPr>
        </p:nvSpPr>
        <p:spPr bwMode="auto">
          <a:xfrm>
            <a:off x="3657865" y="346321"/>
            <a:ext cx="3042124" cy="466378"/>
          </a:xfrm>
          <a:prstGeom prst="rect">
            <a:avLst/>
          </a:prstGeom>
          <a:noFill/>
          <a:ln w="9525">
            <a:noFill/>
            <a:miter lim="800000"/>
            <a:headEnd/>
            <a:tailEnd/>
          </a:ln>
          <a:effectLst/>
        </p:spPr>
        <p:txBody>
          <a:bodyPr vert="horz" wrap="square" lIns="19944" tIns="0" rIns="19944" bIns="0" numCol="1" anchor="t" anchorCtr="0" compatLnSpc="1">
            <a:prstTxWarp prst="textNoShape">
              <a:avLst/>
            </a:prstTxWarp>
          </a:bodyPr>
          <a:lstStyle>
            <a:lvl1pPr algn="r" defTabSz="959329">
              <a:lnSpc>
                <a:spcPct val="90000"/>
              </a:lnSpc>
              <a:defRPr sz="900" b="0" i="1">
                <a:latin typeface="Arial" charset="0"/>
                <a:ea typeface="+mn-ea"/>
              </a:defRPr>
            </a:lvl1pPr>
          </a:lstStyle>
          <a:p>
            <a:pPr>
              <a:defRPr/>
            </a:pPr>
            <a:endParaRPr lang="en-US" dirty="0"/>
          </a:p>
        </p:txBody>
      </p:sp>
      <p:sp>
        <p:nvSpPr>
          <p:cNvPr id="3076" name="Rectangle 4"/>
          <p:cNvSpPr>
            <a:spLocks noGrp="1" noChangeArrowheads="1"/>
          </p:cNvSpPr>
          <p:nvPr>
            <p:ph type="ftr" sz="quarter" idx="2"/>
          </p:nvPr>
        </p:nvSpPr>
        <p:spPr bwMode="auto">
          <a:xfrm>
            <a:off x="323111" y="8496401"/>
            <a:ext cx="3042124" cy="466379"/>
          </a:xfrm>
          <a:prstGeom prst="rect">
            <a:avLst/>
          </a:prstGeom>
          <a:noFill/>
          <a:ln w="9525">
            <a:noFill/>
            <a:miter lim="800000"/>
            <a:headEnd/>
            <a:tailEnd/>
          </a:ln>
          <a:effectLst/>
        </p:spPr>
        <p:txBody>
          <a:bodyPr vert="horz" wrap="square" lIns="19944" tIns="0" rIns="19944" bIns="0" numCol="1" anchor="b" anchorCtr="0" compatLnSpc="1">
            <a:prstTxWarp prst="textNoShape">
              <a:avLst/>
            </a:prstTxWarp>
          </a:bodyPr>
          <a:lstStyle>
            <a:lvl1pPr defTabSz="959329">
              <a:lnSpc>
                <a:spcPct val="90000"/>
              </a:lnSpc>
              <a:defRPr sz="900" b="0" i="1">
                <a:latin typeface="Arial" charset="0"/>
                <a:ea typeface="+mn-ea"/>
              </a:defRPr>
            </a:lvl1pPr>
          </a:lstStyle>
          <a:p>
            <a:pPr>
              <a:defRPr/>
            </a:pPr>
            <a:endParaRPr lang="en-US" dirty="0"/>
          </a:p>
        </p:txBody>
      </p:sp>
      <p:sp>
        <p:nvSpPr>
          <p:cNvPr id="3077" name="Rectangle 5"/>
          <p:cNvSpPr>
            <a:spLocks noGrp="1" noChangeArrowheads="1"/>
          </p:cNvSpPr>
          <p:nvPr>
            <p:ph type="sldNum" sz="quarter" idx="3"/>
          </p:nvPr>
        </p:nvSpPr>
        <p:spPr bwMode="auto">
          <a:xfrm>
            <a:off x="3657865" y="8496401"/>
            <a:ext cx="3042124" cy="466379"/>
          </a:xfrm>
          <a:prstGeom prst="rect">
            <a:avLst/>
          </a:prstGeom>
          <a:noFill/>
          <a:ln w="9525">
            <a:noFill/>
            <a:miter lim="800000"/>
            <a:headEnd/>
            <a:tailEnd/>
          </a:ln>
          <a:effectLst/>
        </p:spPr>
        <p:txBody>
          <a:bodyPr vert="horz" wrap="square" lIns="19944" tIns="0" rIns="19944" bIns="0" numCol="1" anchor="b" anchorCtr="0" compatLnSpc="1">
            <a:prstTxWarp prst="textNoShape">
              <a:avLst/>
            </a:prstTxWarp>
          </a:bodyPr>
          <a:lstStyle>
            <a:lvl1pPr algn="r" defTabSz="957858">
              <a:lnSpc>
                <a:spcPct val="90000"/>
              </a:lnSpc>
              <a:defRPr sz="900" b="0" i="1">
                <a:latin typeface="Arial" charset="0"/>
              </a:defRPr>
            </a:lvl1pPr>
          </a:lstStyle>
          <a:p>
            <a:fld id="{2192D258-2495-BD41-8EC0-068215E23F5B}" type="slidenum">
              <a:rPr lang="en-US"/>
              <a:pPr/>
              <a:t>‹#›</a:t>
            </a:fld>
            <a:endParaRPr lang="en-US" dirty="0"/>
          </a:p>
        </p:txBody>
      </p:sp>
    </p:spTree>
    <p:extLst>
      <p:ext uri="{BB962C8B-B14F-4D97-AF65-F5344CB8AC3E}">
        <p14:creationId xmlns:p14="http://schemas.microsoft.com/office/powerpoint/2010/main" val="708302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ftr" sz="quarter" idx="4"/>
          </p:nvPr>
        </p:nvSpPr>
        <p:spPr bwMode="auto">
          <a:xfrm>
            <a:off x="0" y="8844261"/>
            <a:ext cx="3042124" cy="464839"/>
          </a:xfrm>
          <a:prstGeom prst="rect">
            <a:avLst/>
          </a:prstGeom>
          <a:noFill/>
          <a:ln w="9525">
            <a:noFill/>
            <a:miter lim="800000"/>
            <a:headEnd/>
            <a:tailEnd/>
          </a:ln>
          <a:effectLst/>
        </p:spPr>
        <p:txBody>
          <a:bodyPr vert="horz" wrap="square" lIns="19944" tIns="0" rIns="19944" bIns="0" numCol="1" anchor="b" anchorCtr="0" compatLnSpc="1">
            <a:prstTxWarp prst="textNoShape">
              <a:avLst/>
            </a:prstTxWarp>
          </a:bodyPr>
          <a:lstStyle>
            <a:lvl1pPr defTabSz="959329">
              <a:defRPr sz="900" b="0" i="1">
                <a:solidFill>
                  <a:schemeClr val="tx1"/>
                </a:solidFill>
                <a:latin typeface="Times New Roman" pitchFamily="-96" charset="0"/>
                <a:ea typeface="+mn-ea"/>
              </a:defRPr>
            </a:lvl1pPr>
          </a:lstStyle>
          <a:p>
            <a:pPr>
              <a:defRPr/>
            </a:pPr>
            <a:endParaRPr lang="en-US" dirty="0"/>
          </a:p>
        </p:txBody>
      </p:sp>
      <p:sp>
        <p:nvSpPr>
          <p:cNvPr id="2053" name="Rectangle 5"/>
          <p:cNvSpPr>
            <a:spLocks noGrp="1" noChangeArrowheads="1"/>
          </p:cNvSpPr>
          <p:nvPr>
            <p:ph type="sldNum" sz="quarter" idx="5"/>
          </p:nvPr>
        </p:nvSpPr>
        <p:spPr bwMode="auto">
          <a:xfrm>
            <a:off x="3980976" y="8844261"/>
            <a:ext cx="3042124" cy="464839"/>
          </a:xfrm>
          <a:prstGeom prst="rect">
            <a:avLst/>
          </a:prstGeom>
          <a:noFill/>
          <a:ln w="9525">
            <a:noFill/>
            <a:miter lim="800000"/>
            <a:headEnd/>
            <a:tailEnd/>
          </a:ln>
          <a:effectLst/>
        </p:spPr>
        <p:txBody>
          <a:bodyPr vert="horz" wrap="square" lIns="19944" tIns="0" rIns="19944" bIns="0" numCol="1" anchor="b" anchorCtr="0" compatLnSpc="1">
            <a:prstTxWarp prst="textNoShape">
              <a:avLst/>
            </a:prstTxWarp>
          </a:bodyPr>
          <a:lstStyle>
            <a:lvl1pPr algn="r" defTabSz="959329">
              <a:defRPr sz="900" b="0" i="1">
                <a:solidFill>
                  <a:schemeClr val="tx1"/>
                </a:solidFill>
                <a:latin typeface="Times New Roman" pitchFamily="-96" charset="0"/>
                <a:ea typeface="+mn-ea"/>
              </a:defRPr>
            </a:lvl1pPr>
          </a:lstStyle>
          <a:p>
            <a:pPr>
              <a:defRPr/>
            </a:pPr>
            <a:endParaRPr lang="en-US" dirty="0"/>
          </a:p>
        </p:txBody>
      </p:sp>
      <p:sp>
        <p:nvSpPr>
          <p:cNvPr id="2054" name="Rectangle 6"/>
          <p:cNvSpPr>
            <a:spLocks noChangeArrowheads="1"/>
          </p:cNvSpPr>
          <p:nvPr/>
        </p:nvSpPr>
        <p:spPr bwMode="auto">
          <a:xfrm>
            <a:off x="3330181" y="9064368"/>
            <a:ext cx="364262" cy="260125"/>
          </a:xfrm>
          <a:prstGeom prst="rect">
            <a:avLst/>
          </a:prstGeom>
          <a:noFill/>
          <a:ln w="9525">
            <a:noFill/>
            <a:miter lim="800000"/>
            <a:headEnd/>
            <a:tailEnd/>
          </a:ln>
          <a:effectLst/>
        </p:spPr>
        <p:txBody>
          <a:bodyPr wrap="none" lIns="91407" tIns="46536" rIns="91407" bIns="46536">
            <a:spAutoFit/>
          </a:bodyPr>
          <a:lstStyle/>
          <a:p>
            <a:pPr algn="ctr" defTabSz="910348">
              <a:lnSpc>
                <a:spcPct val="90000"/>
              </a:lnSpc>
            </a:pPr>
            <a:fld id="{5FCD8B1C-221A-8C47-AA95-D51E09178D77}" type="slidenum">
              <a:rPr lang="en-US" sz="1200" b="0">
                <a:solidFill>
                  <a:schemeClr val="tx1"/>
                </a:solidFill>
                <a:latin typeface="Times" charset="0"/>
              </a:rPr>
              <a:pPr algn="ctr" defTabSz="910348">
                <a:lnSpc>
                  <a:spcPct val="90000"/>
                </a:lnSpc>
              </a:pPr>
              <a:t>‹#›</a:t>
            </a:fld>
            <a:endParaRPr lang="en-US" sz="1200" b="0" dirty="0">
              <a:solidFill>
                <a:schemeClr val="tx1"/>
              </a:solidFill>
              <a:latin typeface="Times" charset="0"/>
            </a:endParaRPr>
          </a:p>
        </p:txBody>
      </p:sp>
      <p:sp>
        <p:nvSpPr>
          <p:cNvPr id="2055" name="Rectangle 7"/>
          <p:cNvSpPr>
            <a:spLocks noGrp="1" noChangeArrowheads="1"/>
          </p:cNvSpPr>
          <p:nvPr>
            <p:ph type="body" sz="quarter" idx="3"/>
          </p:nvPr>
        </p:nvSpPr>
        <p:spPr bwMode="auto">
          <a:xfrm>
            <a:off x="0" y="4508327"/>
            <a:ext cx="7023100" cy="4202024"/>
          </a:xfrm>
          <a:prstGeom prst="rect">
            <a:avLst/>
          </a:prstGeom>
          <a:noFill/>
          <a:ln w="9525">
            <a:noFill/>
            <a:miter lim="800000"/>
            <a:headEnd/>
            <a:tailEnd/>
          </a:ln>
          <a:effectLst/>
        </p:spPr>
        <p:txBody>
          <a:bodyPr vert="horz" wrap="square" lIns="96394" tIns="48198" rIns="96394" bIns="4819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8"/>
          <p:cNvSpPr>
            <a:spLocks noGrp="1" noRot="1" noChangeAspect="1" noChangeArrowheads="1" noTextEdit="1"/>
          </p:cNvSpPr>
          <p:nvPr>
            <p:ph type="sldImg" idx="2"/>
          </p:nvPr>
        </p:nvSpPr>
        <p:spPr bwMode="auto">
          <a:xfrm>
            <a:off x="595313" y="0"/>
            <a:ext cx="5946775" cy="44608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50543550"/>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40000"/>
      </a:spcBef>
      <a:spcAft>
        <a:spcPct val="0"/>
      </a:spcAft>
      <a:defRPr sz="1200" kern="1200">
        <a:solidFill>
          <a:schemeClr val="tx1"/>
        </a:solidFill>
        <a:latin typeface="Times" pitchFamily="-96" charset="0"/>
        <a:ea typeface="ＭＳ Ｐゴシック" charset="0"/>
        <a:cs typeface="+mn-cs"/>
      </a:defRPr>
    </a:lvl1pPr>
    <a:lvl2pPr marL="457200" algn="l" rtl="0" eaLnBrk="0" fontAlgn="base" hangingPunct="0">
      <a:lnSpc>
        <a:spcPct val="90000"/>
      </a:lnSpc>
      <a:spcBef>
        <a:spcPct val="40000"/>
      </a:spcBef>
      <a:spcAft>
        <a:spcPct val="0"/>
      </a:spcAft>
      <a:defRPr sz="1200" kern="1200">
        <a:solidFill>
          <a:schemeClr val="tx1"/>
        </a:solidFill>
        <a:latin typeface="Times" pitchFamily="-9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Times" pitchFamily="-9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Times" pitchFamily="-9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Times" pitchFamily="-9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sz="1700" dirty="0">
              <a:latin typeface="Times" charset="0"/>
            </a:endParaRPr>
          </a:p>
        </p:txBody>
      </p:sp>
    </p:spTree>
    <p:extLst>
      <p:ext uri="{BB962C8B-B14F-4D97-AF65-F5344CB8AC3E}">
        <p14:creationId xmlns:p14="http://schemas.microsoft.com/office/powerpoint/2010/main" val="3064073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21141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9845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2777844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Tree>
    <p:extLst>
      <p:ext uri="{BB962C8B-B14F-4D97-AF65-F5344CB8AC3E}">
        <p14:creationId xmlns:p14="http://schemas.microsoft.com/office/powerpoint/2010/main" val="317443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Tree>
    <p:extLst>
      <p:ext uri="{BB962C8B-B14F-4D97-AF65-F5344CB8AC3E}">
        <p14:creationId xmlns:p14="http://schemas.microsoft.com/office/powerpoint/2010/main" val="2613092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Tree>
    <p:extLst>
      <p:ext uri="{BB962C8B-B14F-4D97-AF65-F5344CB8AC3E}">
        <p14:creationId xmlns:p14="http://schemas.microsoft.com/office/powerpoint/2010/main" val="393237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Tree>
    <p:extLst>
      <p:ext uri="{BB962C8B-B14F-4D97-AF65-F5344CB8AC3E}">
        <p14:creationId xmlns:p14="http://schemas.microsoft.com/office/powerpoint/2010/main" val="108671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Tree>
    <p:extLst>
      <p:ext uri="{BB962C8B-B14F-4D97-AF65-F5344CB8AC3E}">
        <p14:creationId xmlns:p14="http://schemas.microsoft.com/office/powerpoint/2010/main" val="3432902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Tree>
    <p:extLst>
      <p:ext uri="{BB962C8B-B14F-4D97-AF65-F5344CB8AC3E}">
        <p14:creationId xmlns:p14="http://schemas.microsoft.com/office/powerpoint/2010/main" val="291577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Tree>
    <p:extLst>
      <p:ext uri="{BB962C8B-B14F-4D97-AF65-F5344CB8AC3E}">
        <p14:creationId xmlns:p14="http://schemas.microsoft.com/office/powerpoint/2010/main" val="94925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11729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Tree>
    <p:extLst>
      <p:ext uri="{BB962C8B-B14F-4D97-AF65-F5344CB8AC3E}">
        <p14:creationId xmlns:p14="http://schemas.microsoft.com/office/powerpoint/2010/main" val="1317426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3461531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156879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188281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53557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2088487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133734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285231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202877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ndParaRPr>
          </a:p>
        </p:txBody>
      </p:sp>
    </p:spTree>
    <p:extLst>
      <p:ext uri="{BB962C8B-B14F-4D97-AF65-F5344CB8AC3E}">
        <p14:creationId xmlns:p14="http://schemas.microsoft.com/office/powerpoint/2010/main" val="316189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4254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59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269875"/>
            <a:ext cx="2028825"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1825" y="269875"/>
            <a:ext cx="5935663"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653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269875"/>
            <a:ext cx="7427913" cy="796925"/>
          </a:xfrm>
        </p:spPr>
        <p:txBody>
          <a:bodyPr/>
          <a:lstStyle/>
          <a:p>
            <a:r>
              <a:rPr lang="en-US"/>
              <a:t>Click to edit Master title style</a:t>
            </a:r>
          </a:p>
        </p:txBody>
      </p:sp>
      <p:sp>
        <p:nvSpPr>
          <p:cNvPr id="3" name="Content Placeholder 2"/>
          <p:cNvSpPr>
            <a:spLocks noGrp="1"/>
          </p:cNvSpPr>
          <p:nvPr>
            <p:ph sz="half" idx="1"/>
          </p:nvPr>
        </p:nvSpPr>
        <p:spPr>
          <a:xfrm>
            <a:off x="631825" y="1479550"/>
            <a:ext cx="3970338"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4563" y="1479550"/>
            <a:ext cx="3971925" cy="230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4563" y="3940175"/>
            <a:ext cx="3971925" cy="230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8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89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9229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1825" y="1479550"/>
            <a:ext cx="3970338" cy="476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563" y="1479550"/>
            <a:ext cx="3971925" cy="476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71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880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22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42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587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728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1320800" y="269875"/>
            <a:ext cx="7427913" cy="796925"/>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631825" y="1479550"/>
            <a:ext cx="8094663" cy="4768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8747125" y="6629400"/>
            <a:ext cx="339725" cy="228600"/>
          </a:xfrm>
          <a:prstGeom prst="rect">
            <a:avLst/>
          </a:prstGeom>
          <a:noFill/>
          <a:ln w="12700">
            <a:noFill/>
            <a:miter lim="800000"/>
            <a:headEnd type="none" w="sm" len="sm"/>
            <a:tailEnd type="none" w="sm" len="sm"/>
          </a:ln>
          <a:effectLst/>
        </p:spPr>
        <p:txBody>
          <a:bodyPr wrap="none">
            <a:spAutoFit/>
          </a:bodyPr>
          <a:lstStyle>
            <a:lvl1pPr>
              <a:defRPr sz="2400" b="1">
                <a:solidFill>
                  <a:schemeClr val="tx2"/>
                </a:solidFill>
                <a:latin typeface="Helvetica" charset="0"/>
                <a:ea typeface="ＭＳ Ｐゴシック" charset="0"/>
              </a:defRPr>
            </a:lvl1pPr>
            <a:lvl2pPr marL="742950" indent="-285750">
              <a:defRPr sz="2400" b="1">
                <a:solidFill>
                  <a:schemeClr val="tx2"/>
                </a:solidFill>
                <a:latin typeface="Helvetica" charset="0"/>
                <a:ea typeface="ＭＳ Ｐゴシック" charset="0"/>
              </a:defRPr>
            </a:lvl2pPr>
            <a:lvl3pPr marL="1143000" indent="-228600">
              <a:defRPr sz="2400" b="1">
                <a:solidFill>
                  <a:schemeClr val="tx2"/>
                </a:solidFill>
                <a:latin typeface="Helvetica" charset="0"/>
                <a:ea typeface="ＭＳ Ｐゴシック" charset="0"/>
              </a:defRPr>
            </a:lvl3pPr>
            <a:lvl4pPr marL="1600200" indent="-228600">
              <a:defRPr sz="2400" b="1">
                <a:solidFill>
                  <a:schemeClr val="tx2"/>
                </a:solidFill>
                <a:latin typeface="Helvetica" charset="0"/>
                <a:ea typeface="ＭＳ Ｐゴシック" charset="0"/>
              </a:defRPr>
            </a:lvl4pPr>
            <a:lvl5pPr marL="2057400" indent="-228600">
              <a:defRPr sz="2400" b="1">
                <a:solidFill>
                  <a:schemeClr val="tx2"/>
                </a:solidFill>
                <a:latin typeface="Helvetica" charset="0"/>
                <a:ea typeface="ＭＳ Ｐゴシック" charset="0"/>
              </a:defRPr>
            </a:lvl5pPr>
            <a:lvl6pPr marL="2514600" indent="-228600" eaLnBrk="0" fontAlgn="base" hangingPunct="0">
              <a:spcBef>
                <a:spcPct val="0"/>
              </a:spcBef>
              <a:spcAft>
                <a:spcPct val="0"/>
              </a:spcAft>
              <a:defRPr sz="2400" b="1">
                <a:solidFill>
                  <a:schemeClr val="tx2"/>
                </a:solidFill>
                <a:latin typeface="Helvetica" charset="0"/>
                <a:ea typeface="ＭＳ Ｐゴシック" charset="0"/>
              </a:defRPr>
            </a:lvl6pPr>
            <a:lvl7pPr marL="2971800" indent="-228600" eaLnBrk="0" fontAlgn="base" hangingPunct="0">
              <a:spcBef>
                <a:spcPct val="0"/>
              </a:spcBef>
              <a:spcAft>
                <a:spcPct val="0"/>
              </a:spcAft>
              <a:defRPr sz="2400" b="1">
                <a:solidFill>
                  <a:schemeClr val="tx2"/>
                </a:solidFill>
                <a:latin typeface="Helvetica" charset="0"/>
                <a:ea typeface="ＭＳ Ｐゴシック" charset="0"/>
              </a:defRPr>
            </a:lvl7pPr>
            <a:lvl8pPr marL="3429000" indent="-228600" eaLnBrk="0" fontAlgn="base" hangingPunct="0">
              <a:spcBef>
                <a:spcPct val="0"/>
              </a:spcBef>
              <a:spcAft>
                <a:spcPct val="0"/>
              </a:spcAft>
              <a:defRPr sz="2400" b="1">
                <a:solidFill>
                  <a:schemeClr val="tx2"/>
                </a:solidFill>
                <a:latin typeface="Helvetica" charset="0"/>
                <a:ea typeface="ＭＳ Ｐゴシック" charset="0"/>
              </a:defRPr>
            </a:lvl8pPr>
            <a:lvl9pPr marL="3886200" indent="-228600" eaLnBrk="0" fontAlgn="base" hangingPunct="0">
              <a:spcBef>
                <a:spcPct val="0"/>
              </a:spcBef>
              <a:spcAft>
                <a:spcPct val="0"/>
              </a:spcAft>
              <a:defRPr sz="2400" b="1">
                <a:solidFill>
                  <a:schemeClr val="tx2"/>
                </a:solidFill>
                <a:latin typeface="Helvetica" charset="0"/>
                <a:ea typeface="ＭＳ Ｐゴシック" charset="0"/>
              </a:defRPr>
            </a:lvl9pPr>
          </a:lstStyle>
          <a:p>
            <a:pPr>
              <a:lnSpc>
                <a:spcPct val="90000"/>
              </a:lnSpc>
            </a:pPr>
            <a:fld id="{B25A4D62-70B9-C345-B50A-55F614D96876}" type="slidenum">
              <a:rPr lang="en-US" sz="1000" b="0">
                <a:effectLst>
                  <a:outerShdw blurRad="38100" dist="38100" dir="2700000" algn="tl">
                    <a:srgbClr val="DDDDDD"/>
                  </a:outerShdw>
                </a:effectLst>
                <a:latin typeface="Arial" charset="0"/>
              </a:rPr>
              <a:pPr>
                <a:lnSpc>
                  <a:spcPct val="90000"/>
                </a:lnSpc>
              </a:pPr>
              <a:t>‹#›</a:t>
            </a:fld>
            <a:endParaRPr lang="en-US" sz="1000" b="0" dirty="0">
              <a:effectLst>
                <a:outerShdw blurRad="38100" dist="38100" dir="2700000" algn="tl">
                  <a:srgbClr val="DDDDDD"/>
                </a:outerShdw>
              </a:effectLst>
              <a:latin typeface="Arial" charset="0"/>
            </a:endParaRPr>
          </a:p>
        </p:txBody>
      </p:sp>
      <p:pic>
        <p:nvPicPr>
          <p:cNvPr id="1029" name="Picture 5" descr="http://www.cs.lth.se/home/Michael_Doggett/pics/uncLogo.png"/>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300038" y="171450"/>
            <a:ext cx="708025"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bwMode="auto">
          <a:xfrm>
            <a:off x="1301750" y="1052513"/>
            <a:ext cx="7315200" cy="0"/>
          </a:xfrm>
          <a:prstGeom prst="line">
            <a:avLst/>
          </a:prstGeom>
          <a:ln>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Garamond" charset="0"/>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Garamond" charset="0"/>
          <a:ea typeface="ＭＳ Ｐゴシック"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Garamond" charset="0"/>
          <a:ea typeface="ＭＳ Ｐゴシック"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Garamond" charset="0"/>
          <a:ea typeface="ＭＳ Ｐゴシック"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Garamond" charset="0"/>
          <a:ea typeface="ＭＳ Ｐゴシック"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Helvetica" pitchFamily="-96"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Helvetica" pitchFamily="-96"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Helvetica" pitchFamily="-96"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C0C0C0"/>
            </a:outerShdw>
          </a:effectLst>
          <a:latin typeface="Helvetica" pitchFamily="-96" charset="0"/>
        </a:defRPr>
      </a:lvl9pPr>
    </p:titleStyle>
    <p:bodyStyle>
      <a:lvl1pPr marL="285750" indent="-285750" algn="l" rtl="0" eaLnBrk="0" fontAlgn="base" hangingPunct="0">
        <a:lnSpc>
          <a:spcPct val="90000"/>
        </a:lnSpc>
        <a:spcBef>
          <a:spcPct val="45000"/>
        </a:spcBef>
        <a:spcAft>
          <a:spcPct val="0"/>
        </a:spcAft>
        <a:buClr>
          <a:schemeClr val="tx2"/>
        </a:buClr>
        <a:buSzPct val="100000"/>
        <a:buChar char="•"/>
        <a:defRPr sz="2800">
          <a:solidFill>
            <a:schemeClr val="tx1"/>
          </a:solidFill>
          <a:effectLst>
            <a:outerShdw blurRad="38100" dist="38100" dir="2700000" algn="tl">
              <a:srgbClr val="C0C0C0"/>
            </a:outerShdw>
          </a:effectLst>
          <a:latin typeface="Garamond" charset="0"/>
          <a:ea typeface="ＭＳ Ｐゴシック" charset="0"/>
          <a:cs typeface="+mn-cs"/>
        </a:defRPr>
      </a:lvl1pPr>
      <a:lvl2pPr marL="685800" indent="-228600" algn="l" rtl="0" eaLnBrk="0" fontAlgn="base" hangingPunct="0">
        <a:lnSpc>
          <a:spcPct val="90000"/>
        </a:lnSpc>
        <a:spcBef>
          <a:spcPct val="20000"/>
        </a:spcBef>
        <a:spcAft>
          <a:spcPct val="0"/>
        </a:spcAft>
        <a:buClr>
          <a:schemeClr val="tx2"/>
        </a:buClr>
        <a:buSzPct val="100000"/>
        <a:buChar char="–"/>
        <a:defRPr sz="2400">
          <a:solidFill>
            <a:schemeClr val="tx1"/>
          </a:solidFill>
          <a:effectLst>
            <a:outerShdw blurRad="38100" dist="38100" dir="2700000" algn="tl">
              <a:srgbClr val="C0C0C0"/>
            </a:outerShdw>
          </a:effectLst>
          <a:latin typeface="Garamond" charset="0"/>
          <a:ea typeface="ＭＳ Ｐゴシック" charset="0"/>
        </a:defRPr>
      </a:lvl2pPr>
      <a:lvl3pPr marL="1143000" indent="-228600" algn="l" rtl="0" eaLnBrk="0" fontAlgn="base" hangingPunct="0">
        <a:lnSpc>
          <a:spcPct val="90000"/>
        </a:lnSpc>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Garamond" charset="0"/>
          <a:ea typeface="ＭＳ Ｐゴシック" charset="0"/>
        </a:defRPr>
      </a:lvl3pPr>
      <a:lvl4pPr marL="1543050" indent="-171450" algn="l" rtl="0" eaLnBrk="0" fontAlgn="base" hangingPunct="0">
        <a:lnSpc>
          <a:spcPct val="90000"/>
        </a:lnSpc>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Garamond" charset="0"/>
          <a:ea typeface="ＭＳ Ｐゴシック" charset="0"/>
        </a:defRPr>
      </a:lvl4pPr>
      <a:lvl5pPr marL="2000250" indent="-171450" algn="l" rtl="0" eaLnBrk="0" fontAlgn="base" hangingPunct="0">
        <a:lnSpc>
          <a:spcPct val="90000"/>
        </a:lnSpc>
        <a:spcBef>
          <a:spcPct val="45000"/>
        </a:spcBef>
        <a:spcAft>
          <a:spcPct val="0"/>
        </a:spcAft>
        <a:buChar char="»"/>
        <a:defRPr sz="2000">
          <a:solidFill>
            <a:schemeClr val="tx1"/>
          </a:solidFill>
          <a:effectLst>
            <a:outerShdw blurRad="38100" dist="38100" dir="2700000" algn="tl">
              <a:srgbClr val="C0C0C0"/>
            </a:outerShdw>
          </a:effectLst>
          <a:latin typeface="Garamond" charset="0"/>
          <a:ea typeface="ＭＳ Ｐゴシック" charset="0"/>
        </a:defRPr>
      </a:lvl5pPr>
      <a:lvl6pPr marL="24574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C0C0C0"/>
            </a:outerShdw>
          </a:effectLst>
          <a:latin typeface="+mn-lt"/>
        </a:defRPr>
      </a:lvl6pPr>
      <a:lvl7pPr marL="29146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C0C0C0"/>
            </a:outerShdw>
          </a:effectLst>
          <a:latin typeface="+mn-lt"/>
        </a:defRPr>
      </a:lvl7pPr>
      <a:lvl8pPr marL="33718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C0C0C0"/>
            </a:outerShdw>
          </a:effectLst>
          <a:latin typeface="+mn-lt"/>
        </a:defRPr>
      </a:lvl8pPr>
      <a:lvl9pPr marL="3829050" indent="-171450" algn="l" rtl="0" eaLnBrk="0" fontAlgn="base" hangingPunct="0">
        <a:lnSpc>
          <a:spcPct val="90000"/>
        </a:lnSpc>
        <a:spcBef>
          <a:spcPct val="45000"/>
        </a:spcBef>
        <a:spcAft>
          <a:spcPct val="0"/>
        </a:spcAft>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ience-professor.blogspot.com/2009/11/open-door-policy.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ayoclinichealthsystem.org/hometown-health/speaking-of-health/college-students-and-depres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s.unc.edu/for-faculty-staf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1538"/>
            <a:ext cx="9144000" cy="1695450"/>
          </a:xfrm>
        </p:spPr>
        <p:txBody>
          <a:bodyPr/>
          <a:lstStyle/>
          <a:p>
            <a:pPr algn="ctr"/>
            <a:r>
              <a:rPr lang="en-US" sz="4800" dirty="0">
                <a:solidFill>
                  <a:srgbClr val="001E74"/>
                </a:solidFill>
                <a:effectLst/>
                <a:cs typeface="Times New Roman" charset="0"/>
              </a:rPr>
              <a:t>Dealing with Students Who Cause Problems or are Having Problems </a:t>
            </a:r>
            <a:r>
              <a:rPr lang="en-US" sz="4400" b="0" dirty="0">
                <a:solidFill>
                  <a:srgbClr val="001E74"/>
                </a:solidFill>
                <a:effectLst/>
                <a:cs typeface="Times New Roman" charset="0"/>
              </a:rPr>
              <a:t>When and Where to Get Help</a:t>
            </a:r>
            <a:endParaRPr lang="en-US" sz="4000" b="0" i="1" dirty="0">
              <a:solidFill>
                <a:srgbClr val="001E74"/>
              </a:solidFill>
              <a:effectLst/>
              <a:cs typeface="Times New Roman" charset="0"/>
            </a:endParaRPr>
          </a:p>
        </p:txBody>
      </p:sp>
      <p:pic>
        <p:nvPicPr>
          <p:cNvPr id="2052" name="Picture 8" descr="http://elenarue.com/trek/images/stories/unc_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4625" y="0"/>
            <a:ext cx="531495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7" name="Rectangle 9"/>
          <p:cNvSpPr>
            <a:spLocks noChangeArrowheads="1"/>
          </p:cNvSpPr>
          <p:nvPr/>
        </p:nvSpPr>
        <p:spPr bwMode="auto">
          <a:xfrm>
            <a:off x="5283200" y="939800"/>
            <a:ext cx="3479800" cy="215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dirty="0"/>
          </a:p>
        </p:txBody>
      </p:sp>
      <p:sp>
        <p:nvSpPr>
          <p:cNvPr id="2058" name="Text Box 10"/>
          <p:cNvSpPr txBox="1">
            <a:spLocks noChangeArrowheads="1"/>
          </p:cNvSpPr>
          <p:nvPr/>
        </p:nvSpPr>
        <p:spPr bwMode="auto">
          <a:xfrm>
            <a:off x="555145" y="4176623"/>
            <a:ext cx="788132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nchorCtr="1">
            <a:spAutoFit/>
          </a:bodyPr>
          <a:lstStyle/>
          <a:p>
            <a:pPr algn="ctr"/>
            <a:r>
              <a:rPr lang="en-US" sz="3600" i="1" dirty="0">
                <a:latin typeface="Garamond" charset="0"/>
              </a:rPr>
              <a:t>Originally by Kevin Jeffay</a:t>
            </a:r>
            <a:br>
              <a:rPr lang="en-US" sz="3600" i="1" dirty="0">
                <a:latin typeface="Garamond" charset="0"/>
              </a:rPr>
            </a:br>
            <a:r>
              <a:rPr lang="en-US" sz="3600" i="1" dirty="0">
                <a:latin typeface="Garamond" charset="0"/>
              </a:rPr>
              <a:t>With some modifications by Jim Anderson</a:t>
            </a:r>
            <a:endParaRPr lang="en-US" sz="2800" dirty="0">
              <a:latin typeface="Garamond"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054100" y="-60325"/>
            <a:ext cx="8089900" cy="1152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The Dean of Students</a:t>
            </a:r>
            <a:br>
              <a:rPr lang="en-US" dirty="0">
                <a:effectLst/>
              </a:rPr>
            </a:br>
            <a:r>
              <a:rPr lang="en-US" sz="2800" dirty="0">
                <a:solidFill>
                  <a:schemeClr val="tx1">
                    <a:lumMod val="50000"/>
                    <a:lumOff val="50000"/>
                  </a:schemeClr>
                </a:solidFill>
                <a:effectLst/>
              </a:rPr>
              <a:t>When to refer</a:t>
            </a:r>
            <a:endParaRPr lang="en-US" dirty="0">
              <a:solidFill>
                <a:schemeClr val="tx1">
                  <a:lumMod val="50000"/>
                  <a:lumOff val="50000"/>
                </a:schemeClr>
              </a:solidFill>
              <a:effectLst/>
            </a:endParaRPr>
          </a:p>
        </p:txBody>
      </p:sp>
      <p:sp>
        <p:nvSpPr>
          <p:cNvPr id="188419" name="Rectangle 3"/>
          <p:cNvSpPr>
            <a:spLocks noGrp="1" noChangeArrowheads="1"/>
          </p:cNvSpPr>
          <p:nvPr>
            <p:ph type="body" idx="1"/>
          </p:nvPr>
        </p:nvSpPr>
        <p:spPr>
          <a:xfrm>
            <a:off x="466725" y="1403350"/>
            <a:ext cx="8397875" cy="44513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You should refer students exhibiting behaviors including (but not limited to):</a:t>
            </a:r>
          </a:p>
          <a:p>
            <a:pPr lvl="1"/>
            <a:r>
              <a:rPr lang="en-US" dirty="0"/>
              <a:t>Excessive absences or decline in coursework</a:t>
            </a:r>
          </a:p>
          <a:p>
            <a:pPr lvl="1"/>
            <a:r>
              <a:rPr lang="en-US" dirty="0"/>
              <a:t>Markedly changed patterns of interaction</a:t>
            </a:r>
          </a:p>
          <a:p>
            <a:pPr lvl="1"/>
            <a:r>
              <a:rPr lang="en-US" dirty="0"/>
              <a:t>Unusual or exaggerated emotional responses</a:t>
            </a:r>
          </a:p>
          <a:p>
            <a:pPr lvl="1"/>
            <a:r>
              <a:rPr lang="en-US" dirty="0"/>
              <a:t>New or repeated behavior that interferes with other students’ experiences</a:t>
            </a:r>
          </a:p>
          <a:p>
            <a:pPr lvl="1"/>
            <a:r>
              <a:rPr lang="en-US" dirty="0"/>
              <a:t>Disclosure of serious problem or crisis</a:t>
            </a:r>
          </a:p>
          <a:p>
            <a:pPr lvl="1"/>
            <a:r>
              <a:rPr lang="en-US" dirty="0"/>
              <a:t>Other marked changes in behavior, dress, or hygiene</a:t>
            </a:r>
          </a:p>
        </p:txBody>
      </p:sp>
    </p:spTree>
    <p:extLst>
      <p:ext uri="{BB962C8B-B14F-4D97-AF65-F5344CB8AC3E}">
        <p14:creationId xmlns:p14="http://schemas.microsoft.com/office/powerpoint/2010/main" val="8667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346200"/>
            <a:ext cx="9144000" cy="4162889"/>
          </a:xfrm>
          <a:prstGeom prst="rect">
            <a:avLst/>
          </a:prstGeom>
        </p:spPr>
      </p:pic>
      <p:sp>
        <p:nvSpPr>
          <p:cNvPr id="6" name="Rectangle 2"/>
          <p:cNvSpPr>
            <a:spLocks noGrp="1" noChangeArrowheads="1"/>
          </p:cNvSpPr>
          <p:nvPr>
            <p:ph type="title"/>
          </p:nvPr>
        </p:nvSpPr>
        <p:spPr>
          <a:xfrm>
            <a:off x="1054100" y="-60325"/>
            <a:ext cx="8089900" cy="1152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The Dean of Students</a:t>
            </a:r>
            <a:br>
              <a:rPr lang="en-US" dirty="0">
                <a:effectLst/>
              </a:rPr>
            </a:br>
            <a:r>
              <a:rPr lang="en-US" sz="2800" dirty="0">
                <a:solidFill>
                  <a:schemeClr val="tx1">
                    <a:lumMod val="50000"/>
                    <a:lumOff val="50000"/>
                  </a:schemeClr>
                </a:solidFill>
                <a:effectLst/>
              </a:rPr>
              <a:t>When to refer</a:t>
            </a:r>
            <a:endParaRPr lang="en-US" dirty="0">
              <a:solidFill>
                <a:schemeClr val="tx1">
                  <a:lumMod val="50000"/>
                  <a:lumOff val="50000"/>
                </a:schemeClr>
              </a:solidFill>
              <a:effectLst/>
            </a:endParaRPr>
          </a:p>
        </p:txBody>
      </p:sp>
    </p:spTree>
    <p:extLst>
      <p:ext uri="{BB962C8B-B14F-4D97-AF65-F5344CB8AC3E}">
        <p14:creationId xmlns:p14="http://schemas.microsoft.com/office/powerpoint/2010/main" val="183206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257300" y="142875"/>
            <a:ext cx="7656513"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Important Rules that Limit YOUR Behavior!</a:t>
            </a:r>
          </a:p>
        </p:txBody>
      </p:sp>
      <p:sp>
        <p:nvSpPr>
          <p:cNvPr id="183299" name="Rectangle 3"/>
          <p:cNvSpPr>
            <a:spLocks noGrp="1" noChangeArrowheads="1"/>
          </p:cNvSpPr>
          <p:nvPr>
            <p:ph type="body" idx="1"/>
          </p:nvPr>
        </p:nvSpPr>
        <p:spPr>
          <a:xfrm>
            <a:off x="631825" y="1543050"/>
            <a:ext cx="8094663"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FERPA </a:t>
            </a:r>
            <a:r>
              <a:rPr lang="en-US" dirty="0">
                <a:effectLst/>
                <a:latin typeface="Garamond"/>
              </a:rPr>
              <a:t>—</a:t>
            </a:r>
            <a:r>
              <a:rPr lang="en-US" dirty="0">
                <a:effectLst/>
                <a:latin typeface="Times New Roman" charset="0"/>
              </a:rPr>
              <a:t> The Federal Educational Rights Privacy Act</a:t>
            </a:r>
          </a:p>
          <a:p>
            <a:r>
              <a:rPr lang="en-US" dirty="0">
                <a:effectLst/>
                <a:latin typeface="Times New Roman" charset="0"/>
              </a:rPr>
              <a:t>UNC Policy on Harassment and Discrimination</a:t>
            </a:r>
          </a:p>
          <a:p>
            <a:r>
              <a:rPr lang="en-US" dirty="0">
                <a:effectLst/>
                <a:latin typeface="Times New Roman" charset="0"/>
              </a:rPr>
              <a:t>UNC Policy on Amorous Relationships </a:t>
            </a:r>
          </a:p>
          <a:p>
            <a:r>
              <a:rPr lang="en-US" dirty="0">
                <a:effectLst/>
                <a:latin typeface="Times New Roman" charset="0"/>
              </a:rPr>
              <a:t>UNC Honor Code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257300" y="142875"/>
            <a:ext cx="7427913"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Important Rules/</a:t>
            </a:r>
            <a:r>
              <a:rPr lang="en-US" dirty="0" err="1">
                <a:effectLst/>
              </a:rPr>
              <a:t>Regs</a:t>
            </a:r>
            <a:r>
              <a:rPr lang="en-US" dirty="0">
                <a:effectLst/>
              </a:rPr>
              <a:t>/Policies</a:t>
            </a:r>
            <a:br>
              <a:rPr lang="en-US" dirty="0">
                <a:effectLst/>
              </a:rPr>
            </a:br>
            <a:r>
              <a:rPr lang="en-US" sz="2800" dirty="0">
                <a:solidFill>
                  <a:schemeClr val="hlink"/>
                </a:solidFill>
                <a:effectLst/>
              </a:rPr>
              <a:t>FERPA</a:t>
            </a:r>
            <a:endParaRPr lang="en-US" dirty="0">
              <a:effectLst/>
            </a:endParaRPr>
          </a:p>
        </p:txBody>
      </p:sp>
      <p:sp>
        <p:nvSpPr>
          <p:cNvPr id="192515" name="Rectangle 3"/>
          <p:cNvSpPr>
            <a:spLocks noGrp="1" noChangeArrowheads="1"/>
          </p:cNvSpPr>
          <p:nvPr>
            <p:ph type="body" idx="1"/>
          </p:nvPr>
        </p:nvSpPr>
        <p:spPr>
          <a:xfrm>
            <a:off x="631825" y="1238250"/>
            <a:ext cx="8094663"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FERPA is a set of Federal laws affecting access, to and disclosure of, student records</a:t>
            </a:r>
          </a:p>
          <a:p>
            <a:r>
              <a:rPr lang="en-US" dirty="0">
                <a:effectLst/>
                <a:latin typeface="Times New Roman" charset="0"/>
              </a:rPr>
              <a:t>(Overly) Simple view:</a:t>
            </a:r>
          </a:p>
          <a:p>
            <a:pPr lvl="1"/>
            <a:r>
              <a:rPr lang="en-US" dirty="0">
                <a:effectLst/>
                <a:latin typeface="Times New Roman" charset="0"/>
              </a:rPr>
              <a:t>Students over age 18 are adults and are in charge of most aspects of the dissemination of information about themselves</a:t>
            </a:r>
          </a:p>
          <a:p>
            <a:r>
              <a:rPr lang="en-US" dirty="0">
                <a:effectLst/>
                <a:latin typeface="Times New Roman" charset="0"/>
              </a:rPr>
              <a:t>How it effects you: </a:t>
            </a:r>
          </a:p>
          <a:p>
            <a:pPr lvl="1"/>
            <a:r>
              <a:rPr lang="en-US" dirty="0">
                <a:effectLst/>
                <a:latin typeface="Times New Roman" charset="0"/>
              </a:rPr>
              <a:t>FERPA affects how you return graded material and what you are allowed to say</a:t>
            </a:r>
          </a:p>
          <a:p>
            <a:pPr lvl="1"/>
            <a:r>
              <a:rPr lang="en-US" dirty="0">
                <a:effectLst/>
                <a:latin typeface="Times New Roman" charset="0"/>
              </a:rPr>
              <a:t>Basically, you cannot reveal the results of a student</a:t>
            </a:r>
            <a:r>
              <a:rPr lang="en-US" dirty="0">
                <a:effectLst/>
                <a:latin typeface="Garamond"/>
              </a:rPr>
              <a:t>’</a:t>
            </a:r>
            <a:r>
              <a:rPr lang="en-US" dirty="0">
                <a:effectLst/>
                <a:latin typeface="Times New Roman" charset="0"/>
              </a:rPr>
              <a:t>s graded work to anyone except that student unless the student has given permission.  </a:t>
            </a:r>
          </a:p>
          <a:p>
            <a:pPr lvl="1"/>
            <a:r>
              <a:rPr lang="en-US" dirty="0">
                <a:effectLst/>
                <a:latin typeface="Times New Roman" charset="0"/>
              </a:rPr>
              <a:t>Not even their parents!                                                          </a:t>
            </a:r>
            <a:endParaRPr lang="en-US"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257300" y="142875"/>
            <a:ext cx="7427913"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Important Rules/</a:t>
            </a:r>
            <a:r>
              <a:rPr lang="en-US" dirty="0" err="1">
                <a:effectLst/>
              </a:rPr>
              <a:t>Regs</a:t>
            </a:r>
            <a:r>
              <a:rPr lang="en-US" dirty="0">
                <a:effectLst/>
              </a:rPr>
              <a:t>/Policies</a:t>
            </a:r>
            <a:br>
              <a:rPr lang="en-US" dirty="0">
                <a:effectLst/>
              </a:rPr>
            </a:br>
            <a:r>
              <a:rPr lang="en-US" sz="2800" dirty="0">
                <a:solidFill>
                  <a:schemeClr val="hlink"/>
                </a:solidFill>
                <a:effectLst/>
              </a:rPr>
              <a:t>FERPA</a:t>
            </a:r>
            <a:endParaRPr lang="en-US" dirty="0">
              <a:effectLst/>
            </a:endParaRPr>
          </a:p>
        </p:txBody>
      </p:sp>
      <p:sp>
        <p:nvSpPr>
          <p:cNvPr id="192515" name="Rectangle 3"/>
          <p:cNvSpPr>
            <a:spLocks noGrp="1" noChangeArrowheads="1"/>
          </p:cNvSpPr>
          <p:nvPr>
            <p:ph type="body" idx="1"/>
          </p:nvPr>
        </p:nvSpPr>
        <p:spPr>
          <a:xfrm>
            <a:off x="631825" y="1238250"/>
            <a:ext cx="8094663"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Scenario 1: Father of a student calls to learn the student’s grade</a:t>
            </a:r>
          </a:p>
          <a:p>
            <a:pPr lvl="1"/>
            <a:r>
              <a:rPr lang="en-US" dirty="0">
                <a:effectLst/>
                <a:latin typeface="Times New Roman" charset="0"/>
              </a:rPr>
              <a:t>“I’m paying tuition and have the right to know how he’s doing!”</a:t>
            </a:r>
          </a:p>
          <a:p>
            <a:r>
              <a:rPr lang="en-US" dirty="0">
                <a:effectLst/>
                <a:latin typeface="Times New Roman" charset="0"/>
              </a:rPr>
              <a:t>Scenario 2: Mother of a student calls because student is unhappy with a grade in a class last semester </a:t>
            </a:r>
          </a:p>
          <a:p>
            <a:pPr lvl="1"/>
            <a:r>
              <a:rPr lang="en-US" dirty="0">
                <a:effectLst/>
                <a:latin typeface="Times New Roman" charset="0"/>
              </a:rPr>
              <a:t>“I just want to help and advocate for Bobby!”</a:t>
            </a:r>
          </a:p>
          <a:p>
            <a:r>
              <a:rPr lang="en-US" dirty="0">
                <a:effectLst/>
                <a:latin typeface="Times New Roman" charset="0"/>
              </a:rPr>
              <a:t>Scenario 3: Parent of student calls to learn why a student can’t get into a particular class they want</a:t>
            </a:r>
          </a:p>
          <a:p>
            <a:r>
              <a:rPr lang="en-US" dirty="0">
                <a:effectLst/>
                <a:latin typeface="Times New Roman" charset="0"/>
              </a:rPr>
              <a:t>Scenario 4: Potential employer calls to confirm a student is on track to graduate in May</a:t>
            </a:r>
          </a:p>
          <a:p>
            <a:pPr lvl="1"/>
            <a:r>
              <a:rPr lang="en-US" dirty="0">
                <a:effectLst/>
                <a:latin typeface="Times New Roman" charset="0"/>
              </a:rPr>
              <a:t>Or attended the university during a given period, or … </a:t>
            </a:r>
          </a:p>
        </p:txBody>
      </p:sp>
    </p:spTree>
    <p:extLst>
      <p:ext uri="{BB962C8B-B14F-4D97-AF65-F5344CB8AC3E}">
        <p14:creationId xmlns:p14="http://schemas.microsoft.com/office/powerpoint/2010/main" val="134676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257300" y="142875"/>
            <a:ext cx="7427913"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Important Rules/</a:t>
            </a:r>
            <a:r>
              <a:rPr lang="en-US" dirty="0" err="1">
                <a:effectLst/>
              </a:rPr>
              <a:t>Regs</a:t>
            </a:r>
            <a:r>
              <a:rPr lang="en-US" dirty="0">
                <a:effectLst/>
              </a:rPr>
              <a:t>/Policies</a:t>
            </a:r>
            <a:br>
              <a:rPr lang="en-US" dirty="0">
                <a:effectLst/>
              </a:rPr>
            </a:br>
            <a:r>
              <a:rPr lang="en-US" sz="2800" dirty="0">
                <a:solidFill>
                  <a:schemeClr val="hlink"/>
                </a:solidFill>
                <a:effectLst/>
              </a:rPr>
              <a:t>FERPA</a:t>
            </a:r>
            <a:endParaRPr lang="en-US" dirty="0">
              <a:effectLst/>
            </a:endParaRPr>
          </a:p>
        </p:txBody>
      </p:sp>
      <p:sp>
        <p:nvSpPr>
          <p:cNvPr id="192515" name="Rectangle 3"/>
          <p:cNvSpPr>
            <a:spLocks noGrp="1" noChangeArrowheads="1"/>
          </p:cNvSpPr>
          <p:nvPr>
            <p:ph type="body" idx="1"/>
          </p:nvPr>
        </p:nvSpPr>
        <p:spPr>
          <a:xfrm>
            <a:off x="631825" y="1238250"/>
            <a:ext cx="8094663"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General rule to follow: Always get the </a:t>
            </a:r>
            <a:r>
              <a:rPr lang="en-US" i="1" dirty="0">
                <a:effectLst/>
                <a:latin typeface="Times New Roman" charset="0"/>
              </a:rPr>
              <a:t>written</a:t>
            </a:r>
            <a:r>
              <a:rPr lang="en-US" dirty="0">
                <a:effectLst/>
                <a:latin typeface="Times New Roman" charset="0"/>
              </a:rPr>
              <a:t> permission from a student before divulging any personal information about the student to anyone</a:t>
            </a:r>
          </a:p>
          <a:p>
            <a:pPr lvl="1"/>
            <a:r>
              <a:rPr lang="en-US" dirty="0">
                <a:effectLst/>
                <a:latin typeface="Times New Roman" charset="0"/>
              </a:rPr>
              <a:t>Make sure the authorization is use-specific</a:t>
            </a:r>
            <a:endParaRPr lang="en-US" dirty="0">
              <a:effectLst/>
            </a:endParaRPr>
          </a:p>
        </p:txBody>
      </p:sp>
    </p:spTree>
    <p:extLst>
      <p:ext uri="{BB962C8B-B14F-4D97-AF65-F5344CB8AC3E}">
        <p14:creationId xmlns:p14="http://schemas.microsoft.com/office/powerpoint/2010/main" val="159076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257300" y="142875"/>
            <a:ext cx="7427913"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ffectLst/>
              </a:rPr>
              <a:t>Important Rules/Regs/Policies</a:t>
            </a:r>
            <a:br>
              <a:rPr lang="en-US">
                <a:effectLst/>
              </a:rPr>
            </a:br>
            <a:r>
              <a:rPr lang="en-US" sz="2800">
                <a:solidFill>
                  <a:schemeClr val="hlink"/>
                </a:solidFill>
                <a:effectLst/>
              </a:rPr>
              <a:t>Discrimination and Harassment</a:t>
            </a:r>
          </a:p>
        </p:txBody>
      </p:sp>
      <p:sp>
        <p:nvSpPr>
          <p:cNvPr id="191491" name="Rectangle 3"/>
          <p:cNvSpPr>
            <a:spLocks noGrp="1" noChangeArrowheads="1"/>
          </p:cNvSpPr>
          <p:nvPr>
            <p:ph type="body" idx="1"/>
          </p:nvPr>
        </p:nvSpPr>
        <p:spPr>
          <a:xfrm>
            <a:off x="631825" y="1301750"/>
            <a:ext cx="8094663"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i="1" dirty="0">
                <a:solidFill>
                  <a:srgbClr val="000000"/>
                </a:solidFill>
                <a:effectLst/>
                <a:latin typeface="Times New Roman" charset="0"/>
              </a:rPr>
              <a:t>Discrimination</a:t>
            </a:r>
            <a:endParaRPr lang="en-US" dirty="0">
              <a:solidFill>
                <a:srgbClr val="000000"/>
              </a:solidFill>
              <a:effectLst/>
              <a:latin typeface="Times New Roman" charset="0"/>
            </a:endParaRPr>
          </a:p>
          <a:p>
            <a:pPr lvl="1"/>
            <a:r>
              <a:rPr lang="en-US" dirty="0">
                <a:solidFill>
                  <a:srgbClr val="000000"/>
                </a:solidFill>
                <a:effectLst/>
                <a:latin typeface="Times New Roman" charset="0"/>
              </a:rPr>
              <a:t>An intentional or unintentional act that results in adverse treatment of a person based on race, color, gender, age, color, national origin, religion, creed, disability, veteran</a:t>
            </a:r>
            <a:r>
              <a:rPr lang="en-US" dirty="0">
                <a:solidFill>
                  <a:srgbClr val="000000"/>
                </a:solidFill>
                <a:effectLst/>
                <a:latin typeface="Garamond"/>
              </a:rPr>
              <a:t>’</a:t>
            </a:r>
            <a:r>
              <a:rPr lang="en-US" dirty="0">
                <a:solidFill>
                  <a:srgbClr val="000000"/>
                </a:solidFill>
                <a:effectLst/>
                <a:latin typeface="Times New Roman" charset="0"/>
              </a:rPr>
              <a:t>s status or sexual orientation gender identity or gender expression (</a:t>
            </a:r>
            <a:r>
              <a:rPr lang="en-US" dirty="0">
                <a:solidFill>
                  <a:srgbClr val="000000"/>
                </a:solidFill>
                <a:effectLst/>
                <a:latin typeface="Garamond"/>
              </a:rPr>
              <a:t>“</a:t>
            </a:r>
            <a:r>
              <a:rPr lang="en-US" dirty="0">
                <a:solidFill>
                  <a:srgbClr val="000000"/>
                </a:solidFill>
                <a:effectLst/>
                <a:latin typeface="Times New Roman" charset="0"/>
              </a:rPr>
              <a:t>protected status”) </a:t>
            </a:r>
          </a:p>
          <a:p>
            <a:r>
              <a:rPr lang="en-US" i="1" dirty="0">
                <a:solidFill>
                  <a:srgbClr val="000000"/>
                </a:solidFill>
                <a:effectLst/>
                <a:latin typeface="Times New Roman" charset="0"/>
              </a:rPr>
              <a:t>Harassment</a:t>
            </a:r>
            <a:endParaRPr lang="en-US" dirty="0">
              <a:solidFill>
                <a:srgbClr val="000000"/>
              </a:solidFill>
              <a:effectLst/>
              <a:latin typeface="Times New Roman" charset="0"/>
            </a:endParaRPr>
          </a:p>
          <a:p>
            <a:pPr lvl="1"/>
            <a:r>
              <a:rPr lang="en-US" dirty="0">
                <a:solidFill>
                  <a:srgbClr val="000000"/>
                </a:solidFill>
                <a:effectLst/>
                <a:latin typeface="Times New Roman" charset="0"/>
              </a:rPr>
              <a:t>A form of discrimination that occurs when verbal or physical conduct based on an individual</a:t>
            </a:r>
            <a:r>
              <a:rPr lang="en-US" dirty="0">
                <a:solidFill>
                  <a:srgbClr val="000000"/>
                </a:solidFill>
                <a:effectLst/>
                <a:latin typeface="Garamond"/>
              </a:rPr>
              <a:t>’</a:t>
            </a:r>
            <a:r>
              <a:rPr lang="en-US" dirty="0">
                <a:solidFill>
                  <a:srgbClr val="000000"/>
                </a:solidFill>
                <a:effectLst/>
                <a:latin typeface="Times New Roman" charset="0"/>
              </a:rPr>
              <a:t>s protected status unreasonably interferes with that individual</a:t>
            </a:r>
            <a:r>
              <a:rPr lang="en-US" dirty="0">
                <a:solidFill>
                  <a:srgbClr val="000000"/>
                </a:solidFill>
                <a:effectLst/>
                <a:latin typeface="Garamond"/>
              </a:rPr>
              <a:t>’</a:t>
            </a:r>
            <a:r>
              <a:rPr lang="en-US" dirty="0">
                <a:solidFill>
                  <a:srgbClr val="000000"/>
                </a:solidFill>
                <a:effectLst/>
                <a:latin typeface="Times New Roman" charset="0"/>
              </a:rPr>
              <a:t>s work or academic performance or creates a hostile work or educational environment for that individual, including affecting his/her personal safety or participation in University-sponsored activities</a:t>
            </a:r>
            <a:endParaRPr lang="en-US" dirty="0">
              <a:effectLst/>
              <a:latin typeface="Times New Roman"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257300" y="142875"/>
            <a:ext cx="7427913"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ffectLst/>
              </a:rPr>
              <a:t>Important Rules/Regs/Policies</a:t>
            </a:r>
            <a:br>
              <a:rPr lang="en-US">
                <a:effectLst/>
              </a:rPr>
            </a:br>
            <a:r>
              <a:rPr lang="en-US" sz="2800">
                <a:solidFill>
                  <a:schemeClr val="hlink"/>
                </a:solidFill>
                <a:effectLst/>
              </a:rPr>
              <a:t>Discrimination and Harassment</a:t>
            </a:r>
          </a:p>
        </p:txBody>
      </p:sp>
      <p:sp>
        <p:nvSpPr>
          <p:cNvPr id="196611" name="Rectangle 3"/>
          <p:cNvSpPr>
            <a:spLocks noGrp="1" noChangeArrowheads="1"/>
          </p:cNvSpPr>
          <p:nvPr>
            <p:ph type="body" idx="1"/>
          </p:nvPr>
        </p:nvSpPr>
        <p:spPr>
          <a:xfrm>
            <a:off x="631825" y="1149350"/>
            <a:ext cx="8094663" cy="5226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Simple points:</a:t>
            </a:r>
          </a:p>
          <a:p>
            <a:pPr lvl="1"/>
            <a:r>
              <a:rPr lang="en-US" dirty="0">
                <a:effectLst/>
                <a:latin typeface="Times New Roman" charset="0"/>
              </a:rPr>
              <a:t>Be sensitive to the diversity of our student body</a:t>
            </a:r>
          </a:p>
          <a:p>
            <a:pPr lvl="1"/>
            <a:r>
              <a:rPr lang="en-US" dirty="0">
                <a:effectLst/>
                <a:latin typeface="Times New Roman" charset="0"/>
              </a:rPr>
              <a:t>Be careful, even in the jokes you tell in recitation and office hours</a:t>
            </a:r>
          </a:p>
          <a:p>
            <a:pPr lvl="1"/>
            <a:r>
              <a:rPr lang="en-US" dirty="0">
                <a:effectLst/>
                <a:latin typeface="Times New Roman" charset="0"/>
              </a:rPr>
              <a:t>Treat others as you’d want them to treat you</a:t>
            </a:r>
            <a:endParaRPr lang="en-US" sz="1400" dirty="0">
              <a:effectLst/>
              <a:latin typeface="Times New Roman" charset="0"/>
            </a:endParaRPr>
          </a:p>
          <a:p>
            <a:r>
              <a:rPr lang="en-US" dirty="0">
                <a:effectLst/>
                <a:latin typeface="Times New Roman" charset="0"/>
              </a:rPr>
              <a:t>Also, note that </a:t>
            </a:r>
            <a:r>
              <a:rPr lang="en-US" i="1" dirty="0">
                <a:effectLst/>
                <a:latin typeface="Times New Roman" charset="0"/>
              </a:rPr>
              <a:t>you</a:t>
            </a:r>
            <a:r>
              <a:rPr lang="en-US" dirty="0">
                <a:effectLst/>
                <a:latin typeface="Times New Roman" charset="0"/>
              </a:rPr>
              <a:t> can be a victim of discrimination or harassment!</a:t>
            </a:r>
          </a:p>
          <a:p>
            <a:pPr lvl="1"/>
            <a:r>
              <a:rPr lang="en-US" dirty="0">
                <a:effectLst/>
                <a:latin typeface="Times New Roman" charset="0"/>
              </a:rPr>
              <a:t>Students can be mean/cruel/inappropriate</a:t>
            </a:r>
          </a:p>
          <a:p>
            <a:pPr lvl="1"/>
            <a:r>
              <a:rPr lang="en-US" dirty="0">
                <a:effectLst/>
                <a:latin typeface="Times New Roman" charset="0"/>
              </a:rPr>
              <a:t>Today, many people seem concerned about being fraudulently </a:t>
            </a:r>
            <a:r>
              <a:rPr lang="en-US" u="sng" dirty="0">
                <a:effectLst/>
                <a:latin typeface="Times New Roman" charset="0"/>
              </a:rPr>
              <a:t>accused</a:t>
            </a:r>
            <a:r>
              <a:rPr lang="en-US" dirty="0">
                <a:effectLst/>
                <a:latin typeface="Times New Roman" charset="0"/>
              </a:rPr>
              <a:t> of discrimination or harassment</a:t>
            </a:r>
          </a:p>
          <a:p>
            <a:pPr lvl="2"/>
            <a:r>
              <a:rPr lang="en-US" dirty="0">
                <a:effectLst/>
                <a:latin typeface="Times New Roman" charset="0"/>
              </a:rPr>
              <a:t>This has led to strong opinions on open vs. closed door meeting policies --- give </a:t>
            </a:r>
            <a:r>
              <a:rPr lang="en-US" dirty="0">
                <a:effectLst/>
                <a:latin typeface="Times New Roman" charset="0"/>
                <a:hlinkClick r:id="rId3"/>
              </a:rPr>
              <a:t>this</a:t>
            </a:r>
            <a:r>
              <a:rPr lang="en-US" dirty="0">
                <a:effectLst/>
                <a:latin typeface="Times New Roman" charset="0"/>
              </a:rPr>
              <a:t> a read</a:t>
            </a:r>
          </a:p>
          <a:p>
            <a:r>
              <a:rPr lang="en-US" dirty="0">
                <a:effectLst/>
                <a:latin typeface="Times New Roman" charset="0"/>
              </a:rPr>
              <a:t>Tell your Dept. Chair immediately it if you feel you are being harassed or offered a </a:t>
            </a:r>
            <a:r>
              <a:rPr lang="en-US" i="1" dirty="0">
                <a:effectLst/>
                <a:latin typeface="Times New Roman" charset="0"/>
              </a:rPr>
              <a:t>quid pro quo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257300" y="142875"/>
            <a:ext cx="7427913"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ffectLst/>
              </a:rPr>
              <a:t>Important Rules/Regs/Policies</a:t>
            </a:r>
            <a:br>
              <a:rPr lang="en-US">
                <a:effectLst/>
              </a:rPr>
            </a:br>
            <a:r>
              <a:rPr lang="en-US" sz="2800">
                <a:solidFill>
                  <a:schemeClr val="hlink"/>
                </a:solidFill>
                <a:effectLst/>
              </a:rPr>
              <a:t>Amorous relationships with students</a:t>
            </a:r>
          </a:p>
        </p:txBody>
      </p:sp>
      <p:sp>
        <p:nvSpPr>
          <p:cNvPr id="193539" name="Rectangle 3"/>
          <p:cNvSpPr>
            <a:spLocks noGrp="1" noChangeArrowheads="1"/>
          </p:cNvSpPr>
          <p:nvPr>
            <p:ph type="body" idx="1"/>
          </p:nvPr>
        </p:nvSpPr>
        <p:spPr>
          <a:xfrm>
            <a:off x="631825" y="1187450"/>
            <a:ext cx="8094663"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There sure are a lot of good looking students on this campus (and all campuses!)</a:t>
            </a:r>
          </a:p>
          <a:p>
            <a:r>
              <a:rPr lang="en-US" dirty="0">
                <a:effectLst/>
                <a:latin typeface="Times New Roman" charset="0"/>
              </a:rPr>
              <a:t>Students and Profs/Instructors/TAs develop friendships</a:t>
            </a:r>
          </a:p>
          <a:p>
            <a:r>
              <a:rPr lang="en-US" dirty="0">
                <a:effectLst/>
                <a:latin typeface="Times New Roman" charset="0"/>
              </a:rPr>
              <a:t>Friendships, professional relationships are fine </a:t>
            </a:r>
          </a:p>
          <a:p>
            <a:pPr lvl="1"/>
            <a:r>
              <a:rPr lang="en-US" dirty="0">
                <a:effectLst/>
                <a:latin typeface="Times New Roman" charset="0"/>
              </a:rPr>
              <a:t>In fact, these are encouraged!</a:t>
            </a:r>
          </a:p>
          <a:p>
            <a:r>
              <a:rPr lang="en-US" dirty="0">
                <a:effectLst/>
                <a:latin typeface="Times New Roman" charset="0"/>
              </a:rPr>
              <a:t>But romantic relationships are strictly forbidden between faculty and students they advise/supervise</a:t>
            </a:r>
          </a:p>
          <a:p>
            <a:pPr lvl="1"/>
            <a:r>
              <a:rPr lang="en-US" dirty="0">
                <a:effectLst/>
                <a:latin typeface="Times New Roman" charset="0"/>
              </a:rPr>
              <a:t>Don’t even think about it with students in your class!</a:t>
            </a:r>
          </a:p>
          <a:p>
            <a:pPr lvl="1"/>
            <a:r>
              <a:rPr lang="en-US" dirty="0">
                <a:effectLst/>
                <a:latin typeface="Times New Roman" charset="0"/>
              </a:rPr>
              <a:t>The president of the University of Michigan was fired back in January </a:t>
            </a:r>
            <a:r>
              <a:rPr lang="en-US" dirty="0" smtClean="0">
                <a:effectLst/>
                <a:latin typeface="Times New Roman" charset="0"/>
              </a:rPr>
              <a:t>2022 for </a:t>
            </a:r>
            <a:r>
              <a:rPr lang="en-US" dirty="0">
                <a:effectLst/>
                <a:latin typeface="Times New Roman" charset="0"/>
              </a:rPr>
              <a:t>violating a similar rule!</a:t>
            </a:r>
          </a:p>
          <a:p>
            <a:pPr lvl="1"/>
            <a:r>
              <a:rPr lang="en-US" dirty="0">
                <a:effectLst/>
                <a:latin typeface="Times New Roman" charset="0"/>
              </a:rPr>
              <a:t>And the president of CNN resigned in </a:t>
            </a:r>
            <a:r>
              <a:rPr lang="en-US">
                <a:effectLst/>
                <a:latin typeface="Times New Roman" charset="0"/>
              </a:rPr>
              <a:t>February </a:t>
            </a:r>
            <a:r>
              <a:rPr lang="en-US" smtClean="0">
                <a:effectLst/>
                <a:latin typeface="Times New Roman" charset="0"/>
              </a:rPr>
              <a:t>2022 for </a:t>
            </a:r>
            <a:r>
              <a:rPr lang="en-US" dirty="0">
                <a:effectLst/>
                <a:latin typeface="Times New Roman" charset="0"/>
              </a:rPr>
              <a:t>something similar!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257300" y="142875"/>
            <a:ext cx="7427913"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ffectLst/>
              </a:rPr>
              <a:t>Important Rules/Regs/Policies</a:t>
            </a:r>
            <a:br>
              <a:rPr lang="en-US">
                <a:effectLst/>
              </a:rPr>
            </a:br>
            <a:r>
              <a:rPr lang="en-US" sz="2800">
                <a:solidFill>
                  <a:schemeClr val="hlink"/>
                </a:solidFill>
                <a:effectLst/>
              </a:rPr>
              <a:t>Amorous relationships with students</a:t>
            </a:r>
          </a:p>
        </p:txBody>
      </p:sp>
      <p:sp>
        <p:nvSpPr>
          <p:cNvPr id="197635" name="Rectangle 3"/>
          <p:cNvSpPr>
            <a:spLocks noGrp="1" noChangeArrowheads="1"/>
          </p:cNvSpPr>
          <p:nvPr>
            <p:ph type="body" idx="1"/>
          </p:nvPr>
        </p:nvSpPr>
        <p:spPr>
          <a:xfrm>
            <a:off x="314325" y="1238250"/>
            <a:ext cx="8628063"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UNC policy (summarized):</a:t>
            </a:r>
          </a:p>
          <a:p>
            <a:pPr lvl="1">
              <a:spcAft>
                <a:spcPct val="25000"/>
              </a:spcAft>
            </a:pPr>
            <a:r>
              <a:rPr lang="en-US" dirty="0">
                <a:solidFill>
                  <a:srgbClr val="333333"/>
                </a:solidFill>
                <a:effectLst/>
                <a:latin typeface="Times New Roman" charset="0"/>
              </a:rPr>
              <a:t>It is </a:t>
            </a:r>
            <a:r>
              <a:rPr lang="en-US" i="1" dirty="0">
                <a:solidFill>
                  <a:srgbClr val="333333"/>
                </a:solidFill>
                <a:effectLst/>
                <a:latin typeface="Times New Roman" charset="0"/>
              </a:rPr>
              <a:t>misconduct</a:t>
            </a:r>
            <a:r>
              <a:rPr lang="en-US" dirty="0">
                <a:solidFill>
                  <a:srgbClr val="333333"/>
                </a:solidFill>
                <a:effectLst/>
                <a:latin typeface="Times New Roman" charset="0"/>
              </a:rPr>
              <a:t>, subject to </a:t>
            </a:r>
            <a:r>
              <a:rPr lang="en-US" i="1" dirty="0">
                <a:solidFill>
                  <a:srgbClr val="333333"/>
                </a:solidFill>
                <a:effectLst/>
                <a:latin typeface="Times New Roman" charset="0"/>
              </a:rPr>
              <a:t>disciplinary action</a:t>
            </a:r>
            <a:r>
              <a:rPr lang="en-US" dirty="0">
                <a:solidFill>
                  <a:srgbClr val="333333"/>
                </a:solidFill>
                <a:effectLst/>
                <a:latin typeface="Times New Roman" charset="0"/>
              </a:rPr>
              <a:t>, for a University </a:t>
            </a:r>
            <a:r>
              <a:rPr lang="en-US" i="1" dirty="0">
                <a:solidFill>
                  <a:srgbClr val="333333"/>
                </a:solidFill>
                <a:effectLst/>
                <a:latin typeface="Times New Roman" charset="0"/>
              </a:rPr>
              <a:t>employee</a:t>
            </a:r>
            <a:r>
              <a:rPr lang="en-US" dirty="0">
                <a:solidFill>
                  <a:srgbClr val="333333"/>
                </a:solidFill>
                <a:effectLst/>
                <a:latin typeface="Times New Roman" charset="0"/>
              </a:rPr>
              <a:t> to evaluate or supervise any enrolled student of the institution with whom he or she has an amorous relationship or to whom he or she is related by blood, law or marriage</a:t>
            </a:r>
          </a:p>
          <a:p>
            <a:pPr lvl="1">
              <a:spcAft>
                <a:spcPct val="25000"/>
              </a:spcAft>
            </a:pPr>
            <a:r>
              <a:rPr lang="en-US" dirty="0">
                <a:solidFill>
                  <a:srgbClr val="333333"/>
                </a:solidFill>
                <a:effectLst/>
                <a:latin typeface="Times New Roman" charset="0"/>
              </a:rPr>
              <a:t>It is </a:t>
            </a:r>
            <a:r>
              <a:rPr lang="en-US" i="1" dirty="0">
                <a:solidFill>
                  <a:srgbClr val="333333"/>
                </a:solidFill>
                <a:effectLst/>
                <a:latin typeface="Times New Roman" charset="0"/>
              </a:rPr>
              <a:t>misconduct</a:t>
            </a:r>
            <a:r>
              <a:rPr lang="en-US" dirty="0">
                <a:solidFill>
                  <a:srgbClr val="333333"/>
                </a:solidFill>
                <a:effectLst/>
                <a:latin typeface="Times New Roman" charset="0"/>
              </a:rPr>
              <a:t>, subject to </a:t>
            </a:r>
            <a:r>
              <a:rPr lang="en-US" i="1" dirty="0">
                <a:solidFill>
                  <a:srgbClr val="333333"/>
                </a:solidFill>
                <a:effectLst/>
                <a:latin typeface="Times New Roman" charset="0"/>
              </a:rPr>
              <a:t>disciplinary action</a:t>
            </a:r>
            <a:r>
              <a:rPr lang="en-US" dirty="0">
                <a:solidFill>
                  <a:srgbClr val="333333"/>
                </a:solidFill>
                <a:effectLst/>
                <a:latin typeface="Times New Roman" charset="0"/>
              </a:rPr>
              <a:t>, for a University </a:t>
            </a:r>
            <a:r>
              <a:rPr lang="en-US" i="1" dirty="0">
                <a:solidFill>
                  <a:srgbClr val="333333"/>
                </a:solidFill>
                <a:effectLst/>
                <a:latin typeface="Times New Roman" charset="0"/>
              </a:rPr>
              <a:t>employee</a:t>
            </a:r>
            <a:r>
              <a:rPr lang="en-US" dirty="0">
                <a:solidFill>
                  <a:srgbClr val="333333"/>
                </a:solidFill>
                <a:effectLst/>
                <a:latin typeface="Times New Roman" charset="0"/>
              </a:rPr>
              <a:t> to engage in sexual activity with any enrolled student of the institution, other than his or her spouse, who is a minor below the age of 18 years</a:t>
            </a:r>
            <a:endParaRPr lang="en-US" dirty="0">
              <a:effectLst/>
              <a:latin typeface="Times New Roman" charset="0"/>
            </a:endParaRPr>
          </a:p>
          <a:p>
            <a:r>
              <a:rPr lang="en-US" dirty="0">
                <a:solidFill>
                  <a:srgbClr val="333333"/>
                </a:solidFill>
                <a:effectLst/>
                <a:latin typeface="Times New Roman" charset="0"/>
              </a:rPr>
              <a:t>What exactly is “amorous”?</a:t>
            </a:r>
          </a:p>
          <a:p>
            <a:pPr lvl="1">
              <a:spcAft>
                <a:spcPct val="25000"/>
              </a:spcAft>
            </a:pPr>
            <a:r>
              <a:rPr lang="en-US" dirty="0">
                <a:solidFill>
                  <a:srgbClr val="333333"/>
                </a:solidFill>
                <a:effectLst/>
                <a:latin typeface="Times New Roman" charset="0"/>
              </a:rPr>
              <a:t>An </a:t>
            </a:r>
            <a:r>
              <a:rPr lang="en-US" dirty="0">
                <a:solidFill>
                  <a:srgbClr val="333333"/>
                </a:solidFill>
                <a:effectLst/>
                <a:latin typeface="Times New Roman" charset="0"/>
                <a:ea typeface="ヒラギノ角ゴ ProN W3" charset="0"/>
                <a:cs typeface="ヒラギノ角ゴ ProN W3" charset="0"/>
              </a:rPr>
              <a:t>“a</a:t>
            </a:r>
            <a:r>
              <a:rPr lang="en-US" dirty="0">
                <a:solidFill>
                  <a:srgbClr val="333333"/>
                </a:solidFill>
                <a:effectLst/>
                <a:latin typeface="Times New Roman" charset="0"/>
              </a:rPr>
              <a:t>morous relationship” exists when, without benefit of marriage, two persons as consenting partners (a) have a sexual union or (b) engage in romantic partnering or courtship that may or may not have been consummated sexually</a:t>
            </a:r>
            <a:endParaRPr lang="en-US" dirty="0">
              <a:solidFill>
                <a:srgbClr val="333333"/>
              </a:solidFill>
              <a:effectLst/>
              <a:latin typeface="Verdan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041400" y="180975"/>
            <a:ext cx="8102600"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Some Statistics</a:t>
            </a:r>
          </a:p>
        </p:txBody>
      </p:sp>
      <p:sp>
        <p:nvSpPr>
          <p:cNvPr id="189443" name="Rectangle 3"/>
          <p:cNvSpPr>
            <a:spLocks noGrp="1" noChangeArrowheads="1"/>
          </p:cNvSpPr>
          <p:nvPr>
            <p:ph type="body" idx="1"/>
          </p:nvPr>
        </p:nvSpPr>
        <p:spPr>
          <a:xfrm>
            <a:off x="631825" y="1352550"/>
            <a:ext cx="8094663" cy="4362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You can find many statistics similar to these online (these are from the </a:t>
            </a:r>
            <a:r>
              <a:rPr lang="en-US" dirty="0">
                <a:effectLst/>
                <a:latin typeface="Times New Roman" charset="0"/>
                <a:hlinkClick r:id="rId3"/>
              </a:rPr>
              <a:t>Mayo Clinic</a:t>
            </a:r>
            <a:r>
              <a:rPr lang="en-US" dirty="0">
                <a:effectLst/>
                <a:latin typeface="Times New Roman" charset="0"/>
              </a:rPr>
              <a:t>, which I regard as trustworthy):</a:t>
            </a:r>
          </a:p>
          <a:p>
            <a:pPr lvl="1"/>
            <a:r>
              <a:rPr lang="en-US" dirty="0">
                <a:effectLst/>
              </a:rPr>
              <a:t>Up to 44% of college students reported having symptoms of depression and anxiety</a:t>
            </a:r>
          </a:p>
          <a:p>
            <a:pPr lvl="1"/>
            <a:r>
              <a:rPr lang="en-US" dirty="0">
                <a:effectLst/>
              </a:rPr>
              <a:t>Suicide is the third leading cause of death for college students</a:t>
            </a:r>
          </a:p>
          <a:p>
            <a:pPr lvl="1"/>
            <a:r>
              <a:rPr lang="en-US" dirty="0">
                <a:effectLst/>
              </a:rPr>
              <a:t>Of those who have been diagnosed with a mental health disorder, 75% have their first episode by 24</a:t>
            </a:r>
          </a:p>
          <a:p>
            <a:pPr lvl="1"/>
            <a:r>
              <a:rPr lang="en-US" dirty="0">
                <a:effectLst/>
              </a:rPr>
              <a:t>30% of students reported feeling depressed in the past year</a:t>
            </a:r>
          </a:p>
          <a:p>
            <a:pPr lvl="1"/>
            <a:r>
              <a:rPr lang="en-US" dirty="0">
                <a:effectLst/>
              </a:rPr>
              <a:t>Half of students reported feeling overwhelmingly anxious in the past year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257300" y="142875"/>
            <a:ext cx="7427913"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ffectLst/>
              </a:rPr>
              <a:t>Important Rules/Regs/Policies</a:t>
            </a:r>
            <a:br>
              <a:rPr lang="en-US">
                <a:effectLst/>
              </a:rPr>
            </a:br>
            <a:r>
              <a:rPr lang="en-US" sz="2800">
                <a:solidFill>
                  <a:schemeClr val="hlink"/>
                </a:solidFill>
                <a:effectLst/>
              </a:rPr>
              <a:t>Honor Code</a:t>
            </a:r>
          </a:p>
        </p:txBody>
      </p:sp>
      <p:sp>
        <p:nvSpPr>
          <p:cNvPr id="194563" name="Rectangle 3"/>
          <p:cNvSpPr>
            <a:spLocks noGrp="1" noChangeArrowheads="1"/>
          </p:cNvSpPr>
          <p:nvPr>
            <p:ph type="body" idx="1"/>
          </p:nvPr>
        </p:nvSpPr>
        <p:spPr>
          <a:xfrm>
            <a:off x="631825" y="1441450"/>
            <a:ext cx="8094663"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ffectLst/>
                <a:latin typeface="Times New Roman" charset="0"/>
              </a:rPr>
              <a:t>The Honor Code is an elaborate code of conduct for all UNC students, especially undergraduates</a:t>
            </a:r>
          </a:p>
          <a:p>
            <a:pPr lvl="1"/>
            <a:r>
              <a:rPr lang="en-US">
                <a:effectLst/>
                <a:latin typeface="Times New Roman" charset="0"/>
              </a:rPr>
              <a:t>Covers lying, cheating, forging, plagiarising, stealing, </a:t>
            </a:r>
            <a:r>
              <a:rPr lang="en-US">
                <a:effectLst/>
                <a:latin typeface="Garamond"/>
              </a:rPr>
              <a:t>…</a:t>
            </a:r>
            <a:endParaRPr lang="en-US">
              <a:effectLst/>
              <a:latin typeface="Times New Roman" charset="0"/>
            </a:endParaRPr>
          </a:p>
          <a:p>
            <a:r>
              <a:rPr lang="en-US">
                <a:effectLst/>
                <a:latin typeface="Times New Roman" charset="0"/>
              </a:rPr>
              <a:t>Highlights:</a:t>
            </a:r>
          </a:p>
          <a:p>
            <a:pPr lvl="1"/>
            <a:r>
              <a:rPr lang="en-US">
                <a:solidFill>
                  <a:srgbClr val="333333"/>
                </a:solidFill>
                <a:effectLst/>
                <a:latin typeface="Times New Roman" charset="0"/>
              </a:rPr>
              <a:t>All students are required to sign a pledge on all graded academic work certifying that no unauthorized assistance has been received or given in the completion of the work</a:t>
            </a:r>
          </a:p>
          <a:p>
            <a:pPr lvl="1"/>
            <a:r>
              <a:rPr lang="en-US">
                <a:solidFill>
                  <a:srgbClr val="333333"/>
                </a:solidFill>
                <a:effectLst/>
                <a:latin typeface="Times New Roman" charset="0"/>
              </a:rPr>
              <a:t>Students suspected of violating the pledge are subjected to a student-run judicial process to adjudicate</a:t>
            </a:r>
            <a:endParaRPr lang="en-US">
              <a:effectLst/>
              <a:latin typeface="Times New Roman"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257300" y="142875"/>
            <a:ext cx="7427913"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Honor Code</a:t>
            </a:r>
            <a:br>
              <a:rPr lang="en-US" dirty="0">
                <a:effectLst/>
              </a:rPr>
            </a:br>
            <a:r>
              <a:rPr lang="en-US" sz="2800" dirty="0">
                <a:solidFill>
                  <a:schemeClr val="hlink"/>
                </a:solidFill>
                <a:effectLst/>
              </a:rPr>
              <a:t>What does this mean for you as an </a:t>
            </a:r>
            <a:r>
              <a:rPr lang="en-US" sz="2800" dirty="0" err="1">
                <a:solidFill>
                  <a:schemeClr val="hlink"/>
                </a:solidFill>
                <a:effectLst/>
              </a:rPr>
              <a:t>intructor</a:t>
            </a:r>
            <a:r>
              <a:rPr lang="en-US" sz="2800" dirty="0">
                <a:solidFill>
                  <a:schemeClr val="hlink"/>
                </a:solidFill>
                <a:effectLst/>
              </a:rPr>
              <a:t>?</a:t>
            </a:r>
          </a:p>
        </p:txBody>
      </p:sp>
      <p:sp>
        <p:nvSpPr>
          <p:cNvPr id="198659" name="Rectangle 3"/>
          <p:cNvSpPr>
            <a:spLocks noGrp="1" noChangeArrowheads="1"/>
          </p:cNvSpPr>
          <p:nvPr>
            <p:ph type="body" idx="1"/>
          </p:nvPr>
        </p:nvSpPr>
        <p:spPr>
          <a:xfrm>
            <a:off x="419100" y="1162050"/>
            <a:ext cx="8508999"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dirty="0">
                <a:effectLst/>
                <a:latin typeface="Times New Roman" charset="0"/>
              </a:rPr>
              <a:t>If, for </a:t>
            </a:r>
            <a:r>
              <a:rPr lang="en-US" i="1" dirty="0">
                <a:effectLst/>
                <a:latin typeface="Times New Roman" charset="0"/>
              </a:rPr>
              <a:t>whatever reason</a:t>
            </a:r>
            <a:r>
              <a:rPr lang="en-US" dirty="0">
                <a:effectLst/>
                <a:latin typeface="Times New Roman" charset="0"/>
              </a:rPr>
              <a:t> you </a:t>
            </a:r>
            <a:r>
              <a:rPr lang="en-US" i="1" dirty="0">
                <a:effectLst/>
                <a:latin typeface="Times New Roman" charset="0"/>
              </a:rPr>
              <a:t>suspect</a:t>
            </a:r>
            <a:r>
              <a:rPr lang="en-US" dirty="0">
                <a:effectLst/>
                <a:latin typeface="Times New Roman" charset="0"/>
              </a:rPr>
              <a:t> that someone has cheated, or otherwise violated their pledge, you </a:t>
            </a:r>
            <a:r>
              <a:rPr lang="en-US" i="1" u="sng" dirty="0">
                <a:effectLst/>
                <a:latin typeface="Times New Roman" charset="0"/>
              </a:rPr>
              <a:t>must</a:t>
            </a:r>
            <a:r>
              <a:rPr lang="en-US" dirty="0">
                <a:effectLst/>
                <a:latin typeface="Times New Roman" charset="0"/>
              </a:rPr>
              <a:t> act on your suspicion </a:t>
            </a:r>
          </a:p>
          <a:p>
            <a:pPr lvl="1">
              <a:lnSpc>
                <a:spcPct val="80000"/>
              </a:lnSpc>
            </a:pPr>
            <a:r>
              <a:rPr lang="en-US" dirty="0">
                <a:effectLst/>
                <a:latin typeface="Times New Roman" charset="0"/>
              </a:rPr>
              <a:t>You can’t ignore suspected violations </a:t>
            </a:r>
          </a:p>
          <a:p>
            <a:pPr>
              <a:lnSpc>
                <a:spcPct val="80000"/>
              </a:lnSpc>
            </a:pPr>
            <a:r>
              <a:rPr lang="en-US" dirty="0">
                <a:effectLst/>
                <a:latin typeface="Times New Roman" charset="0"/>
              </a:rPr>
              <a:t>You can either refer the case to the Honor Court or attempt to investigate yourself</a:t>
            </a:r>
          </a:p>
          <a:p>
            <a:pPr lvl="1">
              <a:lnSpc>
                <a:spcPct val="80000"/>
              </a:lnSpc>
            </a:pPr>
            <a:r>
              <a:rPr lang="en-US" dirty="0">
                <a:effectLst/>
                <a:latin typeface="Times New Roman" charset="0"/>
              </a:rPr>
              <a:t>If you investigate, document every step you take</a:t>
            </a:r>
          </a:p>
          <a:p>
            <a:pPr lvl="1">
              <a:lnSpc>
                <a:spcPct val="80000"/>
              </a:lnSpc>
            </a:pPr>
            <a:r>
              <a:rPr lang="en-US" dirty="0">
                <a:effectLst/>
                <a:latin typeface="Times New Roman" charset="0"/>
              </a:rPr>
              <a:t>If you refer the case, all work must be graded as if it were in full compliance with  the pledge</a:t>
            </a:r>
          </a:p>
          <a:p>
            <a:pPr lvl="1">
              <a:lnSpc>
                <a:spcPct val="80000"/>
              </a:lnSpc>
            </a:pPr>
            <a:r>
              <a:rPr lang="en-US" dirty="0">
                <a:effectLst/>
                <a:latin typeface="Times New Roman" charset="0"/>
              </a:rPr>
              <a:t>(Although you don</a:t>
            </a:r>
            <a:r>
              <a:rPr lang="en-US" dirty="0">
                <a:effectLst/>
                <a:latin typeface="Garamond"/>
              </a:rPr>
              <a:t>’</a:t>
            </a:r>
            <a:r>
              <a:rPr lang="en-US" dirty="0">
                <a:effectLst/>
                <a:latin typeface="Times New Roman" charset="0"/>
              </a:rPr>
              <a:t>t have to return the work to the student)</a:t>
            </a:r>
          </a:p>
          <a:p>
            <a:pPr>
              <a:lnSpc>
                <a:spcPct val="80000"/>
              </a:lnSpc>
            </a:pPr>
            <a:r>
              <a:rPr lang="en-US" dirty="0">
                <a:effectLst/>
                <a:latin typeface="Times New Roman" charset="0"/>
              </a:rPr>
              <a:t>Taking action on your own (</a:t>
            </a:r>
            <a:r>
              <a:rPr lang="en-US" i="1" dirty="0">
                <a:effectLst/>
                <a:latin typeface="Times New Roman" charset="0"/>
              </a:rPr>
              <a:t>e.g</a:t>
            </a:r>
            <a:r>
              <a:rPr lang="en-US" dirty="0">
                <a:effectLst/>
                <a:latin typeface="Times New Roman" charset="0"/>
              </a:rPr>
              <a:t>. giving a zero on a plagiarized assignment) is prohibited  </a:t>
            </a:r>
          </a:p>
          <a:p>
            <a:pPr lvl="1">
              <a:lnSpc>
                <a:spcPct val="80000"/>
              </a:lnSpc>
            </a:pPr>
            <a:r>
              <a:rPr lang="en-US" dirty="0">
                <a:effectLst/>
                <a:latin typeface="Times New Roman" charset="0"/>
              </a:rPr>
              <a:t>You can take no punitive action against the student without first discussing the matter with the student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Where to go for help</a:t>
            </a:r>
          </a:p>
        </p:txBody>
      </p:sp>
      <p:sp>
        <p:nvSpPr>
          <p:cNvPr id="180227" name="Rectangle 3"/>
          <p:cNvSpPr>
            <a:spLocks noGrp="1" noChangeArrowheads="1"/>
          </p:cNvSpPr>
          <p:nvPr>
            <p:ph type="body" idx="1"/>
          </p:nvPr>
        </p:nvSpPr>
        <p:spPr>
          <a:xfrm>
            <a:off x="631825" y="1479550"/>
            <a:ext cx="8094663" cy="50736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Teaching or being a TA is not an exercise in machismo</a:t>
            </a:r>
          </a:p>
          <a:p>
            <a:pPr lvl="1"/>
            <a:r>
              <a:rPr lang="en-US" dirty="0">
                <a:effectLst/>
                <a:latin typeface="Times New Roman" charset="0"/>
              </a:rPr>
              <a:t>It</a:t>
            </a:r>
            <a:r>
              <a:rPr lang="en-US" dirty="0">
                <a:effectLst/>
                <a:latin typeface="Garamond"/>
              </a:rPr>
              <a:t>’</a:t>
            </a:r>
            <a:r>
              <a:rPr lang="en-US" dirty="0">
                <a:effectLst/>
                <a:latin typeface="Times New Roman" charset="0"/>
              </a:rPr>
              <a:t>s ok to ask for help and there</a:t>
            </a:r>
            <a:r>
              <a:rPr lang="en-US" dirty="0">
                <a:effectLst/>
                <a:latin typeface="Garamond"/>
              </a:rPr>
              <a:t>’</a:t>
            </a:r>
            <a:r>
              <a:rPr lang="en-US" dirty="0">
                <a:effectLst/>
                <a:latin typeface="Times New Roman" charset="0"/>
              </a:rPr>
              <a:t>s lots of help to be had</a:t>
            </a:r>
          </a:p>
          <a:p>
            <a:pPr lvl="1"/>
            <a:r>
              <a:rPr lang="en-US" dirty="0">
                <a:effectLst/>
                <a:latin typeface="Times New Roman" charset="0"/>
              </a:rPr>
              <a:t>Just be sure to ask for help early enough for it to do some good</a:t>
            </a:r>
          </a:p>
          <a:p>
            <a:pPr lvl="1"/>
            <a:endParaRPr lang="en-US" dirty="0">
              <a:effectLst/>
              <a:latin typeface="Times New Roman" charset="0"/>
            </a:endParaRPr>
          </a:p>
          <a:p>
            <a:r>
              <a:rPr lang="en-US" dirty="0">
                <a:effectLst/>
                <a:latin typeface="Times New Roman" charset="0"/>
              </a:rPr>
              <a:t>Sample places where help can be found:</a:t>
            </a:r>
          </a:p>
          <a:p>
            <a:pPr lvl="1"/>
            <a:r>
              <a:rPr lang="en-US" dirty="0">
                <a:effectLst/>
                <a:latin typeface="Times New Roman" charset="0"/>
              </a:rPr>
              <a:t>Senior colleagues will always be glad to help navigate tricky situations</a:t>
            </a:r>
          </a:p>
          <a:p>
            <a:pPr lvl="1"/>
            <a:r>
              <a:rPr lang="en-US" dirty="0">
                <a:effectLst/>
                <a:latin typeface="Times New Roman" charset="0"/>
              </a:rPr>
              <a:t>Center for Faculty Excellence has programs  </a:t>
            </a:r>
          </a:p>
          <a:p>
            <a:pPr lvl="1"/>
            <a:r>
              <a:rPr lang="en-US" dirty="0">
                <a:effectLst/>
                <a:latin typeface="Times New Roman" charset="0"/>
              </a:rPr>
              <a:t>The Grad School offers some mini courses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143000" y="206375"/>
            <a:ext cx="8001000"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Managing Undesired Student Behaviors</a:t>
            </a:r>
            <a:br>
              <a:rPr lang="en-US" dirty="0">
                <a:effectLst/>
              </a:rPr>
            </a:br>
            <a:r>
              <a:rPr lang="en-US" sz="2800" dirty="0">
                <a:solidFill>
                  <a:schemeClr val="hlink"/>
                </a:solidFill>
                <a:effectLst/>
              </a:rPr>
              <a:t>The </a:t>
            </a:r>
            <a:r>
              <a:rPr lang="en-US" sz="2800" dirty="0">
                <a:solidFill>
                  <a:schemeClr val="bg1">
                    <a:lumMod val="50000"/>
                  </a:schemeClr>
                </a:solidFill>
                <a:effectLst/>
              </a:rPr>
              <a:t>simple stuff</a:t>
            </a:r>
            <a:endParaRPr lang="en-US" dirty="0">
              <a:effectLst/>
            </a:endParaRPr>
          </a:p>
        </p:txBody>
      </p:sp>
      <p:sp>
        <p:nvSpPr>
          <p:cNvPr id="188419" name="Rectangle 3"/>
          <p:cNvSpPr>
            <a:spLocks noGrp="1" noChangeArrowheads="1"/>
          </p:cNvSpPr>
          <p:nvPr>
            <p:ph type="body" idx="1"/>
          </p:nvPr>
        </p:nvSpPr>
        <p:spPr>
          <a:xfrm>
            <a:off x="139701" y="1492250"/>
            <a:ext cx="4838700"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Be kind, constructive, and professional </a:t>
            </a:r>
            <a:r>
              <a:rPr lang="en-US" dirty="0">
                <a:effectLst/>
                <a:latin typeface="Garamond"/>
              </a:rPr>
              <a:t>—</a:t>
            </a:r>
            <a:r>
              <a:rPr lang="en-US" dirty="0">
                <a:effectLst/>
                <a:latin typeface="Times New Roman" charset="0"/>
              </a:rPr>
              <a:t> many students will secretly be on the verge of a real or perceived meltdown  </a:t>
            </a:r>
          </a:p>
          <a:p>
            <a:pPr lvl="1"/>
            <a:r>
              <a:rPr lang="en-US" dirty="0">
                <a:effectLst/>
                <a:latin typeface="Times New Roman" charset="0"/>
              </a:rPr>
              <a:t>If you ever suspect a student is having serious emotional trouble report it to the Dean of Students</a:t>
            </a:r>
          </a:p>
          <a:p>
            <a:r>
              <a:rPr lang="en-US" dirty="0">
                <a:effectLst/>
                <a:latin typeface="Times New Roman" charset="0"/>
              </a:rPr>
              <a:t>It is </a:t>
            </a:r>
            <a:r>
              <a:rPr lang="en-US" i="1" dirty="0">
                <a:effectLst/>
                <a:latin typeface="Times New Roman" charset="0"/>
              </a:rPr>
              <a:t>ok</a:t>
            </a:r>
            <a:r>
              <a:rPr lang="en-US" dirty="0">
                <a:effectLst/>
                <a:latin typeface="Times New Roman" charset="0"/>
              </a:rPr>
              <a:t> to limit your availability to the posted office hours</a:t>
            </a:r>
          </a:p>
        </p:txBody>
      </p:sp>
      <p:pic>
        <p:nvPicPr>
          <p:cNvPr id="2" name="Picture 1"/>
          <p:cNvPicPr>
            <a:picLocks noChangeAspect="1"/>
          </p:cNvPicPr>
          <p:nvPr/>
        </p:nvPicPr>
        <p:blipFill rotWithShape="1">
          <a:blip r:embed="rId3"/>
          <a:srcRect t="4444" b="15185"/>
          <a:stretch/>
        </p:blipFill>
        <p:spPr>
          <a:xfrm>
            <a:off x="5029200" y="1168400"/>
            <a:ext cx="3857625" cy="55118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041400" y="180975"/>
            <a:ext cx="8102600" cy="79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Managing Undesired Student Behaviors</a:t>
            </a:r>
            <a:br>
              <a:rPr lang="en-US" dirty="0">
                <a:effectLst/>
              </a:rPr>
            </a:br>
            <a:r>
              <a:rPr lang="en-US" sz="2800" dirty="0">
                <a:solidFill>
                  <a:schemeClr val="hlink"/>
                </a:solidFill>
                <a:effectLst/>
              </a:rPr>
              <a:t>The not-so-simple stuff</a:t>
            </a:r>
            <a:endParaRPr lang="en-US" dirty="0">
              <a:effectLst/>
            </a:endParaRPr>
          </a:p>
        </p:txBody>
      </p:sp>
      <p:sp>
        <p:nvSpPr>
          <p:cNvPr id="189443" name="Rectangle 3"/>
          <p:cNvSpPr>
            <a:spLocks noGrp="1" noChangeArrowheads="1"/>
          </p:cNvSpPr>
          <p:nvPr>
            <p:ph type="body" idx="1"/>
          </p:nvPr>
        </p:nvSpPr>
        <p:spPr>
          <a:xfrm>
            <a:off x="631825" y="1200150"/>
            <a:ext cx="8094663" cy="4362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latin typeface="Times New Roman" charset="0"/>
              </a:rPr>
              <a:t>Students will have outbursts in class</a:t>
            </a:r>
          </a:p>
          <a:p>
            <a:pPr lvl="1"/>
            <a:r>
              <a:rPr lang="en-US" dirty="0">
                <a:effectLst/>
                <a:latin typeface="Times New Roman" charset="0"/>
              </a:rPr>
              <a:t>Or txt/talk on their cell phone, watch videos on their laptop, …</a:t>
            </a:r>
          </a:p>
          <a:p>
            <a:r>
              <a:rPr lang="en-US" dirty="0">
                <a:effectLst/>
                <a:latin typeface="Times New Roman" charset="0"/>
              </a:rPr>
              <a:t>Students will stop coming to class</a:t>
            </a:r>
          </a:p>
          <a:p>
            <a:r>
              <a:rPr lang="en-US" dirty="0">
                <a:effectLst/>
                <a:latin typeface="Times New Roman" charset="0"/>
              </a:rPr>
              <a:t>Students will cyber-bully other students on class websites</a:t>
            </a:r>
          </a:p>
          <a:p>
            <a:pPr lvl="1"/>
            <a:r>
              <a:rPr lang="en-US" dirty="0">
                <a:effectLst/>
                <a:latin typeface="Times New Roman" charset="0"/>
              </a:rPr>
              <a:t>Or say or do inappropriate things to women in the class</a:t>
            </a:r>
          </a:p>
          <a:p>
            <a:r>
              <a:rPr lang="en-US" dirty="0">
                <a:effectLst/>
                <a:latin typeface="Times New Roman" charset="0"/>
              </a:rPr>
              <a:t>Students will use profanity</a:t>
            </a:r>
          </a:p>
          <a:p>
            <a:r>
              <a:rPr lang="en-US" dirty="0">
                <a:effectLst/>
                <a:latin typeface="Times New Roman" charset="0"/>
              </a:rPr>
              <a:t>(Rarely) students will lose touch with reality</a:t>
            </a:r>
          </a:p>
        </p:txBody>
      </p:sp>
    </p:spTree>
    <p:extLst>
      <p:ext uri="{BB962C8B-B14F-4D97-AF65-F5344CB8AC3E}">
        <p14:creationId xmlns:p14="http://schemas.microsoft.com/office/powerpoint/2010/main" val="168532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27100" y="-98425"/>
            <a:ext cx="8407400" cy="1152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Preventing &amp; Handling Class Disruptions</a:t>
            </a:r>
            <a:br>
              <a:rPr lang="en-US" dirty="0">
                <a:effectLst/>
              </a:rPr>
            </a:br>
            <a:r>
              <a:rPr lang="en-US" sz="2800" dirty="0">
                <a:solidFill>
                  <a:schemeClr val="tx1">
                    <a:lumMod val="50000"/>
                    <a:lumOff val="50000"/>
                  </a:schemeClr>
                </a:solidFill>
                <a:effectLst/>
              </a:rPr>
              <a:t>Set clear expectations at the beginning of the course</a:t>
            </a:r>
            <a:r>
              <a:rPr lang="en-US" dirty="0">
                <a:solidFill>
                  <a:schemeClr val="tx1">
                    <a:lumMod val="50000"/>
                    <a:lumOff val="50000"/>
                  </a:schemeClr>
                </a:solidFill>
                <a:effectLst/>
              </a:rPr>
              <a:t> </a:t>
            </a:r>
          </a:p>
        </p:txBody>
      </p:sp>
      <p:sp>
        <p:nvSpPr>
          <p:cNvPr id="188419" name="Rectangle 3"/>
          <p:cNvSpPr>
            <a:spLocks noGrp="1" noChangeArrowheads="1"/>
          </p:cNvSpPr>
          <p:nvPr>
            <p:ph type="body" idx="1"/>
          </p:nvPr>
        </p:nvSpPr>
        <p:spPr>
          <a:xfrm>
            <a:off x="466725" y="1123950"/>
            <a:ext cx="8397875"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Set expectations regarding conduct expected of all students</a:t>
            </a:r>
          </a:p>
          <a:p>
            <a:r>
              <a:rPr lang="en-US" dirty="0"/>
              <a:t>This can be done in your syllabus by setting standards for attendance, cell phone usage, tone of discussions, respect for differences of opinion</a:t>
            </a:r>
          </a:p>
          <a:p>
            <a:pPr lvl="1"/>
            <a:r>
              <a:rPr lang="en-US" dirty="0"/>
              <a:t>Also note that all students are expected to abide by the Honor Code and explain what this requires</a:t>
            </a:r>
          </a:p>
          <a:p>
            <a:r>
              <a:rPr lang="en-US" dirty="0"/>
              <a:t>State in writing possible consequences for students who do not abide by your stated expectations</a:t>
            </a:r>
          </a:p>
          <a:p>
            <a:pPr lvl="1"/>
            <a:r>
              <a:rPr lang="en-US" dirty="0"/>
              <a:t>Be fair and consistent when addressing possible problems and determining consequences</a:t>
            </a:r>
          </a:p>
        </p:txBody>
      </p:sp>
    </p:spTree>
    <p:extLst>
      <p:ext uri="{BB962C8B-B14F-4D97-AF65-F5344CB8AC3E}">
        <p14:creationId xmlns:p14="http://schemas.microsoft.com/office/powerpoint/2010/main" val="225884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27100" y="-98425"/>
            <a:ext cx="8407400" cy="1152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Preventing &amp; Handling Class Disruptions</a:t>
            </a:r>
            <a:br>
              <a:rPr lang="en-US" dirty="0">
                <a:effectLst/>
              </a:rPr>
            </a:br>
            <a:r>
              <a:rPr lang="en-US" sz="2800" dirty="0">
                <a:solidFill>
                  <a:schemeClr val="tx1">
                    <a:lumMod val="50000"/>
                    <a:lumOff val="50000"/>
                  </a:schemeClr>
                </a:solidFill>
                <a:effectLst/>
              </a:rPr>
              <a:t>Mild disruptions</a:t>
            </a:r>
            <a:endParaRPr lang="en-US" dirty="0">
              <a:solidFill>
                <a:schemeClr val="tx1">
                  <a:lumMod val="50000"/>
                  <a:lumOff val="50000"/>
                </a:schemeClr>
              </a:solidFill>
              <a:effectLst/>
            </a:endParaRPr>
          </a:p>
        </p:txBody>
      </p:sp>
      <p:sp>
        <p:nvSpPr>
          <p:cNvPr id="188419" name="Rectangle 3"/>
          <p:cNvSpPr>
            <a:spLocks noGrp="1" noChangeArrowheads="1"/>
          </p:cNvSpPr>
          <p:nvPr>
            <p:ph type="body" idx="1"/>
          </p:nvPr>
        </p:nvSpPr>
        <p:spPr>
          <a:xfrm>
            <a:off x="466725" y="1123950"/>
            <a:ext cx="8397875" cy="4768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If the disruption is a low-level one, you may want to address the entire class instead of singling out certain individuals</a:t>
            </a:r>
          </a:p>
          <a:p>
            <a:r>
              <a:rPr lang="en-US" dirty="0"/>
              <a:t>Do not hesitate to address a potential problem early</a:t>
            </a:r>
          </a:p>
          <a:p>
            <a:pPr lvl="1"/>
            <a:r>
              <a:rPr lang="en-US" dirty="0"/>
              <a:t>The earlier that you address a potential problem, the less likely that it will develop into a more serious problem</a:t>
            </a:r>
          </a:p>
        </p:txBody>
      </p:sp>
    </p:spTree>
    <p:extLst>
      <p:ext uri="{BB962C8B-B14F-4D97-AF65-F5344CB8AC3E}">
        <p14:creationId xmlns:p14="http://schemas.microsoft.com/office/powerpoint/2010/main" val="324925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27100" y="-98425"/>
            <a:ext cx="8407400" cy="1152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Preventing &amp; Handling Class Disruptions</a:t>
            </a:r>
            <a:br>
              <a:rPr lang="en-US" dirty="0">
                <a:effectLst/>
              </a:rPr>
            </a:br>
            <a:r>
              <a:rPr lang="en-US" sz="2800" dirty="0">
                <a:solidFill>
                  <a:schemeClr val="tx1">
                    <a:lumMod val="50000"/>
                    <a:lumOff val="50000"/>
                  </a:schemeClr>
                </a:solidFill>
                <a:effectLst/>
              </a:rPr>
              <a:t>The problem student</a:t>
            </a:r>
            <a:endParaRPr lang="en-US" dirty="0">
              <a:solidFill>
                <a:schemeClr val="tx1">
                  <a:lumMod val="50000"/>
                  <a:lumOff val="50000"/>
                </a:schemeClr>
              </a:solidFill>
              <a:effectLst/>
            </a:endParaRPr>
          </a:p>
        </p:txBody>
      </p:sp>
      <p:sp>
        <p:nvSpPr>
          <p:cNvPr id="188419" name="Rectangle 3"/>
          <p:cNvSpPr>
            <a:spLocks noGrp="1" noChangeArrowheads="1"/>
          </p:cNvSpPr>
          <p:nvPr>
            <p:ph type="body" idx="1"/>
          </p:nvPr>
        </p:nvSpPr>
        <p:spPr>
          <a:xfrm>
            <a:off x="466725" y="1123950"/>
            <a:ext cx="8397875" cy="54546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If a particular student is being disruptive, calmly and respectfully ask him or her to stop their behavior</a:t>
            </a:r>
          </a:p>
          <a:p>
            <a:pPr lvl="1"/>
            <a:r>
              <a:rPr lang="en-US" dirty="0"/>
              <a:t>It is best to speak to the student privately</a:t>
            </a:r>
          </a:p>
          <a:p>
            <a:pPr lvl="1"/>
            <a:r>
              <a:rPr lang="en-US" dirty="0"/>
              <a:t>You may want to set a meeting for the two of you to speak</a:t>
            </a:r>
          </a:p>
          <a:p>
            <a:pPr lvl="1"/>
            <a:r>
              <a:rPr lang="en-US" dirty="0"/>
              <a:t>During this meeting, share with the student your expectations of classroom conduct and how you perceive that his or her conduct is not in line with your expectations</a:t>
            </a:r>
          </a:p>
          <a:p>
            <a:r>
              <a:rPr lang="en-US" dirty="0"/>
              <a:t>If the behavior continues, ask the student to leave the class for the day and inform them that the incident will be turned over to the Honor System for disciplinary action</a:t>
            </a:r>
          </a:p>
          <a:p>
            <a:r>
              <a:rPr lang="en-US" dirty="0"/>
              <a:t>Be sure to document incidents and share with your department chair or dean or the Dean of Students </a:t>
            </a:r>
          </a:p>
        </p:txBody>
      </p:sp>
    </p:spTree>
    <p:extLst>
      <p:ext uri="{BB962C8B-B14F-4D97-AF65-F5344CB8AC3E}">
        <p14:creationId xmlns:p14="http://schemas.microsoft.com/office/powerpoint/2010/main" val="343014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27100" y="-98425"/>
            <a:ext cx="8407400" cy="1152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Preventing &amp; Handling Class Disruptions</a:t>
            </a:r>
            <a:br>
              <a:rPr lang="en-US" dirty="0">
                <a:effectLst/>
              </a:rPr>
            </a:br>
            <a:r>
              <a:rPr lang="en-US" sz="2800" dirty="0">
                <a:solidFill>
                  <a:schemeClr val="tx1">
                    <a:lumMod val="50000"/>
                    <a:lumOff val="50000"/>
                  </a:schemeClr>
                </a:solidFill>
                <a:effectLst/>
              </a:rPr>
              <a:t>If you ever have serious concerns or fear…</a:t>
            </a:r>
            <a:endParaRPr lang="en-US" dirty="0">
              <a:solidFill>
                <a:schemeClr val="tx1">
                  <a:lumMod val="50000"/>
                  <a:lumOff val="50000"/>
                </a:schemeClr>
              </a:solidFill>
              <a:effectLst/>
            </a:endParaRPr>
          </a:p>
        </p:txBody>
      </p:sp>
      <p:sp>
        <p:nvSpPr>
          <p:cNvPr id="188419" name="Rectangle 3"/>
          <p:cNvSpPr>
            <a:spLocks noGrp="1" noChangeArrowheads="1"/>
          </p:cNvSpPr>
          <p:nvPr>
            <p:ph type="body" idx="1"/>
          </p:nvPr>
        </p:nvSpPr>
        <p:spPr>
          <a:xfrm>
            <a:off x="466725" y="1123950"/>
            <a:ext cx="8397875" cy="54546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Trust your instincts!</a:t>
            </a:r>
          </a:p>
          <a:p>
            <a:r>
              <a:rPr lang="en-US" dirty="0"/>
              <a:t>If you feel a student is exhibiting behavior that might be dangerous to themselves or others, contact the police/Department of Public Safety</a:t>
            </a:r>
          </a:p>
          <a:p>
            <a:r>
              <a:rPr lang="en-US" dirty="0"/>
              <a:t>If you feel the student needs professional help, contact the Dean of Students or </a:t>
            </a:r>
            <a:r>
              <a:rPr lang="en-US" dirty="0">
                <a:effectLst/>
              </a:rPr>
              <a:t>Counseling and Psychological Services</a:t>
            </a:r>
            <a:endParaRPr lang="en-US" dirty="0"/>
          </a:p>
          <a:p>
            <a:pPr lvl="1"/>
            <a:r>
              <a:rPr lang="en-US" dirty="0"/>
              <a:t>Don’t just suggest that the student “see someone”</a:t>
            </a:r>
          </a:p>
          <a:p>
            <a:pPr lvl="1"/>
            <a:r>
              <a:rPr lang="en-US" dirty="0"/>
              <a:t>A detailed FAQ about referring students for help can be found </a:t>
            </a:r>
            <a:r>
              <a:rPr lang="en-US" dirty="0">
                <a:hlinkClick r:id="rId3"/>
              </a:rPr>
              <a:t>here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62874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054100" y="-60325"/>
            <a:ext cx="8089900" cy="1152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ffectLst/>
              </a:rPr>
              <a:t>The Dean of Students</a:t>
            </a:r>
            <a:br>
              <a:rPr lang="en-US" dirty="0">
                <a:effectLst/>
              </a:rPr>
            </a:br>
            <a:r>
              <a:rPr lang="en-US" sz="2800" dirty="0">
                <a:solidFill>
                  <a:schemeClr val="tx1">
                    <a:lumMod val="50000"/>
                    <a:lumOff val="50000"/>
                  </a:schemeClr>
                </a:solidFill>
                <a:effectLst/>
              </a:rPr>
              <a:t>Who are they and what do they do?</a:t>
            </a:r>
            <a:endParaRPr lang="en-US" dirty="0">
              <a:solidFill>
                <a:schemeClr val="tx1">
                  <a:lumMod val="50000"/>
                  <a:lumOff val="50000"/>
                </a:schemeClr>
              </a:solidFill>
              <a:effectLst/>
            </a:endParaRPr>
          </a:p>
        </p:txBody>
      </p:sp>
      <p:sp>
        <p:nvSpPr>
          <p:cNvPr id="188419" name="Rectangle 3"/>
          <p:cNvSpPr>
            <a:spLocks noGrp="1" noChangeArrowheads="1"/>
          </p:cNvSpPr>
          <p:nvPr>
            <p:ph type="body" idx="1"/>
          </p:nvPr>
        </p:nvSpPr>
        <p:spPr>
          <a:xfrm>
            <a:off x="466725" y="1123950"/>
            <a:ext cx="8397875" cy="54546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An office (not just a person) that is typically part of the campus student advising infrastructure</a:t>
            </a:r>
          </a:p>
          <a:p>
            <a:r>
              <a:rPr lang="en-US" dirty="0"/>
              <a:t>The office deals with: </a:t>
            </a:r>
          </a:p>
          <a:p>
            <a:pPr lvl="1"/>
            <a:r>
              <a:rPr lang="en-US" dirty="0"/>
              <a:t>Health and well being</a:t>
            </a:r>
          </a:p>
          <a:p>
            <a:pPr lvl="1"/>
            <a:r>
              <a:rPr lang="en-US" dirty="0"/>
              <a:t>Academic issues</a:t>
            </a:r>
          </a:p>
          <a:p>
            <a:pPr lvl="1"/>
            <a:r>
              <a:rPr lang="en-US" dirty="0"/>
              <a:t>Disciplinary &amp; criminal issues</a:t>
            </a:r>
          </a:p>
          <a:p>
            <a:pPr lvl="1"/>
            <a:r>
              <a:rPr lang="en-US" dirty="0"/>
              <a:t>Financial issues</a:t>
            </a:r>
          </a:p>
          <a:p>
            <a:pPr lvl="1"/>
            <a:r>
              <a:rPr lang="en-US" dirty="0"/>
              <a:t>Crisis management</a:t>
            </a:r>
          </a:p>
          <a:p>
            <a:r>
              <a:rPr lang="en-US" dirty="0"/>
              <a:t>Typically there is someone who can be reached in the </a:t>
            </a:r>
            <a:r>
              <a:rPr lang="en-US" dirty="0" err="1"/>
              <a:t>DoS</a:t>
            </a:r>
            <a:r>
              <a:rPr lang="en-US" dirty="0"/>
              <a:t> office around the clock</a:t>
            </a:r>
          </a:p>
        </p:txBody>
      </p:sp>
    </p:spTree>
    <p:extLst>
      <p:ext uri="{BB962C8B-B14F-4D97-AF65-F5344CB8AC3E}">
        <p14:creationId xmlns:p14="http://schemas.microsoft.com/office/powerpoint/2010/main" val="889628304"/>
      </p:ext>
    </p:extLst>
  </p:cSld>
  <p:clrMapOvr>
    <a:masterClrMapping/>
  </p:clrMapOvr>
</p:sld>
</file>

<file path=ppt/theme/theme1.xml><?xml version="1.0" encoding="utf-8"?>
<a:theme xmlns:a="http://schemas.openxmlformats.org/drawingml/2006/main" name="SIGGRAPH Left Template">
  <a:themeElements>
    <a:clrScheme name="">
      <a:dk1>
        <a:srgbClr val="080808"/>
      </a:dk1>
      <a:lt1>
        <a:srgbClr val="F8F8F8"/>
      </a:lt1>
      <a:dk2>
        <a:srgbClr val="0000CC"/>
      </a:dk2>
      <a:lt2>
        <a:srgbClr val="DDDDDD"/>
      </a:lt2>
      <a:accent1>
        <a:srgbClr val="A8C2FF"/>
      </a:accent1>
      <a:accent2>
        <a:srgbClr val="7AFF7A"/>
      </a:accent2>
      <a:accent3>
        <a:srgbClr val="FBFBFB"/>
      </a:accent3>
      <a:accent4>
        <a:srgbClr val="060606"/>
      </a:accent4>
      <a:accent5>
        <a:srgbClr val="D1DDFF"/>
      </a:accent5>
      <a:accent6>
        <a:srgbClr val="6EE76E"/>
      </a:accent6>
      <a:hlink>
        <a:srgbClr val="5F5F5F"/>
      </a:hlink>
      <a:folHlink>
        <a:srgbClr val="5F5F5F"/>
      </a:folHlink>
    </a:clrScheme>
    <a:fontScheme name="SIGGRAPH Left Template">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Helvetica" pitchFamily="-9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Helvetica" pitchFamily="-96" charset="0"/>
          </a:defRPr>
        </a:defPPr>
      </a:lstStyle>
    </a:lnDef>
  </a:objectDefaults>
  <a:extraClrSchemeLst>
    <a:extraClrScheme>
      <a:clrScheme name="SIGGRAPH Lef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GGRAPH Lef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GGRAPH Left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GGRAPH Left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GGRAPH Left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GGRAPH Left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GGRAPH Left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C:\WINNT\Profiles\mixxel\Application Data\Microsoft\Templates\skod.pot</Template>
  <TotalTime>7738</TotalTime>
  <Pages>24</Pages>
  <Words>1771</Words>
  <Application>Microsoft Office PowerPoint</Application>
  <PresentationFormat>Letter Paper (8.5x11 in)</PresentationFormat>
  <Paragraphs>140</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Arial</vt:lpstr>
      <vt:lpstr>Garamond</vt:lpstr>
      <vt:lpstr>Helvetica</vt:lpstr>
      <vt:lpstr>Times</vt:lpstr>
      <vt:lpstr>Times New Roman</vt:lpstr>
      <vt:lpstr>Verdana</vt:lpstr>
      <vt:lpstr>ヒラギノ角ゴ ProN W3</vt:lpstr>
      <vt:lpstr>SIGGRAPH Left Template</vt:lpstr>
      <vt:lpstr>Dealing with Students Who Cause Problems or are Having Problems When and Where to Get Help</vt:lpstr>
      <vt:lpstr>Some Statistics</vt:lpstr>
      <vt:lpstr>Managing Undesired Student Behaviors The simple stuff</vt:lpstr>
      <vt:lpstr>Managing Undesired Student Behaviors The not-so-simple stuff</vt:lpstr>
      <vt:lpstr>Preventing &amp; Handling Class Disruptions Set clear expectations at the beginning of the course </vt:lpstr>
      <vt:lpstr>Preventing &amp; Handling Class Disruptions Mild disruptions</vt:lpstr>
      <vt:lpstr>Preventing &amp; Handling Class Disruptions The problem student</vt:lpstr>
      <vt:lpstr>Preventing &amp; Handling Class Disruptions If you ever have serious concerns or fear…</vt:lpstr>
      <vt:lpstr>The Dean of Students Who are they and what do they do?</vt:lpstr>
      <vt:lpstr>The Dean of Students When to refer</vt:lpstr>
      <vt:lpstr>The Dean of Students When to refer</vt:lpstr>
      <vt:lpstr>Important Rules that Limit YOUR Behavior!</vt:lpstr>
      <vt:lpstr>Important Rules/Regs/Policies FERPA</vt:lpstr>
      <vt:lpstr>Important Rules/Regs/Policies FERPA</vt:lpstr>
      <vt:lpstr>Important Rules/Regs/Policies FERPA</vt:lpstr>
      <vt:lpstr>Important Rules/Regs/Policies Discrimination and Harassment</vt:lpstr>
      <vt:lpstr>Important Rules/Regs/Policies Discrimination and Harassment</vt:lpstr>
      <vt:lpstr>Important Rules/Regs/Policies Amorous relationships with students</vt:lpstr>
      <vt:lpstr>Important Rules/Regs/Policies Amorous relationships with students</vt:lpstr>
      <vt:lpstr>Important Rules/Regs/Policies Honor Code</vt:lpstr>
      <vt:lpstr>Honor Code What does this mean for you as an intructor?</vt:lpstr>
      <vt:lpstr>Where to go for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26</dc:title>
  <dc:subject>COMP 144</dc:subject>
  <dc:creator>Jay Aikat</dc:creator>
  <cp:lastModifiedBy>Administrator</cp:lastModifiedBy>
  <cp:revision>1743</cp:revision>
  <cp:lastPrinted>2023-03-23T17:37:15Z</cp:lastPrinted>
  <dcterms:created xsi:type="dcterms:W3CDTF">1996-08-01T17:55:27Z</dcterms:created>
  <dcterms:modified xsi:type="dcterms:W3CDTF">2023-03-23T17:42:02Z</dcterms:modified>
</cp:coreProperties>
</file>