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4" r:id="rId2"/>
    <p:sldId id="385" r:id="rId3"/>
    <p:sldId id="386" r:id="rId4"/>
    <p:sldId id="387" r:id="rId5"/>
    <p:sldId id="388" r:id="rId6"/>
    <p:sldId id="389" r:id="rId7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48" d="100"/>
          <a:sy n="148" d="100"/>
        </p:scale>
        <p:origin x="450" y="150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7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9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6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83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8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Teacher as a Professional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a.org/resources/taulbee-surve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vivekhaldar.com/post/29296581613/what-is-life-like-for-phds-in-computer-science-who-go" TargetMode="External"/><Relationship Id="rId5" Type="http://schemas.openxmlformats.org/officeDocument/2006/relationships/hyperlink" Target="https://www.ilovephd.com/the-high-salaries-awaiting-computer-science-phd-graduates-in-the-usa/#:~:text=The%20average%20salary%20for%20a,per%20year%20in%20May%202023." TargetMode="External"/><Relationship Id="rId4" Type="http://schemas.openxmlformats.org/officeDocument/2006/relationships/hyperlink" Target="https://cse.wustl.edu/graduate/programs/Pages/phd-programs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a.org/resources/taulbe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1739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Economics and compensation.</a:t>
            </a:r>
          </a:p>
          <a:p>
            <a:pPr lvl="1"/>
            <a:r>
              <a:rPr lang="en-US" sz="2400" dirty="0"/>
              <a:t>Does getting a Ph.D. equate to more money?</a:t>
            </a:r>
          </a:p>
          <a:p>
            <a:pPr lvl="3"/>
            <a:r>
              <a:rPr lang="en-US" sz="1800" dirty="0"/>
              <a:t>Yes and no.</a:t>
            </a:r>
          </a:p>
          <a:p>
            <a:pPr lvl="3"/>
            <a:r>
              <a:rPr lang="en-US" sz="1800" dirty="0"/>
              <a:t>Note: Getting a Ph.D. can actually make you </a:t>
            </a:r>
            <a:r>
              <a:rPr lang="en-US" sz="1800" u="sng" dirty="0"/>
              <a:t>less</a:t>
            </a:r>
            <a:r>
              <a:rPr lang="en-US" sz="1800" dirty="0"/>
              <a:t> marketable.</a:t>
            </a:r>
          </a:p>
          <a:p>
            <a:pPr lvl="1"/>
            <a:r>
              <a:rPr lang="en-US" sz="2400" dirty="0"/>
              <a:t>How much are starting salaries?</a:t>
            </a:r>
            <a:endParaRPr lang="en-US" dirty="0"/>
          </a:p>
          <a:p>
            <a:pPr lvl="2"/>
            <a:r>
              <a:rPr lang="en-US" dirty="0"/>
              <a:t>Academic: See “</a:t>
            </a:r>
            <a:r>
              <a:rPr lang="en-US" dirty="0" err="1">
                <a:hlinkClick r:id="rId3"/>
              </a:rPr>
              <a:t>Taulbee</a:t>
            </a:r>
            <a:r>
              <a:rPr lang="en-US" dirty="0">
                <a:hlinkClick r:id="rId3"/>
              </a:rPr>
              <a:t> Survey</a:t>
            </a:r>
            <a:r>
              <a:rPr lang="en-US" dirty="0"/>
              <a:t>.”</a:t>
            </a:r>
          </a:p>
          <a:p>
            <a:pPr lvl="3"/>
            <a:r>
              <a:rPr lang="en-US" sz="1800" dirty="0"/>
              <a:t>$</a:t>
            </a:r>
            <a:r>
              <a:rPr lang="en-US" sz="1800" dirty="0" smtClean="0"/>
              <a:t>125,000</a:t>
            </a:r>
            <a:r>
              <a:rPr lang="en-US" sz="1800" dirty="0" smtClean="0">
                <a:sym typeface="Symbol" panose="05050102010706020507" pitchFamily="18" charset="2"/>
              </a:rPr>
              <a:t></a:t>
            </a:r>
            <a:r>
              <a:rPr lang="en-US" sz="1800" dirty="0" smtClean="0"/>
              <a:t>$130,000 </a:t>
            </a:r>
            <a:r>
              <a:rPr lang="en-US" sz="1800" dirty="0"/>
              <a:t>is probably typical, but remember academic salaries are quoted for 9 months.</a:t>
            </a:r>
          </a:p>
          <a:p>
            <a:pPr lvl="2"/>
            <a:r>
              <a:rPr lang="en-US" dirty="0"/>
              <a:t>Industry: Harder to get data.</a:t>
            </a:r>
          </a:p>
          <a:p>
            <a:pPr lvl="3"/>
            <a:r>
              <a:rPr lang="en-US" sz="1800" dirty="0">
                <a:hlinkClick r:id="rId4"/>
              </a:rPr>
              <a:t>Washington University in St. Louis</a:t>
            </a:r>
            <a:r>
              <a:rPr lang="en-US" sz="1800" dirty="0"/>
              <a:t>: “The average starting industry salaries for students graduating from our PhD program range from $120,000 base to $230,000 with stock options and bonuses.”</a:t>
            </a:r>
          </a:p>
          <a:p>
            <a:pPr lvl="3"/>
            <a:r>
              <a:rPr lang="en-US" sz="1800" dirty="0">
                <a:hlinkClick r:id="rId5"/>
              </a:rPr>
              <a:t>This </a:t>
            </a:r>
            <a:r>
              <a:rPr lang="en-US" sz="1800" dirty="0" smtClean="0">
                <a:hlinkClick r:id="rId5"/>
              </a:rPr>
              <a:t>site</a:t>
            </a:r>
            <a:r>
              <a:rPr lang="en-US" sz="1800" dirty="0" smtClean="0"/>
              <a:t> gives </a:t>
            </a:r>
            <a:r>
              <a:rPr lang="en-US" sz="1800" dirty="0"/>
              <a:t>a range of  </a:t>
            </a:r>
            <a:r>
              <a:rPr lang="en-US" sz="1800" dirty="0" smtClean="0"/>
              <a:t>$100K </a:t>
            </a:r>
            <a:r>
              <a:rPr lang="en-US" sz="1800" dirty="0"/>
              <a:t>to </a:t>
            </a:r>
            <a:r>
              <a:rPr lang="en-US" sz="1800" dirty="0" smtClean="0"/>
              <a:t>$200K </a:t>
            </a:r>
            <a:r>
              <a:rPr lang="en-US" sz="1800" dirty="0"/>
              <a:t>with </a:t>
            </a:r>
            <a:r>
              <a:rPr lang="en-US" sz="1800" dirty="0" smtClean="0"/>
              <a:t>a median of $127K</a:t>
            </a:r>
            <a:r>
              <a:rPr lang="en-US" sz="1800" dirty="0"/>
              <a:t>.</a:t>
            </a:r>
          </a:p>
          <a:p>
            <a:pPr lvl="3"/>
            <a:r>
              <a:rPr lang="en-US" sz="1800" dirty="0"/>
              <a:t>Have a look at “</a:t>
            </a:r>
            <a:r>
              <a:rPr lang="en-US" sz="1800" dirty="0">
                <a:hlinkClick r:id="rId6"/>
              </a:rPr>
              <a:t>What is life like for PhDs in computer science who go into industry? </a:t>
            </a:r>
            <a:r>
              <a:rPr lang="en-US" sz="1800" dirty="0"/>
              <a:t>” by Vivek </a:t>
            </a:r>
            <a:r>
              <a:rPr lang="en-US" sz="1800" dirty="0" err="1"/>
              <a:t>Haldar</a:t>
            </a:r>
            <a:r>
              <a:rPr lang="en-US" sz="1800" dirty="0"/>
              <a:t> (post is a little old now, but still good).</a:t>
            </a:r>
          </a:p>
          <a:p>
            <a:pPr lvl="3"/>
            <a:r>
              <a:rPr lang="en-US" sz="1800" dirty="0">
                <a:solidFill>
                  <a:srgbClr val="C00000"/>
                </a:solidFill>
              </a:rPr>
              <a:t>In the software industry, you are considered “old” at age 35 (something I heard on an NPR segment).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Teacher as a Professional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9305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Academic marketplace.</a:t>
            </a:r>
          </a:p>
          <a:p>
            <a:pPr lvl="1"/>
            <a:r>
              <a:rPr lang="en-US" dirty="0"/>
              <a:t>Again, see “</a:t>
            </a:r>
            <a:r>
              <a:rPr lang="en-US" dirty="0" err="1">
                <a:hlinkClick r:id="rId3"/>
              </a:rPr>
              <a:t>Taulbee</a:t>
            </a:r>
            <a:r>
              <a:rPr lang="en-US" dirty="0">
                <a:hlinkClick r:id="rId3"/>
              </a:rPr>
              <a:t> Survey</a:t>
            </a:r>
            <a:r>
              <a:rPr lang="en-US" dirty="0"/>
              <a:t>.”</a:t>
            </a:r>
          </a:p>
          <a:p>
            <a:r>
              <a:rPr lang="en-US" dirty="0">
                <a:solidFill>
                  <a:srgbClr val="C00000"/>
                </a:solidFill>
              </a:rPr>
              <a:t>Job talks.  </a:t>
            </a:r>
            <a:r>
              <a:rPr lang="en-US" dirty="0"/>
              <a:t>Some advice:</a:t>
            </a:r>
          </a:p>
          <a:p>
            <a:pPr lvl="2"/>
            <a:r>
              <a:rPr lang="en-US" dirty="0"/>
              <a:t>Attend them here.  Make notes about what works and what doesn’t.</a:t>
            </a:r>
          </a:p>
          <a:p>
            <a:pPr lvl="2"/>
            <a:r>
              <a:rPr lang="en-US" dirty="0"/>
              <a:t>Practice, practice, practice.</a:t>
            </a:r>
          </a:p>
          <a:p>
            <a:pPr lvl="3"/>
            <a:r>
              <a:rPr lang="en-US" dirty="0"/>
              <a:t>Your advisor may be able to arrange for you to practice it “on the road.”</a:t>
            </a:r>
          </a:p>
          <a:p>
            <a:pPr lvl="3"/>
            <a:r>
              <a:rPr lang="en-US" dirty="0"/>
              <a:t>Record it and watch the recording.</a:t>
            </a:r>
          </a:p>
          <a:p>
            <a:pPr lvl="2"/>
            <a:r>
              <a:rPr lang="en-US" dirty="0"/>
              <a:t>Your </a:t>
            </a:r>
            <a:r>
              <a:rPr lang="en-US" dirty="0">
                <a:solidFill>
                  <a:srgbClr val="C00000"/>
                </a:solidFill>
              </a:rPr>
              <a:t>“vision” </a:t>
            </a:r>
            <a:r>
              <a:rPr lang="en-US" dirty="0"/>
              <a:t>for where you want to take the world is more important than technical details.</a:t>
            </a:r>
          </a:p>
          <a:p>
            <a:pPr lvl="2"/>
            <a:r>
              <a:rPr lang="en-US" dirty="0"/>
              <a:t>Enthusiasm, enthusiasm, enthusiasm.</a:t>
            </a:r>
          </a:p>
          <a:p>
            <a:pPr lvl="2"/>
            <a:r>
              <a:rPr lang="en-US" dirty="0"/>
              <a:t>Also, be grateful, courteous, etc. etc.</a:t>
            </a:r>
          </a:p>
          <a:p>
            <a:pPr lvl="2"/>
            <a:r>
              <a:rPr lang="en-US" dirty="0"/>
              <a:t>Think (and relax) before answering questions.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Teacher as a Professional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6559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Interviewing.</a:t>
            </a:r>
            <a:r>
              <a:rPr lang="en-US" dirty="0"/>
              <a:t>  Some advice:</a:t>
            </a:r>
          </a:p>
          <a:p>
            <a:pPr lvl="1"/>
            <a:r>
              <a:rPr lang="en-US" b="1" dirty="0"/>
              <a:t>Academia:</a:t>
            </a:r>
          </a:p>
          <a:p>
            <a:pPr lvl="2"/>
            <a:r>
              <a:rPr lang="en-US" dirty="0"/>
              <a:t>Study up and “know” the department before the interview.</a:t>
            </a:r>
          </a:p>
          <a:p>
            <a:pPr lvl="2"/>
            <a:r>
              <a:rPr lang="en-US" dirty="0"/>
              <a:t>Have some ideas about teaching and new courses to create.</a:t>
            </a:r>
          </a:p>
          <a:p>
            <a:pPr lvl="2"/>
            <a:r>
              <a:rPr lang="en-US" dirty="0"/>
              <a:t>Typical question: What will your first proposal be about?</a:t>
            </a:r>
          </a:p>
          <a:p>
            <a:pPr lvl="3"/>
            <a:r>
              <a:rPr lang="en-US" dirty="0"/>
              <a:t> It’s the vision thing again.  Make sure you can explain your “vision.”</a:t>
            </a:r>
          </a:p>
          <a:p>
            <a:pPr lvl="1"/>
            <a:r>
              <a:rPr lang="en-US" b="1" dirty="0"/>
              <a:t>Industry:</a:t>
            </a:r>
          </a:p>
          <a:p>
            <a:pPr lvl="2"/>
            <a:r>
              <a:rPr lang="en-US" dirty="0"/>
              <a:t>Study up on them too and know how they make their money.</a:t>
            </a:r>
          </a:p>
          <a:p>
            <a:pPr lvl="2"/>
            <a:r>
              <a:rPr lang="en-US" dirty="0"/>
              <a:t>Find out about their interviewing style and  “testing” questions.</a:t>
            </a:r>
          </a:p>
          <a:p>
            <a:pPr lvl="3"/>
            <a:r>
              <a:rPr lang="en-US" dirty="0"/>
              <a:t>You can probably get lots of information from former students and by </a:t>
            </a:r>
            <a:r>
              <a:rPr lang="en-US" dirty="0" err="1"/>
              <a:t>Googling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Note: They may only really care how well you can code.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7298"/>
            <a:ext cx="9144000" cy="4876800"/>
          </a:xfrm>
        </p:spPr>
        <p:txBody>
          <a:bodyPr/>
          <a:lstStyle/>
          <a:p>
            <a:r>
              <a:rPr lang="en-US" dirty="0"/>
              <a:t>Interviewing (cont’d):</a:t>
            </a:r>
          </a:p>
          <a:p>
            <a:pPr lvl="1"/>
            <a:r>
              <a:rPr lang="en-US" b="1" dirty="0"/>
              <a:t>Both:</a:t>
            </a:r>
          </a:p>
          <a:p>
            <a:pPr lvl="2"/>
            <a:r>
              <a:rPr lang="en-US" u="sng" dirty="0"/>
              <a:t>Relax</a:t>
            </a:r>
            <a:r>
              <a:rPr lang="en-US" dirty="0"/>
              <a:t>.  Try to enjoy the experience and exchange of ideas.</a:t>
            </a:r>
          </a:p>
          <a:p>
            <a:pPr lvl="2"/>
            <a:r>
              <a:rPr lang="en-US" dirty="0"/>
              <a:t>Silence is </a:t>
            </a:r>
            <a:r>
              <a:rPr lang="en-US" u="sng" dirty="0"/>
              <a:t>not</a:t>
            </a:r>
            <a:r>
              <a:rPr lang="en-US" dirty="0"/>
              <a:t> golden: Always have something to say (e.g., even if it’s asking about the local schools for the umpteenth time).</a:t>
            </a:r>
          </a:p>
          <a:p>
            <a:pPr lvl="2"/>
            <a:r>
              <a:rPr lang="en-US" dirty="0"/>
              <a:t>Always remember to be polite, gracious, etc.</a:t>
            </a:r>
          </a:p>
          <a:p>
            <a:r>
              <a:rPr lang="en-US" dirty="0">
                <a:solidFill>
                  <a:srgbClr val="C00000"/>
                </a:solidFill>
              </a:rPr>
              <a:t>Publish or perish </a:t>
            </a:r>
            <a:r>
              <a:rPr lang="en-US" dirty="0"/>
              <a:t>(my take):</a:t>
            </a:r>
          </a:p>
          <a:p>
            <a:pPr lvl="1"/>
            <a:r>
              <a:rPr lang="en-US" dirty="0"/>
              <a:t>Most schools tell you they care (more or less) equally about research, teaching, and service.</a:t>
            </a:r>
          </a:p>
          <a:p>
            <a:pPr lvl="1"/>
            <a:r>
              <a:rPr lang="en-US" dirty="0"/>
              <a:t>To be honest, I think most schools </a:t>
            </a:r>
            <a:r>
              <a:rPr lang="en-US" i="1" dirty="0"/>
              <a:t>really</a:t>
            </a:r>
            <a:r>
              <a:rPr lang="en-US" dirty="0"/>
              <a:t> care about funding, papers published, students graduated, and what prominent people think of you.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7298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Time budgeting </a:t>
            </a:r>
            <a:r>
              <a:rPr lang="en-US" dirty="0"/>
              <a:t>(my take):</a:t>
            </a:r>
          </a:p>
          <a:p>
            <a:pPr lvl="1"/>
            <a:r>
              <a:rPr lang="en-US" dirty="0"/>
              <a:t>I think most people have </a:t>
            </a:r>
            <a:r>
              <a:rPr lang="en-US" u="sng" dirty="0"/>
              <a:t>at most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50 “good” hours of work in them per week.</a:t>
            </a:r>
          </a:p>
          <a:p>
            <a:pPr lvl="2"/>
            <a:r>
              <a:rPr lang="en-US" dirty="0">
                <a:sym typeface="Symbol"/>
              </a:rPr>
              <a:t>Beyond that, you’re really just wasting your time.</a:t>
            </a:r>
          </a:p>
          <a:p>
            <a:pPr lvl="1"/>
            <a:r>
              <a:rPr lang="en-US" dirty="0">
                <a:sym typeface="Symbol"/>
              </a:rPr>
              <a:t>Obvious exception: You can kick it up a notch for short spurts, e.g., conference deadlines, proposal deadlines, etc.</a:t>
            </a:r>
          </a:p>
          <a:p>
            <a:pPr lvl="2"/>
            <a:r>
              <a:rPr lang="en-US" dirty="0">
                <a:sym typeface="Symbol"/>
              </a:rPr>
              <a:t>A 70-hour week now and then is probably inevitable, but you can’t sustain this.</a:t>
            </a:r>
          </a:p>
          <a:p>
            <a:pPr lvl="2"/>
            <a:r>
              <a:rPr lang="en-US" dirty="0">
                <a:sym typeface="Symbol"/>
              </a:rPr>
              <a:t>And why would you want to?</a:t>
            </a:r>
          </a:p>
          <a:p>
            <a:pPr lvl="1"/>
            <a:r>
              <a:rPr lang="en-US" dirty="0">
                <a:sym typeface="Symbol"/>
              </a:rPr>
              <a:t>My personal time budgeting method:</a:t>
            </a:r>
          </a:p>
          <a:p>
            <a:pPr lvl="2"/>
            <a:r>
              <a:rPr lang="en-US" dirty="0">
                <a:sym typeface="Symbol"/>
              </a:rPr>
              <a:t>Shortest-job-first </a:t>
            </a:r>
            <a:r>
              <a:rPr lang="en-US" u="sng" dirty="0">
                <a:sym typeface="Symbol"/>
              </a:rPr>
              <a:t>plus</a:t>
            </a:r>
            <a:r>
              <a:rPr lang="en-US" dirty="0">
                <a:sym typeface="Symbol"/>
              </a:rPr>
              <a:t> work steadily on long jobs to avoid last-minute cramming.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0573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Professional ethics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Your reputation means </a:t>
            </a:r>
            <a:r>
              <a:rPr lang="en-US" u="sng" dirty="0"/>
              <a:t>everything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Don’t take credit for things you didn’t do.</a:t>
            </a:r>
          </a:p>
          <a:p>
            <a:pPr lvl="2"/>
            <a:r>
              <a:rPr lang="en-US" dirty="0"/>
              <a:t>Take conflicts of interest seriously.</a:t>
            </a:r>
          </a:p>
          <a:p>
            <a:pPr lvl="2"/>
            <a:r>
              <a:rPr lang="en-US" dirty="0"/>
              <a:t>Try to be as fair as possible in reviewing the work of others.</a:t>
            </a:r>
          </a:p>
          <a:p>
            <a:pPr lvl="3"/>
            <a:r>
              <a:rPr lang="en-US" dirty="0"/>
              <a:t>Reviewing tip: Make your comments about the </a:t>
            </a:r>
            <a:r>
              <a:rPr lang="en-US" u="sng" dirty="0"/>
              <a:t>paper</a:t>
            </a:r>
            <a:r>
              <a:rPr lang="en-US" dirty="0"/>
              <a:t>, the </a:t>
            </a:r>
            <a:r>
              <a:rPr lang="en-US" u="sng" dirty="0"/>
              <a:t>experiments</a:t>
            </a:r>
            <a:r>
              <a:rPr lang="en-US" dirty="0"/>
              <a:t>, the </a:t>
            </a:r>
            <a:r>
              <a:rPr lang="en-US" u="sng" dirty="0"/>
              <a:t>results</a:t>
            </a:r>
            <a:r>
              <a:rPr lang="en-US" dirty="0"/>
              <a:t>, etc., and not about the </a:t>
            </a:r>
            <a:r>
              <a:rPr lang="en-US" u="sng" dirty="0"/>
              <a:t>authors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Treat others how you would want to be treated.</a:t>
            </a:r>
          </a:p>
          <a:p>
            <a:pPr lvl="2"/>
            <a:r>
              <a:rPr lang="en-US" dirty="0"/>
              <a:t>In carrying out your teaching duties, give your students their money’s worth.</a:t>
            </a:r>
          </a:p>
          <a:p>
            <a:pPr lvl="2"/>
            <a:r>
              <a:rPr lang="en-US" dirty="0"/>
              <a:t>You get the idea.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17302</TotalTime>
  <Words>799</Words>
  <Application>Microsoft Office PowerPoint</Application>
  <PresentationFormat>On-screen Show (4:3)</PresentationFormat>
  <Paragraphs>83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Symbol</vt:lpstr>
      <vt:lpstr>Times New Roman</vt:lpstr>
      <vt:lpstr>Wingdings</vt:lpstr>
      <vt:lpstr>Blank Presentation.pot</vt:lpstr>
      <vt:lpstr>Teacher as a Professional</vt:lpstr>
      <vt:lpstr>Teacher as a Professional (Cont’d)</vt:lpstr>
      <vt:lpstr>Teacher as a Professional (Cont’d)</vt:lpstr>
      <vt:lpstr>Teacher as a Professional (Cont’d)</vt:lpstr>
      <vt:lpstr>Teacher as a Professional (Cont’d)</vt:lpstr>
      <vt:lpstr>Teacher as a Professional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466</cp:revision>
  <cp:lastPrinted>2001-03-26T20:29:17Z</cp:lastPrinted>
  <dcterms:created xsi:type="dcterms:W3CDTF">1995-06-17T23:31:02Z</dcterms:created>
  <dcterms:modified xsi:type="dcterms:W3CDTF">2024-04-15T20:22:28Z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