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3" r:id="rId2"/>
    <p:sldId id="365" r:id="rId3"/>
    <p:sldId id="356" r:id="rId4"/>
    <p:sldId id="359" r:id="rId5"/>
    <p:sldId id="357" r:id="rId6"/>
    <p:sldId id="386" r:id="rId7"/>
    <p:sldId id="360" r:id="rId8"/>
    <p:sldId id="383" r:id="rId9"/>
    <p:sldId id="384" r:id="rId10"/>
    <p:sldId id="376" r:id="rId11"/>
    <p:sldId id="361" r:id="rId12"/>
    <p:sldId id="363" r:id="rId13"/>
    <p:sldId id="367" r:id="rId14"/>
    <p:sldId id="364" r:id="rId15"/>
    <p:sldId id="371" r:id="rId16"/>
    <p:sldId id="372" r:id="rId17"/>
    <p:sldId id="385" r:id="rId1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2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906"/>
    <a:srgbClr val="E2A306"/>
    <a:srgbClr val="DA9D06"/>
    <a:srgbClr val="E8BC00"/>
    <a:srgbClr val="F8C900"/>
    <a:srgbClr val="E0B500"/>
    <a:srgbClr val="FF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5909" autoAdjust="0"/>
  </p:normalViewPr>
  <p:slideViewPr>
    <p:cSldViewPr>
      <p:cViewPr varScale="1">
        <p:scale>
          <a:sx n="152" d="100"/>
          <a:sy n="152" d="100"/>
        </p:scale>
        <p:origin x="900" y="13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668" y="528"/>
      </p:cViewPr>
      <p:guideLst>
        <p:guide orient="horz" pos="2161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t" anchorCtr="0" compatLnSpc="1">
            <a:prstTxWarp prst="textNoShape">
              <a:avLst/>
            </a:prstTxWarp>
          </a:bodyPr>
          <a:lstStyle>
            <a:lvl1pPr defTabSz="933450">
              <a:defRPr sz="1000" b="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000" b="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b" anchorCtr="0" compatLnSpc="1">
            <a:prstTxWarp prst="textNoShape">
              <a:avLst/>
            </a:prstTxWarp>
          </a:bodyPr>
          <a:lstStyle>
            <a:lvl1pPr defTabSz="933450">
              <a:defRPr sz="1000" b="0" i="1"/>
            </a:lvl1pPr>
          </a:lstStyle>
          <a:p>
            <a:r>
              <a:rPr lang="en-US"/>
              <a:t>ONR_Updated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000" b="0"/>
            </a:lvl1pPr>
          </a:lstStyle>
          <a:p>
            <a:r>
              <a:rPr lang="en-US"/>
              <a:t>9/16/03  </a:t>
            </a:r>
            <a:fld id="{5911421A-7F2B-FD4A-81DE-56230B22E2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319338" y="234950"/>
            <a:ext cx="4657725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850" tIns="46425" rIns="92850" bIns="46425">
            <a:prstTxWarp prst="textNoShape">
              <a:avLst/>
            </a:prstTxWarp>
            <a:spAutoFit/>
          </a:bodyPr>
          <a:lstStyle/>
          <a:p>
            <a:pPr algn="ctr" defTabSz="927100"/>
            <a:r>
              <a:rPr lang="en-US" sz="2100" b="0">
                <a:solidFill>
                  <a:schemeClr val="tx1"/>
                </a:solidFill>
                <a:latin typeface="Times New Roman" pitchFamily="1" charset="0"/>
              </a:rPr>
              <a:t>Human Motion in VEs for Team Training</a:t>
            </a:r>
          </a:p>
        </p:txBody>
      </p:sp>
    </p:spTree>
    <p:extLst>
      <p:ext uri="{BB962C8B-B14F-4D97-AF65-F5344CB8AC3E}">
        <p14:creationId xmlns:p14="http://schemas.microsoft.com/office/powerpoint/2010/main" val="399532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r>
              <a:rPr lang="en-US"/>
              <a:t>ONR_Updated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4" tIns="0" rIns="19454" bIns="0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EE7A1C1C-5960-E346-AC86-9807E14615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064000" y="6532563"/>
            <a:ext cx="10144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162" tIns="45392" rIns="89162" bIns="45392">
            <a:prstTxWarp prst="textNoShape">
              <a:avLst/>
            </a:prstTxWarp>
            <a:spAutoFit/>
          </a:bodyPr>
          <a:lstStyle/>
          <a:p>
            <a:pPr algn="ctr" defTabSz="887413"/>
            <a:r>
              <a:rPr lang="en-US" sz="1200" b="0">
                <a:solidFill>
                  <a:schemeClr val="tx1"/>
                </a:solidFill>
              </a:rPr>
              <a:t>Page </a:t>
            </a:r>
            <a:fld id="{C7A5E26C-1547-1146-ADD3-E5092B41CBF3}" type="slidenum">
              <a:rPr lang="en-US" sz="1200" b="0">
                <a:solidFill>
                  <a:schemeClr val="tx1"/>
                </a:solidFill>
              </a:rPr>
              <a:pPr algn="ctr" defTabSz="887413"/>
              <a:t>‹#›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511550"/>
            <a:ext cx="71453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6" tIns="47014" rIns="94026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86063" y="549275"/>
            <a:ext cx="3424237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7116860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ONR_Updated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E13AF-6791-0148-A3E0-74F6696A36AF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86063" y="549275"/>
            <a:ext cx="3424237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511550"/>
            <a:ext cx="7145338" cy="2586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22" tIns="44911" rIns="89822" bIns="4491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22275"/>
            <a:ext cx="22098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2275"/>
            <a:ext cx="64770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79550"/>
            <a:ext cx="43434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79550"/>
            <a:ext cx="43434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422275"/>
            <a:ext cx="744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9550"/>
            <a:ext cx="8839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0200" y="293688"/>
            <a:ext cx="866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295400" y="1295400"/>
            <a:ext cx="7467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553200" y="6316663"/>
            <a:ext cx="2057400" cy="2333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fld id="{D225D008-69FE-CD4A-9ED3-B36509F68972}" type="slidenum">
              <a:rPr lang="en-US" sz="1000">
                <a:solidFill>
                  <a:schemeClr val="tx1"/>
                </a:solidFill>
                <a:latin typeface="Comic Sans MS" pitchFamily="1" charset="0"/>
              </a:rPr>
              <a:pPr/>
              <a:t>‹#›</a:t>
            </a:fld>
            <a:r>
              <a:rPr lang="en-US" sz="1000" dirty="0">
                <a:solidFill>
                  <a:schemeClr val="tx1"/>
                </a:solidFill>
                <a:latin typeface="Comic Sans MS" pitchFamily="1" charset="0"/>
              </a:rPr>
              <a:t>   FPB 12/4/15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1" charset="0"/>
        </a:defRPr>
      </a:lvl9pPr>
    </p:titleStyle>
    <p:bodyStyle>
      <a:lvl1pPr marL="285750" indent="-283464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tx2"/>
        </a:buClr>
        <a:buSzPct val="100000"/>
        <a:buChar char="•"/>
        <a:defRPr sz="3200" b="1">
          <a:solidFill>
            <a:schemeClr val="tx1"/>
          </a:solidFill>
          <a:latin typeface="+mn-lt"/>
          <a:ea typeface="ＭＳ Ｐゴシック" pitchFamily="1" charset="-128"/>
        </a:defRPr>
      </a:lvl2pPr>
      <a:lvl3pPr marL="971550" indent="-22860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tx2"/>
        </a:buClr>
        <a:buSzPct val="100000"/>
        <a:buFont typeface="Times" pitchFamily="1" charset="0"/>
        <a:buChar char="•"/>
        <a:defRPr sz="2800" b="1">
          <a:solidFill>
            <a:schemeClr val="tx1"/>
          </a:solidFill>
          <a:latin typeface="+mn-lt"/>
          <a:ea typeface="ＭＳ Ｐゴシック" pitchFamily="1" charset="-128"/>
        </a:defRPr>
      </a:lvl3pPr>
      <a:lvl4pPr marL="125730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tx2"/>
        </a:buClr>
        <a:buSzPct val="100000"/>
        <a:buChar char="»"/>
        <a:defRPr sz="2800">
          <a:solidFill>
            <a:schemeClr val="tx1"/>
          </a:solidFill>
          <a:latin typeface="+mn-lt"/>
          <a:ea typeface="ＭＳ Ｐゴシック" pitchFamily="1" charset="-128"/>
        </a:defRPr>
      </a:lvl4pPr>
      <a:lvl5pPr marL="1543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1" charset="-128"/>
        </a:defRPr>
      </a:lvl5pPr>
      <a:lvl6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1" charset="-128"/>
        </a:defRPr>
      </a:lvl6pPr>
      <a:lvl7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1" charset="-128"/>
        </a:defRPr>
      </a:lvl7pPr>
      <a:lvl8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1" charset="-128"/>
        </a:defRPr>
      </a:lvl8pPr>
      <a:lvl9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ooks@cs.un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onald_Sch%C3%B6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Dewe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13" y="2088587"/>
            <a:ext cx="6564287" cy="2635813"/>
          </a:xfrm>
          <a:noFill/>
          <a:ln/>
        </p:spPr>
        <p:txBody>
          <a:bodyPr wrap="none" lIns="62503" tIns="25001" rIns="62503" bIns="25001" anchor="t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4800" dirty="0">
                <a:solidFill>
                  <a:schemeClr val="tx1"/>
                </a:solidFill>
              </a:rPr>
              <a:t>Teaching as Design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Fred  Brooks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University of North Carolina at Chapel Hill</a:t>
            </a:r>
            <a:r>
              <a:rPr lang="en-US" sz="44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06211" name="Rectangle 3"/>
          <p:cNvSpPr>
            <a:spLocks noChangeArrowheads="1"/>
          </p:cNvSpPr>
          <p:nvPr/>
        </p:nvSpPr>
        <p:spPr bwMode="auto">
          <a:xfrm>
            <a:off x="3332308" y="4495800"/>
            <a:ext cx="2479385" cy="727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2503" tIns="25001" rIns="62503" bIns="25001">
            <a:prstTxWarp prst="textNoShape">
              <a:avLst/>
            </a:prstTxWarp>
            <a:spAutoFit/>
          </a:bodyPr>
          <a:lstStyle/>
          <a:p>
            <a:pPr algn="ctr" defTabSz="900113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Comic Sans MS" pitchFamily="1" charset="0"/>
            </a:endParaRPr>
          </a:p>
          <a:p>
            <a:pPr algn="ctr" defTabSz="90011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Comic Sans MS" pitchFamily="1" charset="0"/>
                <a:hlinkClick r:id="rId3"/>
              </a:rPr>
              <a:t>brooks@cs.unc.edu</a:t>
            </a:r>
            <a:endParaRPr lang="en-US" sz="24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119BC-B35A-964D-9017-8573C3B9BC08}"/>
              </a:ext>
            </a:extLst>
          </p:cNvPr>
          <p:cNvSpPr txBox="1"/>
          <p:nvPr/>
        </p:nvSpPr>
        <p:spPr>
          <a:xfrm>
            <a:off x="2187373" y="5638800"/>
            <a:ext cx="476925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Added comments from Jim look like this.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Scarcest Commodity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In education, the scarcest commodity, whose allocation causes the most heated debate, is not money, it is:</a:t>
            </a:r>
          </a:p>
          <a:p>
            <a:endParaRPr lang="en-US" dirty="0"/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Student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BD500-418B-7E4F-9674-1155640B661D}"/>
              </a:ext>
            </a:extLst>
          </p:cNvPr>
          <p:cNvSpPr txBox="1"/>
          <p:nvPr/>
        </p:nvSpPr>
        <p:spPr>
          <a:xfrm>
            <a:off x="838200" y="5715000"/>
            <a:ext cx="728917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Not so sure… we’ve had many many budget cuts since 2015…</a:t>
            </a:r>
          </a:p>
        </p:txBody>
      </p:sp>
    </p:spTree>
    <p:extLst>
      <p:ext uri="{BB962C8B-B14F-4D97-AF65-F5344CB8AC3E}">
        <p14:creationId xmlns:p14="http://schemas.microsoft.com/office/powerpoint/2010/main" val="125697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dirty="0"/>
              <a:t>The Teacher’s Job</a:t>
            </a:r>
            <a:br>
              <a:rPr lang="en-US" sz="5400" dirty="0"/>
            </a:br>
            <a:r>
              <a:rPr lang="en-US" sz="5400" dirty="0"/>
              <a:t>is to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i="1" dirty="0">
                <a:solidFill>
                  <a:srgbClr val="FF0000"/>
                </a:solidFill>
              </a:rPr>
              <a:t>Design Learning</a:t>
            </a:r>
            <a:br>
              <a:rPr lang="en-US" sz="5400" i="1" dirty="0">
                <a:solidFill>
                  <a:srgbClr val="FF0000"/>
                </a:solidFill>
              </a:rPr>
            </a:br>
            <a:r>
              <a:rPr lang="en-US" sz="5400" i="1" dirty="0">
                <a:solidFill>
                  <a:srgbClr val="FF0000"/>
                </a:solidFill>
              </a:rPr>
              <a:t>Experiences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000" dirty="0"/>
              <a:t>not principally to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Dispense </a:t>
            </a:r>
            <a:r>
              <a:rPr lang="en-US" sz="4000" dirty="0"/>
              <a:t>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So, Focus is on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3200" dirty="0"/>
              <a:t>LEARNING, not TEACHING</a:t>
            </a:r>
          </a:p>
          <a:p>
            <a:pPr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STUDENT, not TEACHER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EXPERIENCE, not TEXT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SKILLS, not INFORMATION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DESIGN, not PREPARE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Donald </a:t>
            </a:r>
            <a:r>
              <a:rPr lang="en-US" dirty="0" err="1"/>
              <a:t>Schön’s</a:t>
            </a:r>
            <a:r>
              <a:rPr lang="en-US" dirty="0"/>
              <a:t>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All professional education teaches the </a:t>
            </a:r>
            <a:r>
              <a:rPr lang="en-US" sz="3600" i="1" dirty="0"/>
              <a:t>skills</a:t>
            </a:r>
            <a:r>
              <a:rPr lang="en-US" sz="3600" dirty="0"/>
              <a:t> of the profession by </a:t>
            </a:r>
            <a:r>
              <a:rPr lang="en-US" sz="3600" i="1" dirty="0"/>
              <a:t>critiqued practice.</a:t>
            </a:r>
            <a:br>
              <a:rPr lang="en-US" sz="3600" i="1" dirty="0"/>
            </a:br>
            <a:endParaRPr lang="en-US" sz="3600" i="1" dirty="0"/>
          </a:p>
          <a:p>
            <a:r>
              <a:rPr lang="en-US" sz="3600" dirty="0"/>
              <a:t>E.g., law, medicine, architecture, the ministry, art, music, social work, and indeed engineering.</a:t>
            </a:r>
          </a:p>
          <a:p>
            <a:pPr lvl="2"/>
            <a:r>
              <a:rPr lang="en-US" i="1" dirty="0"/>
              <a:t>Educating the Reflective </a:t>
            </a:r>
            <a:r>
              <a:rPr lang="en-US" i="1" dirty="0" err="1"/>
              <a:t>Practioner</a:t>
            </a:r>
            <a:r>
              <a:rPr lang="en-US" i="1" dirty="0"/>
              <a:t> </a:t>
            </a:r>
            <a:r>
              <a:rPr lang="en-US" dirty="0"/>
              <a:t>[1984]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F9AB2-4DD4-D649-A2E8-B9774C8CFFC6}"/>
              </a:ext>
            </a:extLst>
          </p:cNvPr>
          <p:cNvSpPr txBox="1"/>
          <p:nvPr/>
        </p:nvSpPr>
        <p:spPr>
          <a:xfrm>
            <a:off x="1319307" y="99109"/>
            <a:ext cx="781335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Philosopher &amp; Urban Planning Prof. Donald Schön – see </a:t>
            </a:r>
            <a:r>
              <a:rPr lang="en-US" sz="2000" b="0" dirty="0">
                <a:hlinkClick r:id="rId2"/>
              </a:rPr>
              <a:t>wikipedia</a:t>
            </a:r>
            <a:r>
              <a:rPr lang="en-US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8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Play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36"/>
              </a:spcBef>
            </a:pPr>
            <a:r>
              <a:rPr lang="en-US" sz="3600" dirty="0"/>
              <a:t>Assignments</a:t>
            </a:r>
          </a:p>
          <a:p>
            <a:pPr>
              <a:spcBef>
                <a:spcPts val="1836"/>
              </a:spcBef>
            </a:pPr>
            <a:r>
              <a:rPr lang="en-US" dirty="0"/>
              <a:t>Flipped classroom</a:t>
            </a:r>
            <a:endParaRPr lang="en-US" sz="3600" dirty="0"/>
          </a:p>
          <a:p>
            <a:pPr>
              <a:spcBef>
                <a:spcPts val="1836"/>
              </a:spcBef>
            </a:pPr>
            <a:r>
              <a:rPr lang="en-US" sz="3600" dirty="0"/>
              <a:t>Quizzes &amp; Tests</a:t>
            </a:r>
          </a:p>
          <a:p>
            <a:pPr>
              <a:spcBef>
                <a:spcPts val="1836"/>
              </a:spcBef>
            </a:pPr>
            <a:r>
              <a:rPr lang="en-US" sz="3600" dirty="0"/>
              <a:t>Student-designed lessons</a:t>
            </a:r>
          </a:p>
          <a:p>
            <a:pPr>
              <a:spcBef>
                <a:spcPts val="1836"/>
              </a:spcBef>
            </a:pPr>
            <a:r>
              <a:rPr lang="en-US" sz="3600" dirty="0"/>
              <a:t>Project-based learning</a:t>
            </a:r>
          </a:p>
          <a:p>
            <a:pPr>
              <a:spcBef>
                <a:spcPts val="1836"/>
              </a:spcBef>
            </a:pPr>
            <a:r>
              <a:rPr lang="en-US" sz="3600" dirty="0"/>
              <a:t>Learning new skills, resources</a:t>
            </a:r>
          </a:p>
          <a:p>
            <a:pPr>
              <a:spcBef>
                <a:spcPts val="1836"/>
              </a:spcBef>
            </a:pPr>
            <a:r>
              <a:rPr lang="en-US" sz="3600" dirty="0"/>
              <a:t>Yes, some old-fashioned lectures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Costly in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Deep vs. broad?</a:t>
            </a:r>
          </a:p>
          <a:p>
            <a:pPr lvl="1"/>
            <a:r>
              <a:rPr lang="en-US" dirty="0"/>
              <a:t>Make the curriculum broad, </a:t>
            </a:r>
            <a:br>
              <a:rPr lang="en-US" dirty="0"/>
            </a:br>
            <a:r>
              <a:rPr lang="en-US" dirty="0"/>
              <a:t>  the courses deep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Collaborative?</a:t>
            </a:r>
          </a:p>
          <a:p>
            <a:pPr lvl="1"/>
            <a:r>
              <a:rPr lang="en-US" dirty="0"/>
              <a:t>2 is magical, 4 is also very good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B1988-6135-7A48-A5F9-71F9E00AA5C5}"/>
              </a:ext>
            </a:extLst>
          </p:cNvPr>
          <p:cNvSpPr txBox="1"/>
          <p:nvPr/>
        </p:nvSpPr>
        <p:spPr>
          <a:xfrm>
            <a:off x="685800" y="6112559"/>
            <a:ext cx="587693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These are refences to group size.  I think the point</a:t>
            </a:r>
          </a:p>
          <a:p>
            <a:r>
              <a:rPr lang="en-US" sz="2000" b="0" dirty="0"/>
              <a:t>is symmetric collaborative groups are better.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82A6E-A637-EB41-A360-EFDCE45B8153}"/>
              </a:ext>
            </a:extLst>
          </p:cNvPr>
          <p:cNvSpPr txBox="1"/>
          <p:nvPr/>
        </p:nvSpPr>
        <p:spPr>
          <a:xfrm>
            <a:off x="4890913" y="3826011"/>
            <a:ext cx="425308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I think we are losing breadth today.</a:t>
            </a:r>
          </a:p>
          <a:p>
            <a:r>
              <a:rPr lang="en-US" sz="2000" b="0" dirty="0"/>
              <a:t>E.g., many of our graduate students</a:t>
            </a:r>
          </a:p>
          <a:p>
            <a:r>
              <a:rPr lang="en-US" sz="2000" b="0" dirty="0"/>
              <a:t>now take only courses very directly</a:t>
            </a:r>
          </a:p>
          <a:p>
            <a:r>
              <a:rPr lang="en-US" sz="2000" b="0" dirty="0"/>
              <a:t>related to their research areas.</a:t>
            </a:r>
          </a:p>
        </p:txBody>
      </p:sp>
    </p:spTree>
    <p:extLst>
      <p:ext uri="{BB962C8B-B14F-4D97-AF65-F5344CB8AC3E}">
        <p14:creationId xmlns:p14="http://schemas.microsoft.com/office/powerpoint/2010/main" val="312367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442200" cy="796925"/>
          </a:xfrm>
        </p:spPr>
        <p:txBody>
          <a:bodyPr/>
          <a:lstStyle/>
          <a:p>
            <a:r>
              <a:rPr lang="en-US" dirty="0"/>
              <a:t>Architecture Course Project—</a:t>
            </a:r>
            <a:br>
              <a:rPr lang="en-US" dirty="0"/>
            </a:br>
            <a:r>
              <a:rPr lang="en-US" sz="3200" dirty="0"/>
              <a:t>Special-Purpose Computer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Milestones with early deliverables: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Application description—</a:t>
            </a:r>
            <a:r>
              <a:rPr lang="en-US" sz="2800" dirty="0">
                <a:solidFill>
                  <a:srgbClr val="FF0000"/>
                </a:solidFill>
              </a:rPr>
              <a:t>Precise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Facts missing?—Guess!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Better to be Wrong than Vague!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Programming manual—End first month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Intensive critique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Complete project—End third(!) month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Intensive critique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</a:rPr>
              <a:t>Do it over!</a:t>
            </a:r>
          </a:p>
        </p:txBody>
      </p:sp>
    </p:spTree>
    <p:extLst>
      <p:ext uri="{BB962C8B-B14F-4D97-AF65-F5344CB8AC3E}">
        <p14:creationId xmlns:p14="http://schemas.microsoft.com/office/powerpoint/2010/main" val="200340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400" dirty="0"/>
              <a:t>The Teacher’s Job</a:t>
            </a:r>
            <a:br>
              <a:rPr lang="en-US" sz="5400" dirty="0"/>
            </a:br>
            <a:r>
              <a:rPr lang="en-US" sz="5400" dirty="0"/>
              <a:t>is to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i="1" dirty="0">
                <a:solidFill>
                  <a:srgbClr val="FF0000"/>
                </a:solidFill>
              </a:rPr>
              <a:t>Design Learning</a:t>
            </a:r>
            <a:br>
              <a:rPr lang="en-US" sz="5400" i="1" dirty="0">
                <a:solidFill>
                  <a:srgbClr val="FF0000"/>
                </a:solidFill>
              </a:rPr>
            </a:br>
            <a:r>
              <a:rPr lang="en-US" sz="5400" i="1" dirty="0">
                <a:solidFill>
                  <a:srgbClr val="FF0000"/>
                </a:solidFill>
              </a:rPr>
              <a:t>Experiences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000" dirty="0"/>
              <a:t>not principally to</a:t>
            </a:r>
            <a:br>
              <a:rPr lang="en-US" sz="4000" dirty="0"/>
            </a:br>
            <a:r>
              <a:rPr lang="en-US" sz="4000" dirty="0"/>
              <a:t>Deliver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097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0800" y="228600"/>
            <a:ext cx="7442200" cy="1025525"/>
          </a:xfrm>
        </p:spPr>
        <p:txBody>
          <a:bodyPr/>
          <a:lstStyle/>
          <a:p>
            <a:r>
              <a:rPr lang="en-US" dirty="0"/>
              <a:t>Traditional Western </a:t>
            </a:r>
            <a:br>
              <a:rPr lang="en-US" dirty="0"/>
            </a:br>
            <a:r>
              <a:rPr lang="en-US" dirty="0"/>
              <a:t>Formal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79550"/>
            <a:ext cx="4419600" cy="4768850"/>
          </a:xfrm>
        </p:spPr>
        <p:txBody>
          <a:bodyPr/>
          <a:lstStyle/>
          <a:p>
            <a:pPr>
              <a:spcBef>
                <a:spcPts val="2928"/>
              </a:spcBef>
            </a:pPr>
            <a:r>
              <a:rPr lang="en-US" sz="3200" dirty="0"/>
              <a:t>Plato’s Academy 385 B.C.</a:t>
            </a:r>
          </a:p>
          <a:p>
            <a:pPr>
              <a:spcBef>
                <a:spcPts val="2928"/>
              </a:spcBef>
            </a:pPr>
            <a:r>
              <a:rPr lang="en-US" sz="3200" dirty="0"/>
              <a:t>Univ. of Bologna 1088 A.D.</a:t>
            </a:r>
          </a:p>
          <a:p>
            <a:pPr>
              <a:spcBef>
                <a:spcPts val="2928"/>
              </a:spcBef>
            </a:pPr>
            <a:endParaRPr lang="en-US" sz="3200" dirty="0"/>
          </a:p>
          <a:p>
            <a:pPr>
              <a:spcBef>
                <a:spcPts val="2928"/>
              </a:spcBef>
            </a:pPr>
            <a:r>
              <a:rPr lang="en-US" sz="3200" dirty="0"/>
              <a:t>Student books rare</a:t>
            </a:r>
          </a:p>
          <a:p>
            <a:pPr>
              <a:spcBef>
                <a:spcPts val="2928"/>
              </a:spcBef>
            </a:pPr>
            <a:r>
              <a:rPr lang="en-US" sz="3200" dirty="0"/>
              <a:t>Teacher lectures to deliver information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225" r="13225"/>
          <a:stretch>
            <a:fillRect/>
          </a:stretch>
        </p:blipFill>
        <p:spPr>
          <a:xfrm>
            <a:off x="4724400" y="1479550"/>
            <a:ext cx="4343400" cy="4768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71772-7117-9343-B2CC-54E16F37F443}"/>
              </a:ext>
            </a:extLst>
          </p:cNvPr>
          <p:cNvSpPr txBox="1"/>
          <p:nvPr/>
        </p:nvSpPr>
        <p:spPr>
          <a:xfrm>
            <a:off x="1447800" y="3733800"/>
            <a:ext cx="26356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Oldest university in</a:t>
            </a:r>
          </a:p>
          <a:p>
            <a:r>
              <a:rPr lang="en-US" sz="2000" b="0" dirty="0"/>
              <a:t>continuous operation.</a:t>
            </a:r>
          </a:p>
        </p:txBody>
      </p:sp>
    </p:spTree>
    <p:extLst>
      <p:ext uri="{BB962C8B-B14F-4D97-AF65-F5344CB8AC3E}">
        <p14:creationId xmlns:p14="http://schemas.microsoft.com/office/powerpoint/2010/main" val="223328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Press ~1440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Radical change in teaching possible: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Reading assignment</a:t>
            </a:r>
            <a:br>
              <a:rPr lang="en-US" sz="3200" dirty="0"/>
            </a:br>
            <a:endParaRPr lang="en-US" sz="3200" dirty="0"/>
          </a:p>
          <a:p>
            <a:pPr>
              <a:spcBef>
                <a:spcPts val="528"/>
              </a:spcBef>
            </a:pPr>
            <a:r>
              <a:rPr lang="en-US" sz="3200" dirty="0"/>
              <a:t>But still we  lecture!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886200" cy="50167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42200" cy="796925"/>
          </a:xfrm>
        </p:spPr>
        <p:txBody>
          <a:bodyPr/>
          <a:lstStyle/>
          <a:p>
            <a:r>
              <a:rPr lang="en-US" dirty="0"/>
              <a:t>More Media for Info Delivery</a:t>
            </a:r>
            <a:br>
              <a:rPr lang="en-US" dirty="0"/>
            </a:br>
            <a:r>
              <a:rPr lang="en-US" dirty="0"/>
              <a:t>&gt;1800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36"/>
              </a:spcBef>
            </a:pPr>
            <a:r>
              <a:rPr lang="en-US" sz="3200" dirty="0"/>
              <a:t>Photos</a:t>
            </a:r>
          </a:p>
          <a:p>
            <a:pPr>
              <a:spcBef>
                <a:spcPts val="2436"/>
              </a:spcBef>
            </a:pPr>
            <a:r>
              <a:rPr lang="en-US" sz="3200" dirty="0"/>
              <a:t>Recordings</a:t>
            </a:r>
          </a:p>
          <a:p>
            <a:pPr>
              <a:spcBef>
                <a:spcPts val="2436"/>
              </a:spcBef>
            </a:pPr>
            <a:r>
              <a:rPr lang="en-US" sz="3200" dirty="0"/>
              <a:t>Movies</a:t>
            </a:r>
          </a:p>
          <a:p>
            <a:pPr>
              <a:spcBef>
                <a:spcPts val="2436"/>
              </a:spcBef>
            </a:pPr>
            <a:r>
              <a:rPr lang="en-US" sz="3200" dirty="0"/>
              <a:t>Videos</a:t>
            </a:r>
          </a:p>
          <a:p>
            <a:pPr>
              <a:spcBef>
                <a:spcPts val="2436"/>
              </a:spcBef>
            </a:pPr>
            <a:endParaRPr lang="en-US" sz="3200" dirty="0"/>
          </a:p>
          <a:p>
            <a:pPr>
              <a:spcBef>
                <a:spcPts val="528"/>
              </a:spcBef>
            </a:pPr>
            <a:r>
              <a:rPr lang="en-US" sz="3200" dirty="0"/>
              <a:t>But still we  lecture!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World-Wide Web 1990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04" y="1371600"/>
            <a:ext cx="3888396" cy="4724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79550"/>
            <a:ext cx="4648200" cy="4768850"/>
          </a:xfrm>
        </p:spPr>
        <p:txBody>
          <a:bodyPr/>
          <a:lstStyle/>
          <a:p>
            <a:pPr>
              <a:spcBef>
                <a:spcPts val="528"/>
              </a:spcBef>
            </a:pPr>
            <a:r>
              <a:rPr lang="en-US" sz="3200" dirty="0"/>
              <a:t>Interactive</a:t>
            </a:r>
            <a:br>
              <a:rPr lang="en-US" sz="3200" dirty="0"/>
            </a:br>
            <a:r>
              <a:rPr lang="en-US" sz="3200" dirty="0"/>
              <a:t>  request-delivery</a:t>
            </a:r>
          </a:p>
          <a:p>
            <a:pPr>
              <a:spcBef>
                <a:spcPts val="528"/>
              </a:spcBef>
            </a:pPr>
            <a:r>
              <a:rPr lang="en-US" sz="3200" dirty="0"/>
              <a:t>Incredible</a:t>
            </a:r>
            <a:br>
              <a:rPr lang="en-US" sz="3200" dirty="0"/>
            </a:br>
            <a:r>
              <a:rPr lang="en-US" sz="3200" dirty="0"/>
              <a:t>  scope of knowledge</a:t>
            </a:r>
          </a:p>
          <a:p>
            <a:pPr>
              <a:spcBef>
                <a:spcPts val="528"/>
              </a:spcBef>
            </a:pPr>
            <a:r>
              <a:rPr lang="en-US" sz="3200" dirty="0"/>
              <a:t>Fast search</a:t>
            </a:r>
          </a:p>
          <a:p>
            <a:pPr>
              <a:spcBef>
                <a:spcPts val="528"/>
              </a:spcBef>
            </a:pPr>
            <a:r>
              <a:rPr lang="en-US" sz="3200" dirty="0"/>
              <a:t>Wikipedia</a:t>
            </a:r>
          </a:p>
          <a:p>
            <a:pPr>
              <a:spcBef>
                <a:spcPts val="528"/>
              </a:spcBef>
            </a:pPr>
            <a:r>
              <a:rPr lang="en-US" sz="3200" dirty="0"/>
              <a:t>Totally new means</a:t>
            </a:r>
            <a:br>
              <a:rPr lang="en-US" sz="3200" dirty="0"/>
            </a:br>
            <a:r>
              <a:rPr lang="en-US" sz="3200" dirty="0"/>
              <a:t>  of information</a:t>
            </a:r>
            <a:br>
              <a:rPr lang="en-US" sz="3200" dirty="0"/>
            </a:br>
            <a:r>
              <a:rPr lang="en-US" sz="3200" dirty="0"/>
              <a:t>  delivery</a:t>
            </a:r>
          </a:p>
          <a:p>
            <a:pPr>
              <a:spcBef>
                <a:spcPts val="528"/>
              </a:spcBef>
            </a:pPr>
            <a:r>
              <a:rPr lang="en-US" sz="3200" dirty="0"/>
              <a:t>But still we  lecture!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Physics-College or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many of you had such a course?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3200" dirty="0"/>
              <a:t>Of you, how many learned physics principally:</a:t>
            </a:r>
          </a:p>
          <a:p>
            <a:pPr lvl="1"/>
            <a:r>
              <a:rPr lang="en-US" sz="2800" dirty="0"/>
              <a:t>By studying the text?</a:t>
            </a:r>
          </a:p>
          <a:p>
            <a:pPr lvl="1"/>
            <a:r>
              <a:rPr lang="en-US" sz="2800" dirty="0"/>
              <a:t>By listening to the lecturer?</a:t>
            </a:r>
          </a:p>
          <a:p>
            <a:pPr lvl="1"/>
            <a:r>
              <a:rPr lang="en-US" sz="2800" dirty="0"/>
              <a:t>By wrestling with the problem sets?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200" dirty="0"/>
              <a:t>How many re-studied the text more carefully while wrestling with problems?</a:t>
            </a:r>
          </a:p>
        </p:txBody>
      </p:sp>
    </p:spTree>
    <p:extLst>
      <p:ext uri="{BB962C8B-B14F-4D97-AF65-F5344CB8AC3E}">
        <p14:creationId xmlns:p14="http://schemas.microsoft.com/office/powerpoint/2010/main" val="51808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(after Dewey)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us learned most that </a:t>
            </a:r>
            <a:br>
              <a:rPr lang="en-US" dirty="0"/>
            </a:br>
            <a:r>
              <a:rPr lang="en-US" dirty="0"/>
              <a:t>  we know well</a:t>
            </a:r>
            <a:br>
              <a:rPr lang="en-US" dirty="0"/>
            </a:br>
            <a:r>
              <a:rPr lang="en-US" dirty="0"/>
              <a:t>		by</a:t>
            </a:r>
          </a:p>
          <a:p>
            <a:pPr>
              <a:spcBef>
                <a:spcPts val="1836"/>
              </a:spcBef>
            </a:pPr>
            <a:r>
              <a:rPr lang="en-US" dirty="0"/>
              <a:t>What we </a:t>
            </a:r>
            <a:r>
              <a:rPr lang="en-US" i="1" dirty="0"/>
              <a:t>did</a:t>
            </a:r>
            <a:r>
              <a:rPr lang="en-US" dirty="0"/>
              <a:t>,</a:t>
            </a:r>
          </a:p>
          <a:p>
            <a:r>
              <a:rPr lang="en-US" dirty="0"/>
              <a:t>      not by</a:t>
            </a:r>
          </a:p>
          <a:p>
            <a:pPr>
              <a:spcBef>
                <a:spcPts val="1836"/>
              </a:spcBef>
            </a:pPr>
            <a:r>
              <a:rPr lang="en-US" dirty="0"/>
              <a:t>What we </a:t>
            </a:r>
            <a:r>
              <a:rPr lang="en-US" i="1" dirty="0"/>
              <a:t>read or heard explained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spcBef>
                <a:spcPts val="1836"/>
              </a:spcBef>
            </a:pPr>
            <a:r>
              <a:rPr lang="en-US" sz="3600" dirty="0"/>
              <a:t>But still we  lecture!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E8B4C-A190-B846-AB47-7B6C5AFCCF60}"/>
              </a:ext>
            </a:extLst>
          </p:cNvPr>
          <p:cNvSpPr txBox="1"/>
          <p:nvPr/>
        </p:nvSpPr>
        <p:spPr>
          <a:xfrm>
            <a:off x="1346820" y="99109"/>
            <a:ext cx="594265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Educational reformer John Dewey – see </a:t>
            </a:r>
            <a:r>
              <a:rPr lang="en-US" sz="2000" b="0" dirty="0" err="1">
                <a:hlinkClick r:id="rId2"/>
              </a:rPr>
              <a:t>wikipedia</a:t>
            </a:r>
            <a:r>
              <a:rPr lang="en-US" sz="2000" b="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/>
              <a:t>We learn chiefly by </a:t>
            </a:r>
            <a:br>
              <a:rPr lang="en-US" dirty="0"/>
            </a:br>
            <a:r>
              <a:rPr lang="en-US" dirty="0"/>
              <a:t>Induction</a:t>
            </a:r>
          </a:p>
          <a:p>
            <a:pPr marL="2286" indent="0" algn="ctr">
              <a:lnSpc>
                <a:spcPct val="140000"/>
              </a:lnSpc>
              <a:buNone/>
            </a:pPr>
            <a:r>
              <a:rPr lang="en-US" dirty="0"/>
              <a:t>But</a:t>
            </a:r>
          </a:p>
          <a:p>
            <a:pPr algn="ctr">
              <a:lnSpc>
                <a:spcPct val="140000"/>
              </a:lnSpc>
            </a:pPr>
            <a:r>
              <a:rPr lang="en-US" dirty="0"/>
              <a:t>We teach chiefly by</a:t>
            </a:r>
          </a:p>
          <a:p>
            <a:pPr marL="2286" indent="0" algn="ctr">
              <a:lnSpc>
                <a:spcPct val="140000"/>
              </a:lnSpc>
              <a:buNone/>
            </a:pPr>
            <a:r>
              <a:rPr lang="en-US" dirty="0"/>
              <a:t>    Deduction!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DDB1-5764-A247-A81A-79868BC6A942}"/>
              </a:ext>
            </a:extLst>
          </p:cNvPr>
          <p:cNvSpPr txBox="1"/>
          <p:nvPr/>
        </p:nvSpPr>
        <p:spPr>
          <a:xfrm>
            <a:off x="0" y="2286000"/>
            <a:ext cx="366318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Induction = “student centered”.</a:t>
            </a:r>
          </a:p>
          <a:p>
            <a:r>
              <a:rPr lang="en-US" sz="2000" b="0" dirty="0"/>
              <a:t>Give students examples, let</a:t>
            </a:r>
          </a:p>
          <a:p>
            <a:r>
              <a:rPr lang="en-US" sz="2000" b="0" dirty="0"/>
              <a:t>them discover general</a:t>
            </a:r>
          </a:p>
          <a:p>
            <a:r>
              <a:rPr lang="en-US" sz="2000" b="0" dirty="0"/>
              <a:t>principles.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6482C-4635-CE41-BB97-1EACA527E0DA}"/>
              </a:ext>
            </a:extLst>
          </p:cNvPr>
          <p:cNvSpPr txBox="1"/>
          <p:nvPr/>
        </p:nvSpPr>
        <p:spPr>
          <a:xfrm>
            <a:off x="0" y="4876800"/>
            <a:ext cx="379302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Deduction = “teacher centered”.</a:t>
            </a:r>
          </a:p>
          <a:p>
            <a:r>
              <a:rPr lang="en-US" sz="2000" b="0" dirty="0"/>
              <a:t>Give students general</a:t>
            </a:r>
          </a:p>
          <a:p>
            <a:r>
              <a:rPr lang="en-US" sz="2000" b="0" dirty="0"/>
              <a:t>principles, which they then</a:t>
            </a:r>
          </a:p>
          <a:p>
            <a:r>
              <a:rPr lang="en-US" sz="2000" b="0" dirty="0"/>
              <a:t>apply to examples.</a:t>
            </a:r>
          </a:p>
        </p:txBody>
      </p:sp>
    </p:spTree>
    <p:extLst>
      <p:ext uri="{BB962C8B-B14F-4D97-AF65-F5344CB8AC3E}">
        <p14:creationId xmlns:p14="http://schemas.microsoft.com/office/powerpoint/2010/main" val="141227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676400"/>
            <a:ext cx="7010400" cy="313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90000"/>
              </a:lnSpc>
            </a:pPr>
            <a:r>
              <a:rPr lang="en-US" sz="3600" dirty="0">
                <a:latin typeface="+mn-lt"/>
              </a:rPr>
              <a:t>Including this dictum!</a:t>
            </a:r>
          </a:p>
          <a:p>
            <a:pPr>
              <a:lnSpc>
                <a:spcPct val="290000"/>
              </a:lnSpc>
            </a:pPr>
            <a:r>
              <a:rPr lang="en-US" sz="3600" dirty="0">
                <a:latin typeface="+mn-lt"/>
              </a:rPr>
              <a:t>Including this whole talk!</a:t>
            </a:r>
          </a:p>
        </p:txBody>
      </p:sp>
    </p:spTree>
    <p:extLst>
      <p:ext uri="{BB962C8B-B14F-4D97-AF65-F5344CB8AC3E}">
        <p14:creationId xmlns:p14="http://schemas.microsoft.com/office/powerpoint/2010/main" val="328435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GRAPH Left Template">
  <a:themeElements>
    <a:clrScheme name="Custom 2">
      <a:dk1>
        <a:srgbClr val="54381B"/>
      </a:dk1>
      <a:lt1>
        <a:srgbClr val="CDEBFF"/>
      </a:lt1>
      <a:dk2>
        <a:srgbClr val="57280E"/>
      </a:dk2>
      <a:lt2>
        <a:srgbClr val="9D6D52"/>
      </a:lt2>
      <a:accent1>
        <a:srgbClr val="FF7905"/>
      </a:accent1>
      <a:accent2>
        <a:srgbClr val="000000"/>
      </a:accent2>
      <a:accent3>
        <a:srgbClr val="FFEDC1"/>
      </a:accent3>
      <a:accent4>
        <a:srgbClr val="462E15"/>
      </a:accent4>
      <a:accent5>
        <a:srgbClr val="FFBEAA"/>
      </a:accent5>
      <a:accent6>
        <a:srgbClr val="000000"/>
      </a:accent6>
      <a:hlink>
        <a:srgbClr val="000000"/>
      </a:hlink>
      <a:folHlink>
        <a:srgbClr val="CECECE"/>
      </a:folHlink>
    </a:clrScheme>
    <a:fontScheme name="SIGGRAPH Left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SIGGRAPH Lef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GRAPH Lef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GRAPH Left Template 8">
        <a:dk1>
          <a:srgbClr val="54381B"/>
        </a:dk1>
        <a:lt1>
          <a:srgbClr val="FFE082"/>
        </a:lt1>
        <a:dk2>
          <a:srgbClr val="57280E"/>
        </a:dk2>
        <a:lt2>
          <a:srgbClr val="855C45"/>
        </a:lt2>
        <a:accent1>
          <a:srgbClr val="FF7905"/>
        </a:accent1>
        <a:accent2>
          <a:srgbClr val="7AFF7A"/>
        </a:accent2>
        <a:accent3>
          <a:srgbClr val="FFEDC1"/>
        </a:accent3>
        <a:accent4>
          <a:srgbClr val="462E15"/>
        </a:accent4>
        <a:accent5>
          <a:srgbClr val="FFBEAA"/>
        </a:accent5>
        <a:accent6>
          <a:srgbClr val="6EE76E"/>
        </a:accent6>
        <a:hlink>
          <a:srgbClr val="00000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mac-glab8100: /unc:markw:S96 Templates:SIGGRAPH Left Template</Template>
  <TotalTime>1579667842</TotalTime>
  <Pages>24</Pages>
  <Words>615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Comic Sans MS</vt:lpstr>
      <vt:lpstr>Times</vt:lpstr>
      <vt:lpstr>Times New Roman</vt:lpstr>
      <vt:lpstr>SIGGRAPH Left Template</vt:lpstr>
      <vt:lpstr>Teaching as Design  Fred  Brooks University of North Carolina at Chapel Hill  </vt:lpstr>
      <vt:lpstr>Traditional Western  Formal Education</vt:lpstr>
      <vt:lpstr>Printing Press ~1440 A.D.</vt:lpstr>
      <vt:lpstr>More Media for Info Delivery &gt;1800</vt:lpstr>
      <vt:lpstr>The World-Wide Web 1990</vt:lpstr>
      <vt:lpstr>Physics-College or High School</vt:lpstr>
      <vt:lpstr>Assertion (after Dewey)</vt:lpstr>
      <vt:lpstr>Paradox</vt:lpstr>
      <vt:lpstr>PowerPoint Presentation</vt:lpstr>
      <vt:lpstr>The Scarcest Commodity</vt:lpstr>
      <vt:lpstr>The Teacher’s Job is to   Design Learning Experiences  not principally to Dispense Information</vt:lpstr>
      <vt:lpstr>So, Focus is on  </vt:lpstr>
      <vt:lpstr>Donald Schön’s Insight</vt:lpstr>
      <vt:lpstr>How Does This Play Out?</vt:lpstr>
      <vt:lpstr>Projects</vt:lpstr>
      <vt:lpstr>Architecture Course Project— Special-Purpose Computer </vt:lpstr>
      <vt:lpstr>The Teacher’s Job is to   Design Learning Experiences  not principally to Deliver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SIGGRAPH '96 Slides</dc:title>
  <dc:subject/>
  <dc:creator>Russ Taylor</dc:creator>
  <cp:keywords/>
  <dc:description/>
  <cp:lastModifiedBy>Administrator</cp:lastModifiedBy>
  <cp:revision>395</cp:revision>
  <cp:lastPrinted>2003-09-09T18:57:47Z</cp:lastPrinted>
  <dcterms:created xsi:type="dcterms:W3CDTF">2012-02-27T01:35:48Z</dcterms:created>
  <dcterms:modified xsi:type="dcterms:W3CDTF">2022-01-13T19:48:39Z</dcterms:modified>
</cp:coreProperties>
</file>