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3" r:id="rId2"/>
  </p:sldMasterIdLst>
  <p:notesMasterIdLst>
    <p:notesMasterId r:id="rId17"/>
  </p:notesMasterIdLst>
  <p:handoutMasterIdLst>
    <p:handoutMasterId r:id="rId18"/>
  </p:handoutMasterIdLst>
  <p:sldIdLst>
    <p:sldId id="816" r:id="rId3"/>
    <p:sldId id="803" r:id="rId4"/>
    <p:sldId id="805" r:id="rId5"/>
    <p:sldId id="818" r:id="rId6"/>
    <p:sldId id="817" r:id="rId7"/>
    <p:sldId id="819" r:id="rId8"/>
    <p:sldId id="820" r:id="rId9"/>
    <p:sldId id="821" r:id="rId10"/>
    <p:sldId id="822" r:id="rId11"/>
    <p:sldId id="823" r:id="rId12"/>
    <p:sldId id="824" r:id="rId13"/>
    <p:sldId id="782" r:id="rId14"/>
    <p:sldId id="806" r:id="rId15"/>
    <p:sldId id="825" r:id="rId16"/>
  </p:sldIdLst>
  <p:sldSz cx="9144000" cy="6858000" type="letter"/>
  <p:notesSz cx="6858000" cy="9180513"/>
  <p:defaultTextStyle>
    <a:defPPr>
      <a:defRPr lang="en-US"/>
    </a:defPPr>
    <a:lvl1pPr algn="l" rtl="0" eaLnBrk="0" fontAlgn="base" hangingPunct="0">
      <a:spcBef>
        <a:spcPct val="0"/>
      </a:spcBef>
      <a:spcAft>
        <a:spcPct val="0"/>
      </a:spcAft>
      <a:defRPr sz="2400" b="1" kern="1200">
        <a:solidFill>
          <a:schemeClr val="tx2"/>
        </a:solidFill>
        <a:latin typeface="Helvetica" charset="0"/>
        <a:ea typeface="ＭＳ Ｐゴシック" charset="0"/>
        <a:cs typeface="+mn-cs"/>
      </a:defRPr>
    </a:lvl1pPr>
    <a:lvl2pPr marL="457200" algn="l" rtl="0" eaLnBrk="0" fontAlgn="base" hangingPunct="0">
      <a:spcBef>
        <a:spcPct val="0"/>
      </a:spcBef>
      <a:spcAft>
        <a:spcPct val="0"/>
      </a:spcAft>
      <a:defRPr sz="2400" b="1" kern="1200">
        <a:solidFill>
          <a:schemeClr val="tx2"/>
        </a:solidFill>
        <a:latin typeface="Helvetica" charset="0"/>
        <a:ea typeface="ＭＳ Ｐゴシック" charset="0"/>
        <a:cs typeface="+mn-cs"/>
      </a:defRPr>
    </a:lvl2pPr>
    <a:lvl3pPr marL="914400" algn="l" rtl="0" eaLnBrk="0" fontAlgn="base" hangingPunct="0">
      <a:spcBef>
        <a:spcPct val="0"/>
      </a:spcBef>
      <a:spcAft>
        <a:spcPct val="0"/>
      </a:spcAft>
      <a:defRPr sz="2400" b="1" kern="1200">
        <a:solidFill>
          <a:schemeClr val="tx2"/>
        </a:solidFill>
        <a:latin typeface="Helvetica" charset="0"/>
        <a:ea typeface="ＭＳ Ｐゴシック" charset="0"/>
        <a:cs typeface="+mn-cs"/>
      </a:defRPr>
    </a:lvl3pPr>
    <a:lvl4pPr marL="1371600" algn="l" rtl="0" eaLnBrk="0" fontAlgn="base" hangingPunct="0">
      <a:spcBef>
        <a:spcPct val="0"/>
      </a:spcBef>
      <a:spcAft>
        <a:spcPct val="0"/>
      </a:spcAft>
      <a:defRPr sz="2400" b="1" kern="1200">
        <a:solidFill>
          <a:schemeClr val="tx2"/>
        </a:solidFill>
        <a:latin typeface="Helvetica" charset="0"/>
        <a:ea typeface="ＭＳ Ｐゴシック" charset="0"/>
        <a:cs typeface="+mn-cs"/>
      </a:defRPr>
    </a:lvl4pPr>
    <a:lvl5pPr marL="1828800" algn="l" rtl="0" eaLnBrk="0" fontAlgn="base" hangingPunct="0">
      <a:spcBef>
        <a:spcPct val="0"/>
      </a:spcBef>
      <a:spcAft>
        <a:spcPct val="0"/>
      </a:spcAft>
      <a:defRPr sz="2400" b="1" kern="1200">
        <a:solidFill>
          <a:schemeClr val="tx2"/>
        </a:solidFill>
        <a:latin typeface="Helvetica" charset="0"/>
        <a:ea typeface="ＭＳ Ｐゴシック" charset="0"/>
        <a:cs typeface="+mn-cs"/>
      </a:defRPr>
    </a:lvl5pPr>
    <a:lvl6pPr marL="2286000" algn="l" defTabSz="457200" rtl="0" eaLnBrk="1" latinLnBrk="0" hangingPunct="1">
      <a:defRPr sz="2400" b="1" kern="1200">
        <a:solidFill>
          <a:schemeClr val="tx2"/>
        </a:solidFill>
        <a:latin typeface="Helvetica" charset="0"/>
        <a:ea typeface="ＭＳ Ｐゴシック" charset="0"/>
        <a:cs typeface="+mn-cs"/>
      </a:defRPr>
    </a:lvl6pPr>
    <a:lvl7pPr marL="2743200" algn="l" defTabSz="457200" rtl="0" eaLnBrk="1" latinLnBrk="0" hangingPunct="1">
      <a:defRPr sz="2400" b="1" kern="1200">
        <a:solidFill>
          <a:schemeClr val="tx2"/>
        </a:solidFill>
        <a:latin typeface="Helvetica" charset="0"/>
        <a:ea typeface="ＭＳ Ｐゴシック" charset="0"/>
        <a:cs typeface="+mn-cs"/>
      </a:defRPr>
    </a:lvl7pPr>
    <a:lvl8pPr marL="3200400" algn="l" defTabSz="457200" rtl="0" eaLnBrk="1" latinLnBrk="0" hangingPunct="1">
      <a:defRPr sz="2400" b="1" kern="1200">
        <a:solidFill>
          <a:schemeClr val="tx2"/>
        </a:solidFill>
        <a:latin typeface="Helvetica" charset="0"/>
        <a:ea typeface="ＭＳ Ｐゴシック" charset="0"/>
        <a:cs typeface="+mn-cs"/>
      </a:defRPr>
    </a:lvl8pPr>
    <a:lvl9pPr marL="3657600" algn="l" defTabSz="457200" rtl="0" eaLnBrk="1" latinLnBrk="0" hangingPunct="1">
      <a:defRPr sz="2400" b="1" kern="1200">
        <a:solidFill>
          <a:schemeClr val="tx2"/>
        </a:solidFill>
        <a:latin typeface="Helvetica"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8A5E"/>
    <a:srgbClr val="CF0E30"/>
    <a:srgbClr val="FFCC66"/>
    <a:srgbClr val="CCCCCC"/>
    <a:srgbClr val="FF6FCF"/>
    <a:srgbClr val="66FFFF"/>
    <a:srgbClr val="08DE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5" autoAdjust="0"/>
    <p:restoredTop sz="99428" autoAdjust="0"/>
  </p:normalViewPr>
  <p:slideViewPr>
    <p:cSldViewPr snapToGrid="0">
      <p:cViewPr>
        <p:scale>
          <a:sx n="100" d="100"/>
          <a:sy n="100" d="100"/>
        </p:scale>
        <p:origin x="744"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1024" y="-96"/>
      </p:cViewPr>
      <p:guideLst>
        <p:guide orient="horz" pos="2891"/>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14325" y="342900"/>
            <a:ext cx="2970213"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9580" tIns="0" rIns="19580" bIns="0" numCol="1" anchor="t" anchorCtr="0" compatLnSpc="1">
            <a:prstTxWarp prst="textNoShape">
              <a:avLst/>
            </a:prstTxWarp>
          </a:bodyPr>
          <a:lstStyle>
            <a:lvl1pPr defTabSz="941388">
              <a:lnSpc>
                <a:spcPct val="90000"/>
              </a:lnSpc>
              <a:defRPr sz="900" b="0" i="1">
                <a:latin typeface="Arial" charset="0"/>
              </a:defRPr>
            </a:lvl1pPr>
          </a:lstStyle>
          <a:p>
            <a:endParaRPr lang="en-US"/>
          </a:p>
        </p:txBody>
      </p:sp>
      <p:sp>
        <p:nvSpPr>
          <p:cNvPr id="3075" name="Rectangle 3"/>
          <p:cNvSpPr>
            <a:spLocks noGrp="1" noChangeArrowheads="1"/>
          </p:cNvSpPr>
          <p:nvPr>
            <p:ph type="dt" sz="quarter" idx="1"/>
          </p:nvPr>
        </p:nvSpPr>
        <p:spPr bwMode="auto">
          <a:xfrm>
            <a:off x="3573463" y="342900"/>
            <a:ext cx="2970212"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9580" tIns="0" rIns="19580" bIns="0" numCol="1" anchor="t" anchorCtr="0" compatLnSpc="1">
            <a:prstTxWarp prst="textNoShape">
              <a:avLst/>
            </a:prstTxWarp>
          </a:bodyPr>
          <a:lstStyle>
            <a:lvl1pPr algn="r" defTabSz="941388">
              <a:lnSpc>
                <a:spcPct val="90000"/>
              </a:lnSpc>
              <a:defRPr sz="900" b="0" i="1">
                <a:latin typeface="Arial" charset="0"/>
              </a:defRPr>
            </a:lvl1pPr>
          </a:lstStyle>
          <a:p>
            <a:endParaRPr lang="en-US"/>
          </a:p>
        </p:txBody>
      </p:sp>
      <p:sp>
        <p:nvSpPr>
          <p:cNvPr id="3076" name="Rectangle 4"/>
          <p:cNvSpPr>
            <a:spLocks noGrp="1" noChangeArrowheads="1"/>
          </p:cNvSpPr>
          <p:nvPr>
            <p:ph type="ftr" sz="quarter" idx="2"/>
          </p:nvPr>
        </p:nvSpPr>
        <p:spPr bwMode="auto">
          <a:xfrm>
            <a:off x="314325" y="8377238"/>
            <a:ext cx="2970213"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9580" tIns="0" rIns="19580" bIns="0" numCol="1" anchor="b" anchorCtr="0" compatLnSpc="1">
            <a:prstTxWarp prst="textNoShape">
              <a:avLst/>
            </a:prstTxWarp>
          </a:bodyPr>
          <a:lstStyle>
            <a:lvl1pPr defTabSz="941388">
              <a:lnSpc>
                <a:spcPct val="90000"/>
              </a:lnSpc>
              <a:defRPr sz="900" b="0" i="1">
                <a:latin typeface="Arial" charset="0"/>
              </a:defRPr>
            </a:lvl1pPr>
          </a:lstStyle>
          <a:p>
            <a:endParaRPr lang="en-US"/>
          </a:p>
        </p:txBody>
      </p:sp>
      <p:sp>
        <p:nvSpPr>
          <p:cNvPr id="3077" name="Rectangle 5"/>
          <p:cNvSpPr>
            <a:spLocks noGrp="1" noChangeArrowheads="1"/>
          </p:cNvSpPr>
          <p:nvPr>
            <p:ph type="sldNum" sz="quarter" idx="3"/>
          </p:nvPr>
        </p:nvSpPr>
        <p:spPr bwMode="auto">
          <a:xfrm>
            <a:off x="3573463" y="8377238"/>
            <a:ext cx="2970212"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9580" tIns="0" rIns="19580" bIns="0" numCol="1" anchor="b" anchorCtr="0" compatLnSpc="1">
            <a:prstTxWarp prst="textNoShape">
              <a:avLst/>
            </a:prstTxWarp>
          </a:bodyPr>
          <a:lstStyle>
            <a:lvl1pPr algn="r" defTabSz="941388">
              <a:lnSpc>
                <a:spcPct val="90000"/>
              </a:lnSpc>
              <a:defRPr sz="900" b="0" i="1">
                <a:latin typeface="Arial" charset="0"/>
              </a:defRPr>
            </a:lvl1pPr>
          </a:lstStyle>
          <a:p>
            <a:fld id="{BA225139-1CB2-024E-9337-F49F5A508252}" type="slidenum">
              <a:rPr lang="en-US"/>
              <a:pPr/>
              <a:t>‹#›</a:t>
            </a:fld>
            <a:endParaRPr lang="en-US"/>
          </a:p>
        </p:txBody>
      </p:sp>
    </p:spTree>
    <p:extLst>
      <p:ext uri="{BB962C8B-B14F-4D97-AF65-F5344CB8AC3E}">
        <p14:creationId xmlns:p14="http://schemas.microsoft.com/office/powerpoint/2010/main" val="223810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ftr" sz="quarter" idx="4"/>
          </p:nvPr>
        </p:nvSpPr>
        <p:spPr bwMode="auto">
          <a:xfrm>
            <a:off x="0" y="8721725"/>
            <a:ext cx="2970213"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9580" tIns="0" rIns="19580" bIns="0" numCol="1" anchor="b" anchorCtr="0" compatLnSpc="1">
            <a:prstTxWarp prst="textNoShape">
              <a:avLst/>
            </a:prstTxWarp>
          </a:bodyPr>
          <a:lstStyle>
            <a:lvl1pPr defTabSz="941388">
              <a:defRPr sz="900" b="0" i="1">
                <a:solidFill>
                  <a:schemeClr val="tx1"/>
                </a:solidFill>
                <a:latin typeface="Times New Roman" charset="0"/>
              </a:defRPr>
            </a:lvl1pPr>
          </a:lstStyle>
          <a:p>
            <a:endParaRPr lang="en-US"/>
          </a:p>
        </p:txBody>
      </p:sp>
      <p:sp>
        <p:nvSpPr>
          <p:cNvPr id="2053" name="Rectangle 5"/>
          <p:cNvSpPr>
            <a:spLocks noGrp="1" noChangeArrowheads="1"/>
          </p:cNvSpPr>
          <p:nvPr>
            <p:ph type="sldNum" sz="quarter" idx="5"/>
          </p:nvPr>
        </p:nvSpPr>
        <p:spPr bwMode="auto">
          <a:xfrm>
            <a:off x="3887788" y="8721725"/>
            <a:ext cx="2970212"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9580" tIns="0" rIns="19580" bIns="0" numCol="1" anchor="b" anchorCtr="0" compatLnSpc="1">
            <a:prstTxWarp prst="textNoShape">
              <a:avLst/>
            </a:prstTxWarp>
          </a:bodyPr>
          <a:lstStyle>
            <a:lvl1pPr algn="r" defTabSz="941388">
              <a:defRPr sz="900" b="0" i="1">
                <a:solidFill>
                  <a:schemeClr val="tx1"/>
                </a:solidFill>
                <a:latin typeface="Times New Roman" charset="0"/>
              </a:defRPr>
            </a:lvl1pPr>
          </a:lstStyle>
          <a:p>
            <a:endParaRPr lang="en-US"/>
          </a:p>
        </p:txBody>
      </p:sp>
      <p:sp>
        <p:nvSpPr>
          <p:cNvPr id="2054" name="Rectangle 6"/>
          <p:cNvSpPr>
            <a:spLocks noChangeArrowheads="1"/>
          </p:cNvSpPr>
          <p:nvPr/>
        </p:nvSpPr>
        <p:spPr bwMode="auto">
          <a:xfrm>
            <a:off x="3251200" y="8939213"/>
            <a:ext cx="358775" cy="257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9740" tIns="45687" rIns="89740" bIns="45687">
            <a:spAutoFit/>
          </a:bodyPr>
          <a:lstStyle/>
          <a:p>
            <a:pPr algn="ctr" defTabSz="895350">
              <a:lnSpc>
                <a:spcPct val="90000"/>
              </a:lnSpc>
            </a:pPr>
            <a:fld id="{0D323EC2-AB71-DC45-919A-95233537D3EA}" type="slidenum">
              <a:rPr lang="en-US" sz="1200" b="0">
                <a:solidFill>
                  <a:schemeClr val="tx1"/>
                </a:solidFill>
                <a:latin typeface="Times" charset="0"/>
              </a:rPr>
              <a:pPr algn="ctr" defTabSz="895350">
                <a:lnSpc>
                  <a:spcPct val="90000"/>
                </a:lnSpc>
              </a:pPr>
              <a:t>‹#›</a:t>
            </a:fld>
            <a:endParaRPr lang="en-US" sz="1200" b="0">
              <a:solidFill>
                <a:schemeClr val="tx1"/>
              </a:solidFill>
              <a:latin typeface="Times" charset="0"/>
            </a:endParaRPr>
          </a:p>
        </p:txBody>
      </p:sp>
      <p:sp>
        <p:nvSpPr>
          <p:cNvPr id="2055" name="Rectangle 7"/>
          <p:cNvSpPr>
            <a:spLocks noGrp="1" noChangeArrowheads="1"/>
          </p:cNvSpPr>
          <p:nvPr>
            <p:ph type="body" sz="quarter" idx="3"/>
          </p:nvPr>
        </p:nvSpPr>
        <p:spPr bwMode="auto">
          <a:xfrm>
            <a:off x="0" y="4446588"/>
            <a:ext cx="6858000" cy="414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635" tIns="47319" rIns="94635" bIns="47319"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2056" name="Rectangle 8"/>
          <p:cNvSpPr>
            <a:spLocks noGrp="1" noRot="1" noChangeAspect="1" noChangeArrowheads="1" noTextEdit="1"/>
          </p:cNvSpPr>
          <p:nvPr>
            <p:ph type="sldImg" idx="2"/>
          </p:nvPr>
        </p:nvSpPr>
        <p:spPr bwMode="auto">
          <a:xfrm>
            <a:off x="552450" y="0"/>
            <a:ext cx="5865813" cy="4398963"/>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Tree>
    <p:extLst>
      <p:ext uri="{BB962C8B-B14F-4D97-AF65-F5344CB8AC3E}">
        <p14:creationId xmlns:p14="http://schemas.microsoft.com/office/powerpoint/2010/main" val="2086139163"/>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40000"/>
      </a:spcBef>
      <a:spcAft>
        <a:spcPct val="0"/>
      </a:spcAft>
      <a:defRPr kern="1200">
        <a:solidFill>
          <a:schemeClr val="tx1"/>
        </a:solidFill>
        <a:latin typeface="Times" charset="0"/>
        <a:ea typeface="ＭＳ Ｐゴシック" charset="0"/>
        <a:cs typeface="+mn-cs"/>
      </a:defRPr>
    </a:lvl1pPr>
    <a:lvl2pPr marL="457200" algn="l" rtl="0" eaLnBrk="0" fontAlgn="base" hangingPunct="0">
      <a:lnSpc>
        <a:spcPct val="90000"/>
      </a:lnSpc>
      <a:spcBef>
        <a:spcPct val="40000"/>
      </a:spcBef>
      <a:spcAft>
        <a:spcPct val="0"/>
      </a:spcAft>
      <a:defRPr kern="1200">
        <a:solidFill>
          <a:schemeClr val="tx1"/>
        </a:solidFill>
        <a:latin typeface="Times" charset="0"/>
        <a:ea typeface="ＭＳ Ｐゴシック" charset="0"/>
        <a:cs typeface="+mn-cs"/>
      </a:defRPr>
    </a:lvl2pPr>
    <a:lvl3pPr marL="914400" algn="l" rtl="0" eaLnBrk="0" fontAlgn="base" hangingPunct="0">
      <a:lnSpc>
        <a:spcPct val="90000"/>
      </a:lnSpc>
      <a:spcBef>
        <a:spcPct val="40000"/>
      </a:spcBef>
      <a:spcAft>
        <a:spcPct val="0"/>
      </a:spcAft>
      <a:defRPr kern="1200">
        <a:solidFill>
          <a:schemeClr val="tx1"/>
        </a:solidFill>
        <a:latin typeface="Times" charset="0"/>
        <a:ea typeface="ＭＳ Ｐゴシック" charset="0"/>
        <a:cs typeface="+mn-cs"/>
      </a:defRPr>
    </a:lvl3pPr>
    <a:lvl4pPr marL="1371600" algn="l" rtl="0" eaLnBrk="0" fontAlgn="base" hangingPunct="0">
      <a:lnSpc>
        <a:spcPct val="90000"/>
      </a:lnSpc>
      <a:spcBef>
        <a:spcPct val="40000"/>
      </a:spcBef>
      <a:spcAft>
        <a:spcPct val="0"/>
      </a:spcAft>
      <a:defRPr kern="1200">
        <a:solidFill>
          <a:schemeClr val="tx1"/>
        </a:solidFill>
        <a:latin typeface="Times" charset="0"/>
        <a:ea typeface="ＭＳ Ｐゴシック" charset="0"/>
        <a:cs typeface="+mn-cs"/>
      </a:defRPr>
    </a:lvl4pPr>
    <a:lvl5pPr marL="1828800" algn="l" rtl="0" eaLnBrk="0" fontAlgn="base" hangingPunct="0">
      <a:lnSpc>
        <a:spcPct val="90000"/>
      </a:lnSpc>
      <a:spcBef>
        <a:spcPct val="40000"/>
      </a:spcBef>
      <a:spcAft>
        <a:spcPct val="0"/>
      </a:spcAft>
      <a:defRPr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sz="1700" dirty="0"/>
          </a:p>
        </p:txBody>
      </p:sp>
    </p:spTree>
    <p:extLst>
      <p:ext uri="{BB962C8B-B14F-4D97-AF65-F5344CB8AC3E}">
        <p14:creationId xmlns:p14="http://schemas.microsoft.com/office/powerpoint/2010/main" val="368608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698" name="Rectangle 2"/>
          <p:cNvSpPr>
            <a:spLocks noGrp="1" noRot="1" noChangeAspect="1" noChangeArrowheads="1" noTextEdit="1"/>
          </p:cNvSpPr>
          <p:nvPr>
            <p:ph type="sldImg"/>
          </p:nvPr>
        </p:nvSpPr>
        <p:spPr bwMode="auto">
          <a:xfrm>
            <a:off x="1082675" y="735013"/>
            <a:ext cx="4589463" cy="34417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821699" name="Rectangle 3"/>
          <p:cNvSpPr>
            <a:spLocks noGrp="1" noChangeArrowheads="1"/>
          </p:cNvSpPr>
          <p:nvPr>
            <p:ph type="body" idx="1"/>
          </p:nvPr>
        </p:nvSpPr>
        <p:spPr bwMode="auto">
          <a:xfrm>
            <a:off x="687388" y="4697413"/>
            <a:ext cx="5357812" cy="3463925"/>
          </a:xfrm>
          <a:prstGeom prst="rect">
            <a:avLst/>
          </a:prstGeom>
          <a:solidFill>
            <a:srgbClr val="FFFFFF"/>
          </a:solidFill>
          <a:ln>
            <a:solidFill>
              <a:srgbClr val="000000"/>
            </a:solidFill>
            <a:miter lim="800000"/>
            <a:headEnd/>
            <a:tailEnd/>
          </a:ln>
        </p:spPr>
        <p:txBody>
          <a:bodyPr lIns="90061" tIns="45031" rIns="90061" bIns="45031"/>
          <a:lstStyle/>
          <a:p>
            <a:pPr>
              <a:buFontTx/>
              <a:buChar char="•"/>
            </a:pPr>
            <a:r>
              <a:rPr lang="en-US" dirty="0"/>
              <a:t>The motivation for this work is to support experimental networking research</a:t>
            </a:r>
          </a:p>
          <a:p>
            <a:pPr>
              <a:buFontTx/>
              <a:buChar char="•"/>
            </a:pPr>
            <a:r>
              <a:rPr lang="en-US" dirty="0"/>
              <a:t>In general, in a system as complex as the Internet, with many layers and hosts interacting, theory can only go so far.  Any new idea must be demonstrated with implementation and verified thru experimentation</a:t>
            </a:r>
          </a:p>
          <a:p>
            <a:pPr>
              <a:buFontTx/>
              <a:buChar char="•"/>
            </a:pPr>
            <a:r>
              <a:rPr lang="en-US" dirty="0"/>
              <a:t>We conduct such experimental computer science using </a:t>
            </a:r>
            <a:r>
              <a:rPr lang="en-US" dirty="0" err="1"/>
              <a:t>testbeds</a:t>
            </a:r>
            <a:r>
              <a:rPr lang="en-US"/>
              <a:t> and running experiments under controlled, reproducible conditions. </a:t>
            </a:r>
          </a:p>
          <a:p>
            <a:pPr>
              <a:buFontTx/>
              <a:buChar char="•"/>
            </a:pPr>
            <a:r>
              <a:rPr lang="en-US"/>
              <a:t>A critical element of these experiments is the traffic workload.  </a:t>
            </a:r>
          </a:p>
          <a:p>
            <a:pPr>
              <a:buFontTx/>
              <a:buChar char="•"/>
            </a:pPr>
            <a:r>
              <a:rPr lang="en-US"/>
              <a:t>That brings me to the title – </a:t>
            </a:r>
            <a:r>
              <a:rPr lang="ja-JP" altLang="en-US">
                <a:latin typeface="Arial"/>
              </a:rPr>
              <a:t>“</a:t>
            </a:r>
            <a:r>
              <a:rPr lang="en-US"/>
              <a:t>garbage in, garbage out</a:t>
            </a:r>
            <a:r>
              <a:rPr lang="ja-JP" altLang="en-US">
                <a:latin typeface="Arial"/>
              </a:rPr>
              <a:t>”</a:t>
            </a:r>
            <a:r>
              <a:rPr lang="en-US"/>
              <a:t>  </a:t>
            </a:r>
          </a:p>
          <a:p>
            <a:pPr>
              <a:buFontTx/>
              <a:buChar char="•"/>
            </a:pPr>
            <a:r>
              <a:rPr lang="en-US"/>
              <a:t>E.g. it has been demonstrated in the past: a new router queueing mechanism was originally evaluated with a very simplistic traffic workload, and based on those results, it was considered ready for deployment throughout the Internet; UNC reevalutate this mechanism using a more realistic model of web traffic and demonstrated that it was not a good idea to deploy it. </a:t>
            </a:r>
          </a:p>
        </p:txBody>
      </p:sp>
    </p:spTree>
    <p:extLst>
      <p:ext uri="{BB962C8B-B14F-4D97-AF65-F5344CB8AC3E}">
        <p14:creationId xmlns:p14="http://schemas.microsoft.com/office/powerpoint/2010/main" val="192366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14565803"/>
      </p:ext>
    </p:extLst>
  </p:cSld>
  <p:clrMapOvr>
    <a:masterClrMapping/>
  </p:clrMapOvr>
  <p:transition spd="med">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9156789"/>
      </p:ext>
    </p:extLst>
  </p:cSld>
  <p:clrMapOvr>
    <a:masterClrMapping/>
  </p:clrMapOvr>
  <p:transition spd="med">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269875"/>
            <a:ext cx="2028825"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1825" y="269875"/>
            <a:ext cx="5935663"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4469097"/>
      </p:ext>
    </p:extLst>
  </p:cSld>
  <p:clrMapOvr>
    <a:masterClrMapping/>
  </p:clrMapOvr>
  <p:transition spd="med">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50014436"/>
      </p:ext>
    </p:extLst>
  </p:cSld>
  <p:clrMapOvr>
    <a:masterClrMapping/>
  </p:clrMapOvr>
  <p:transition spd="med">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234467"/>
      </p:ext>
    </p:extLst>
  </p:cSld>
  <p:clrMapOvr>
    <a:masterClrMapping/>
  </p:clrMapOvr>
  <p:transition spd="med">
    <p:pull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8351369"/>
      </p:ext>
    </p:extLst>
  </p:cSld>
  <p:clrMapOvr>
    <a:masterClrMapping/>
  </p:clrMapOvr>
  <p:transition spd="med">
    <p:pull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1825" y="1479550"/>
            <a:ext cx="3970338" cy="476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563" y="1479550"/>
            <a:ext cx="3971925" cy="476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359918"/>
      </p:ext>
    </p:extLst>
  </p:cSld>
  <p:clrMapOvr>
    <a:masterClrMapping/>
  </p:clrMapOvr>
  <p:transition spd="med">
    <p:pull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8494016"/>
      </p:ext>
    </p:extLst>
  </p:cSld>
  <p:clrMapOvr>
    <a:masterClrMapping/>
  </p:clrMapOvr>
  <p:transition spd="med">
    <p:pull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1917305"/>
      </p:ext>
    </p:extLst>
  </p:cSld>
  <p:clrMapOvr>
    <a:masterClrMapping/>
  </p:clrMapOvr>
  <p:transition spd="med">
    <p:pull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419015"/>
      </p:ext>
    </p:extLst>
  </p:cSld>
  <p:clrMapOvr>
    <a:masterClrMapping/>
  </p:clrMapOvr>
  <p:transition spd="med">
    <p:pull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3634190"/>
      </p:ext>
    </p:extLst>
  </p:cSld>
  <p:clrMapOvr>
    <a:masterClrMapping/>
  </p:clrMapOvr>
  <p:transition spd="med">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693837"/>
      </p:ext>
    </p:extLst>
  </p:cSld>
  <p:clrMapOvr>
    <a:masterClrMapping/>
  </p:clrMapOvr>
  <p:transition spd="med">
    <p:pull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2971001"/>
      </p:ext>
    </p:extLst>
  </p:cSld>
  <p:clrMapOvr>
    <a:masterClrMapping/>
  </p:clrMapOvr>
  <p:transition spd="med">
    <p:pull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404439"/>
      </p:ext>
    </p:extLst>
  </p:cSld>
  <p:clrMapOvr>
    <a:masterClrMapping/>
  </p:clrMapOvr>
  <p:transition spd="med">
    <p:pull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269875"/>
            <a:ext cx="2028825"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1825" y="269875"/>
            <a:ext cx="5935663"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0169470"/>
      </p:ext>
    </p:extLst>
  </p:cSld>
  <p:clrMapOvr>
    <a:masterClrMapping/>
  </p:clrMapOvr>
  <p:transition spd="med">
    <p:pull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269875"/>
            <a:ext cx="7427913" cy="796925"/>
          </a:xfrm>
        </p:spPr>
        <p:txBody>
          <a:bodyPr/>
          <a:lstStyle/>
          <a:p>
            <a:r>
              <a:rPr lang="en-US"/>
              <a:t>Click to edit Master title style</a:t>
            </a:r>
          </a:p>
        </p:txBody>
      </p:sp>
      <p:sp>
        <p:nvSpPr>
          <p:cNvPr id="3" name="Content Placeholder 2"/>
          <p:cNvSpPr>
            <a:spLocks noGrp="1"/>
          </p:cNvSpPr>
          <p:nvPr>
            <p:ph sz="half" idx="1"/>
          </p:nvPr>
        </p:nvSpPr>
        <p:spPr>
          <a:xfrm>
            <a:off x="631825" y="1479550"/>
            <a:ext cx="3970338"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4563" y="1479550"/>
            <a:ext cx="3971925" cy="230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4563" y="3940175"/>
            <a:ext cx="3971925" cy="230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294192"/>
      </p:ext>
    </p:extLst>
  </p:cSld>
  <p:clrMapOvr>
    <a:masterClrMapping/>
  </p:clrMapOvr>
  <p:transition spd="med">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53981023"/>
      </p:ext>
    </p:extLst>
  </p:cSld>
  <p:clrMapOvr>
    <a:masterClrMapping/>
  </p:clrMapOvr>
  <p:transition spd="med">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1825" y="1479550"/>
            <a:ext cx="3970338" cy="476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563" y="1479550"/>
            <a:ext cx="3971925" cy="476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56795"/>
      </p:ext>
    </p:extLst>
  </p:cSld>
  <p:clrMapOvr>
    <a:masterClrMapping/>
  </p:clrMapOvr>
  <p:transition spd="med">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405582"/>
      </p:ext>
    </p:extLst>
  </p:cSld>
  <p:clrMapOvr>
    <a:masterClrMapping/>
  </p:clrMapOvr>
  <p:transition spd="med">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0987099"/>
      </p:ext>
    </p:extLst>
  </p:cSld>
  <p:clrMapOvr>
    <a:masterClrMapping/>
  </p:clrMapOvr>
  <p:transition spd="med">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167637"/>
      </p:ext>
    </p:extLst>
  </p:cSld>
  <p:clrMapOvr>
    <a:masterClrMapping/>
  </p:clrMapOvr>
  <p:transition spd="med">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9271089"/>
      </p:ext>
    </p:extLst>
  </p:cSld>
  <p:clrMapOvr>
    <a:masterClrMapping/>
  </p:clrMapOvr>
  <p:transition spd="med">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062533"/>
      </p:ext>
    </p:extLst>
  </p:cSld>
  <p:clrMapOvr>
    <a:masterClrMapping/>
  </p:clrMapOvr>
  <p:transition spd="med">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7" name="Picture 13" descr="well-32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0663" y="203200"/>
            <a:ext cx="923925" cy="1038225"/>
          </a:xfrm>
          <a:prstGeom prst="rect">
            <a:avLst/>
          </a:prstGeom>
          <a:noFill/>
          <a:extLst>
            <a:ext uri="{909E8E84-426E-40dd-AFC4-6F175D3DCCD1}">
              <a14:hiddenFill xmlns="" xmlns:a14="http://schemas.microsoft.com/office/drawing/2010/main">
                <a:solidFill>
                  <a:srgbClr val="FFFFFF"/>
                </a:solidFill>
              </a14:hiddenFill>
            </a:ext>
          </a:extLst>
        </p:spPr>
      </p:pic>
      <p:sp>
        <p:nvSpPr>
          <p:cNvPr id="1030" name="Rectangle 6"/>
          <p:cNvSpPr>
            <a:spLocks noGrp="1" noChangeArrowheads="1"/>
          </p:cNvSpPr>
          <p:nvPr>
            <p:ph type="title"/>
          </p:nvPr>
        </p:nvSpPr>
        <p:spPr bwMode="auto">
          <a:xfrm>
            <a:off x="1320800" y="269875"/>
            <a:ext cx="7427913" cy="796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631825" y="1479550"/>
            <a:ext cx="8094663" cy="4768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7026" dir="799888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Line 9"/>
          <p:cNvSpPr>
            <a:spLocks noChangeShapeType="1"/>
          </p:cNvSpPr>
          <p:nvPr/>
        </p:nvSpPr>
        <p:spPr bwMode="auto">
          <a:xfrm>
            <a:off x="1198563" y="1230313"/>
            <a:ext cx="7820025" cy="0"/>
          </a:xfrm>
          <a:prstGeom prst="line">
            <a:avLst/>
          </a:prstGeom>
          <a:noFill/>
          <a:ln w="28575">
            <a:solidFill>
              <a:srgbClr val="0FC7FF"/>
            </a:solidFill>
            <a:round/>
            <a:headEnd type="none" w="sm" len="sm"/>
            <a:tailEnd type="none" w="sm" len="sm"/>
          </a:ln>
          <a:effectLst>
            <a:outerShdw blurRad="63500" dist="17961" dir="2700000" algn="ctr" rotWithShape="0">
              <a:srgbClr val="232323">
                <a:alpha val="74998"/>
              </a:srgb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035" name="Text Box 11"/>
          <p:cNvSpPr txBox="1">
            <a:spLocks noChangeArrowheads="1"/>
          </p:cNvSpPr>
          <p:nvPr/>
        </p:nvSpPr>
        <p:spPr bwMode="auto">
          <a:xfrm>
            <a:off x="8747125" y="6629400"/>
            <a:ext cx="339725" cy="2286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pPr>
            <a:fld id="{14592317-7FD0-F74B-8E7C-12A3A72A1826}" type="slidenum">
              <a:rPr lang="en-US" sz="1000" b="0">
                <a:effectLst>
                  <a:outerShdw blurRad="38100" dist="38100" dir="2700000" algn="tl">
                    <a:srgbClr val="DDDDDD"/>
                  </a:outerShdw>
                </a:effectLst>
                <a:latin typeface="Arial" charset="0"/>
              </a:rPr>
              <a:pPr>
                <a:lnSpc>
                  <a:spcPct val="90000"/>
                </a:lnSpc>
              </a:pPr>
              <a:t>‹#›</a:t>
            </a:fld>
            <a:endParaRPr lang="en-US" sz="1000" b="0">
              <a:effectLst>
                <a:outerShdw blurRad="38100" dist="38100" dir="2700000" algn="tl">
                  <a:srgbClr val="DDDDDD"/>
                </a:outerShdw>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u"/>
  </p:transition>
  <p:txStyles>
    <p:titleStyle>
      <a:lvl1pPr algn="l" rtl="0" eaLnBrk="0" fontAlgn="base" hangingPunct="0">
        <a:lnSpc>
          <a:spcPct val="90000"/>
        </a:lnSpc>
        <a:spcBef>
          <a:spcPct val="0"/>
        </a:spcBef>
        <a:spcAft>
          <a:spcPct val="0"/>
        </a:spcAft>
        <a:defRPr sz="3600" b="1">
          <a:solidFill>
            <a:schemeClr val="tx2"/>
          </a:solidFill>
          <a:effectLst>
            <a:outerShdw blurRad="38100" dist="38100" dir="2700000" algn="tl">
              <a:srgbClr val="DDDDDD"/>
            </a:outerShdw>
          </a:effectLst>
          <a:latin typeface="+mj-lt"/>
          <a:ea typeface="+mj-ea"/>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DDDDDD"/>
            </a:outerShdw>
          </a:effectLst>
          <a:latin typeface="Helvetica" charset="0"/>
          <a:ea typeface="ＭＳ Ｐゴシック"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DDDDDD"/>
            </a:outerShdw>
          </a:effectLst>
          <a:latin typeface="Helvetica" charset="0"/>
          <a:ea typeface="ＭＳ Ｐゴシック"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DDDDDD"/>
            </a:outerShdw>
          </a:effectLst>
          <a:latin typeface="Helvetica" charset="0"/>
          <a:ea typeface="ＭＳ Ｐゴシック"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DDDDDD"/>
            </a:outerShdw>
          </a:effectLst>
          <a:latin typeface="Helvetica" charset="0"/>
          <a:ea typeface="ＭＳ Ｐゴシック"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DDDDDD"/>
            </a:outerShdw>
          </a:effectLst>
          <a:latin typeface="Helvetica" charset="0"/>
          <a:ea typeface="ＭＳ Ｐゴシック"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DDDDDD"/>
            </a:outerShdw>
          </a:effectLst>
          <a:latin typeface="Helvetica" charset="0"/>
          <a:ea typeface="ＭＳ Ｐゴシック"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DDDDDD"/>
            </a:outerShdw>
          </a:effectLst>
          <a:latin typeface="Helvetica" charset="0"/>
          <a:ea typeface="ＭＳ Ｐゴシック"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DDDDDD"/>
            </a:outerShdw>
          </a:effectLst>
          <a:latin typeface="Helvetica" charset="0"/>
          <a:ea typeface="ＭＳ Ｐゴシック" charset="0"/>
        </a:defRPr>
      </a:lvl9pPr>
    </p:titleStyle>
    <p:bodyStyle>
      <a:lvl1pPr marL="285750" indent="-285750" algn="l" rtl="0" eaLnBrk="0" fontAlgn="base" hangingPunct="0">
        <a:lnSpc>
          <a:spcPct val="90000"/>
        </a:lnSpc>
        <a:spcBef>
          <a:spcPct val="45000"/>
        </a:spcBef>
        <a:spcAft>
          <a:spcPct val="0"/>
        </a:spcAft>
        <a:buClr>
          <a:schemeClr val="tx2"/>
        </a:buClr>
        <a:buSzPct val="100000"/>
        <a:buChar char="•"/>
        <a:defRPr sz="2800">
          <a:solidFill>
            <a:schemeClr val="tx1"/>
          </a:solidFill>
          <a:effectLst>
            <a:outerShdw blurRad="38100" dist="38100" dir="2700000" algn="tl">
              <a:srgbClr val="DDDDDD"/>
            </a:outerShdw>
          </a:effectLst>
          <a:latin typeface="+mn-lt"/>
          <a:ea typeface="+mn-ea"/>
          <a:cs typeface="+mn-cs"/>
        </a:defRPr>
      </a:lvl1pPr>
      <a:lvl2pPr marL="685800" indent="-228600" algn="l" rtl="0" eaLnBrk="0" fontAlgn="base" hangingPunct="0">
        <a:lnSpc>
          <a:spcPct val="90000"/>
        </a:lnSpc>
        <a:spcBef>
          <a:spcPct val="20000"/>
        </a:spcBef>
        <a:spcAft>
          <a:spcPct val="0"/>
        </a:spcAft>
        <a:buClr>
          <a:schemeClr val="tx2"/>
        </a:buClr>
        <a:buSzPct val="100000"/>
        <a:buChar char="–"/>
        <a:defRPr sz="2400">
          <a:solidFill>
            <a:schemeClr val="tx1"/>
          </a:solidFill>
          <a:effectLst>
            <a:outerShdw blurRad="38100" dist="38100" dir="2700000" algn="tl">
              <a:srgbClr val="DDDDDD"/>
            </a:outerShdw>
          </a:effectLst>
          <a:latin typeface="+mn-lt"/>
          <a:ea typeface="+mn-ea"/>
        </a:defRPr>
      </a:lvl2pPr>
      <a:lvl3pPr marL="1143000" indent="-228600" algn="l" rtl="0" eaLnBrk="0" fontAlgn="base" hangingPunct="0">
        <a:lnSpc>
          <a:spcPct val="90000"/>
        </a:lnSpc>
        <a:spcBef>
          <a:spcPct val="20000"/>
        </a:spcBef>
        <a:spcAft>
          <a:spcPct val="0"/>
        </a:spcAft>
        <a:buClr>
          <a:schemeClr val="tx2"/>
        </a:buClr>
        <a:buSzPct val="100000"/>
        <a:buChar char="»"/>
        <a:defRPr sz="2000">
          <a:solidFill>
            <a:schemeClr val="tx1"/>
          </a:solidFill>
          <a:effectLst>
            <a:outerShdw blurRad="38100" dist="38100" dir="2700000" algn="tl">
              <a:srgbClr val="DDDDDD"/>
            </a:outerShdw>
          </a:effectLst>
          <a:latin typeface="+mn-lt"/>
          <a:ea typeface="+mn-ea"/>
        </a:defRPr>
      </a:lvl3pPr>
      <a:lvl4pPr marL="1543050" indent="-171450" algn="l" rtl="0" eaLnBrk="0" fontAlgn="base" hangingPunct="0">
        <a:lnSpc>
          <a:spcPct val="90000"/>
        </a:lnSpc>
        <a:spcBef>
          <a:spcPct val="20000"/>
        </a:spcBef>
        <a:spcAft>
          <a:spcPct val="0"/>
        </a:spcAft>
        <a:buClr>
          <a:schemeClr val="tx2"/>
        </a:buClr>
        <a:buSzPct val="100000"/>
        <a:buChar char="»"/>
        <a:defRPr sz="2000">
          <a:solidFill>
            <a:schemeClr val="tx1"/>
          </a:solidFill>
          <a:effectLst>
            <a:outerShdw blurRad="38100" dist="38100" dir="2700000" algn="tl">
              <a:srgbClr val="DDDDDD"/>
            </a:outerShdw>
          </a:effectLst>
          <a:latin typeface="+mn-lt"/>
          <a:ea typeface="+mn-ea"/>
        </a:defRPr>
      </a:lvl4pPr>
      <a:lvl5pPr marL="20002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DDDDDD"/>
            </a:outerShdw>
          </a:effectLst>
          <a:latin typeface="+mn-lt"/>
          <a:ea typeface="+mn-ea"/>
        </a:defRPr>
      </a:lvl5pPr>
      <a:lvl6pPr marL="24574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DDDDDD"/>
            </a:outerShdw>
          </a:effectLst>
          <a:latin typeface="+mn-lt"/>
          <a:ea typeface="+mn-ea"/>
        </a:defRPr>
      </a:lvl6pPr>
      <a:lvl7pPr marL="29146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DDDDDD"/>
            </a:outerShdw>
          </a:effectLst>
          <a:latin typeface="+mn-lt"/>
          <a:ea typeface="+mn-ea"/>
        </a:defRPr>
      </a:lvl7pPr>
      <a:lvl8pPr marL="33718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DDDDDD"/>
            </a:outerShdw>
          </a:effectLst>
          <a:latin typeface="+mn-lt"/>
          <a:ea typeface="+mn-ea"/>
        </a:defRPr>
      </a:lvl8pPr>
      <a:lvl9pPr marL="38290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1320800" y="269875"/>
            <a:ext cx="7427913" cy="796925"/>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631825" y="1479550"/>
            <a:ext cx="8094663" cy="4768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8747125" y="6629400"/>
            <a:ext cx="339725" cy="228600"/>
          </a:xfrm>
          <a:prstGeom prst="rect">
            <a:avLst/>
          </a:prstGeom>
          <a:noFill/>
          <a:ln w="12700">
            <a:noFill/>
            <a:miter lim="800000"/>
            <a:headEnd type="none" w="sm" len="sm"/>
            <a:tailEnd type="none" w="sm" len="sm"/>
          </a:ln>
          <a:effectLst/>
        </p:spPr>
        <p:txBody>
          <a:bodyPr wrap="none">
            <a:spAutoFit/>
          </a:bodyPr>
          <a:lstStyle>
            <a:lvl1pPr>
              <a:defRPr sz="2400" b="1">
                <a:solidFill>
                  <a:schemeClr val="tx2"/>
                </a:solidFill>
                <a:latin typeface="Helvetica" charset="0"/>
                <a:ea typeface="ＭＳ Ｐゴシック" charset="0"/>
              </a:defRPr>
            </a:lvl1pPr>
            <a:lvl2pPr marL="742950" indent="-285750">
              <a:defRPr sz="2400" b="1">
                <a:solidFill>
                  <a:schemeClr val="tx2"/>
                </a:solidFill>
                <a:latin typeface="Helvetica" charset="0"/>
                <a:ea typeface="ＭＳ Ｐゴシック" charset="0"/>
              </a:defRPr>
            </a:lvl2pPr>
            <a:lvl3pPr marL="1143000" indent="-228600">
              <a:defRPr sz="2400" b="1">
                <a:solidFill>
                  <a:schemeClr val="tx2"/>
                </a:solidFill>
                <a:latin typeface="Helvetica" charset="0"/>
                <a:ea typeface="ＭＳ Ｐゴシック" charset="0"/>
              </a:defRPr>
            </a:lvl3pPr>
            <a:lvl4pPr marL="1600200" indent="-228600">
              <a:defRPr sz="2400" b="1">
                <a:solidFill>
                  <a:schemeClr val="tx2"/>
                </a:solidFill>
                <a:latin typeface="Helvetica" charset="0"/>
                <a:ea typeface="ＭＳ Ｐゴシック" charset="0"/>
              </a:defRPr>
            </a:lvl4pPr>
            <a:lvl5pPr marL="2057400" indent="-228600">
              <a:defRPr sz="2400" b="1">
                <a:solidFill>
                  <a:schemeClr val="tx2"/>
                </a:solidFill>
                <a:latin typeface="Helvetica" charset="0"/>
                <a:ea typeface="ＭＳ Ｐゴシック" charset="0"/>
              </a:defRPr>
            </a:lvl5pPr>
            <a:lvl6pPr marL="2514600" indent="-228600" eaLnBrk="0" fontAlgn="base" hangingPunct="0">
              <a:spcBef>
                <a:spcPct val="0"/>
              </a:spcBef>
              <a:spcAft>
                <a:spcPct val="0"/>
              </a:spcAft>
              <a:defRPr sz="2400" b="1">
                <a:solidFill>
                  <a:schemeClr val="tx2"/>
                </a:solidFill>
                <a:latin typeface="Helvetica" charset="0"/>
                <a:ea typeface="ＭＳ Ｐゴシック" charset="0"/>
              </a:defRPr>
            </a:lvl6pPr>
            <a:lvl7pPr marL="2971800" indent="-228600" eaLnBrk="0" fontAlgn="base" hangingPunct="0">
              <a:spcBef>
                <a:spcPct val="0"/>
              </a:spcBef>
              <a:spcAft>
                <a:spcPct val="0"/>
              </a:spcAft>
              <a:defRPr sz="2400" b="1">
                <a:solidFill>
                  <a:schemeClr val="tx2"/>
                </a:solidFill>
                <a:latin typeface="Helvetica" charset="0"/>
                <a:ea typeface="ＭＳ Ｐゴシック" charset="0"/>
              </a:defRPr>
            </a:lvl7pPr>
            <a:lvl8pPr marL="3429000" indent="-228600" eaLnBrk="0" fontAlgn="base" hangingPunct="0">
              <a:spcBef>
                <a:spcPct val="0"/>
              </a:spcBef>
              <a:spcAft>
                <a:spcPct val="0"/>
              </a:spcAft>
              <a:defRPr sz="2400" b="1">
                <a:solidFill>
                  <a:schemeClr val="tx2"/>
                </a:solidFill>
                <a:latin typeface="Helvetica" charset="0"/>
                <a:ea typeface="ＭＳ Ｐゴシック" charset="0"/>
              </a:defRPr>
            </a:lvl8pPr>
            <a:lvl9pPr marL="3886200" indent="-228600" eaLnBrk="0" fontAlgn="base" hangingPunct="0">
              <a:spcBef>
                <a:spcPct val="0"/>
              </a:spcBef>
              <a:spcAft>
                <a:spcPct val="0"/>
              </a:spcAft>
              <a:defRPr sz="2400" b="1">
                <a:solidFill>
                  <a:schemeClr val="tx2"/>
                </a:solidFill>
                <a:latin typeface="Helvetica" charset="0"/>
                <a:ea typeface="ＭＳ Ｐゴシック" charset="0"/>
              </a:defRPr>
            </a:lvl9pPr>
          </a:lstStyle>
          <a:p>
            <a:pPr>
              <a:lnSpc>
                <a:spcPct val="90000"/>
              </a:lnSpc>
            </a:pPr>
            <a:fld id="{B25A4D62-70B9-C345-B50A-55F614D96876}" type="slidenum">
              <a:rPr lang="en-US" sz="1000" b="0">
                <a:solidFill>
                  <a:srgbClr val="0000CC"/>
                </a:solidFill>
                <a:effectLst>
                  <a:outerShdw blurRad="38100" dist="38100" dir="2700000" algn="tl">
                    <a:srgbClr val="DDDDDD"/>
                  </a:outerShdw>
                </a:effectLst>
                <a:latin typeface="Arial" charset="0"/>
              </a:rPr>
              <a:pPr>
                <a:lnSpc>
                  <a:spcPct val="90000"/>
                </a:lnSpc>
              </a:pPr>
              <a:t>‹#›</a:t>
            </a:fld>
            <a:endParaRPr lang="en-US" sz="1000" b="0" dirty="0">
              <a:solidFill>
                <a:srgbClr val="0000CC"/>
              </a:solidFill>
              <a:effectLst>
                <a:outerShdw blurRad="38100" dist="38100" dir="2700000" algn="tl">
                  <a:srgbClr val="DDDDDD"/>
                </a:outerShdw>
              </a:effectLst>
              <a:latin typeface="Arial" charset="0"/>
            </a:endParaRPr>
          </a:p>
        </p:txBody>
      </p:sp>
      <p:pic>
        <p:nvPicPr>
          <p:cNvPr id="1029" name="Picture 5" descr="http://www.cs.lth.se/home/Michael_Doggett/pics/uncLogo.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0038" y="171450"/>
            <a:ext cx="708025" cy="88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userDrawn="1"/>
        </p:nvCxnSpPr>
        <p:spPr bwMode="auto">
          <a:xfrm>
            <a:off x="1301750" y="1052513"/>
            <a:ext cx="7315200" cy="0"/>
          </a:xfrm>
          <a:prstGeom prst="line">
            <a:avLst/>
          </a:prstGeom>
          <a:ln>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86054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pull dir="u"/>
  </p:transition>
  <p:txStyles>
    <p:titleStyle>
      <a:lvl1pPr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Garamond" charset="0"/>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Garamond" charset="0"/>
          <a:ea typeface="ＭＳ Ｐゴシック"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Garamond" charset="0"/>
          <a:ea typeface="ＭＳ Ｐゴシック"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Garamond" charset="0"/>
          <a:ea typeface="ＭＳ Ｐゴシック"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Garamond" charset="0"/>
          <a:ea typeface="ＭＳ Ｐゴシック"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Helvetica" pitchFamily="-96"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Helvetica" pitchFamily="-96"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Helvetica" pitchFamily="-96"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Helvetica" pitchFamily="-96" charset="0"/>
        </a:defRPr>
      </a:lvl9pPr>
    </p:titleStyle>
    <p:bodyStyle>
      <a:lvl1pPr marL="285750" indent="-285750" algn="l" rtl="0" eaLnBrk="0" fontAlgn="base" hangingPunct="0">
        <a:lnSpc>
          <a:spcPct val="90000"/>
        </a:lnSpc>
        <a:spcBef>
          <a:spcPct val="45000"/>
        </a:spcBef>
        <a:spcAft>
          <a:spcPct val="0"/>
        </a:spcAft>
        <a:buClr>
          <a:schemeClr val="tx2"/>
        </a:buClr>
        <a:buSzPct val="100000"/>
        <a:buChar char="•"/>
        <a:defRPr sz="2800">
          <a:solidFill>
            <a:schemeClr val="tx1"/>
          </a:solidFill>
          <a:effectLst>
            <a:outerShdw blurRad="38100" dist="38100" dir="2700000" algn="tl">
              <a:srgbClr val="C0C0C0"/>
            </a:outerShdw>
          </a:effectLst>
          <a:latin typeface="Garamond" charset="0"/>
          <a:ea typeface="ＭＳ Ｐゴシック" charset="0"/>
          <a:cs typeface="+mn-cs"/>
        </a:defRPr>
      </a:lvl1pPr>
      <a:lvl2pPr marL="685800" indent="-228600" algn="l" rtl="0" eaLnBrk="0" fontAlgn="base" hangingPunct="0">
        <a:lnSpc>
          <a:spcPct val="90000"/>
        </a:lnSpc>
        <a:spcBef>
          <a:spcPct val="20000"/>
        </a:spcBef>
        <a:spcAft>
          <a:spcPct val="0"/>
        </a:spcAft>
        <a:buClr>
          <a:schemeClr val="tx2"/>
        </a:buClr>
        <a:buSzPct val="100000"/>
        <a:buChar char="–"/>
        <a:defRPr sz="2400">
          <a:solidFill>
            <a:schemeClr val="tx1"/>
          </a:solidFill>
          <a:effectLst>
            <a:outerShdw blurRad="38100" dist="38100" dir="2700000" algn="tl">
              <a:srgbClr val="C0C0C0"/>
            </a:outerShdw>
          </a:effectLst>
          <a:latin typeface="Garamond" charset="0"/>
          <a:ea typeface="ＭＳ Ｐゴシック" charset="0"/>
        </a:defRPr>
      </a:lvl2pPr>
      <a:lvl3pPr marL="1143000" indent="-228600" algn="l" rtl="0" eaLnBrk="0" fontAlgn="base" hangingPunct="0">
        <a:lnSpc>
          <a:spcPct val="90000"/>
        </a:lnSpc>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Garamond" charset="0"/>
          <a:ea typeface="ＭＳ Ｐゴシック" charset="0"/>
        </a:defRPr>
      </a:lvl3pPr>
      <a:lvl4pPr marL="1543050" indent="-171450" algn="l" rtl="0" eaLnBrk="0" fontAlgn="base" hangingPunct="0">
        <a:lnSpc>
          <a:spcPct val="90000"/>
        </a:lnSpc>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Garamond" charset="0"/>
          <a:ea typeface="ＭＳ Ｐゴシック" charset="0"/>
        </a:defRPr>
      </a:lvl4pPr>
      <a:lvl5pPr marL="2000250" indent="-171450" algn="l" rtl="0" eaLnBrk="0" fontAlgn="base" hangingPunct="0">
        <a:lnSpc>
          <a:spcPct val="90000"/>
        </a:lnSpc>
        <a:spcBef>
          <a:spcPct val="45000"/>
        </a:spcBef>
        <a:spcAft>
          <a:spcPct val="0"/>
        </a:spcAft>
        <a:buChar char="»"/>
        <a:defRPr sz="2000">
          <a:solidFill>
            <a:schemeClr val="tx1"/>
          </a:solidFill>
          <a:effectLst>
            <a:outerShdw blurRad="38100" dist="38100" dir="2700000" algn="tl">
              <a:srgbClr val="C0C0C0"/>
            </a:outerShdw>
          </a:effectLst>
          <a:latin typeface="Garamond" charset="0"/>
          <a:ea typeface="ＭＳ Ｐゴシック" charset="0"/>
        </a:defRPr>
      </a:lvl5pPr>
      <a:lvl6pPr marL="24574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C0C0C0"/>
            </a:outerShdw>
          </a:effectLst>
          <a:latin typeface="+mn-lt"/>
        </a:defRPr>
      </a:lvl6pPr>
      <a:lvl7pPr marL="29146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C0C0C0"/>
            </a:outerShdw>
          </a:effectLst>
          <a:latin typeface="+mn-lt"/>
        </a:defRPr>
      </a:lvl7pPr>
      <a:lvl8pPr marL="33718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C0C0C0"/>
            </a:outerShdw>
          </a:effectLst>
          <a:latin typeface="+mn-lt"/>
        </a:defRPr>
      </a:lvl8pPr>
      <a:lvl9pPr marL="38290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Jeopard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news.harvard.edu/gazette/story/2019/09/study-shows-that-students-learn-more-when-taking-part-in-classrooms-that-employ-active-learning-strateg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1538"/>
            <a:ext cx="9144000" cy="1695450"/>
          </a:xfrm>
        </p:spPr>
        <p:txBody>
          <a:bodyPr/>
          <a:lstStyle/>
          <a:p>
            <a:pPr algn="ctr"/>
            <a:r>
              <a:rPr lang="en-US" sz="4800" dirty="0">
                <a:solidFill>
                  <a:srgbClr val="001E74"/>
                </a:solidFill>
                <a:effectLst/>
                <a:cs typeface="Times New Roman" charset="0"/>
              </a:rPr>
              <a:t>Active Learning </a:t>
            </a:r>
            <a:br>
              <a:rPr lang="en-US" sz="4800" dirty="0">
                <a:solidFill>
                  <a:srgbClr val="001E74"/>
                </a:solidFill>
                <a:effectLst/>
                <a:cs typeface="Times New Roman" charset="0"/>
              </a:rPr>
            </a:br>
            <a:r>
              <a:rPr lang="en-US" sz="4400" b="0" dirty="0">
                <a:solidFill>
                  <a:srgbClr val="001E74"/>
                </a:solidFill>
                <a:effectLst/>
                <a:cs typeface="Times New Roman" charset="0"/>
              </a:rPr>
              <a:t>What is it and why is it good? </a:t>
            </a:r>
            <a:endParaRPr lang="en-US" sz="4000" b="0" i="1" dirty="0">
              <a:solidFill>
                <a:srgbClr val="001E74"/>
              </a:solidFill>
              <a:effectLst/>
              <a:cs typeface="Times New Roman" charset="0"/>
            </a:endParaRPr>
          </a:p>
        </p:txBody>
      </p:sp>
      <p:pic>
        <p:nvPicPr>
          <p:cNvPr id="2052" name="Picture 8" descr="http://elenarue.com/trek/images/stories/unc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0"/>
            <a:ext cx="531495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1311275" y="5607050"/>
            <a:ext cx="6521450" cy="1077218"/>
          </a:xfrm>
          <a:prstGeom prst="rect">
            <a:avLst/>
          </a:prstGeom>
        </p:spPr>
        <p:txBody>
          <a:bodyPr>
            <a:spAutoFit/>
          </a:bodyPr>
          <a:lstStyle/>
          <a:p>
            <a:pPr algn="ctr"/>
            <a:r>
              <a:rPr lang="en-US" sz="3200" dirty="0">
                <a:solidFill>
                  <a:srgbClr val="001E74"/>
                </a:solidFill>
                <a:latin typeface="Garamond" charset="0"/>
              </a:rPr>
              <a:t>Department of Computer Science </a:t>
            </a:r>
          </a:p>
          <a:p>
            <a:pPr algn="ctr"/>
            <a:r>
              <a:rPr lang="en-US" sz="3200" dirty="0">
                <a:solidFill>
                  <a:srgbClr val="001E74"/>
                </a:solidFill>
                <a:latin typeface="Garamond" charset="0"/>
              </a:rPr>
              <a:t>March 2017</a:t>
            </a:r>
            <a:endParaRPr lang="en-US" sz="3200" b="0" dirty="0">
              <a:solidFill>
                <a:srgbClr val="001E74"/>
              </a:solidFill>
              <a:latin typeface="Garamond" charset="0"/>
            </a:endParaRPr>
          </a:p>
        </p:txBody>
      </p:sp>
      <p:sp>
        <p:nvSpPr>
          <p:cNvPr id="2057" name="Rectangle 9"/>
          <p:cNvSpPr>
            <a:spLocks noChangeArrowheads="1"/>
          </p:cNvSpPr>
          <p:nvPr/>
        </p:nvSpPr>
        <p:spPr bwMode="auto">
          <a:xfrm>
            <a:off x="5283200" y="939800"/>
            <a:ext cx="3479800" cy="2159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dirty="0">
              <a:solidFill>
                <a:srgbClr val="0000CC"/>
              </a:solidFill>
            </a:endParaRPr>
          </a:p>
        </p:txBody>
      </p:sp>
      <p:sp>
        <p:nvSpPr>
          <p:cNvPr id="2058" name="Text Box 10"/>
          <p:cNvSpPr txBox="1">
            <a:spLocks noChangeArrowheads="1"/>
          </p:cNvSpPr>
          <p:nvPr/>
        </p:nvSpPr>
        <p:spPr bwMode="auto">
          <a:xfrm>
            <a:off x="1214718" y="3961179"/>
            <a:ext cx="6562181"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nchorCtr="1">
            <a:spAutoFit/>
          </a:bodyPr>
          <a:lstStyle/>
          <a:p>
            <a:pPr algn="ctr"/>
            <a:r>
              <a:rPr lang="en-US" sz="3600" i="1" dirty="0">
                <a:solidFill>
                  <a:srgbClr val="0000CC"/>
                </a:solidFill>
                <a:latin typeface="Garamond" charset="0"/>
              </a:rPr>
              <a:t>Condensed from slides</a:t>
            </a:r>
          </a:p>
          <a:p>
            <a:pPr algn="ctr"/>
            <a:r>
              <a:rPr lang="en-US" sz="3600" i="1" dirty="0">
                <a:solidFill>
                  <a:srgbClr val="0000CC"/>
                </a:solidFill>
                <a:latin typeface="Garamond" charset="0"/>
              </a:rPr>
              <a:t>originally prepared by Kevin Jeffay</a:t>
            </a:r>
            <a:br>
              <a:rPr lang="en-US" sz="3600" i="1" dirty="0">
                <a:solidFill>
                  <a:srgbClr val="0000CC"/>
                </a:solidFill>
                <a:latin typeface="Garamond" charset="0"/>
              </a:rPr>
            </a:br>
            <a:endParaRPr lang="en-US" sz="2800" dirty="0">
              <a:solidFill>
                <a:srgbClr val="0000CC"/>
              </a:solidFill>
              <a:latin typeface="Garamond" charset="0"/>
            </a:endParaRPr>
          </a:p>
        </p:txBody>
      </p:sp>
    </p:spTree>
    <p:extLst>
      <p:ext uri="{BB962C8B-B14F-4D97-AF65-F5344CB8AC3E}">
        <p14:creationId xmlns:p14="http://schemas.microsoft.com/office/powerpoint/2010/main" val="37522149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30175"/>
            <a:ext cx="7950200" cy="1038225"/>
          </a:xfrm>
        </p:spPr>
        <p:txBody>
          <a:bodyPr/>
          <a:lstStyle/>
          <a:p>
            <a:r>
              <a:rPr lang="en-US" dirty="0"/>
              <a:t>Example Active Learning Exercises</a:t>
            </a:r>
            <a:br>
              <a:rPr lang="en-US" dirty="0"/>
            </a:br>
            <a:r>
              <a:rPr lang="en-US" sz="2800" dirty="0">
                <a:solidFill>
                  <a:schemeClr val="tx1">
                    <a:lumMod val="50000"/>
                    <a:lumOff val="50000"/>
                  </a:schemeClr>
                </a:solidFill>
              </a:rPr>
              <a:t>Class game</a:t>
            </a:r>
          </a:p>
        </p:txBody>
      </p:sp>
      <p:sp>
        <p:nvSpPr>
          <p:cNvPr id="3" name="Content Placeholder 2"/>
          <p:cNvSpPr>
            <a:spLocks noGrp="1"/>
          </p:cNvSpPr>
          <p:nvPr>
            <p:ph idx="1"/>
          </p:nvPr>
        </p:nvSpPr>
        <p:spPr>
          <a:xfrm>
            <a:off x="428625" y="1428750"/>
            <a:ext cx="8094663" cy="4768850"/>
          </a:xfrm>
        </p:spPr>
        <p:txBody>
          <a:bodyPr>
            <a:noAutofit/>
          </a:bodyPr>
          <a:lstStyle/>
          <a:p>
            <a:pPr lvl="0"/>
            <a:r>
              <a:rPr lang="en-US" sz="2400" dirty="0"/>
              <a:t>A class game is also considered an energetic way to learn because it not only helps the students to review the course material before a big exam but it helps them to enjoy learning about a topic</a:t>
            </a:r>
          </a:p>
          <a:p>
            <a:pPr lvl="0"/>
            <a:r>
              <a:rPr lang="en-US" sz="2400" dirty="0"/>
              <a:t>Different games such as </a:t>
            </a:r>
            <a:r>
              <a:rPr lang="en-US" sz="2400" i="1" dirty="0">
                <a:hlinkClick r:id="rId2" tooltip="Jeopardy!"/>
              </a:rPr>
              <a:t>Jeopardy!</a:t>
            </a:r>
            <a:r>
              <a:rPr lang="en-US" sz="2400" dirty="0"/>
              <a:t> and crossword puzzles always seem to get the students' minds going</a:t>
            </a:r>
          </a:p>
        </p:txBody>
      </p:sp>
    </p:spTree>
    <p:extLst>
      <p:ext uri="{BB962C8B-B14F-4D97-AF65-F5344CB8AC3E}">
        <p14:creationId xmlns:p14="http://schemas.microsoft.com/office/powerpoint/2010/main" val="10095394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30175"/>
            <a:ext cx="7950200" cy="1038225"/>
          </a:xfrm>
        </p:spPr>
        <p:txBody>
          <a:bodyPr/>
          <a:lstStyle/>
          <a:p>
            <a:r>
              <a:rPr lang="en-US" dirty="0"/>
              <a:t>Example Active Learning Exercises</a:t>
            </a:r>
            <a:br>
              <a:rPr lang="en-US" dirty="0"/>
            </a:br>
            <a:r>
              <a:rPr lang="en-US" sz="2800" dirty="0">
                <a:solidFill>
                  <a:schemeClr val="tx1">
                    <a:lumMod val="50000"/>
                    <a:lumOff val="50000"/>
                  </a:schemeClr>
                </a:solidFill>
              </a:rPr>
              <a:t>Learning by teaching</a:t>
            </a:r>
          </a:p>
        </p:txBody>
      </p:sp>
      <p:sp>
        <p:nvSpPr>
          <p:cNvPr id="3" name="Content Placeholder 2"/>
          <p:cNvSpPr>
            <a:spLocks noGrp="1"/>
          </p:cNvSpPr>
          <p:nvPr>
            <p:ph idx="1"/>
          </p:nvPr>
        </p:nvSpPr>
        <p:spPr>
          <a:xfrm>
            <a:off x="428625" y="1428750"/>
            <a:ext cx="8094663" cy="4768850"/>
          </a:xfrm>
        </p:spPr>
        <p:txBody>
          <a:bodyPr>
            <a:noAutofit/>
          </a:bodyPr>
          <a:lstStyle/>
          <a:p>
            <a:r>
              <a:rPr lang="en-US" sz="2400" dirty="0"/>
              <a:t>Learning by teaching is also an example of active learning because students actively research a topic and prepare the information so that they can teach it to the class</a:t>
            </a:r>
          </a:p>
          <a:p>
            <a:r>
              <a:rPr lang="en-US" sz="2400" dirty="0"/>
              <a:t>This helps students learn their own topic even better and sometimes students learn and communicate better with their peers than their teachers</a:t>
            </a:r>
          </a:p>
          <a:p>
            <a:endParaRPr lang="en-US" sz="2400" dirty="0"/>
          </a:p>
        </p:txBody>
      </p:sp>
    </p:spTree>
    <p:extLst>
      <p:ext uri="{BB962C8B-B14F-4D97-AF65-F5344CB8AC3E}">
        <p14:creationId xmlns:p14="http://schemas.microsoft.com/office/powerpoint/2010/main" val="13093729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674" name="Rectangle 2"/>
          <p:cNvSpPr>
            <a:spLocks noGrp="1" noChangeArrowheads="1"/>
          </p:cNvSpPr>
          <p:nvPr>
            <p:ph type="title"/>
          </p:nvPr>
        </p:nvSpPr>
        <p:spPr>
          <a:xfrm>
            <a:off x="1193800" y="168275"/>
            <a:ext cx="7950200" cy="949325"/>
          </a:xfrm>
        </p:spPr>
        <p:txBody>
          <a:bodyPr/>
          <a:lstStyle/>
          <a:p>
            <a:r>
              <a:rPr lang="en-US" sz="3200" dirty="0"/>
              <a:t>The Inverted Classroom</a:t>
            </a:r>
            <a:endParaRPr lang="en-US" sz="3200" dirty="0">
              <a:solidFill>
                <a:schemeClr val="hlink"/>
              </a:solidFill>
            </a:endParaRPr>
          </a:p>
        </p:txBody>
      </p:sp>
      <p:sp>
        <p:nvSpPr>
          <p:cNvPr id="1820675" name="Rectangle 3"/>
          <p:cNvSpPr>
            <a:spLocks noGrp="1" noChangeArrowheads="1"/>
          </p:cNvSpPr>
          <p:nvPr>
            <p:ph type="body" idx="1"/>
          </p:nvPr>
        </p:nvSpPr>
        <p:spPr>
          <a:xfrm>
            <a:off x="254000" y="5111750"/>
            <a:ext cx="8889999" cy="1098550"/>
          </a:xfrm>
        </p:spPr>
        <p:txBody>
          <a:bodyPr/>
          <a:lstStyle/>
          <a:p>
            <a:r>
              <a:rPr lang="en-US" dirty="0"/>
              <a:t>A typical approach:</a:t>
            </a:r>
          </a:p>
          <a:p>
            <a:pPr lvl="1"/>
            <a:r>
              <a:rPr lang="en-US" dirty="0"/>
              <a:t>Watch videos of the lectures</a:t>
            </a:r>
          </a:p>
          <a:p>
            <a:pPr lvl="1"/>
            <a:r>
              <a:rPr lang="en-US" dirty="0"/>
              <a:t>Active problem solving in class</a:t>
            </a:r>
          </a:p>
          <a:p>
            <a:pPr lvl="1"/>
            <a:r>
              <a:rPr lang="en-US" dirty="0"/>
              <a:t>No out of class homework!</a:t>
            </a:r>
          </a:p>
        </p:txBody>
      </p:sp>
      <p:pic>
        <p:nvPicPr>
          <p:cNvPr id="4" name="Picture 3" descr="flipped-classroom.jpg"/>
          <p:cNvPicPr>
            <a:picLocks noChangeAspect="1"/>
          </p:cNvPicPr>
          <p:nvPr/>
        </p:nvPicPr>
        <p:blipFill rotWithShape="1">
          <a:blip r:embed="rId3">
            <a:extLst>
              <a:ext uri="{28A0092B-C50C-407E-A947-70E740481C1C}">
                <a14:useLocalDpi xmlns:a14="http://schemas.microsoft.com/office/drawing/2010/main" val="0"/>
              </a:ext>
            </a:extLst>
          </a:blip>
          <a:srcRect l="3330" t="11271" r="53375" b="82495"/>
          <a:stretch/>
        </p:blipFill>
        <p:spPr>
          <a:xfrm>
            <a:off x="92075" y="1701800"/>
            <a:ext cx="4262438" cy="3181350"/>
          </a:xfrm>
          <a:prstGeom prst="rect">
            <a:avLst/>
          </a:prstGeom>
          <a:effectLst>
            <a:outerShdw blurRad="50800" dist="38100" dir="2700000" algn="tl" rotWithShape="0">
              <a:prstClr val="black">
                <a:alpha val="40000"/>
              </a:prstClr>
            </a:outerShdw>
          </a:effectLst>
        </p:spPr>
      </p:pic>
      <p:pic>
        <p:nvPicPr>
          <p:cNvPr id="5" name="Picture 4" descr="flipped-classroom.jpg"/>
          <p:cNvPicPr>
            <a:picLocks noChangeAspect="1"/>
          </p:cNvPicPr>
          <p:nvPr/>
        </p:nvPicPr>
        <p:blipFill rotWithShape="1">
          <a:blip r:embed="rId3">
            <a:extLst>
              <a:ext uri="{28A0092B-C50C-407E-A947-70E740481C1C}">
                <a14:useLocalDpi xmlns:a14="http://schemas.microsoft.com/office/drawing/2010/main" val="0"/>
              </a:ext>
            </a:extLst>
          </a:blip>
          <a:srcRect l="53826" t="11271" r="3960" b="82495"/>
          <a:stretch/>
        </p:blipFill>
        <p:spPr>
          <a:xfrm>
            <a:off x="4841875" y="1701800"/>
            <a:ext cx="4156075" cy="3181350"/>
          </a:xfrm>
          <a:prstGeom prst="rect">
            <a:avLst/>
          </a:prstGeom>
          <a:effectLst>
            <a:outerShdw blurRad="50800" dist="38100" dir="2700000" algn="tl" rotWithShape="0">
              <a:prstClr val="black">
                <a:alpha val="40000"/>
              </a:prstClr>
            </a:outerShdw>
          </a:effectLst>
        </p:spPr>
      </p:pic>
      <p:sp>
        <p:nvSpPr>
          <p:cNvPr id="10" name="Donut 9"/>
          <p:cNvSpPr/>
          <p:nvPr/>
        </p:nvSpPr>
        <p:spPr bwMode="auto">
          <a:xfrm>
            <a:off x="6781800" y="2514600"/>
            <a:ext cx="1422400" cy="901700"/>
          </a:xfrm>
          <a:prstGeom prst="donut">
            <a:avLst>
              <a:gd name="adj" fmla="val 3937"/>
            </a:avLst>
          </a:prstGeom>
          <a:solidFill>
            <a:srgbClr val="FF0000"/>
          </a:solidFill>
          <a:ln w="12700" cap="flat" cmpd="sng" algn="ctr">
            <a:noFill/>
            <a:prstDash val="solid"/>
            <a:round/>
            <a:headEnd type="none" w="med" len="med"/>
            <a:tailEnd type="none" w="med" len="med"/>
          </a:ln>
          <a:effectLst/>
        </p:spPr>
        <p:txBody>
          <a:bodyPr/>
          <a:lstStyle/>
          <a:p>
            <a:pPr eaLnBrk="0" hangingPunct="0">
              <a:defRPr/>
            </a:pPr>
            <a:endParaRPr lang="en-US" dirty="0">
              <a:latin typeface="Times" pitchFamily="10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Active Learning Work?</a:t>
            </a:r>
          </a:p>
        </p:txBody>
      </p:sp>
      <p:sp>
        <p:nvSpPr>
          <p:cNvPr id="3" name="Content Placeholder 2"/>
          <p:cNvSpPr>
            <a:spLocks noGrp="1"/>
          </p:cNvSpPr>
          <p:nvPr>
            <p:ph idx="1"/>
          </p:nvPr>
        </p:nvSpPr>
        <p:spPr>
          <a:xfrm>
            <a:off x="631825" y="1479549"/>
            <a:ext cx="8094663" cy="5108575"/>
          </a:xfrm>
        </p:spPr>
        <p:txBody>
          <a:bodyPr>
            <a:noAutofit/>
          </a:bodyPr>
          <a:lstStyle/>
          <a:p>
            <a:r>
              <a:rPr lang="en-US" sz="2400" dirty="0"/>
              <a:t>If you do some googling, you’ll find lots of articles like </a:t>
            </a:r>
            <a:r>
              <a:rPr lang="en-US" sz="2400" dirty="0">
                <a:hlinkClick r:id="rId2"/>
              </a:rPr>
              <a:t>this one</a:t>
            </a:r>
            <a:r>
              <a:rPr lang="en-US" sz="2400" dirty="0"/>
              <a:t> that say yes.</a:t>
            </a:r>
          </a:p>
          <a:p>
            <a:r>
              <a:rPr lang="en-US" sz="2400" dirty="0"/>
              <a:t>Some interesting quotes from this article:</a:t>
            </a:r>
          </a:p>
          <a:p>
            <a:pPr lvl="1"/>
            <a:r>
              <a:rPr lang="en-US" sz="2000" dirty="0">
                <a:effectLst/>
              </a:rPr>
              <a:t>For decades, there has been evidence that classroom techniques designed to get students to participate in the learning process produces better educational outcomes at virtually all levels.</a:t>
            </a:r>
          </a:p>
          <a:p>
            <a:pPr lvl="1"/>
            <a:r>
              <a:rPr lang="en-US" sz="2000" dirty="0">
                <a:effectLst/>
              </a:rPr>
              <a:t>[A cited study] shows that, though students felt as if they learned more through traditional lectures, they actually learned more when taking part in classrooms that employed so-called active-learning strategies.</a:t>
            </a:r>
          </a:p>
          <a:p>
            <a:pPr lvl="1"/>
            <a:r>
              <a:rPr lang="en-US" sz="2000" dirty="0">
                <a:effectLst/>
              </a:rPr>
              <a:t>“Deep learning is hard work. The effort involved in active learning can be misinterpreted as a sign of poor learning,” [an expert] said. “On the other hand, a superstar lecturer can explain things in such a way as to make students feel like they are learning more than they actually are.”</a:t>
            </a:r>
            <a:endParaRPr lang="en-US" dirty="0">
              <a:effectLst/>
            </a:endParaRPr>
          </a:p>
          <a:p>
            <a:r>
              <a:rPr lang="en-US" sz="2400" dirty="0">
                <a:effectLst/>
              </a:rPr>
              <a:t>You can find all sorts of articles full of graphs, data, etc., that indicate that active learning is demonstrably effective.</a:t>
            </a:r>
          </a:p>
        </p:txBody>
      </p:sp>
    </p:spTree>
    <p:extLst>
      <p:ext uri="{BB962C8B-B14F-4D97-AF65-F5344CB8AC3E}">
        <p14:creationId xmlns:p14="http://schemas.microsoft.com/office/powerpoint/2010/main" val="39539770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8671-74D9-B348-9965-D2ABD030C9D9}"/>
              </a:ext>
            </a:extLst>
          </p:cNvPr>
          <p:cNvSpPr>
            <a:spLocks noGrp="1"/>
          </p:cNvSpPr>
          <p:nvPr>
            <p:ph type="title"/>
          </p:nvPr>
        </p:nvSpPr>
        <p:spPr/>
        <p:txBody>
          <a:bodyPr/>
          <a:lstStyle/>
          <a:p>
            <a:r>
              <a:rPr lang="en-US" dirty="0"/>
              <a:t>Your Experiences?</a:t>
            </a:r>
          </a:p>
        </p:txBody>
      </p:sp>
      <p:sp>
        <p:nvSpPr>
          <p:cNvPr id="3" name="Content Placeholder 2">
            <a:extLst>
              <a:ext uri="{FF2B5EF4-FFF2-40B4-BE49-F238E27FC236}">
                <a16:creationId xmlns:a16="http://schemas.microsoft.com/office/drawing/2014/main" id="{62A98699-7B18-7A42-A5EC-71A3631AB4ED}"/>
              </a:ext>
            </a:extLst>
          </p:cNvPr>
          <p:cNvSpPr>
            <a:spLocks noGrp="1"/>
          </p:cNvSpPr>
          <p:nvPr>
            <p:ph idx="1"/>
          </p:nvPr>
        </p:nvSpPr>
        <p:spPr/>
        <p:txBody>
          <a:bodyPr/>
          <a:lstStyle/>
          <a:p>
            <a:r>
              <a:rPr lang="en-US" dirty="0"/>
              <a:t>Have you taken an “inverted classroom” course?  Did it work for you?</a:t>
            </a:r>
          </a:p>
          <a:p>
            <a:r>
              <a:rPr lang="en-US" dirty="0"/>
              <a:t>What other active learning approaches have you encountered that were effective?  Ineffective?</a:t>
            </a:r>
          </a:p>
        </p:txBody>
      </p:sp>
    </p:spTree>
    <p:extLst>
      <p:ext uri="{BB962C8B-B14F-4D97-AF65-F5344CB8AC3E}">
        <p14:creationId xmlns:p14="http://schemas.microsoft.com/office/powerpoint/2010/main" val="3986373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Active Learning</a:t>
            </a:r>
            <a:br>
              <a:rPr lang="en-US" dirty="0"/>
            </a:br>
            <a:r>
              <a:rPr lang="en-US" dirty="0"/>
              <a:t>(The Theory) </a:t>
            </a:r>
          </a:p>
        </p:txBody>
      </p:sp>
      <p:sp>
        <p:nvSpPr>
          <p:cNvPr id="3" name="Content Placeholder 2"/>
          <p:cNvSpPr>
            <a:spLocks noGrp="1"/>
          </p:cNvSpPr>
          <p:nvPr>
            <p:ph idx="1"/>
          </p:nvPr>
        </p:nvSpPr>
        <p:spPr/>
        <p:txBody>
          <a:bodyPr>
            <a:normAutofit/>
          </a:bodyPr>
          <a:lstStyle/>
          <a:p>
            <a:r>
              <a:rPr lang="en-US" dirty="0"/>
              <a:t>Active learning is…</a:t>
            </a:r>
          </a:p>
          <a:p>
            <a:pPr lvl="1"/>
            <a:r>
              <a:rPr lang="en-US" dirty="0"/>
              <a:t>“a method of learning in which students are actively or experientially involved in the learning process and where there are different levels of active learning, depending on student involvement”</a:t>
            </a:r>
          </a:p>
          <a:p>
            <a:r>
              <a:rPr lang="en-US" dirty="0"/>
              <a:t>In active learning, students participate in the learning process </a:t>
            </a:r>
          </a:p>
          <a:p>
            <a:pPr lvl="1"/>
            <a:r>
              <a:rPr lang="en-US" dirty="0"/>
              <a:t>Students participate when they are doing something besides passively listening</a:t>
            </a:r>
          </a:p>
        </p:txBody>
      </p:sp>
    </p:spTree>
    <p:extLst>
      <p:ext uri="{BB962C8B-B14F-4D97-AF65-F5344CB8AC3E}">
        <p14:creationId xmlns:p14="http://schemas.microsoft.com/office/powerpoint/2010/main" val="16951292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30175"/>
            <a:ext cx="7950200" cy="1038225"/>
          </a:xfrm>
        </p:spPr>
        <p:txBody>
          <a:bodyPr/>
          <a:lstStyle/>
          <a:p>
            <a:r>
              <a:rPr lang="en-US" dirty="0"/>
              <a:t>Example Active Learning Exercises</a:t>
            </a:r>
            <a:br>
              <a:rPr lang="en-US" dirty="0"/>
            </a:br>
            <a:r>
              <a:rPr lang="en-US" sz="2800" dirty="0">
                <a:solidFill>
                  <a:schemeClr val="tx1">
                    <a:lumMod val="50000"/>
                    <a:lumOff val="50000"/>
                  </a:schemeClr>
                </a:solidFill>
              </a:rPr>
              <a:t>Class discussion</a:t>
            </a:r>
          </a:p>
        </p:txBody>
      </p:sp>
      <p:sp>
        <p:nvSpPr>
          <p:cNvPr id="3" name="Content Placeholder 2"/>
          <p:cNvSpPr>
            <a:spLocks noGrp="1"/>
          </p:cNvSpPr>
          <p:nvPr>
            <p:ph idx="1"/>
          </p:nvPr>
        </p:nvSpPr>
        <p:spPr>
          <a:xfrm>
            <a:off x="190501" y="1428750"/>
            <a:ext cx="8953500" cy="4768850"/>
          </a:xfrm>
        </p:spPr>
        <p:txBody>
          <a:bodyPr>
            <a:noAutofit/>
          </a:bodyPr>
          <a:lstStyle/>
          <a:p>
            <a:pPr lvl="0"/>
            <a:r>
              <a:rPr lang="en-US" sz="2400" dirty="0"/>
              <a:t>A discussion may be held in person or in an online environment</a:t>
            </a:r>
          </a:p>
          <a:p>
            <a:pPr lvl="1"/>
            <a:r>
              <a:rPr lang="en-US" sz="2000" dirty="0"/>
              <a:t>Discussions can be conducted with any class size, although it is typically more effective in smaller group settings. </a:t>
            </a:r>
          </a:p>
          <a:p>
            <a:pPr lvl="0"/>
            <a:r>
              <a:rPr lang="en-US" sz="2400" dirty="0"/>
              <a:t>Discussion allows for instructor guidance of the learning experience </a:t>
            </a:r>
          </a:p>
          <a:p>
            <a:pPr lvl="1"/>
            <a:r>
              <a:rPr lang="en-US" sz="2000" dirty="0"/>
              <a:t>Discussion requires the learners to think critically on the subject matter and use logic to evaluate their and others' positions. </a:t>
            </a:r>
          </a:p>
          <a:p>
            <a:pPr lvl="1"/>
            <a:r>
              <a:rPr lang="en-US" sz="2000" dirty="0"/>
              <a:t>As learners are expected to discuss material constructively and intelligently, a discussion is a good follow-up activity given the unit has been sufficiently covered already.</a:t>
            </a:r>
            <a:endParaRPr lang="en-US" sz="2000" baseline="30000" dirty="0"/>
          </a:p>
          <a:p>
            <a:pPr lvl="0"/>
            <a:r>
              <a:rPr lang="en-US" sz="2400" dirty="0"/>
              <a:t>Discussion helps students explore a diversity of perspectives, increases intellectual agility, shows respect for students’ voices and experiences, develops habits of collaborative learning, and helps students develop skills of synthesis and integration</a:t>
            </a:r>
          </a:p>
          <a:p>
            <a:pPr lvl="1"/>
            <a:r>
              <a:rPr lang="en-US" sz="2000" dirty="0"/>
              <a:t>By having the teacher actively engage with the students, it allows students to come to class better prepared and aware of what is taking place in the classroom</a:t>
            </a:r>
          </a:p>
        </p:txBody>
      </p:sp>
    </p:spTree>
    <p:extLst>
      <p:ext uri="{BB962C8B-B14F-4D97-AF65-F5344CB8AC3E}">
        <p14:creationId xmlns:p14="http://schemas.microsoft.com/office/powerpoint/2010/main" val="17708304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30175"/>
            <a:ext cx="7950200" cy="1038225"/>
          </a:xfrm>
        </p:spPr>
        <p:txBody>
          <a:bodyPr/>
          <a:lstStyle/>
          <a:p>
            <a:r>
              <a:rPr lang="en-US" dirty="0"/>
              <a:t>Example Active Learning Exercises</a:t>
            </a:r>
            <a:br>
              <a:rPr lang="en-US" dirty="0"/>
            </a:br>
            <a:r>
              <a:rPr lang="en-US" sz="2800" dirty="0">
                <a:solidFill>
                  <a:schemeClr val="tx1">
                    <a:lumMod val="50000"/>
                    <a:lumOff val="50000"/>
                  </a:schemeClr>
                </a:solidFill>
              </a:rPr>
              <a:t>Think-pair-share</a:t>
            </a:r>
          </a:p>
        </p:txBody>
      </p:sp>
      <p:sp>
        <p:nvSpPr>
          <p:cNvPr id="3" name="Content Placeholder 2"/>
          <p:cNvSpPr>
            <a:spLocks noGrp="1"/>
          </p:cNvSpPr>
          <p:nvPr>
            <p:ph idx="1"/>
          </p:nvPr>
        </p:nvSpPr>
        <p:spPr>
          <a:xfrm>
            <a:off x="225425" y="1428750"/>
            <a:ext cx="8715375" cy="4768850"/>
          </a:xfrm>
        </p:spPr>
        <p:txBody>
          <a:bodyPr>
            <a:noAutofit/>
          </a:bodyPr>
          <a:lstStyle/>
          <a:p>
            <a:pPr lvl="0"/>
            <a:r>
              <a:rPr lang="en-US" sz="2400" dirty="0"/>
              <a:t>A</a:t>
            </a:r>
            <a:r>
              <a:rPr lang="en-US" sz="2400" b="1" dirty="0"/>
              <a:t> </a:t>
            </a:r>
            <a:r>
              <a:rPr lang="en-US" sz="2400" dirty="0"/>
              <a:t>think-pair-share activity is when learners take a minute to ponder the previous lesson, later to discuss it with one or more of their peers, finally to share it with the class as part of a formal discussion </a:t>
            </a:r>
          </a:p>
          <a:p>
            <a:pPr lvl="0"/>
            <a:r>
              <a:rPr lang="en-US" sz="2400" dirty="0"/>
              <a:t>A think-pair-share exercise is useful in situations where learners can identify and relate what they already know to others </a:t>
            </a:r>
          </a:p>
          <a:p>
            <a:pPr lvl="1"/>
            <a:r>
              <a:rPr lang="en-US" sz="2000" dirty="0"/>
              <a:t>Prepare learners with sound instruction before expecting them to discuss it on their own. </a:t>
            </a:r>
          </a:p>
          <a:p>
            <a:pPr lvl="0"/>
            <a:r>
              <a:rPr lang="en-US" sz="2400" dirty="0"/>
              <a:t>The method is useful for teachers to hear from all students even those who are quiet in class</a:t>
            </a:r>
          </a:p>
          <a:p>
            <a:pPr lvl="1"/>
            <a:r>
              <a:rPr lang="en-US" sz="2000" dirty="0"/>
              <a:t>This teaching method functions as a great way for all the students in the class to get involved and learn to work together and feel comfortable sharing ideas. </a:t>
            </a:r>
          </a:p>
          <a:p>
            <a:pPr lvl="1"/>
            <a:r>
              <a:rPr lang="en-US" sz="2000" dirty="0"/>
              <a:t>This is not a good strategy to use in large classes because of time and logistical constraints</a:t>
            </a:r>
          </a:p>
        </p:txBody>
      </p:sp>
    </p:spTree>
    <p:extLst>
      <p:ext uri="{BB962C8B-B14F-4D97-AF65-F5344CB8AC3E}">
        <p14:creationId xmlns:p14="http://schemas.microsoft.com/office/powerpoint/2010/main" val="12956377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30175"/>
            <a:ext cx="7950200" cy="1038225"/>
          </a:xfrm>
        </p:spPr>
        <p:txBody>
          <a:bodyPr/>
          <a:lstStyle/>
          <a:p>
            <a:r>
              <a:rPr lang="en-US" dirty="0"/>
              <a:t>Example Active Learning Exercises</a:t>
            </a:r>
            <a:br>
              <a:rPr lang="en-US" dirty="0"/>
            </a:br>
            <a:r>
              <a:rPr lang="en-US" sz="2800" dirty="0">
                <a:solidFill>
                  <a:schemeClr val="tx1">
                    <a:lumMod val="50000"/>
                    <a:lumOff val="50000"/>
                  </a:schemeClr>
                </a:solidFill>
              </a:rPr>
              <a:t>Learning cell </a:t>
            </a:r>
          </a:p>
        </p:txBody>
      </p:sp>
      <p:sp>
        <p:nvSpPr>
          <p:cNvPr id="3" name="Content Placeholder 2"/>
          <p:cNvSpPr>
            <a:spLocks noGrp="1"/>
          </p:cNvSpPr>
          <p:nvPr>
            <p:ph idx="1"/>
          </p:nvPr>
        </p:nvSpPr>
        <p:spPr>
          <a:xfrm>
            <a:off x="241301" y="1428750"/>
            <a:ext cx="8902700" cy="4768850"/>
          </a:xfrm>
        </p:spPr>
        <p:txBody>
          <a:bodyPr>
            <a:noAutofit/>
          </a:bodyPr>
          <a:lstStyle/>
          <a:p>
            <a:r>
              <a:rPr lang="en-US" sz="2400" dirty="0"/>
              <a:t>A learning cell is a process of learning where two students alternate asking and answering questions on commonly read materials</a:t>
            </a:r>
          </a:p>
          <a:p>
            <a:r>
              <a:rPr lang="en-US" sz="2400" dirty="0"/>
              <a:t>To prepare for the assignment, the students read the assignment and write down questions that they have about the reading</a:t>
            </a:r>
          </a:p>
          <a:p>
            <a:r>
              <a:rPr lang="en-US" sz="2400" dirty="0"/>
              <a:t>At the next class meeting, the teacher randomly puts students in pairs</a:t>
            </a:r>
          </a:p>
          <a:p>
            <a:r>
              <a:rPr lang="en-US" sz="2400" dirty="0"/>
              <a:t>The process begins by designating one student from each group to begin by asking one of their questions to the other</a:t>
            </a:r>
          </a:p>
          <a:p>
            <a:r>
              <a:rPr lang="en-US" sz="2400" dirty="0"/>
              <a:t>Once the two students discuss the question, the other student ask a question and they alternate accordingly</a:t>
            </a:r>
          </a:p>
          <a:p>
            <a:r>
              <a:rPr lang="en-US" sz="2400" dirty="0"/>
              <a:t>During this time, the teacher goes from group to group giving feedback and answering questions</a:t>
            </a:r>
          </a:p>
        </p:txBody>
      </p:sp>
    </p:spTree>
    <p:extLst>
      <p:ext uri="{BB962C8B-B14F-4D97-AF65-F5344CB8AC3E}">
        <p14:creationId xmlns:p14="http://schemas.microsoft.com/office/powerpoint/2010/main" val="20461107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30175"/>
            <a:ext cx="7950200" cy="1038225"/>
          </a:xfrm>
        </p:spPr>
        <p:txBody>
          <a:bodyPr/>
          <a:lstStyle/>
          <a:p>
            <a:r>
              <a:rPr lang="en-US" dirty="0"/>
              <a:t>Example Active Learning Exercises</a:t>
            </a:r>
            <a:br>
              <a:rPr lang="en-US" dirty="0"/>
            </a:br>
            <a:r>
              <a:rPr lang="en-US" sz="2800" dirty="0">
                <a:solidFill>
                  <a:schemeClr val="tx1">
                    <a:lumMod val="50000"/>
                    <a:lumOff val="50000"/>
                  </a:schemeClr>
                </a:solidFill>
              </a:rPr>
              <a:t>Short written exercises</a:t>
            </a:r>
          </a:p>
        </p:txBody>
      </p:sp>
      <p:sp>
        <p:nvSpPr>
          <p:cNvPr id="3" name="Content Placeholder 2"/>
          <p:cNvSpPr>
            <a:spLocks noGrp="1"/>
          </p:cNvSpPr>
          <p:nvPr>
            <p:ph idx="1"/>
          </p:nvPr>
        </p:nvSpPr>
        <p:spPr>
          <a:xfrm>
            <a:off x="428625" y="1428750"/>
            <a:ext cx="8094663" cy="4768850"/>
          </a:xfrm>
        </p:spPr>
        <p:txBody>
          <a:bodyPr>
            <a:noAutofit/>
          </a:bodyPr>
          <a:lstStyle/>
          <a:p>
            <a:pPr lvl="0"/>
            <a:r>
              <a:rPr lang="en-US" sz="2400" dirty="0"/>
              <a:t>A short written exercise that is often used is the “one-minute paper”</a:t>
            </a:r>
          </a:p>
          <a:p>
            <a:pPr lvl="0"/>
            <a:r>
              <a:rPr lang="en-US" sz="2400" dirty="0"/>
              <a:t>This is a good way to review materials and provide feedback</a:t>
            </a:r>
          </a:p>
          <a:p>
            <a:pPr lvl="0"/>
            <a:r>
              <a:rPr lang="en-US" sz="2400" dirty="0"/>
              <a:t>However a one-minute paper does not take one minute and for students to concisely summarize it is suggested that they have at least 10 minutes to work on this exercise</a:t>
            </a:r>
          </a:p>
        </p:txBody>
      </p:sp>
    </p:spTree>
    <p:extLst>
      <p:ext uri="{BB962C8B-B14F-4D97-AF65-F5344CB8AC3E}">
        <p14:creationId xmlns:p14="http://schemas.microsoft.com/office/powerpoint/2010/main" val="1694947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30175"/>
            <a:ext cx="7950200" cy="1038225"/>
          </a:xfrm>
        </p:spPr>
        <p:txBody>
          <a:bodyPr/>
          <a:lstStyle/>
          <a:p>
            <a:r>
              <a:rPr lang="en-US" dirty="0"/>
              <a:t>Example Active Learning Exercises</a:t>
            </a:r>
            <a:br>
              <a:rPr lang="en-US" dirty="0"/>
            </a:br>
            <a:r>
              <a:rPr lang="en-US" sz="2800" dirty="0">
                <a:solidFill>
                  <a:schemeClr val="tx1">
                    <a:lumMod val="50000"/>
                    <a:lumOff val="50000"/>
                  </a:schemeClr>
                </a:solidFill>
              </a:rPr>
              <a:t>Collaborative Learning group</a:t>
            </a:r>
          </a:p>
        </p:txBody>
      </p:sp>
      <p:sp>
        <p:nvSpPr>
          <p:cNvPr id="3" name="Content Placeholder 2"/>
          <p:cNvSpPr>
            <a:spLocks noGrp="1"/>
          </p:cNvSpPr>
          <p:nvPr>
            <p:ph idx="1"/>
          </p:nvPr>
        </p:nvSpPr>
        <p:spPr>
          <a:xfrm>
            <a:off x="428625" y="1428750"/>
            <a:ext cx="8094663" cy="4768850"/>
          </a:xfrm>
        </p:spPr>
        <p:txBody>
          <a:bodyPr>
            <a:noAutofit/>
          </a:bodyPr>
          <a:lstStyle/>
          <a:p>
            <a:pPr lvl="0"/>
            <a:r>
              <a:rPr lang="en-US" sz="2400" dirty="0"/>
              <a:t>A collaborative learning group is where you assign students in groups of 3-6 people and they are given an assignment or task to work on together</a:t>
            </a:r>
          </a:p>
          <a:p>
            <a:pPr lvl="0"/>
            <a:r>
              <a:rPr lang="en-US" sz="2400" dirty="0"/>
              <a:t>This assignment could be either to answer a question to present to the entire class or a project</a:t>
            </a:r>
          </a:p>
          <a:p>
            <a:pPr lvl="0"/>
            <a:r>
              <a:rPr lang="en-US" sz="2400" dirty="0"/>
              <a:t>Make sure that the students in the group choose a leader and a note-taker to keep them on track with the process</a:t>
            </a:r>
          </a:p>
          <a:p>
            <a:pPr lvl="0"/>
            <a:r>
              <a:rPr lang="en-US" sz="2400" dirty="0"/>
              <a:t>This is a good example of active learning because it causes the students to review the work that is being required at an earlier time to participate. (McKinney, Kathleen. (2010). Active Learning. Normal, IL. Center for Teaching, Learning &amp; Technology.) To create participation and draw on the wisdom of all the learners the classroom arrangement needs to be flexible seating to allow for the creation of small groups</a:t>
            </a:r>
          </a:p>
        </p:txBody>
      </p:sp>
    </p:spTree>
    <p:extLst>
      <p:ext uri="{BB962C8B-B14F-4D97-AF65-F5344CB8AC3E}">
        <p14:creationId xmlns:p14="http://schemas.microsoft.com/office/powerpoint/2010/main" val="15226189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30175"/>
            <a:ext cx="7950200" cy="1038225"/>
          </a:xfrm>
        </p:spPr>
        <p:txBody>
          <a:bodyPr/>
          <a:lstStyle/>
          <a:p>
            <a:r>
              <a:rPr lang="en-US" dirty="0"/>
              <a:t>Example Active Learning Exercises</a:t>
            </a:r>
            <a:br>
              <a:rPr lang="en-US" dirty="0"/>
            </a:br>
            <a:r>
              <a:rPr lang="en-US" sz="2800" dirty="0">
                <a:solidFill>
                  <a:schemeClr val="tx1">
                    <a:lumMod val="50000"/>
                    <a:lumOff val="50000"/>
                  </a:schemeClr>
                </a:solidFill>
              </a:rPr>
              <a:t>Student debate</a:t>
            </a:r>
          </a:p>
        </p:txBody>
      </p:sp>
      <p:sp>
        <p:nvSpPr>
          <p:cNvPr id="3" name="Content Placeholder 2"/>
          <p:cNvSpPr>
            <a:spLocks noGrp="1"/>
          </p:cNvSpPr>
          <p:nvPr>
            <p:ph idx="1"/>
          </p:nvPr>
        </p:nvSpPr>
        <p:spPr>
          <a:xfrm>
            <a:off x="428625" y="1428750"/>
            <a:ext cx="8094663" cy="4768850"/>
          </a:xfrm>
        </p:spPr>
        <p:txBody>
          <a:bodyPr>
            <a:noAutofit/>
          </a:bodyPr>
          <a:lstStyle/>
          <a:p>
            <a:pPr lvl="0"/>
            <a:r>
              <a:rPr lang="en-US" sz="2400" dirty="0"/>
              <a:t>A student</a:t>
            </a:r>
            <a:r>
              <a:rPr lang="en-US" sz="2400" b="1" dirty="0"/>
              <a:t> </a:t>
            </a:r>
            <a:r>
              <a:rPr lang="en-US" sz="2400" dirty="0"/>
              <a:t>debate is an active way for students to learn because they allow students the chance to take a position and gather information to support their view and explain it to others. These debates not only give the student a chance to participate in a fun activity but it also lets them gain some experience with giving a verbal presentation. (McKinney, Kathleen. (2010). Active Learning. Normal, IL. Center for Teaching, Learning &amp; Technology.)</a:t>
            </a:r>
          </a:p>
        </p:txBody>
      </p:sp>
    </p:spTree>
    <p:extLst>
      <p:ext uri="{BB962C8B-B14F-4D97-AF65-F5344CB8AC3E}">
        <p14:creationId xmlns:p14="http://schemas.microsoft.com/office/powerpoint/2010/main" val="3537706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30175"/>
            <a:ext cx="7950200" cy="1038225"/>
          </a:xfrm>
        </p:spPr>
        <p:txBody>
          <a:bodyPr/>
          <a:lstStyle/>
          <a:p>
            <a:r>
              <a:rPr lang="en-US" dirty="0"/>
              <a:t>Example Active Learning Exercises</a:t>
            </a:r>
            <a:br>
              <a:rPr lang="en-US" dirty="0"/>
            </a:br>
            <a:r>
              <a:rPr lang="en-US" sz="2800" dirty="0">
                <a:solidFill>
                  <a:schemeClr val="tx1">
                    <a:lumMod val="50000"/>
                    <a:lumOff val="50000"/>
                  </a:schemeClr>
                </a:solidFill>
              </a:rPr>
              <a:t>Small group discussion</a:t>
            </a:r>
          </a:p>
        </p:txBody>
      </p:sp>
      <p:sp>
        <p:nvSpPr>
          <p:cNvPr id="3" name="Content Placeholder 2"/>
          <p:cNvSpPr>
            <a:spLocks noGrp="1"/>
          </p:cNvSpPr>
          <p:nvPr>
            <p:ph idx="1"/>
          </p:nvPr>
        </p:nvSpPr>
        <p:spPr>
          <a:xfrm>
            <a:off x="428625" y="1428750"/>
            <a:ext cx="8094663" cy="4768850"/>
          </a:xfrm>
        </p:spPr>
        <p:txBody>
          <a:bodyPr>
            <a:noAutofit/>
          </a:bodyPr>
          <a:lstStyle/>
          <a:p>
            <a:pPr lvl="0"/>
            <a:r>
              <a:rPr lang="en-US" sz="2400" dirty="0"/>
              <a:t>A </a:t>
            </a:r>
            <a:r>
              <a:rPr lang="en-US" sz="2400" b="1" dirty="0"/>
              <a:t>small group discussion</a:t>
            </a:r>
            <a:r>
              <a:rPr lang="en-US" sz="2400" dirty="0"/>
              <a:t> is also an example of active learning because it allows students to express themselves in the classroom. It is more likely for students to participate in small group discussions than in a normal classroom lecture because they are in a more comfortable setting amongst their peers, and from a sheer numbers perspective, by dividing the students up more students get opportunities to speak out. There are so many different ways a teacher can integrate small group discussion into the class, such as making a game out of it, a competition, or an assignment. Statistics show that small group discussions is more beneficial to students than large group discussions when it comes to participation, expressing thoughts, understanding issues, applying issues, and overall status of knowledge</a:t>
            </a:r>
          </a:p>
        </p:txBody>
      </p:sp>
    </p:spTree>
    <p:extLst>
      <p:ext uri="{BB962C8B-B14F-4D97-AF65-F5344CB8AC3E}">
        <p14:creationId xmlns:p14="http://schemas.microsoft.com/office/powerpoint/2010/main" val="41082561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SIGGRAPH Left Template">
  <a:themeElements>
    <a:clrScheme name="">
      <a:dk1>
        <a:srgbClr val="080808"/>
      </a:dk1>
      <a:lt1>
        <a:srgbClr val="F8F8F8"/>
      </a:lt1>
      <a:dk2>
        <a:srgbClr val="0000CC"/>
      </a:dk2>
      <a:lt2>
        <a:srgbClr val="DDDDDD"/>
      </a:lt2>
      <a:accent1>
        <a:srgbClr val="A8C2FF"/>
      </a:accent1>
      <a:accent2>
        <a:srgbClr val="7AFF7A"/>
      </a:accent2>
      <a:accent3>
        <a:srgbClr val="FBFBFB"/>
      </a:accent3>
      <a:accent4>
        <a:srgbClr val="060606"/>
      </a:accent4>
      <a:accent5>
        <a:srgbClr val="D1DDFF"/>
      </a:accent5>
      <a:accent6>
        <a:srgbClr val="6EE76E"/>
      </a:accent6>
      <a:hlink>
        <a:srgbClr val="5F5F5F"/>
      </a:hlink>
      <a:folHlink>
        <a:srgbClr val="5F5F5F"/>
      </a:folHlink>
    </a:clrScheme>
    <a:fontScheme name="SIGGRAPH Left Template">
      <a:majorFont>
        <a:latin typeface="Helvetica"/>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defRPr>
        </a:defPPr>
      </a:lstStyle>
    </a:lnDef>
  </a:objectDefaults>
  <a:extraClrSchemeLst>
    <a:extraClrScheme>
      <a:clrScheme name="SIGGRAPH Lef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GGRAPH Lef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GGRAPH Left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GGRAPH Left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GGRAPH Left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GGRAPH Left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GGRAPH Left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GGRAPH Left Template">
  <a:themeElements>
    <a:clrScheme name="">
      <a:dk1>
        <a:srgbClr val="080808"/>
      </a:dk1>
      <a:lt1>
        <a:srgbClr val="F8F8F8"/>
      </a:lt1>
      <a:dk2>
        <a:srgbClr val="0000CC"/>
      </a:dk2>
      <a:lt2>
        <a:srgbClr val="DDDDDD"/>
      </a:lt2>
      <a:accent1>
        <a:srgbClr val="A8C2FF"/>
      </a:accent1>
      <a:accent2>
        <a:srgbClr val="7AFF7A"/>
      </a:accent2>
      <a:accent3>
        <a:srgbClr val="FBFBFB"/>
      </a:accent3>
      <a:accent4>
        <a:srgbClr val="060606"/>
      </a:accent4>
      <a:accent5>
        <a:srgbClr val="D1DDFF"/>
      </a:accent5>
      <a:accent6>
        <a:srgbClr val="6EE76E"/>
      </a:accent6>
      <a:hlink>
        <a:srgbClr val="5F5F5F"/>
      </a:hlink>
      <a:folHlink>
        <a:srgbClr val="5F5F5F"/>
      </a:folHlink>
    </a:clrScheme>
    <a:fontScheme name="SIGGRAPH Left Template">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Helvetica" pitchFamily="-9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Helvetica" pitchFamily="-96" charset="0"/>
          </a:defRPr>
        </a:defPPr>
      </a:lstStyle>
    </a:lnDef>
  </a:objectDefaults>
  <a:extraClrSchemeLst>
    <a:extraClrScheme>
      <a:clrScheme name="SIGGRAPH Lef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GGRAPH Lef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GGRAPH Left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GGRAPH Left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GGRAPH Left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GGRAPH Left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GGRAPH Left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C:\WINNT\Profiles\mixxel\Application Data\Microsoft\Templates\skod.pot</Template>
  <TotalTime>1973</TotalTime>
  <Pages>24</Pages>
  <Words>1484</Words>
  <Application>Microsoft Macintosh PowerPoint</Application>
  <PresentationFormat>Letter Paper (8.5x11 in)</PresentationFormat>
  <Paragraphs>72</Paragraphs>
  <Slides>14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Garamond</vt:lpstr>
      <vt:lpstr>Helvetica</vt:lpstr>
      <vt:lpstr>Times</vt:lpstr>
      <vt:lpstr>Times New Roman</vt:lpstr>
      <vt:lpstr>SIGGRAPH Left Template</vt:lpstr>
      <vt:lpstr>1_SIGGRAPH Left Template</vt:lpstr>
      <vt:lpstr>Active Learning  What is it and why is it good? </vt:lpstr>
      <vt:lpstr>Active Learning (The Theory) </vt:lpstr>
      <vt:lpstr>Example Active Learning Exercises Class discussion</vt:lpstr>
      <vt:lpstr>Example Active Learning Exercises Think-pair-share</vt:lpstr>
      <vt:lpstr>Example Active Learning Exercises Learning cell </vt:lpstr>
      <vt:lpstr>Example Active Learning Exercises Short written exercises</vt:lpstr>
      <vt:lpstr>Example Active Learning Exercises Collaborative Learning group</vt:lpstr>
      <vt:lpstr>Example Active Learning Exercises Student debate</vt:lpstr>
      <vt:lpstr>Example Active Learning Exercises Small group discussion</vt:lpstr>
      <vt:lpstr>Example Active Learning Exercises Class game</vt:lpstr>
      <vt:lpstr>Example Active Learning Exercises Learning by teaching</vt:lpstr>
      <vt:lpstr>The Inverted Classroom</vt:lpstr>
      <vt:lpstr>Does Active Learning Work?</vt:lpstr>
      <vt:lpstr>Your Experiences?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26</dc:title>
  <dc:subject>COMP 144</dc:subject>
  <dc:creator>Felix Hernandez-Campos</dc:creator>
  <cp:keywords/>
  <dc:description/>
  <cp:lastModifiedBy>Jim Anderson</cp:lastModifiedBy>
  <cp:revision>1577</cp:revision>
  <cp:lastPrinted>2004-03-14T15:44:08Z</cp:lastPrinted>
  <dcterms:created xsi:type="dcterms:W3CDTF">1996-08-01T17:55:27Z</dcterms:created>
  <dcterms:modified xsi:type="dcterms:W3CDTF">2022-03-24T21:42:00Z</dcterms:modified>
</cp:coreProperties>
</file>