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4" r:id="rId3"/>
    <p:sldId id="385" r:id="rId4"/>
    <p:sldId id="393" r:id="rId5"/>
    <p:sldId id="395" r:id="rId6"/>
    <p:sldId id="394" r:id="rId7"/>
    <p:sldId id="386" r:id="rId8"/>
    <p:sldId id="387" r:id="rId9"/>
    <p:sldId id="388" r:id="rId10"/>
    <p:sldId id="389" r:id="rId11"/>
    <p:sldId id="396" r:id="rId12"/>
    <p:sldId id="398" r:id="rId13"/>
    <p:sldId id="399" r:id="rId14"/>
    <p:sldId id="401" r:id="rId15"/>
    <p:sldId id="402" r:id="rId16"/>
    <p:sldId id="397" r:id="rId17"/>
    <p:sldId id="391" r:id="rId18"/>
    <p:sldId id="400" r:id="rId19"/>
    <p:sldId id="403" r:id="rId20"/>
    <p:sldId id="40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2535" autoAdjust="0"/>
  </p:normalViewPr>
  <p:slideViewPr>
    <p:cSldViewPr>
      <p:cViewPr varScale="1">
        <p:scale>
          <a:sx n="146" d="100"/>
          <a:sy n="146" d="100"/>
        </p:scale>
        <p:origin x="5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497C-7000-6D43-8BB4-0C3A962819F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F3A2D-27E2-4B49-9089-836CF80E8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7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0BFCF-8F27-4775-A75C-FAB6C4D28C2C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6F42-9BAD-4ADC-9380-BAF04DBAE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6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C534-D55E-BB4C-855F-D591140389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6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3B60-6473-F545-9385-A53D94CCB13B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046-62EF-4D4D-AD96-2915163B9D13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96B-6DF5-4640-A835-939C44573CE8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A137-3534-A441-BE38-646B5A2330AF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6590-E106-BF42-9475-757C87E8D19F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1FFF-A25F-F045-BE21-54E0B4D0B1E0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B54D-5E7C-6249-A11F-0891812158ED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BDC2-49CA-8A45-88A4-075285359B0D}" type="datetime1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BF4B-3B43-7E45-BFA1-7F06C1AE9EC4}" type="datetime1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1E46-F9CF-714B-8015-1F124156698C}" type="datetime1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C665-E041-EC46-95BD-3B4331C0A93C}" type="datetime1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692696"/>
            <a:ext cx="8229600" cy="5586021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25A-C783-D44D-A205-9DEE32559E14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7BAF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8BF0-DA1D-E244-9598-2ACCAF7CF53B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79A3DA4-3E46-45AF-808A-D7FF9D1D75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92696"/>
            <a:ext cx="9144000" cy="1588"/>
          </a:xfrm>
          <a:prstGeom prst="line">
            <a:avLst/>
          </a:prstGeom>
          <a:ln w="12700">
            <a:solidFill>
              <a:srgbClr val="7BAF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5292080" y="116632"/>
            <a:ext cx="38519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 915: Technical Communication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51520" y="106119"/>
            <a:ext cx="1944216" cy="53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accent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4576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/>
              <a:t>Course Planning, Part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59436"/>
            <a:ext cx="9144000" cy="2316588"/>
          </a:xfrm>
        </p:spPr>
        <p:txBody>
          <a:bodyPr>
            <a:normAutofit lnSpcReduction="10000"/>
          </a:bodyPr>
          <a:lstStyle/>
          <a:p>
            <a:pPr>
              <a:spcAft>
                <a:spcPts val="1080"/>
              </a:spcAft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108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Don Porter</a:t>
            </a:r>
          </a:p>
          <a:p>
            <a:pPr>
              <a:spcAft>
                <a:spcPts val="1080"/>
              </a:spcAft>
            </a:pPr>
            <a:r>
              <a:rPr lang="en-US" sz="2800" dirty="0"/>
              <a:t>Portions courtesy Fred Brooks, Jim Anderson, </a:t>
            </a:r>
            <a:r>
              <a:rPr lang="en-US" sz="2800" dirty="0" err="1"/>
              <a:t>Samarjit</a:t>
            </a:r>
            <a:r>
              <a:rPr lang="en-US" sz="2800" dirty="0"/>
              <a:t> Chakraborty</a:t>
            </a:r>
          </a:p>
          <a:p>
            <a:pPr>
              <a:spcAft>
                <a:spcPts val="1080"/>
              </a:spcAft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Topological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topics invariably related by dependencies on some way.</a:t>
            </a:r>
          </a:p>
          <a:p>
            <a:r>
              <a:rPr lang="en-US" dirty="0"/>
              <a:t>Think hard about how to do                                     a </a:t>
            </a:r>
            <a:r>
              <a:rPr lang="en-US" dirty="0">
                <a:solidFill>
                  <a:srgbClr val="C00000"/>
                </a:solidFill>
              </a:rPr>
              <a:t>topological sort </a:t>
            </a:r>
            <a:r>
              <a:rPr lang="en-US" dirty="0"/>
              <a:t>to create                                           a linear ordering.</a:t>
            </a:r>
          </a:p>
          <a:p>
            <a:r>
              <a:rPr lang="en-US" dirty="0"/>
              <a:t>Think hard about the                                                    </a:t>
            </a:r>
            <a:r>
              <a:rPr lang="en-US" dirty="0">
                <a:solidFill>
                  <a:srgbClr val="C00000"/>
                </a:solidFill>
              </a:rPr>
              <a:t>rate at which                                                                   complexity should be                                                      exposed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r>
              <a:rPr lang="en-US"/>
              <a:t>Comp 915, Spring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597650"/>
            <a:ext cx="2895600" cy="260350"/>
          </a:xfrm>
        </p:spPr>
        <p:txBody>
          <a:bodyPr/>
          <a:lstStyle/>
          <a:p>
            <a:r>
              <a:rPr lang="en-US"/>
              <a:t>Planning  </a:t>
            </a:r>
            <a:fld id="{403047B2-1AC7-46E3-A5E2-8A61A7C14F4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616303" y="1955800"/>
            <a:ext cx="504825" cy="47625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7741841" y="3054350"/>
            <a:ext cx="504825" cy="47625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E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7706916" y="1979613"/>
            <a:ext cx="504825" cy="47625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970441" y="2443163"/>
            <a:ext cx="0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5493941" y="3063875"/>
            <a:ext cx="504825" cy="47625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459016" y="1989138"/>
            <a:ext cx="504825" cy="47625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5722541" y="2452688"/>
            <a:ext cx="0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949553" y="2212975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5978128" y="2414588"/>
            <a:ext cx="823913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 rot="5400000">
            <a:off x="6605910" y="3464719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6698890" y="4546600"/>
            <a:ext cx="504825" cy="47625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8571298" y="4579938"/>
            <a:ext cx="504825" cy="47625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E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7437823" y="4570413"/>
            <a:ext cx="504825" cy="47625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4377965" y="4565650"/>
            <a:ext cx="504825" cy="47625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5541603" y="4579938"/>
            <a:ext cx="504825" cy="47625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032140" y="4803775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4898665" y="4813300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7918835" y="4813300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9"/>
          <p:cNvSpPr>
            <a:spLocks/>
          </p:cNvSpPr>
          <p:nvPr/>
        </p:nvSpPr>
        <p:spPr bwMode="auto">
          <a:xfrm>
            <a:off x="4727215" y="4300538"/>
            <a:ext cx="2135188" cy="274637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363" y="46"/>
              </a:cxn>
              <a:cxn ang="0">
                <a:pos x="927" y="18"/>
              </a:cxn>
              <a:cxn ang="0">
                <a:pos x="1345" y="155"/>
              </a:cxn>
            </a:cxnLst>
            <a:rect l="0" t="0" r="r" b="b"/>
            <a:pathLst>
              <a:path w="1345" h="173">
                <a:moveTo>
                  <a:pt x="0" y="173"/>
                </a:moveTo>
                <a:cubicBezTo>
                  <a:pt x="104" y="122"/>
                  <a:pt x="209" y="72"/>
                  <a:pt x="363" y="46"/>
                </a:cubicBezTo>
                <a:cubicBezTo>
                  <a:pt x="517" y="20"/>
                  <a:pt x="763" y="0"/>
                  <a:pt x="927" y="18"/>
                </a:cubicBezTo>
                <a:cubicBezTo>
                  <a:pt x="1091" y="36"/>
                  <a:pt x="1218" y="95"/>
                  <a:pt x="1345" y="155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3C7F-921C-5B8E-E6FD-BE1BB0C5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Controversial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680DB-0EBF-8A74-7FC0-C9B9EEE2E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Topics that bring up:</a:t>
            </a:r>
          </a:p>
          <a:p>
            <a:pPr lvl="1"/>
            <a:r>
              <a:rPr lang="en-US" dirty="0"/>
              <a:t>Competing values and interests, and/or,</a:t>
            </a:r>
          </a:p>
          <a:p>
            <a:pPr lvl="1"/>
            <a:r>
              <a:rPr lang="en-US" dirty="0"/>
              <a:t>Strong emotional reactions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CS, I usually see two families of controversial issues:</a:t>
            </a:r>
          </a:p>
          <a:p>
            <a:pPr lvl="1"/>
            <a:r>
              <a:rPr lang="en-US" dirty="0"/>
              <a:t>Technical controversy</a:t>
            </a:r>
          </a:p>
          <a:p>
            <a:pPr lvl="2"/>
            <a:r>
              <a:rPr lang="en-US" dirty="0"/>
              <a:t>Is fork() really a good idea?</a:t>
            </a:r>
          </a:p>
          <a:p>
            <a:pPr lvl="1"/>
            <a:r>
              <a:rPr lang="en-US" dirty="0"/>
              <a:t>Social controversy / current issues</a:t>
            </a:r>
          </a:p>
          <a:p>
            <a:pPr lvl="2"/>
            <a:r>
              <a:rPr lang="en-US" dirty="0"/>
              <a:t>What obligation do CS researchers have to address climate change?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7A6D7-50CA-F153-4006-34158E84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4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905C2-49E3-0EE8-5A31-94C3A003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cover a controversial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740CA-1CF2-FC24-3F95-29B1718B9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germane to the course</a:t>
            </a:r>
          </a:p>
          <a:p>
            <a:pPr lvl="1"/>
            <a:r>
              <a:rPr lang="en-US" dirty="0"/>
              <a:t>Hard to teach an AI course without talking about the impact of </a:t>
            </a:r>
            <a:r>
              <a:rPr lang="en-US" dirty="0" err="1"/>
              <a:t>ChatGPT</a:t>
            </a:r>
            <a:r>
              <a:rPr lang="en-US" dirty="0"/>
              <a:t> on education and work</a:t>
            </a:r>
          </a:p>
          <a:p>
            <a:pPr lvl="1"/>
            <a:r>
              <a:rPr lang="en-US" dirty="0"/>
              <a:t>Ethics of offensive security, responsible disclosure</a:t>
            </a:r>
          </a:p>
          <a:p>
            <a:r>
              <a:rPr lang="en-US" dirty="0"/>
              <a:t>To teach students to think and argue</a:t>
            </a:r>
          </a:p>
          <a:p>
            <a:pPr lvl="1"/>
            <a:r>
              <a:rPr lang="en-US" dirty="0"/>
              <a:t>C.f., debate teams</a:t>
            </a:r>
          </a:p>
          <a:p>
            <a:pPr lvl="1"/>
            <a:r>
              <a:rPr lang="en-US" dirty="0"/>
              <a:t>I routinely crap on Unix to break through the “halo effect”</a:t>
            </a:r>
          </a:p>
          <a:p>
            <a:r>
              <a:rPr lang="en-US" dirty="0"/>
              <a:t>Professional development</a:t>
            </a:r>
          </a:p>
          <a:p>
            <a:pPr lvl="1"/>
            <a:r>
              <a:rPr lang="en-US" dirty="0"/>
              <a:t>We would do our students a disservice not to discuss DEI</a:t>
            </a:r>
          </a:p>
          <a:p>
            <a:pPr lvl="1"/>
            <a:r>
              <a:rPr lang="en-US" dirty="0"/>
              <a:t>How to navigate toxic culture? </a:t>
            </a:r>
          </a:p>
          <a:p>
            <a:pPr lvl="2"/>
            <a:r>
              <a:rPr lang="en-US" dirty="0"/>
              <a:t>e.g., Linux kernel mailing list</a:t>
            </a:r>
          </a:p>
          <a:p>
            <a:pPr lvl="1"/>
            <a:r>
              <a:rPr lang="en-US" dirty="0"/>
              <a:t>How to effectively field non-friendly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1C11D-B618-F4FC-A6AD-2120F5C7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93FE9-923C-3E71-4F76-1DD106AE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i="1" dirty="0"/>
              <a:t>not</a:t>
            </a:r>
            <a:r>
              <a:rPr lang="en-US" dirty="0"/>
              <a:t> cover a controversial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1D61F-8BBE-1709-ED84-FE4FAB6B6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9D518-2266-C74C-144D-EF79B5DC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4FDE73-1608-6AD9-3147-5DD82860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8" y="1340769"/>
            <a:ext cx="2610934" cy="394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76B39F-29FA-0876-1C66-62F84F03E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349" y="1318125"/>
            <a:ext cx="5344816" cy="4221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278EA9-D457-9048-0BAC-9075BCD4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596" y="4792098"/>
            <a:ext cx="3653650" cy="192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7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5268-5878-8DE4-0466-63F6631E7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(else) </a:t>
            </a:r>
            <a:r>
              <a:rPr lang="en-US" i="1" dirty="0"/>
              <a:t>not</a:t>
            </a:r>
            <a:r>
              <a:rPr lang="en-US" dirty="0"/>
              <a:t> cover a controversial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EC67-B2E1-CAB7-6136-D47FF905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may undermine the learning objectives!  How?</a:t>
            </a:r>
          </a:p>
          <a:p>
            <a:endParaRPr lang="en-US" dirty="0"/>
          </a:p>
          <a:p>
            <a:r>
              <a:rPr lang="en-US" dirty="0"/>
              <a:t>Students may not be on an even footing to disagree</a:t>
            </a:r>
          </a:p>
          <a:p>
            <a:pPr lvl="1"/>
            <a:r>
              <a:rPr lang="en-US" dirty="0"/>
              <a:t>Minority opinion among students</a:t>
            </a:r>
          </a:p>
          <a:p>
            <a:pPr lvl="1"/>
            <a:r>
              <a:rPr lang="en-US" dirty="0"/>
              <a:t>Power dynamics </a:t>
            </a:r>
          </a:p>
          <a:p>
            <a:r>
              <a:rPr lang="en-US" dirty="0"/>
              <a:t>Students may perceive their opinion affects grade</a:t>
            </a:r>
          </a:p>
          <a:p>
            <a:r>
              <a:rPr lang="en-US" dirty="0"/>
              <a:t>Your IQ is lowered when you are upset/stressed</a:t>
            </a:r>
          </a:p>
          <a:p>
            <a:pPr lvl="1"/>
            <a:r>
              <a:rPr lang="en-US" dirty="0"/>
              <a:t>By analogy: we let students take exams in a quiet room</a:t>
            </a:r>
          </a:p>
          <a:p>
            <a:r>
              <a:rPr lang="en-US" dirty="0"/>
              <a:t>Silence != assent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95820-1DF2-8E08-E71E-057A0AD9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A5A5E-D447-5F54-AEE9-DCCCEDC35E1A}"/>
              </a:ext>
            </a:extLst>
          </p:cNvPr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i="1" dirty="0"/>
              <a:t>Proceed with caution</a:t>
            </a:r>
          </a:p>
        </p:txBody>
      </p:sp>
    </p:spTree>
    <p:extLst>
      <p:ext uri="{BB962C8B-B14F-4D97-AF65-F5344CB8AC3E}">
        <p14:creationId xmlns:p14="http://schemas.microsoft.com/office/powerpoint/2010/main" val="351876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F4C1-FAC5-0455-7CA6-02402481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</a:t>
            </a:r>
            <a:r>
              <a:rPr lang="en-US"/>
              <a:t>bad role </a:t>
            </a:r>
            <a:r>
              <a:rPr lang="en-US" dirty="0"/>
              <a:t>models for disagreement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9B785-187F-2586-2E95-843BE54E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 descr="CNN to Revive 'Crossfire,' Home for Political Clamor - The New York Times">
            <a:extLst>
              <a:ext uri="{FF2B5EF4-FFF2-40B4-BE49-F238E27FC236}">
                <a16:creationId xmlns:a16="http://schemas.microsoft.com/office/drawing/2014/main" id="{8B79811A-3CD1-0D7C-ACC0-5056BC41A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9108"/>
            <a:ext cx="7380312" cy="483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3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7CCE8-8DF2-F757-94A6-3AAF7542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Advice 1: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4EE65-2BAC-F1DC-36F7-B881AAFF9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a crisp idea what you want to cover/ NOT cover</a:t>
            </a:r>
          </a:p>
          <a:p>
            <a:r>
              <a:rPr lang="en-US" dirty="0"/>
              <a:t>How are to bring it up?</a:t>
            </a:r>
          </a:p>
          <a:p>
            <a:r>
              <a:rPr lang="en-US" dirty="0"/>
              <a:t>How are to ensure civil dialog/ what are the ground rules?</a:t>
            </a:r>
          </a:p>
          <a:p>
            <a:pPr lvl="1"/>
            <a:r>
              <a:rPr lang="en-US" dirty="0"/>
              <a:t>Note that most students don’t have a lot of experience with conflict resolution that doesn’t involve an authority figure</a:t>
            </a:r>
          </a:p>
          <a:p>
            <a:r>
              <a:rPr lang="en-US" dirty="0"/>
              <a:t>How to end discussion if things get messy?</a:t>
            </a:r>
          </a:p>
          <a:p>
            <a:pPr lvl="1"/>
            <a:r>
              <a:rPr lang="en-US" dirty="0"/>
              <a:t>Consider timing: near the end of a lecture period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2A313-230E-37C1-6F62-EBFCAE74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6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Why are you teaching thi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553084">
              <a:defRPr sz="7504"/>
            </a:lvl1pPr>
          </a:lstStyle>
          <a:p>
            <a:r>
              <a:rPr lang="en-US" sz="3600" dirty="0"/>
              <a:t>Moderating Student Discussion</a:t>
            </a:r>
            <a:endParaRPr sz="6600" dirty="0"/>
          </a:p>
        </p:txBody>
      </p:sp>
      <p:sp>
        <p:nvSpPr>
          <p:cNvPr id="133" name="Goals tied to outcomes (e.g., what will the students be able to do?)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Allo</a:t>
            </a:r>
            <a:r>
              <a:rPr lang="en-US" dirty="0"/>
              <a:t>w </a:t>
            </a:r>
            <a:r>
              <a:rPr lang="en-US" sz="2800" dirty="0"/>
              <a:t>students to share their own perspectives</a:t>
            </a:r>
          </a:p>
          <a:p>
            <a:r>
              <a:rPr lang="en-US" sz="2800" dirty="0"/>
              <a:t>Acknowledge societal shortcomings and the need for improvement </a:t>
            </a:r>
          </a:p>
          <a:p>
            <a:r>
              <a:rPr lang="en-US" sz="2800" dirty="0"/>
              <a:t>Ensure civil behavior, no personal attacks</a:t>
            </a:r>
          </a:p>
          <a:p>
            <a:r>
              <a:rPr lang="en-US" dirty="0"/>
              <a:t>T</a:t>
            </a:r>
            <a:r>
              <a:rPr lang="en-US" sz="2800" dirty="0"/>
              <a:t>ry to stay rooted to the topic at hand</a:t>
            </a:r>
          </a:p>
          <a:p>
            <a:r>
              <a:rPr lang="en-US" sz="2800" dirty="0"/>
              <a:t>Link arguments to evidence and logic whenever possible  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422120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733A4-C087-EE02-A195-4F5A6F44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Controversy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102A6-C65C-1F38-165B-EFBDA789F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Sincere question: Is it appropriate to comment on social issues / current topics?</a:t>
            </a:r>
          </a:p>
          <a:p>
            <a:pPr lvl="1"/>
            <a:r>
              <a:rPr lang="en-US" dirty="0"/>
              <a:t>“Processing” the 2016 or 2020 election results?</a:t>
            </a:r>
          </a:p>
          <a:p>
            <a:pPr lvl="1"/>
            <a:r>
              <a:rPr lang="en-US" dirty="0"/>
              <a:t>Google firing </a:t>
            </a:r>
            <a:r>
              <a:rPr lang="en-US" dirty="0" err="1"/>
              <a:t>Timnit</a:t>
            </a:r>
            <a:r>
              <a:rPr lang="en-US" dirty="0"/>
              <a:t> </a:t>
            </a:r>
            <a:r>
              <a:rPr lang="en-US" dirty="0" err="1"/>
              <a:t>Gebru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Nikole-Hannah Jones situation at UNC?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686E7-502E-8539-C1CA-24BBAFA2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59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F767B-FF2A-3C30-349C-4D0CFB08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Advice 2: Tread Lightly on Social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12BD-587A-83F8-975D-FB2969B3C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Choose your battles</a:t>
            </a:r>
          </a:p>
          <a:p>
            <a:pPr lvl="1"/>
            <a:r>
              <a:rPr lang="en-US" dirty="0"/>
              <a:t>I often avoid giving too many personal details/opinions</a:t>
            </a:r>
          </a:p>
          <a:p>
            <a:r>
              <a:rPr lang="en-US" dirty="0"/>
              <a:t>Interrogate your motives</a:t>
            </a:r>
          </a:p>
          <a:p>
            <a:pPr lvl="1"/>
            <a:r>
              <a:rPr lang="en-US" dirty="0"/>
              <a:t>Am I just looking to ventilate in a friendly environment?</a:t>
            </a:r>
          </a:p>
          <a:p>
            <a:r>
              <a:rPr lang="en-US" dirty="0"/>
              <a:t>Signaling importance matters</a:t>
            </a:r>
          </a:p>
          <a:p>
            <a:pPr lvl="1"/>
            <a:r>
              <a:rPr lang="en-US" dirty="0"/>
              <a:t>I look for opportunities to highlight DEI issues, </a:t>
            </a:r>
            <a:r>
              <a:rPr lang="en-US" i="1" dirty="0"/>
              <a:t>briefly</a:t>
            </a:r>
          </a:p>
          <a:p>
            <a:r>
              <a:rPr lang="en-US" dirty="0"/>
              <a:t>Explicit delimiters around “test content” and “meta content”</a:t>
            </a:r>
          </a:p>
          <a:p>
            <a:r>
              <a:rPr lang="en-US" dirty="0"/>
              <a:t>Only open discussion if you want other opinions</a:t>
            </a:r>
          </a:p>
          <a:p>
            <a:r>
              <a:rPr lang="en-US" dirty="0"/>
              <a:t>Choose your words carefully:</a:t>
            </a:r>
          </a:p>
          <a:p>
            <a:pPr lvl="1"/>
            <a:r>
              <a:rPr lang="en-US" dirty="0"/>
              <a:t>Shorter excerpts may sound worse without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0D72F-62F0-B014-1161-2FD663ED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1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Course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</a:t>
            </a:r>
            <a:r>
              <a:rPr lang="en-US" dirty="0">
                <a:solidFill>
                  <a:srgbClr val="C00000"/>
                </a:solidFill>
              </a:rPr>
              <a:t>context</a:t>
            </a:r>
            <a:r>
              <a:rPr lang="en-US" dirty="0"/>
              <a:t>: We can talk about planning </a:t>
            </a:r>
            <a:r>
              <a:rPr lang="en-US" dirty="0" err="1"/>
              <a:t>w.r.t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course you teach at UNC (less interesting),</a:t>
            </a:r>
          </a:p>
          <a:p>
            <a:pPr lvl="1"/>
            <a:r>
              <a:rPr lang="en-US" dirty="0"/>
              <a:t>or a course you may teach in the “real world”   (more interesting).  Two possibilities:</a:t>
            </a:r>
          </a:p>
          <a:p>
            <a:pPr lvl="2"/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teaching college</a:t>
            </a:r>
            <a:r>
              <a:rPr lang="en-US" dirty="0"/>
              <a:t>;</a:t>
            </a:r>
          </a:p>
          <a:p>
            <a:pPr lvl="2"/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research university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What are your expectations regarding </a:t>
            </a:r>
            <a:r>
              <a:rPr lang="en-US" dirty="0">
                <a:solidFill>
                  <a:srgbClr val="C00000"/>
                </a:solidFill>
              </a:rPr>
              <a:t>teaching load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long do you think it takes to </a:t>
            </a:r>
            <a:r>
              <a:rPr lang="en-US" dirty="0">
                <a:solidFill>
                  <a:srgbClr val="C00000"/>
                </a:solidFill>
              </a:rPr>
              <a:t>prep a new class</a:t>
            </a:r>
            <a:r>
              <a:rPr lang="en-US" dirty="0"/>
              <a:t>?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 915, Spring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Planning  </a:t>
            </a:r>
            <a:fld id="{403047B2-1AC7-46E3-A5E2-8A61A7C14F4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E960C-F073-6201-3248-85CF06514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Advice 3: Be prepared to argue both sides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35BD-B097-7712-52F9-BF3A7B591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graduate architecture course involved many technical debates</a:t>
            </a:r>
          </a:p>
          <a:p>
            <a:r>
              <a:rPr lang="en-US" dirty="0"/>
              <a:t>When discussion got too unbalanced, instructor jumped in and argued the other position, vociferously</a:t>
            </a:r>
          </a:p>
          <a:p>
            <a:pPr lvl="1"/>
            <a:r>
              <a:rPr lang="en-US" dirty="0"/>
              <a:t>Even against instructor’s papers or prior positions!</a:t>
            </a:r>
          </a:p>
          <a:p>
            <a:pPr lvl="1"/>
            <a:r>
              <a:rPr lang="en-US" dirty="0"/>
              <a:t>Trying to predict instructor’s bias was a losing strategy</a:t>
            </a:r>
          </a:p>
          <a:p>
            <a:r>
              <a:rPr lang="en-US" dirty="0"/>
              <a:t>Heaped praise on lone dissenters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187D5-0786-6627-AAF5-E9B81D16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E920-8B22-E235-5FB8-954B70381260}"/>
              </a:ext>
            </a:extLst>
          </p:cNvPr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i="1" dirty="0"/>
              <a:t>Again, you get the behavior you reward!</a:t>
            </a:r>
          </a:p>
        </p:txBody>
      </p:sp>
    </p:spTree>
    <p:extLst>
      <p:ext uri="{BB962C8B-B14F-4D97-AF65-F5344CB8AC3E}">
        <p14:creationId xmlns:p14="http://schemas.microsoft.com/office/powerpoint/2010/main" val="337646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Course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How to determine how much can be covered in a semester?</a:t>
            </a:r>
          </a:p>
          <a:p>
            <a:pPr lvl="1"/>
            <a:r>
              <a:rPr lang="en-US" dirty="0"/>
              <a:t>Look at syllabi created by people you trust.</a:t>
            </a:r>
          </a:p>
          <a:p>
            <a:pPr lvl="1"/>
            <a:r>
              <a:rPr lang="en-US" dirty="0"/>
              <a:t>Search the web and see what’s covered at other schools.</a:t>
            </a:r>
          </a:p>
          <a:p>
            <a:pPr lvl="1"/>
            <a:r>
              <a:rPr lang="en-US" dirty="0"/>
              <a:t>Guess.</a:t>
            </a:r>
          </a:p>
          <a:p>
            <a:pPr lvl="2"/>
            <a:r>
              <a:rPr lang="en-US" dirty="0"/>
              <a:t>I can guess pretty accurately based on slide count.</a:t>
            </a:r>
          </a:p>
          <a:p>
            <a:pPr lvl="1"/>
            <a:r>
              <a:rPr lang="en-US" dirty="0"/>
              <a:t>Keep records.</a:t>
            </a:r>
          </a:p>
          <a:p>
            <a:pPr lvl="2"/>
            <a:r>
              <a:rPr lang="en-US" dirty="0"/>
              <a:t>The first time you teach a class, you may not get it completely right.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Comp 915, Spring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Planning  </a:t>
            </a:r>
            <a:fld id="{403047B2-1AC7-46E3-A5E2-8A61A7C14F4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C85F-F5D3-53AF-8D18-3143EF26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42E49-D96E-5706-0F04-66B243814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Forces you to think about the practicalities of the course, it’s a contract  </a:t>
            </a:r>
          </a:p>
          <a:p>
            <a:r>
              <a:rPr lang="en-US" sz="2800" dirty="0"/>
              <a:t>How much time – lectures, homework, studying …</a:t>
            </a:r>
          </a:p>
          <a:p>
            <a:r>
              <a:rPr lang="en-US" sz="2800" dirty="0"/>
              <a:t>Contents – schedule, special rules, evaluation criteria </a:t>
            </a:r>
          </a:p>
          <a:p>
            <a:r>
              <a:rPr lang="en-US" sz="2800" dirty="0"/>
              <a:t>More details, the better it is </a:t>
            </a:r>
          </a:p>
          <a:p>
            <a:r>
              <a:rPr lang="en-US" sz="2800" dirty="0"/>
              <a:t>Should help students understand what is expected from them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3D407-F3AD-6922-DF69-592582DF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4F40B-6430-5053-986D-19EBB46748D9}"/>
              </a:ext>
            </a:extLst>
          </p:cNvPr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/>
              <a:t>UNC prescribes a lot of content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65646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50233-5BFB-4C16-48FA-CDA7F1AD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6205-16F7-37F4-3483-CFF0B744E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Parenting 101: You get the behavior you reward</a:t>
            </a:r>
          </a:p>
          <a:p>
            <a:endParaRPr lang="en-US" sz="2800" dirty="0"/>
          </a:p>
          <a:p>
            <a:r>
              <a:rPr lang="en-US" dirty="0"/>
              <a:t>So, what behavior do you want?</a:t>
            </a:r>
          </a:p>
          <a:p>
            <a:pPr lvl="1"/>
            <a:r>
              <a:rPr lang="en-US" dirty="0"/>
              <a:t>Trying again on an assignment / learning from mistakes</a:t>
            </a:r>
          </a:p>
          <a:p>
            <a:pPr lvl="2"/>
            <a:r>
              <a:rPr lang="en-US" dirty="0"/>
              <a:t>Gary Bishop would give half credit on a resubmitted assignment for all missed questions</a:t>
            </a:r>
          </a:p>
          <a:p>
            <a:pPr lvl="1"/>
            <a:r>
              <a:rPr lang="en-US" dirty="0"/>
              <a:t>Self-management of minor scheduling conflicts</a:t>
            </a:r>
          </a:p>
          <a:p>
            <a:pPr lvl="2"/>
            <a:r>
              <a:rPr lang="en-US" dirty="0"/>
              <a:t>I give 72 late hours with no penalty, raises threshold of issues I handle</a:t>
            </a:r>
          </a:p>
          <a:p>
            <a:pPr lvl="1"/>
            <a:r>
              <a:rPr lang="en-US" dirty="0"/>
              <a:t>Students helping other students?</a:t>
            </a:r>
          </a:p>
          <a:p>
            <a:pPr lvl="2"/>
            <a:r>
              <a:rPr lang="en-US" dirty="0"/>
              <a:t>Group assignments: (effective) bonus for working alone or not?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18AF6-E354-1451-922B-DB4BD635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781A-1D46-FA22-6265-E3B73D6A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Textbook and Reading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6746E-DEFA-E688-1CDE-953A7DC5C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Textbook or not? What is the course?</a:t>
            </a:r>
          </a:p>
          <a:p>
            <a:r>
              <a:rPr lang="en-US" sz="2800" dirty="0"/>
              <a:t>Compile chapters from multiple textbooks </a:t>
            </a:r>
          </a:p>
          <a:p>
            <a:r>
              <a:rPr lang="en-US" sz="2800" dirty="0"/>
              <a:t>Cost of the textbook </a:t>
            </a:r>
          </a:p>
          <a:p>
            <a:pPr lvl="1"/>
            <a:r>
              <a:rPr lang="en-US" dirty="0"/>
              <a:t>Consider older editions or delta in a newer revision</a:t>
            </a:r>
          </a:p>
          <a:p>
            <a:r>
              <a:rPr lang="en-US" sz="2800" dirty="0"/>
              <a:t>Assign reading materials judiciously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6AFF0-927A-8575-9B02-E9153B0E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5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Course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How many exams?</a:t>
            </a:r>
          </a:p>
          <a:p>
            <a:pPr lvl="1"/>
            <a:r>
              <a:rPr lang="en-US" dirty="0"/>
              <a:t>One midterm is too stressful.</a:t>
            </a:r>
          </a:p>
          <a:p>
            <a:pPr lvl="1"/>
            <a:r>
              <a:rPr lang="en-US" dirty="0"/>
              <a:t>Good to have first midterm by drop day.</a:t>
            </a:r>
          </a:p>
          <a:p>
            <a:pPr lvl="1"/>
            <a:r>
              <a:rPr lang="en-US" dirty="0"/>
              <a:t>Avoid major religious holidays (and for graduate courses, perhaps major conference deadlines too).</a:t>
            </a:r>
          </a:p>
          <a:p>
            <a:pPr lvl="2"/>
            <a:r>
              <a:rPr lang="en-US" dirty="0"/>
              <a:t>Specifically consider holy days of obligation</a:t>
            </a:r>
          </a:p>
          <a:p>
            <a:r>
              <a:rPr lang="en-US" dirty="0"/>
              <a:t>Make a plan in advance for missed exams</a:t>
            </a:r>
          </a:p>
          <a:p>
            <a:pPr lvl="1"/>
            <a:r>
              <a:rPr lang="en-US" dirty="0"/>
              <a:t>My strategy: </a:t>
            </a:r>
          </a:p>
          <a:p>
            <a:pPr lvl="2"/>
            <a:r>
              <a:rPr lang="en-US" dirty="0"/>
              <a:t>I usually ask for all conflicts by 2</a:t>
            </a:r>
            <a:r>
              <a:rPr lang="en-US" baseline="30000" dirty="0"/>
              <a:t>nd</a:t>
            </a:r>
            <a:r>
              <a:rPr lang="en-US" dirty="0"/>
              <a:t> week of the class, possibly move on a big boo boo</a:t>
            </a:r>
          </a:p>
          <a:p>
            <a:pPr lvl="2"/>
            <a:r>
              <a:rPr lang="en-US" dirty="0"/>
              <a:t>Ask students to make up exam </a:t>
            </a:r>
            <a:r>
              <a:rPr lang="en-US" u="sng" dirty="0"/>
              <a:t>early </a:t>
            </a:r>
            <a:r>
              <a:rPr lang="en-US" dirty="0"/>
              <a:t>(why?)</a:t>
            </a:r>
          </a:p>
          <a:p>
            <a:pPr lvl="2"/>
            <a:r>
              <a:rPr lang="en-US" dirty="0"/>
              <a:t>If a student doesn’t come at all, average other exams (why?)</a:t>
            </a:r>
          </a:p>
          <a:p>
            <a:pPr lvl="1"/>
            <a:endParaRPr lang="en-US" dirty="0"/>
          </a:p>
          <a:p>
            <a:pPr lvl="3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 915, Spring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Planning  </a:t>
            </a:r>
            <a:fld id="{403047B2-1AC7-46E3-A5E2-8A61A7C14F4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Course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8432"/>
            <a:ext cx="84582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Other issues:</a:t>
            </a:r>
          </a:p>
          <a:p>
            <a:pPr lvl="1"/>
            <a:r>
              <a:rPr lang="en-US" dirty="0"/>
              <a:t>What can you assume about </a:t>
            </a:r>
            <a:r>
              <a:rPr lang="en-US" dirty="0">
                <a:solidFill>
                  <a:srgbClr val="C00000"/>
                </a:solidFill>
              </a:rPr>
              <a:t>student background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Do you teach to the A students, the B students, the C students,… ?</a:t>
            </a:r>
          </a:p>
          <a:p>
            <a:pPr lvl="1"/>
            <a:r>
              <a:rPr lang="en-US" dirty="0"/>
              <a:t>What are your </a:t>
            </a:r>
            <a:r>
              <a:rPr lang="en-US" dirty="0">
                <a:solidFill>
                  <a:srgbClr val="C00000"/>
                </a:solidFill>
              </a:rPr>
              <a:t>goals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How do your goals affect planning?</a:t>
            </a:r>
          </a:p>
          <a:p>
            <a:pPr lvl="1"/>
            <a:r>
              <a:rPr lang="en-US" dirty="0"/>
              <a:t>How does your course </a:t>
            </a:r>
            <a:r>
              <a:rPr lang="en-US" dirty="0">
                <a:solidFill>
                  <a:srgbClr val="C00000"/>
                </a:solidFill>
              </a:rPr>
              <a:t>fit</a:t>
            </a:r>
            <a:r>
              <a:rPr lang="en-US" dirty="0"/>
              <a:t> within the broader course sequence?</a:t>
            </a:r>
          </a:p>
          <a:p>
            <a:pPr lvl="2"/>
            <a:r>
              <a:rPr lang="en-US" dirty="0"/>
              <a:t>Why would this be an issue?</a:t>
            </a:r>
          </a:p>
          <a:p>
            <a:pPr lvl="2"/>
            <a:r>
              <a:rPr lang="en-US" dirty="0"/>
              <a:t>Advice: Teach the </a:t>
            </a:r>
            <a:r>
              <a:rPr lang="en-US" dirty="0" err="1"/>
              <a:t>prereq</a:t>
            </a:r>
            <a:r>
              <a:rPr lang="en-US" dirty="0"/>
              <a:t> course to your “usual” course</a:t>
            </a:r>
          </a:p>
          <a:p>
            <a:pPr lvl="1"/>
            <a:r>
              <a:rPr lang="en-US" dirty="0"/>
              <a:t>Should a project be required?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Powerpoint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white board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Record lectures / whiteboard contents or not?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 915, Spring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Planning  </a:t>
            </a:r>
            <a:fld id="{403047B2-1AC7-46E3-A5E2-8A61A7C14F4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2080"/>
            <a:ext cx="9142413" cy="1095270"/>
          </a:xfrm>
        </p:spPr>
        <p:txBody>
          <a:bodyPr>
            <a:normAutofit/>
          </a:bodyPr>
          <a:lstStyle/>
          <a:p>
            <a:r>
              <a:rPr lang="en-US" u="sng" dirty="0"/>
              <a:t>A Basic Planning Model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From: </a:t>
            </a:r>
            <a:r>
              <a:rPr lang="en-US" sz="1600" i="1" dirty="0"/>
              <a:t>Teaching at Carolina - A Handbook for Instructors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035" y="1533980"/>
            <a:ext cx="9385152" cy="4876800"/>
          </a:xfrm>
        </p:spPr>
        <p:txBody>
          <a:bodyPr>
            <a:normAutofit fontScale="92500"/>
          </a:bodyPr>
          <a:lstStyle/>
          <a:p>
            <a:pPr lvl="1"/>
            <a:r>
              <a:rPr lang="en-US" sz="2400" dirty="0"/>
              <a:t>What is the place of this course in the curriculum?</a:t>
            </a:r>
          </a:p>
          <a:p>
            <a:pPr lvl="1"/>
            <a:r>
              <a:rPr lang="en-US" sz="2400" dirty="0"/>
              <a:t>What kinds of skills and levels of knowledge can you expect of students?</a:t>
            </a:r>
          </a:p>
          <a:p>
            <a:pPr lvl="2"/>
            <a:r>
              <a:rPr lang="en-US" sz="2000" dirty="0">
                <a:solidFill>
                  <a:srgbClr val="C00000"/>
                </a:solidFill>
              </a:rPr>
              <a:t>Teaching at UNC is probably different from both MIT and App. State.</a:t>
            </a:r>
          </a:p>
          <a:p>
            <a:pPr lvl="1"/>
            <a:r>
              <a:rPr lang="en-US" sz="2400" dirty="0"/>
              <a:t>How do you want students to be “different” by the end of the class?</a:t>
            </a:r>
          </a:p>
          <a:p>
            <a:pPr lvl="2"/>
            <a:r>
              <a:rPr lang="en-US" sz="2000" dirty="0">
                <a:solidFill>
                  <a:srgbClr val="C00000"/>
                </a:solidFill>
              </a:rPr>
              <a:t>“Research has shown that factual content beyond the final exam is … lost within a few weeks.”</a:t>
            </a:r>
          </a:p>
          <a:p>
            <a:pPr lvl="1"/>
            <a:r>
              <a:rPr lang="en-US" sz="2400" dirty="0"/>
              <a:t>What themes, fundamental principles, or synthesizing ideas does the course involve?</a:t>
            </a:r>
          </a:p>
          <a:p>
            <a:pPr lvl="1"/>
            <a:r>
              <a:rPr lang="en-US" sz="2400" dirty="0"/>
              <a:t>What are the major instructional units which the course naturally divides?</a:t>
            </a:r>
          </a:p>
          <a:p>
            <a:pPr lvl="1"/>
            <a:r>
              <a:rPr lang="en-US" sz="2400" dirty="0"/>
              <a:t>What kinds of learning experiences seems appropriate for students to master the course goals and objectives?</a:t>
            </a:r>
          </a:p>
          <a:p>
            <a:pPr lvl="1"/>
            <a:r>
              <a:rPr lang="en-US" sz="2400" dirty="0"/>
              <a:t>How will you evaluate student achievement?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 915, Spring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Planning  </a:t>
            </a:r>
            <a:fld id="{403047B2-1AC7-46E3-A5E2-8A61A7C14F4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11432</TotalTime>
  <Words>1282</Words>
  <Application>Microsoft Office PowerPoint</Application>
  <PresentationFormat>On-screen Show (4:3)</PresentationFormat>
  <Paragraphs>189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Course Planning, Part 2</vt:lpstr>
      <vt:lpstr>Course Planning</vt:lpstr>
      <vt:lpstr>Course Planning</vt:lpstr>
      <vt:lpstr>Syllabus</vt:lpstr>
      <vt:lpstr>Course Policies</vt:lpstr>
      <vt:lpstr>Textbook and Reading Materials</vt:lpstr>
      <vt:lpstr>Course Planning</vt:lpstr>
      <vt:lpstr>Course Planning</vt:lpstr>
      <vt:lpstr>A Basic Planning Model From: Teaching at Carolina - A Handbook for Instructors</vt:lpstr>
      <vt:lpstr>Topological Sort</vt:lpstr>
      <vt:lpstr>Controversial Issues</vt:lpstr>
      <vt:lpstr>Why cover a controversial issue?</vt:lpstr>
      <vt:lpstr>Why not cover a controversial issue?</vt:lpstr>
      <vt:lpstr>Why (else) not cover a controversial issue?</vt:lpstr>
      <vt:lpstr>Many bad role models for disagreement</vt:lpstr>
      <vt:lpstr>Advice 1: Plan</vt:lpstr>
      <vt:lpstr>Moderating Student Discussion</vt:lpstr>
      <vt:lpstr>Social Controversy</vt:lpstr>
      <vt:lpstr>Advice 2: Tread Lightly on Social Issues</vt:lpstr>
      <vt:lpstr>Advice 3: Be prepared to argue both sides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 What is it, and how is it related to Computer Science anyway?</dc:title>
  <dc:creator>mike</dc:creator>
  <cp:lastModifiedBy>Administrator</cp:lastModifiedBy>
  <cp:revision>212</cp:revision>
  <dcterms:created xsi:type="dcterms:W3CDTF">2012-09-21T01:57:31Z</dcterms:created>
  <dcterms:modified xsi:type="dcterms:W3CDTF">2023-02-03T15:16:32Z</dcterms:modified>
</cp:coreProperties>
</file>