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84" r:id="rId2"/>
    <p:sldId id="385" r:id="rId3"/>
    <p:sldId id="386" r:id="rId4"/>
    <p:sldId id="387" r:id="rId5"/>
    <p:sldId id="388" r:id="rId6"/>
    <p:sldId id="389" r:id="rId7"/>
  </p:sldIdLst>
  <p:sldSz cx="9144000" cy="6858000" type="screen4x3"/>
  <p:notesSz cx="6992938" cy="92789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660066"/>
    <a:srgbClr val="006600"/>
    <a:srgbClr val="FFCCCC"/>
    <a:srgbClr val="CCECFF"/>
    <a:srgbClr val="99CCFF"/>
    <a:srgbClr val="CCFF99"/>
    <a:srgbClr val="FFFFCC"/>
    <a:srgbClr val="CC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>
      <p:cViewPr varScale="1">
        <p:scale>
          <a:sx n="148" d="100"/>
          <a:sy n="148" d="100"/>
        </p:scale>
        <p:origin x="450" y="150"/>
      </p:cViewPr>
      <p:guideLst>
        <p:guide orient="horz" pos="186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359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-3175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8025"/>
            <a:ext cx="4616450" cy="3462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9212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31863">
              <a:defRPr sz="1000" i="1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15388"/>
            <a:ext cx="3030538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000" i="1"/>
            </a:lvl1pPr>
          </a:lstStyle>
          <a:p>
            <a:fld id="{F31DD137-E2DE-46B5-B24E-579264516C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78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186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7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95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6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83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1DD137-E2DE-46B5-B24E-579264516C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8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gradFill rotWithShape="0">
            <a:gsLst>
              <a:gs pos="0">
                <a:schemeClr val="accent1">
                  <a:gamma/>
                  <a:shade val="89804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CC"/>
                </a:solidFill>
              </a:defRPr>
            </a:lvl1pPr>
          </a:lstStyle>
          <a:p>
            <a:endParaRPr lang="en-US">
              <a:solidFill>
                <a:srgbClr val="3333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/>
              <a:t>Intro </a:t>
            </a:r>
            <a:fld id="{DBFC19E0-ADB4-487A-AEC4-B15CEE171CA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00CC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EA52B5B-9626-4829-97D3-4EE525CA48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4413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2EE60EE0-F2ED-4428-903F-4FD105FB2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7CF9CE1-0229-4A4C-B2DB-A7AFAE2CA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B00EB95-E771-4488-A12D-9D99A22597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8C105048-1FFE-4C9B-B68A-A352243E0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91E13E81-63D3-45C2-B651-BE99FAB0B2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613EE42E-0409-443F-B726-61FE8627A7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797CF9F1-7DF6-446F-BCF8-C95D91FC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Projects  </a:t>
            </a:r>
            <a:fld id="{0545DC2F-CFB1-410C-9590-F0381CF924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24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3817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18263"/>
            <a:ext cx="914400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hlink"/>
                </a:solidFill>
              </a:defRPr>
            </a:lvl1pPr>
          </a:lstStyle>
          <a:p>
            <a:r>
              <a:rPr lang="en-US" dirty="0"/>
              <a:t>Teacher as a Professional  </a:t>
            </a:r>
            <a:fld id="{EB26160B-E171-4682-99D6-3C5778454DB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0" y="6456363"/>
            <a:ext cx="1177925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Jim Anderson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n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a.org/resources/taulbee-surve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vivekhaldar.com/post/29296581613/what-is-life-like-for-phds-in-computer-science-who-go" TargetMode="External"/><Relationship Id="rId5" Type="http://schemas.openxmlformats.org/officeDocument/2006/relationships/hyperlink" Target="https://www.ilovephd.com/the-high-salaries-awaiting-computer-science-phd-graduates-in-the-usa/#:~:text=The%20average%20salary%20for%20a,per%20year%20in%20May%202023." TargetMode="External"/><Relationship Id="rId4" Type="http://schemas.openxmlformats.org/officeDocument/2006/relationships/hyperlink" Target="https://cse.wustl.edu/graduate/programs/Pages/phd-programs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a.org/resources/taulbe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1739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Economics and compensation.</a:t>
            </a:r>
          </a:p>
          <a:p>
            <a:pPr lvl="1"/>
            <a:r>
              <a:rPr lang="en-US" sz="2400" dirty="0"/>
              <a:t>Does getting a Ph.D. equate to more money?</a:t>
            </a:r>
          </a:p>
          <a:p>
            <a:pPr lvl="3"/>
            <a:r>
              <a:rPr lang="en-US" sz="1800" dirty="0"/>
              <a:t>Yes and no.</a:t>
            </a:r>
          </a:p>
          <a:p>
            <a:pPr lvl="3"/>
            <a:r>
              <a:rPr lang="en-US" sz="1800" dirty="0"/>
              <a:t>Note: Getting a Ph.D. can actually make you </a:t>
            </a:r>
            <a:r>
              <a:rPr lang="en-US" sz="1800" u="sng" dirty="0"/>
              <a:t>less</a:t>
            </a:r>
            <a:r>
              <a:rPr lang="en-US" sz="1800" dirty="0"/>
              <a:t> marketable.</a:t>
            </a:r>
          </a:p>
          <a:p>
            <a:pPr lvl="1"/>
            <a:r>
              <a:rPr lang="en-US" sz="2400" dirty="0"/>
              <a:t>How much are starting salaries?</a:t>
            </a:r>
            <a:endParaRPr lang="en-US" dirty="0"/>
          </a:p>
          <a:p>
            <a:pPr lvl="2"/>
            <a:r>
              <a:rPr lang="en-US" dirty="0"/>
              <a:t>Academic: See “</a:t>
            </a:r>
            <a:r>
              <a:rPr lang="en-US" dirty="0" err="1">
                <a:hlinkClick r:id="rId3"/>
              </a:rPr>
              <a:t>Taulbee</a:t>
            </a:r>
            <a:r>
              <a:rPr lang="en-US" dirty="0">
                <a:hlinkClick r:id="rId3"/>
              </a:rPr>
              <a:t> Survey</a:t>
            </a:r>
            <a:r>
              <a:rPr lang="en-US" dirty="0"/>
              <a:t>.”</a:t>
            </a:r>
          </a:p>
          <a:p>
            <a:pPr lvl="3"/>
            <a:r>
              <a:rPr lang="en-US" sz="1800" dirty="0"/>
              <a:t>$110,000 is probably typical, but remember academic salaries are quoted for 9 months.</a:t>
            </a:r>
          </a:p>
          <a:p>
            <a:pPr lvl="2"/>
            <a:r>
              <a:rPr lang="en-US" dirty="0"/>
              <a:t>Industry: Harder to get data.</a:t>
            </a:r>
          </a:p>
          <a:p>
            <a:pPr lvl="3"/>
            <a:r>
              <a:rPr lang="en-US" sz="1800" dirty="0">
                <a:hlinkClick r:id="rId4"/>
              </a:rPr>
              <a:t>Washington University in St. Louis</a:t>
            </a:r>
            <a:r>
              <a:rPr lang="en-US" sz="1800" dirty="0"/>
              <a:t>: “The average starting industry salaries for students graduating from our PhD program range from $120,000 base to $230,000 with stock options and bonuses.”</a:t>
            </a:r>
          </a:p>
          <a:p>
            <a:pPr lvl="3"/>
            <a:r>
              <a:rPr lang="en-US" sz="1800" dirty="0">
                <a:hlinkClick r:id="rId5"/>
              </a:rPr>
              <a:t>This </a:t>
            </a:r>
            <a:r>
              <a:rPr lang="en-US" sz="1800" dirty="0" smtClean="0">
                <a:hlinkClick r:id="rId5"/>
              </a:rPr>
              <a:t>site</a:t>
            </a:r>
            <a:r>
              <a:rPr lang="en-US" sz="1800" dirty="0" smtClean="0"/>
              <a:t> gives </a:t>
            </a:r>
            <a:r>
              <a:rPr lang="en-US" sz="1800" dirty="0"/>
              <a:t>a range of  </a:t>
            </a:r>
            <a:r>
              <a:rPr lang="en-US" sz="1800" dirty="0" smtClean="0"/>
              <a:t>$100K </a:t>
            </a:r>
            <a:r>
              <a:rPr lang="en-US" sz="1800" dirty="0"/>
              <a:t>to </a:t>
            </a:r>
            <a:r>
              <a:rPr lang="en-US" sz="1800" dirty="0" smtClean="0"/>
              <a:t>$200K </a:t>
            </a:r>
            <a:r>
              <a:rPr lang="en-US" sz="1800" dirty="0"/>
              <a:t>with </a:t>
            </a:r>
            <a:r>
              <a:rPr lang="en-US" sz="1800" dirty="0" smtClean="0"/>
              <a:t>a median of $127K</a:t>
            </a:r>
            <a:r>
              <a:rPr lang="en-US" sz="1800" dirty="0"/>
              <a:t>.</a:t>
            </a:r>
          </a:p>
          <a:p>
            <a:pPr lvl="3"/>
            <a:r>
              <a:rPr lang="en-US" sz="1800" dirty="0"/>
              <a:t>Have a look at “</a:t>
            </a:r>
            <a:r>
              <a:rPr lang="en-US" sz="1800" dirty="0">
                <a:hlinkClick r:id="rId6"/>
              </a:rPr>
              <a:t>What is life like for PhDs in computer science who go into industry? </a:t>
            </a:r>
            <a:r>
              <a:rPr lang="en-US" sz="1800" dirty="0"/>
              <a:t>” by Vivek </a:t>
            </a:r>
            <a:r>
              <a:rPr lang="en-US" sz="1800" dirty="0" err="1"/>
              <a:t>Haldar</a:t>
            </a:r>
            <a:r>
              <a:rPr lang="en-US" sz="1800" dirty="0"/>
              <a:t> (post is a little old now, but still good).</a:t>
            </a:r>
          </a:p>
          <a:p>
            <a:pPr lvl="3"/>
            <a:r>
              <a:rPr lang="en-US" sz="1800" dirty="0">
                <a:solidFill>
                  <a:srgbClr val="C00000"/>
                </a:solidFill>
              </a:rPr>
              <a:t>In the software industry, you are considered “old” at age 35 (something I heard on an NPR segment).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Teacher as a Professional  </a:t>
            </a:r>
            <a:fld id="{403047B2-1AC7-46E3-A5E2-8A61A7C14F4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9305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Academic marketplace.</a:t>
            </a:r>
          </a:p>
          <a:p>
            <a:pPr lvl="1"/>
            <a:r>
              <a:rPr lang="en-US" dirty="0"/>
              <a:t>Again, see “</a:t>
            </a:r>
            <a:r>
              <a:rPr lang="en-US" dirty="0" err="1">
                <a:hlinkClick r:id="rId3"/>
              </a:rPr>
              <a:t>Taulbee</a:t>
            </a:r>
            <a:r>
              <a:rPr lang="en-US" dirty="0">
                <a:hlinkClick r:id="rId3"/>
              </a:rPr>
              <a:t> Survey</a:t>
            </a:r>
            <a:r>
              <a:rPr lang="en-US" dirty="0"/>
              <a:t>.”</a:t>
            </a:r>
          </a:p>
          <a:p>
            <a:r>
              <a:rPr lang="en-US" dirty="0">
                <a:solidFill>
                  <a:srgbClr val="C00000"/>
                </a:solidFill>
              </a:rPr>
              <a:t>Job talks.  </a:t>
            </a:r>
            <a:r>
              <a:rPr lang="en-US" dirty="0"/>
              <a:t>Some advice:</a:t>
            </a:r>
          </a:p>
          <a:p>
            <a:pPr lvl="2"/>
            <a:r>
              <a:rPr lang="en-US" dirty="0"/>
              <a:t>Attend them here.  Make notes about what works and what doesn’t.</a:t>
            </a:r>
          </a:p>
          <a:p>
            <a:pPr lvl="2"/>
            <a:r>
              <a:rPr lang="en-US" dirty="0"/>
              <a:t>Practice, practice, practice.</a:t>
            </a:r>
          </a:p>
          <a:p>
            <a:pPr lvl="3"/>
            <a:r>
              <a:rPr lang="en-US" dirty="0"/>
              <a:t>Your advisor may be able to arrange for you to practice it “on the road.”</a:t>
            </a:r>
          </a:p>
          <a:p>
            <a:pPr lvl="3"/>
            <a:r>
              <a:rPr lang="en-US" dirty="0"/>
              <a:t>Record it and watch the recording.</a:t>
            </a:r>
          </a:p>
          <a:p>
            <a:pPr lvl="2"/>
            <a:r>
              <a:rPr lang="en-US" dirty="0"/>
              <a:t>Your </a:t>
            </a:r>
            <a:r>
              <a:rPr lang="en-US" dirty="0">
                <a:solidFill>
                  <a:srgbClr val="C00000"/>
                </a:solidFill>
              </a:rPr>
              <a:t>“vision” </a:t>
            </a:r>
            <a:r>
              <a:rPr lang="en-US" dirty="0"/>
              <a:t>for where you want to take the world is more important than technical details.</a:t>
            </a:r>
          </a:p>
          <a:p>
            <a:pPr lvl="2"/>
            <a:r>
              <a:rPr lang="en-US" dirty="0"/>
              <a:t>Enthusiasm, enthusiasm, enthusiasm.</a:t>
            </a:r>
          </a:p>
          <a:p>
            <a:pPr lvl="2"/>
            <a:r>
              <a:rPr lang="en-US" dirty="0"/>
              <a:t>Also, be grateful, courteous, etc. etc.</a:t>
            </a:r>
          </a:p>
          <a:p>
            <a:pPr lvl="2"/>
            <a:r>
              <a:rPr lang="en-US" dirty="0"/>
              <a:t>Think (and relax) before answering questions.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Teacher as a Professional  </a:t>
            </a:r>
            <a:fld id="{403047B2-1AC7-46E3-A5E2-8A61A7C14F4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6559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Interviewing.</a:t>
            </a:r>
            <a:r>
              <a:rPr lang="en-US" dirty="0"/>
              <a:t>  Some advice:</a:t>
            </a:r>
          </a:p>
          <a:p>
            <a:pPr lvl="1"/>
            <a:r>
              <a:rPr lang="en-US" b="1" dirty="0"/>
              <a:t>Academia:</a:t>
            </a:r>
          </a:p>
          <a:p>
            <a:pPr lvl="2"/>
            <a:r>
              <a:rPr lang="en-US" dirty="0"/>
              <a:t>Study up and “know” the department before the interview.</a:t>
            </a:r>
          </a:p>
          <a:p>
            <a:pPr lvl="2"/>
            <a:r>
              <a:rPr lang="en-US" dirty="0"/>
              <a:t>Have some ideas about teaching and new courses to create.</a:t>
            </a:r>
          </a:p>
          <a:p>
            <a:pPr lvl="2"/>
            <a:r>
              <a:rPr lang="en-US" dirty="0"/>
              <a:t>Typical question: What will your first proposal be about?</a:t>
            </a:r>
          </a:p>
          <a:p>
            <a:pPr lvl="3"/>
            <a:r>
              <a:rPr lang="en-US" dirty="0"/>
              <a:t> It’s the vision thing again.  Make sure you can explain your “vision.”</a:t>
            </a:r>
          </a:p>
          <a:p>
            <a:pPr lvl="1"/>
            <a:r>
              <a:rPr lang="en-US" b="1" dirty="0"/>
              <a:t>Industry:</a:t>
            </a:r>
          </a:p>
          <a:p>
            <a:pPr lvl="2"/>
            <a:r>
              <a:rPr lang="en-US" dirty="0"/>
              <a:t>Study up on them too and know how they make their money.</a:t>
            </a:r>
          </a:p>
          <a:p>
            <a:pPr lvl="2"/>
            <a:r>
              <a:rPr lang="en-US" dirty="0"/>
              <a:t>Find out about their interviewing style and  “testing” questions.</a:t>
            </a:r>
          </a:p>
          <a:p>
            <a:pPr lvl="3"/>
            <a:r>
              <a:rPr lang="en-US" dirty="0"/>
              <a:t>You can probably get lots of information from former students and by </a:t>
            </a:r>
            <a:r>
              <a:rPr lang="en-US" dirty="0" err="1"/>
              <a:t>Googling</a:t>
            </a:r>
            <a:r>
              <a:rPr lang="en-US" dirty="0"/>
              <a:t>.</a:t>
            </a:r>
          </a:p>
          <a:p>
            <a:pPr lvl="3"/>
            <a:r>
              <a:rPr lang="en-US" dirty="0"/>
              <a:t>Note: They may only really care how well you can code.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7298"/>
            <a:ext cx="9144000" cy="4876800"/>
          </a:xfrm>
        </p:spPr>
        <p:txBody>
          <a:bodyPr/>
          <a:lstStyle/>
          <a:p>
            <a:r>
              <a:rPr lang="en-US" dirty="0"/>
              <a:t>Interviewing (cont’d):</a:t>
            </a:r>
          </a:p>
          <a:p>
            <a:pPr lvl="1"/>
            <a:r>
              <a:rPr lang="en-US" b="1" dirty="0"/>
              <a:t>Both:</a:t>
            </a:r>
          </a:p>
          <a:p>
            <a:pPr lvl="2"/>
            <a:r>
              <a:rPr lang="en-US" u="sng" dirty="0"/>
              <a:t>Relax</a:t>
            </a:r>
            <a:r>
              <a:rPr lang="en-US" dirty="0"/>
              <a:t>.  Try to enjoy the experience and exchange of ideas.</a:t>
            </a:r>
          </a:p>
          <a:p>
            <a:pPr lvl="2"/>
            <a:r>
              <a:rPr lang="en-US" dirty="0"/>
              <a:t>Silence is </a:t>
            </a:r>
            <a:r>
              <a:rPr lang="en-US" u="sng" dirty="0"/>
              <a:t>not</a:t>
            </a:r>
            <a:r>
              <a:rPr lang="en-US" dirty="0"/>
              <a:t> golden: Always have something to say (e.g., even if it’s asking about the local schools for the umpteenth time).</a:t>
            </a:r>
          </a:p>
          <a:p>
            <a:pPr lvl="2"/>
            <a:r>
              <a:rPr lang="en-US" dirty="0"/>
              <a:t>Always remember to be polite, gracious, etc.</a:t>
            </a:r>
          </a:p>
          <a:p>
            <a:r>
              <a:rPr lang="en-US" dirty="0">
                <a:solidFill>
                  <a:srgbClr val="C00000"/>
                </a:solidFill>
              </a:rPr>
              <a:t>Publish or perish </a:t>
            </a:r>
            <a:r>
              <a:rPr lang="en-US" dirty="0"/>
              <a:t>(my take):</a:t>
            </a:r>
          </a:p>
          <a:p>
            <a:pPr lvl="1"/>
            <a:r>
              <a:rPr lang="en-US" dirty="0"/>
              <a:t>Most schools tell you they care (more or less) equally about research, teaching, and service.</a:t>
            </a:r>
          </a:p>
          <a:p>
            <a:pPr lvl="1"/>
            <a:r>
              <a:rPr lang="en-US" dirty="0"/>
              <a:t>To be honest, I think most schools </a:t>
            </a:r>
            <a:r>
              <a:rPr lang="en-US" i="1" dirty="0"/>
              <a:t>really</a:t>
            </a:r>
            <a:r>
              <a:rPr lang="en-US" dirty="0"/>
              <a:t> care about funding, papers published, students graduated, and what prominent people think of you.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27298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Time budgeting </a:t>
            </a:r>
            <a:r>
              <a:rPr lang="en-US" dirty="0"/>
              <a:t>(my take):</a:t>
            </a:r>
          </a:p>
          <a:p>
            <a:pPr lvl="1"/>
            <a:r>
              <a:rPr lang="en-US" dirty="0"/>
              <a:t>I think most people have </a:t>
            </a:r>
            <a:r>
              <a:rPr lang="en-US" u="sng" dirty="0"/>
              <a:t>at most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50 “good” hours of work in them per week.</a:t>
            </a:r>
          </a:p>
          <a:p>
            <a:pPr lvl="2"/>
            <a:r>
              <a:rPr lang="en-US" dirty="0">
                <a:sym typeface="Symbol"/>
              </a:rPr>
              <a:t>Beyond that, you’re really just wasting your time.</a:t>
            </a:r>
          </a:p>
          <a:p>
            <a:pPr lvl="1"/>
            <a:r>
              <a:rPr lang="en-US" dirty="0">
                <a:sym typeface="Symbol"/>
              </a:rPr>
              <a:t>Obvious exception: You can kick it up a notch for short spurts, e.g., conference deadlines, proposal deadlines, etc.</a:t>
            </a:r>
          </a:p>
          <a:p>
            <a:pPr lvl="2"/>
            <a:r>
              <a:rPr lang="en-US" dirty="0">
                <a:sym typeface="Symbol"/>
              </a:rPr>
              <a:t>A 70-hour week now and then is probably inevitable, but you can’t sustain this.</a:t>
            </a:r>
          </a:p>
          <a:p>
            <a:pPr lvl="2"/>
            <a:r>
              <a:rPr lang="en-US" dirty="0">
                <a:sym typeface="Symbol"/>
              </a:rPr>
              <a:t>And why would you want to?</a:t>
            </a:r>
          </a:p>
          <a:p>
            <a:pPr lvl="1"/>
            <a:r>
              <a:rPr lang="en-US" dirty="0">
                <a:sym typeface="Symbol"/>
              </a:rPr>
              <a:t>My personal time budgeting method:</a:t>
            </a:r>
          </a:p>
          <a:p>
            <a:pPr lvl="2"/>
            <a:r>
              <a:rPr lang="en-US" dirty="0">
                <a:sym typeface="Symbol"/>
              </a:rPr>
              <a:t>Shortest-job-first </a:t>
            </a:r>
            <a:r>
              <a:rPr lang="en-US" u="sng" dirty="0">
                <a:sym typeface="Symbol"/>
              </a:rPr>
              <a:t>plus</a:t>
            </a:r>
            <a:r>
              <a:rPr lang="en-US" dirty="0">
                <a:sym typeface="Symbol"/>
              </a:rPr>
              <a:t> work steadily on long jobs to avoid last-minute cramming.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Teacher as a Professional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0573"/>
            <a:ext cx="9144000" cy="4876800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Professional ethics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Your reputation means </a:t>
            </a:r>
            <a:r>
              <a:rPr lang="en-US" u="sng" dirty="0"/>
              <a:t>everything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Don’t take credit for things you didn’t do.</a:t>
            </a:r>
          </a:p>
          <a:p>
            <a:pPr lvl="2"/>
            <a:r>
              <a:rPr lang="en-US" dirty="0"/>
              <a:t>Take conflicts of interest seriously.</a:t>
            </a:r>
          </a:p>
          <a:p>
            <a:pPr lvl="2"/>
            <a:r>
              <a:rPr lang="en-US" dirty="0"/>
              <a:t>Try to be as fair as possible in reviewing the work of others.</a:t>
            </a:r>
          </a:p>
          <a:p>
            <a:pPr lvl="3"/>
            <a:r>
              <a:rPr lang="en-US" dirty="0"/>
              <a:t>Reviewing tip: Make your comments about the </a:t>
            </a:r>
            <a:r>
              <a:rPr lang="en-US" u="sng" dirty="0"/>
              <a:t>paper</a:t>
            </a:r>
            <a:r>
              <a:rPr lang="en-US" dirty="0"/>
              <a:t>, the </a:t>
            </a:r>
            <a:r>
              <a:rPr lang="en-US" u="sng" dirty="0"/>
              <a:t>experiments</a:t>
            </a:r>
            <a:r>
              <a:rPr lang="en-US" dirty="0"/>
              <a:t>, the </a:t>
            </a:r>
            <a:r>
              <a:rPr lang="en-US" u="sng" dirty="0"/>
              <a:t>results</a:t>
            </a:r>
            <a:r>
              <a:rPr lang="en-US" dirty="0"/>
              <a:t>, etc., and not about the </a:t>
            </a:r>
            <a:r>
              <a:rPr lang="en-US" u="sng" dirty="0"/>
              <a:t>authors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Treat others how you would want to be treated.</a:t>
            </a:r>
          </a:p>
          <a:p>
            <a:pPr lvl="2"/>
            <a:r>
              <a:rPr lang="en-US" dirty="0"/>
              <a:t>In carrying out your teaching duties, give your students their money’s worth.</a:t>
            </a:r>
          </a:p>
          <a:p>
            <a:pPr lvl="2"/>
            <a:r>
              <a:rPr lang="en-US" dirty="0"/>
              <a:t>You get the idea.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Comp 915, Spring 2023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/>
              <a:t>Teacher as a Professional  </a:t>
            </a:r>
            <a:fld id="{403047B2-1AC7-46E3-A5E2-8A61A7C14F4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.pot">
  <a:themeElements>
    <a:clrScheme name="">
      <a:dk1>
        <a:srgbClr val="000000"/>
      </a:dk1>
      <a:lt1>
        <a:srgbClr val="FFFFCC"/>
      </a:lt1>
      <a:dk2>
        <a:srgbClr val="0033CC"/>
      </a:dk2>
      <a:lt2>
        <a:srgbClr val="969696"/>
      </a:lt2>
      <a:accent1>
        <a:srgbClr val="6699FF"/>
      </a:accent1>
      <a:accent2>
        <a:srgbClr val="99FFCC"/>
      </a:accent2>
      <a:accent3>
        <a:srgbClr val="FFFFE2"/>
      </a:accent3>
      <a:accent4>
        <a:srgbClr val="000000"/>
      </a:accent4>
      <a:accent5>
        <a:srgbClr val="B8CAFF"/>
      </a:accent5>
      <a:accent6>
        <a:srgbClr val="8AE7B9"/>
      </a:accent6>
      <a:hlink>
        <a:srgbClr val="0033CC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chemeClr val="tx1"/>
          </a:solidFill>
          <a:prstDash val="dashDot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17244</TotalTime>
  <Words>796</Words>
  <Application>Microsoft Office PowerPoint</Application>
  <PresentationFormat>On-screen Show (4:3)</PresentationFormat>
  <Paragraphs>83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Symbol</vt:lpstr>
      <vt:lpstr>Times New Roman</vt:lpstr>
      <vt:lpstr>Wingdings</vt:lpstr>
      <vt:lpstr>Blank Presentation.pot</vt:lpstr>
      <vt:lpstr>Teacher as a Professional</vt:lpstr>
      <vt:lpstr>Teacher as a Professional (Cont’d)</vt:lpstr>
      <vt:lpstr>Teacher as a Professional (Cont’d)</vt:lpstr>
      <vt:lpstr>Teacher as a Professional (Cont’d)</vt:lpstr>
      <vt:lpstr>Teacher as a Professional (Cont’d)</vt:lpstr>
      <vt:lpstr>Teacher as a Professional (Cont’d)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247</dc:title>
  <dc:creator>Anderson</dc:creator>
  <cp:lastModifiedBy>Administrator</cp:lastModifiedBy>
  <cp:revision>464</cp:revision>
  <cp:lastPrinted>2001-03-26T20:29:17Z</cp:lastPrinted>
  <dcterms:created xsi:type="dcterms:W3CDTF">1995-06-17T23:31:02Z</dcterms:created>
  <dcterms:modified xsi:type="dcterms:W3CDTF">2023-04-20T20:09:54Z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moir@cs.pitt.edu</vt:lpwstr>
  </property>
  <property fmtid="{D5CDD505-2E9C-101B-9397-08002B2CF9AE}" pid="8" name="HomePage">
    <vt:lpwstr>http://www.cs.pitt.edu/~moir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8454143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Documents</vt:lpwstr>
  </property>
</Properties>
</file>