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84" r:id="rId2"/>
    <p:sldId id="390" r:id="rId3"/>
    <p:sldId id="391" r:id="rId4"/>
    <p:sldId id="393" r:id="rId5"/>
    <p:sldId id="394" r:id="rId6"/>
    <p:sldId id="392" r:id="rId7"/>
    <p:sldId id="395" r:id="rId8"/>
    <p:sldId id="398" r:id="rId9"/>
    <p:sldId id="397" r:id="rId10"/>
    <p:sldId id="396" r:id="rId11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6600"/>
    <a:srgbClr val="FFCCCC"/>
    <a:srgbClr val="CCECFF"/>
    <a:srgbClr val="99CCFF"/>
    <a:srgbClr val="CCFF99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 snapToGrid="0">
      <p:cViewPr varScale="1">
        <p:scale>
          <a:sx n="150" d="100"/>
          <a:sy n="150" d="100"/>
        </p:scale>
        <p:origin x="390" y="108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8025"/>
            <a:ext cx="4616450" cy="3462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9212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88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5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Planning </a:t>
            </a:r>
            <a:fld id="{DBFC19E0-ADB4-487A-AEC4-B15CEE171CAE}" type="slidenum">
              <a:rPr lang="en-US" smtClean="0"/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97CF9CE1-0229-4A4C-B2DB-A7AFAE2CA5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7B00EB95-E771-4488-A12D-9D99A225971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8C105048-1FFE-4C9B-B68A-A352243E0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91E13E81-63D3-45C2-B651-BE99FAB0B2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613EE42E-0409-443F-B726-61FE8627A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797CF9F1-7DF6-446F-BCF8-C95D91FCD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0545DC2F-CFB1-410C-9590-F0381CF924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dirty="0"/>
              <a:t>Planning  </a:t>
            </a:r>
            <a:fld id="{EB26160B-E171-4682-99D6-3C5778454D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804" y="1209260"/>
            <a:ext cx="7936396" cy="4876800"/>
          </a:xfrm>
        </p:spPr>
        <p:txBody>
          <a:bodyPr/>
          <a:lstStyle/>
          <a:p>
            <a:r>
              <a:rPr lang="en-US" dirty="0"/>
              <a:t>In surveys of people’s fears, DEATH often ranks Number 2.</a:t>
            </a:r>
          </a:p>
          <a:p>
            <a:r>
              <a:rPr lang="en-US" dirty="0"/>
              <a:t>Guess what often ranks Number 1?</a:t>
            </a:r>
          </a:p>
          <a:p>
            <a:r>
              <a:rPr lang="en-US" dirty="0"/>
              <a:t>Yes, public speaking…</a:t>
            </a:r>
          </a:p>
          <a:p>
            <a:r>
              <a:rPr lang="en-US" dirty="0"/>
              <a:t>What are people afraid of?</a:t>
            </a:r>
          </a:p>
          <a:p>
            <a:r>
              <a:rPr lang="en-US" dirty="0"/>
              <a:t>Well, basically, embarrassment…</a:t>
            </a:r>
          </a:p>
          <a:p>
            <a:pPr lvl="1"/>
            <a:r>
              <a:rPr lang="en-US" dirty="0"/>
              <a:t>which could be either physical or mental…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constructing these notes, I was mainly thinking about conference talks and job talks.</a:t>
            </a:r>
          </a:p>
          <a:p>
            <a:r>
              <a:rPr lang="en-US" dirty="0"/>
              <a:t>Some of this advice applies to teaching, but in that context, you have limited preparation time.</a:t>
            </a:r>
          </a:p>
          <a:p>
            <a:pPr lvl="1"/>
            <a:r>
              <a:rPr lang="en-US" dirty="0"/>
              <a:t>E.g., you’re probably not going to videotape yourself and practice every time you teach a class!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8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780"/>
            <a:ext cx="9142413" cy="914400"/>
          </a:xfrm>
        </p:spPr>
        <p:txBody>
          <a:bodyPr/>
          <a:lstStyle/>
          <a:p>
            <a:r>
              <a:rPr lang="en-US" u="sng" dirty="0"/>
              <a:t>Reducing the Odds of Being Embarrassed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20078"/>
            <a:ext cx="8421757" cy="4475922"/>
          </a:xfrm>
        </p:spPr>
        <p:txBody>
          <a:bodyPr/>
          <a:lstStyle/>
          <a:p>
            <a:r>
              <a:rPr lang="en-US" dirty="0"/>
              <a:t>Physical: Have a checklist and be methodical about it.</a:t>
            </a:r>
          </a:p>
          <a:p>
            <a:pPr lvl="1"/>
            <a:r>
              <a:rPr lang="en-US" dirty="0"/>
              <a:t>Use the restroom beforehand, have a water bottle with you, check your hair,… whatever.</a:t>
            </a:r>
          </a:p>
          <a:p>
            <a:r>
              <a:rPr lang="en-US" dirty="0"/>
              <a:t>Mental: </a:t>
            </a:r>
            <a:r>
              <a:rPr lang="en-US" b="1" dirty="0"/>
              <a:t>Prepare </a:t>
            </a:r>
            <a:r>
              <a:rPr lang="en-US" b="1" dirty="0" err="1"/>
              <a:t>prepare</a:t>
            </a:r>
            <a:r>
              <a:rPr lang="en-US" b="1" dirty="0"/>
              <a:t> </a:t>
            </a:r>
            <a:r>
              <a:rPr lang="en-US" b="1" dirty="0" err="1"/>
              <a:t>prepare</a:t>
            </a:r>
            <a:r>
              <a:rPr lang="en-US" b="1" dirty="0"/>
              <a:t>!  </a:t>
            </a:r>
            <a:r>
              <a:rPr lang="en-US" dirty="0"/>
              <a:t>It’s work!</a:t>
            </a:r>
          </a:p>
          <a:p>
            <a:pPr lvl="1"/>
            <a:r>
              <a:rPr lang="en-US" dirty="0"/>
              <a:t>Some preparation tips…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40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Basic Goals for Any 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056" y="1099934"/>
            <a:ext cx="8835887" cy="4876800"/>
          </a:xfrm>
        </p:spPr>
        <p:txBody>
          <a:bodyPr/>
          <a:lstStyle/>
          <a:p>
            <a:r>
              <a:rPr lang="en-US" dirty="0"/>
              <a:t>You want to appear:</a:t>
            </a:r>
          </a:p>
          <a:p>
            <a:pPr lvl="1"/>
            <a:r>
              <a:rPr lang="en-US" dirty="0"/>
              <a:t>Competent</a:t>
            </a:r>
          </a:p>
          <a:p>
            <a:pPr lvl="2"/>
            <a:r>
              <a:rPr lang="en-US" dirty="0"/>
              <a:t>You have to do your homework, know related background, organize your material so that it is understandable, spend time practicing (particularly for important talks like job talks).</a:t>
            </a:r>
          </a:p>
          <a:p>
            <a:pPr lvl="1"/>
            <a:r>
              <a:rPr lang="en-US" dirty="0"/>
              <a:t>Calm</a:t>
            </a:r>
          </a:p>
          <a:p>
            <a:pPr lvl="2"/>
            <a:r>
              <a:rPr lang="en-US" dirty="0"/>
              <a:t>You want to deal with questions without panicking.  Also, try to avoid nervous habits and filler words (like “like”).  Videotaping yourself can help a lot!</a:t>
            </a:r>
          </a:p>
          <a:p>
            <a:pPr lvl="1"/>
            <a:r>
              <a:rPr lang="en-US" dirty="0"/>
              <a:t>Gracious</a:t>
            </a:r>
          </a:p>
          <a:p>
            <a:pPr lvl="2"/>
            <a:r>
              <a:rPr lang="en-US" dirty="0"/>
              <a:t>Appear grateful for the opportunity to speak (but don’t gush).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0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Talk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71936"/>
            <a:ext cx="8458200" cy="4876800"/>
          </a:xfrm>
        </p:spPr>
        <p:txBody>
          <a:bodyPr/>
          <a:lstStyle/>
          <a:p>
            <a:r>
              <a:rPr lang="en-US" dirty="0"/>
              <a:t>Begin by asking yourself:</a:t>
            </a:r>
          </a:p>
          <a:p>
            <a:pPr lvl="1"/>
            <a:r>
              <a:rPr lang="en-US" dirty="0"/>
              <a:t>What am I trying to accomplish (or </a:t>
            </a:r>
            <a:r>
              <a:rPr lang="en-US" i="1" dirty="0"/>
              <a:t>teach</a:t>
            </a:r>
            <a:r>
              <a:rPr lang="en-US" dirty="0"/>
              <a:t> my audience)?</a:t>
            </a:r>
          </a:p>
          <a:p>
            <a:pPr lvl="2"/>
            <a:r>
              <a:rPr lang="en-US" sz="2000" dirty="0"/>
              <a:t>Three major points is about all people can take.</a:t>
            </a:r>
          </a:p>
          <a:p>
            <a:pPr lvl="1"/>
            <a:r>
              <a:rPr lang="en-US" dirty="0"/>
              <a:t>Who is my audience?</a:t>
            </a:r>
          </a:p>
          <a:p>
            <a:pPr lvl="2"/>
            <a:r>
              <a:rPr lang="en-US" sz="2000" dirty="0"/>
              <a:t>This may impact the background you present and how you present the details.</a:t>
            </a:r>
          </a:p>
          <a:p>
            <a:r>
              <a:rPr lang="en-US" dirty="0"/>
              <a:t>Then create an outline.</a:t>
            </a:r>
          </a:p>
          <a:p>
            <a:pPr lvl="1"/>
            <a:r>
              <a:rPr lang="en-US" dirty="0"/>
              <a:t>A good talk has good “flow.”</a:t>
            </a:r>
          </a:p>
          <a:p>
            <a:pPr lvl="1"/>
            <a:r>
              <a:rPr lang="en-US" dirty="0"/>
              <a:t>An old adage:</a:t>
            </a:r>
          </a:p>
          <a:p>
            <a:pPr lvl="2"/>
            <a:r>
              <a:rPr lang="en-US" sz="2000" dirty="0"/>
              <a:t>Tell ‘</a:t>
            </a:r>
            <a:r>
              <a:rPr lang="en-US" sz="2000" dirty="0" err="1"/>
              <a:t>em</a:t>
            </a:r>
            <a:r>
              <a:rPr lang="en-US" sz="2000" dirty="0"/>
              <a:t> what you’re </a:t>
            </a:r>
            <a:r>
              <a:rPr lang="en-US" sz="2000" dirty="0" err="1"/>
              <a:t>gonna</a:t>
            </a:r>
            <a:r>
              <a:rPr lang="en-US" sz="2000" dirty="0"/>
              <a:t> tell ‘</a:t>
            </a:r>
            <a:r>
              <a:rPr lang="en-US" sz="2000" dirty="0" err="1"/>
              <a:t>em</a:t>
            </a:r>
            <a:r>
              <a:rPr lang="en-US" sz="2000" dirty="0"/>
              <a:t>.</a:t>
            </a:r>
          </a:p>
          <a:p>
            <a:pPr lvl="2"/>
            <a:r>
              <a:rPr lang="en-US" sz="2000" dirty="0"/>
              <a:t>Tell ‘</a:t>
            </a:r>
            <a:r>
              <a:rPr lang="en-US" sz="2000" dirty="0" err="1"/>
              <a:t>em</a:t>
            </a:r>
            <a:r>
              <a:rPr lang="en-US" sz="2000" dirty="0"/>
              <a:t>.</a:t>
            </a:r>
          </a:p>
          <a:p>
            <a:pPr lvl="2"/>
            <a:r>
              <a:rPr lang="en-US" sz="2000" dirty="0"/>
              <a:t>Tell ‘</a:t>
            </a:r>
            <a:r>
              <a:rPr lang="en-US" sz="2000" dirty="0" err="1"/>
              <a:t>em</a:t>
            </a:r>
            <a:r>
              <a:rPr lang="en-US" sz="2000" dirty="0"/>
              <a:t> what you told ‘</a:t>
            </a:r>
            <a:r>
              <a:rPr lang="en-US" sz="2000" dirty="0" err="1"/>
              <a:t>em</a:t>
            </a:r>
            <a:r>
              <a:rPr lang="en-US" sz="20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02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Talk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9390" y="841511"/>
            <a:ext cx="9382538" cy="4876800"/>
          </a:xfrm>
        </p:spPr>
        <p:txBody>
          <a:bodyPr/>
          <a:lstStyle/>
          <a:p>
            <a:r>
              <a:rPr lang="en-US" dirty="0"/>
              <a:t>A typical talk outline for me: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Set the stage, i.e., provide context.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State a dilemma or driving problem to motivate the work.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Provide a broad overview </a:t>
            </a:r>
            <a:r>
              <a:rPr lang="en-US"/>
              <a:t>of the solution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Dive into some of the details.</a:t>
            </a:r>
          </a:p>
          <a:p>
            <a:pPr lvl="2"/>
            <a:r>
              <a:rPr lang="en-US" sz="2000" dirty="0"/>
              <a:t>Another old adage: A good job talk should lose anyone who’s not an expert in the middle.  </a:t>
            </a:r>
            <a:r>
              <a:rPr lang="en-US" sz="2000" i="1" dirty="0"/>
              <a:t>I totally disagree with this!</a:t>
            </a:r>
          </a:p>
          <a:p>
            <a:pPr lvl="2"/>
            <a:r>
              <a:rPr lang="en-US" sz="2000" dirty="0"/>
              <a:t>Dr. Brooks: “Speak to </a:t>
            </a:r>
            <a:r>
              <a:rPr lang="en-US" sz="2000" i="1" dirty="0"/>
              <a:t>inform</a:t>
            </a:r>
            <a:r>
              <a:rPr lang="en-US" sz="2000" dirty="0"/>
              <a:t>, not to </a:t>
            </a:r>
            <a:r>
              <a:rPr lang="en-US" sz="2000" i="1" dirty="0"/>
              <a:t>impress</a:t>
            </a:r>
            <a:r>
              <a:rPr lang="en-US" sz="2000" dirty="0"/>
              <a:t>.  If you really inform, that will impress.”</a:t>
            </a:r>
          </a:p>
          <a:p>
            <a:pPr lvl="2"/>
            <a:r>
              <a:rPr lang="en-US" sz="2000" dirty="0"/>
              <a:t>Craft good visuals and examples to get across complex ideas without overwhelming.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Return to the dilemma or driving problem and provide evidence that my solution is really a solution.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3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Dealing with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5" y="1003850"/>
            <a:ext cx="9024730" cy="5287618"/>
          </a:xfrm>
        </p:spPr>
        <p:txBody>
          <a:bodyPr/>
          <a:lstStyle/>
          <a:p>
            <a:r>
              <a:rPr lang="en-US" dirty="0"/>
              <a:t>First, realize that </a:t>
            </a:r>
            <a:r>
              <a:rPr lang="en-US" i="1" dirty="0"/>
              <a:t>anyone</a:t>
            </a:r>
            <a:r>
              <a:rPr lang="en-US" dirty="0"/>
              <a:t> can be tripped up.</a:t>
            </a:r>
          </a:p>
          <a:p>
            <a:pPr lvl="1"/>
            <a:r>
              <a:rPr lang="en-US" sz="2400" dirty="0"/>
              <a:t>If you mess up an answer, don’t worry about it… we’ve all been there!</a:t>
            </a:r>
          </a:p>
          <a:p>
            <a:r>
              <a:rPr lang="en-US" dirty="0"/>
              <a:t>Some tips:</a:t>
            </a:r>
          </a:p>
          <a:p>
            <a:pPr lvl="1"/>
            <a:r>
              <a:rPr lang="en-US" sz="2400" b="1" dirty="0"/>
              <a:t>Slow down</a:t>
            </a:r>
            <a:r>
              <a:rPr lang="en-US" sz="2400" dirty="0"/>
              <a:t>, parse the question, think, </a:t>
            </a:r>
            <a:r>
              <a:rPr lang="en-US" sz="2400" i="1" dirty="0"/>
              <a:t>then</a:t>
            </a:r>
            <a:r>
              <a:rPr lang="en-US" sz="2400" dirty="0"/>
              <a:t> speak.</a:t>
            </a:r>
          </a:p>
          <a:p>
            <a:pPr lvl="1"/>
            <a:r>
              <a:rPr lang="en-US" sz="2400" dirty="0"/>
              <a:t>It’s OK to say “I don’t know” (being gracious here can help).</a:t>
            </a:r>
          </a:p>
          <a:p>
            <a:pPr lvl="1"/>
            <a:r>
              <a:rPr lang="en-US" sz="2400" dirty="0"/>
              <a:t>Offline: In preparing, try to anticipate questions.  Put yourself in the audience’s shoes.  Think about leaving “holes” in your talk that will almost certainly create questions (that you know how to answer!).</a:t>
            </a:r>
          </a:p>
          <a:p>
            <a:pPr lvl="1"/>
            <a:r>
              <a:rPr lang="en-US" sz="2400" dirty="0"/>
              <a:t>Offline: Practice in front of a real audience, especially for important talks (like job talks).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5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Don’t be Boring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739" y="980663"/>
            <a:ext cx="8458200" cy="4876800"/>
          </a:xfrm>
        </p:spPr>
        <p:txBody>
          <a:bodyPr/>
          <a:lstStyle/>
          <a:p>
            <a:r>
              <a:rPr lang="en-US" dirty="0"/>
              <a:t>Try to project confidence and enthusiasm (even if you’re not feeling it).</a:t>
            </a:r>
          </a:p>
          <a:p>
            <a:r>
              <a:rPr lang="en-US" dirty="0"/>
              <a:t>Vary your speaking pitch, tempo, and rhythm.</a:t>
            </a:r>
          </a:p>
          <a:p>
            <a:pPr lvl="1"/>
            <a:r>
              <a:rPr lang="en-US" sz="2400" dirty="0"/>
              <a:t>Make sure you appropriately </a:t>
            </a:r>
            <a:r>
              <a:rPr lang="en-US" sz="2400" b="1" dirty="0"/>
              <a:t>project your voice</a:t>
            </a:r>
            <a:r>
              <a:rPr lang="en-US" sz="2400" dirty="0"/>
              <a:t>!</a:t>
            </a:r>
          </a:p>
          <a:p>
            <a:pPr lvl="1"/>
            <a:r>
              <a:rPr lang="en-US" sz="2400" dirty="0"/>
              <a:t>Talks that are too long lead to speaking that is too fast!  Finishing a bit early is better than going long!</a:t>
            </a:r>
          </a:p>
          <a:p>
            <a:r>
              <a:rPr lang="en-US" dirty="0"/>
              <a:t>Move around.</a:t>
            </a:r>
          </a:p>
          <a:p>
            <a:r>
              <a:rPr lang="en-US" dirty="0"/>
              <a:t>Use humor now and then if your personality allows.</a:t>
            </a:r>
          </a:p>
          <a:p>
            <a:pPr lvl="1"/>
            <a:r>
              <a:rPr lang="en-US" sz="2400" dirty="0"/>
              <a:t>Avoid canned jokes.</a:t>
            </a:r>
          </a:p>
          <a:p>
            <a:pPr lvl="1"/>
            <a:r>
              <a:rPr lang="en-US" sz="2400" dirty="0"/>
              <a:t>Self-depreciating humor works best.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4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Project Your Voice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Speak to the people on the </a:t>
            </a:r>
            <a:r>
              <a:rPr lang="en-US" u="sng" dirty="0" smtClean="0"/>
              <a:t>back row</a:t>
            </a:r>
            <a:r>
              <a:rPr lang="en-US" dirty="0" smtClean="0"/>
              <a:t>, not the people on the front row.</a:t>
            </a:r>
          </a:p>
          <a:p>
            <a:r>
              <a:rPr lang="en-US" dirty="0" smtClean="0"/>
              <a:t>If you’re offered a mic, </a:t>
            </a:r>
            <a:r>
              <a:rPr lang="en-US" u="sng" dirty="0" smtClean="0"/>
              <a:t>use it</a:t>
            </a:r>
            <a:r>
              <a:rPr lang="en-US" dirty="0" smtClean="0"/>
              <a:t>.  If it’s a clip-on, clip it on high near your face.</a:t>
            </a:r>
          </a:p>
          <a:p>
            <a:r>
              <a:rPr lang="en-US" b="1" u="sng" dirty="0" smtClean="0"/>
              <a:t>Look at the audience</a:t>
            </a:r>
            <a:r>
              <a:rPr lang="en-US" dirty="0" smtClean="0"/>
              <a:t>, not the screen.</a:t>
            </a:r>
          </a:p>
          <a:p>
            <a:pPr lvl="1"/>
            <a:r>
              <a:rPr lang="en-US" dirty="0" smtClean="0"/>
              <a:t>If your head is turned to the side looking at the screen, the mic may not pick you up.</a:t>
            </a:r>
          </a:p>
          <a:p>
            <a:pPr lvl="1"/>
            <a:r>
              <a:rPr lang="en-US" dirty="0" smtClean="0"/>
              <a:t>Turning your head back and forth taking peaks at the screen can make your voice go in and out </a:t>
            </a:r>
            <a:r>
              <a:rPr lang="en-US" smtClean="0"/>
              <a:t>of the mic.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Planning  </a:t>
            </a:r>
            <a:fld id="{403047B2-1AC7-46E3-A5E2-8A61A7C14F4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75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Jim’s Theory of…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diminishing nervousness.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87682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17397</TotalTime>
  <Words>821</Words>
  <Application>Microsoft Office PowerPoint</Application>
  <PresentationFormat>On-screen Show (4:3)</PresentationFormat>
  <Paragraphs>93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Wingdings</vt:lpstr>
      <vt:lpstr>Blank Presentation.pot</vt:lpstr>
      <vt:lpstr>Public Speaking</vt:lpstr>
      <vt:lpstr>Reducing the Odds of Being Embarrassed</vt:lpstr>
      <vt:lpstr>Basic Goals for Any Talk</vt:lpstr>
      <vt:lpstr>Talk Preparation</vt:lpstr>
      <vt:lpstr>Talk Flow</vt:lpstr>
      <vt:lpstr>Dealing with Questions</vt:lpstr>
      <vt:lpstr>Don’t be Boring</vt:lpstr>
      <vt:lpstr>Project Your Voice</vt:lpstr>
      <vt:lpstr>Jim’s Theory of…</vt:lpstr>
      <vt:lpstr>Disclaimer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Administrator</cp:lastModifiedBy>
  <cp:revision>485</cp:revision>
  <cp:lastPrinted>2001-03-26T20:29:17Z</cp:lastPrinted>
  <dcterms:created xsi:type="dcterms:W3CDTF">1995-06-17T23:31:02Z</dcterms:created>
  <dcterms:modified xsi:type="dcterms:W3CDTF">2023-01-12T17:56:44Z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