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4" r:id="rId2"/>
    <p:sldId id="385" r:id="rId3"/>
    <p:sldId id="386" r:id="rId4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00CC"/>
    <a:srgbClr val="660066"/>
    <a:srgbClr val="006600"/>
    <a:srgbClr val="FFCCCC"/>
    <a:srgbClr val="CCECFF"/>
    <a:srgbClr val="99CCFF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48" d="100"/>
          <a:sy n="148" d="100"/>
        </p:scale>
        <p:origin x="450" y="144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8025"/>
            <a:ext cx="4616450" cy="3462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9212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0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4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/>
              <a:t>Intro </a:t>
            </a:r>
            <a:fld id="{DBFC19E0-ADB4-487A-AEC4-B15CEE171CA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EA52B5B-9626-4829-97D3-4EE525CA4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4413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2EE60EE0-F2ED-4428-903F-4FD105FB2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Research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7CF9CE1-0229-4A4C-B2DB-A7AFAE2CA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B00EB95-E771-4488-A12D-9D99A2259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8C105048-1FFE-4C9B-B68A-A352243E0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1E13E81-63D3-45C2-B651-BE99FAB0B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613EE42E-0409-443F-B726-61FE8627A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97CF9F1-7DF6-446F-BCF8-C95D91FC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545DC2F-CFB1-410C-9590-F0381CF92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/>
              <a:t>Projects  </a:t>
            </a:r>
            <a:fld id="{EB26160B-E171-4682-99D6-3C5778454D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How To Teach Research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Research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Dijkstra’s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three rules.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 experience as a grad student at Texas: sink or swim.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 approach here: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lang="en-US" sz="3200" kern="0" dirty="0">
              <a:solidFill>
                <a:srgbClr val="010000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1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lang="en-US" sz="3200" kern="0" dirty="0">
              <a:solidFill>
                <a:srgbClr val="010000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endParaRPr lang="en-US" sz="3200" kern="0" dirty="0">
              <a:solidFill>
                <a:srgbClr val="010000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n"/>
              <a:tabLst/>
              <a:defRPr/>
            </a:pPr>
            <a:r>
              <a:rPr lang="en-US" sz="3200" kern="0" dirty="0">
                <a:solidFill>
                  <a:srgbClr val="010000"/>
                </a:solidFill>
                <a:latin typeface="+mn-lt"/>
              </a:rPr>
              <a:t>Your experiences?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1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Isosceles Triangle 6"/>
          <p:cNvSpPr/>
          <p:nvPr/>
        </p:nvSpPr>
        <p:spPr bwMode="auto">
          <a:xfrm rot="16200000" flipH="1">
            <a:off x="2337200" y="2599583"/>
            <a:ext cx="1141444" cy="3334139"/>
          </a:xfrm>
          <a:prstGeom prst="triangle">
            <a:avLst>
              <a:gd name="adj" fmla="val 50000"/>
            </a:avLst>
          </a:prstGeom>
          <a:solidFill>
            <a:srgbClr val="CCFF99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3789" y="4006952"/>
            <a:ext cx="2874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 calls the shots</a:t>
            </a:r>
          </a:p>
        </p:txBody>
      </p:sp>
      <p:sp>
        <p:nvSpPr>
          <p:cNvPr id="9" name="Isosceles Triangle 8"/>
          <p:cNvSpPr/>
          <p:nvPr/>
        </p:nvSpPr>
        <p:spPr bwMode="auto">
          <a:xfrm rot="5400000">
            <a:off x="2470906" y="3274463"/>
            <a:ext cx="1141444" cy="3334139"/>
          </a:xfrm>
          <a:prstGeom prst="triangle">
            <a:avLst>
              <a:gd name="adj" fmla="val 50000"/>
            </a:avLst>
          </a:prstGeom>
          <a:solidFill>
            <a:srgbClr val="CCFF99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36759" y="4712932"/>
            <a:ext cx="1968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 call the shots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83764" y="3294718"/>
            <a:ext cx="331212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“Learning how to do</a:t>
            </a:r>
          </a:p>
          <a:p>
            <a:r>
              <a:rPr lang="en-US" dirty="0"/>
              <a:t>research” really means</a:t>
            </a:r>
          </a:p>
          <a:p>
            <a:r>
              <a:rPr lang="en-US" dirty="0"/>
              <a:t>learning how to </a:t>
            </a:r>
            <a:r>
              <a:rPr lang="en-US" u="sng" dirty="0"/>
              <a:t>ask</a:t>
            </a:r>
          </a:p>
          <a:p>
            <a:r>
              <a:rPr lang="en-US" dirty="0"/>
              <a:t>the right questions.  If</a:t>
            </a:r>
          </a:p>
          <a:p>
            <a:r>
              <a:rPr lang="en-US" dirty="0"/>
              <a:t>you are in grad school,</a:t>
            </a:r>
          </a:p>
          <a:p>
            <a:r>
              <a:rPr lang="en-US" dirty="0"/>
              <a:t>you already know how to</a:t>
            </a:r>
          </a:p>
          <a:p>
            <a:r>
              <a:rPr lang="en-US" u="sng" dirty="0"/>
              <a:t>answer</a:t>
            </a:r>
            <a:r>
              <a:rPr lang="en-US" dirty="0"/>
              <a:t> hard questions.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Finding a Thesis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972" y="948601"/>
            <a:ext cx="8920065" cy="4876800"/>
          </a:xfrm>
        </p:spPr>
        <p:txBody>
          <a:bodyPr/>
          <a:lstStyle/>
          <a:p>
            <a:r>
              <a:rPr lang="en-US" dirty="0"/>
              <a:t>Find a research area that suits you, gives you </a:t>
            </a:r>
            <a:r>
              <a:rPr lang="en-US" u="sng" dirty="0"/>
              <a:t>joy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Classes help here.</a:t>
            </a:r>
          </a:p>
          <a:p>
            <a:r>
              <a:rPr lang="en-US" dirty="0"/>
              <a:t>Read voraciously in chosen area.</a:t>
            </a:r>
          </a:p>
          <a:p>
            <a:pPr lvl="1"/>
            <a:r>
              <a:rPr lang="en-US" dirty="0"/>
              <a:t>Get a sense of where the area is heading.</a:t>
            </a:r>
          </a:p>
          <a:p>
            <a:pPr lvl="1"/>
            <a:r>
              <a:rPr lang="en-US" dirty="0"/>
              <a:t>Look for open problems in papers.</a:t>
            </a:r>
          </a:p>
          <a:p>
            <a:pPr lvl="1"/>
            <a:r>
              <a:rPr lang="en-US" dirty="0"/>
              <a:t>Pay careful attention to conference talks and keynotes and think of how you could extend that work.</a:t>
            </a:r>
          </a:p>
          <a:p>
            <a:pPr lvl="1"/>
            <a:r>
              <a:rPr lang="en-US" dirty="0"/>
              <a:t>Schedule sufficient </a:t>
            </a:r>
            <a:r>
              <a:rPr lang="en-US" u="sng" dirty="0"/>
              <a:t>think time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Can get boring, so </a:t>
            </a:r>
            <a:r>
              <a:rPr lang="en-US" u="sng" dirty="0"/>
              <a:t>write down</a:t>
            </a:r>
            <a:r>
              <a:rPr lang="en-US" dirty="0"/>
              <a:t> ideas or </a:t>
            </a:r>
            <a:r>
              <a:rPr lang="en-US" u="sng" dirty="0"/>
              <a:t>discuss them</a:t>
            </a:r>
            <a:r>
              <a:rPr lang="en-US" i="1" dirty="0"/>
              <a:t> </a:t>
            </a:r>
            <a:r>
              <a:rPr lang="en-US" dirty="0"/>
              <a:t>with someone.</a:t>
            </a:r>
          </a:p>
          <a:p>
            <a:pPr lvl="1"/>
            <a:r>
              <a:rPr lang="en-US" dirty="0"/>
              <a:t>Concentrate first on </a:t>
            </a:r>
            <a:r>
              <a:rPr lang="en-US" u="sng" dirty="0"/>
              <a:t>paper topics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Your dissertation topic will probably take care of itself.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Research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Finding a Thesis Topic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27" y="957932"/>
            <a:ext cx="8864082" cy="4876800"/>
          </a:xfrm>
        </p:spPr>
        <p:txBody>
          <a:bodyPr/>
          <a:lstStyle/>
          <a:p>
            <a:r>
              <a:rPr lang="en-US" dirty="0"/>
              <a:t>Have some </a:t>
            </a:r>
            <a:r>
              <a:rPr lang="en-US" u="sng" dirty="0"/>
              <a:t>tenacity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Giving up is the easy way out.</a:t>
            </a:r>
          </a:p>
          <a:p>
            <a:pPr lvl="1"/>
            <a:r>
              <a:rPr lang="en-US" dirty="0"/>
              <a:t>I tell my students: The “sin” lies not in failing to produce results, but in failing to </a:t>
            </a:r>
            <a:r>
              <a:rPr lang="en-US" u="sng" dirty="0"/>
              <a:t>try</a:t>
            </a:r>
            <a:r>
              <a:rPr lang="en-US" dirty="0"/>
              <a:t> to produce results.</a:t>
            </a:r>
          </a:p>
          <a:p>
            <a:pPr lvl="1"/>
            <a:r>
              <a:rPr lang="en-US" dirty="0"/>
              <a:t>When the results aren’t coming, continuing to </a:t>
            </a:r>
            <a:r>
              <a:rPr lang="en-US" u="sng" dirty="0"/>
              <a:t>try</a:t>
            </a:r>
            <a:r>
              <a:rPr lang="en-US" dirty="0"/>
              <a:t> is hard.</a:t>
            </a:r>
          </a:p>
          <a:p>
            <a:pPr lvl="3"/>
            <a:r>
              <a:rPr lang="en-US" u="sng" dirty="0"/>
              <a:t>Everyone</a:t>
            </a:r>
            <a:r>
              <a:rPr lang="en-US" dirty="0"/>
              <a:t> goes through this.</a:t>
            </a:r>
          </a:p>
          <a:p>
            <a:pPr lvl="3"/>
            <a:r>
              <a:rPr lang="en-US" dirty="0"/>
              <a:t>People who succeed at research don’t give up!</a:t>
            </a:r>
          </a:p>
          <a:p>
            <a:pPr lvl="1"/>
            <a:r>
              <a:rPr lang="en-US" dirty="0"/>
              <a:t>How do you snatch victory from the jaws of defeat?</a:t>
            </a:r>
          </a:p>
          <a:p>
            <a:pPr lvl="3"/>
            <a:r>
              <a:rPr lang="en-US" dirty="0"/>
              <a:t>Try redefining the problem, talk to people, make some simplifying assumptions to get started,…</a:t>
            </a:r>
          </a:p>
          <a:p>
            <a:r>
              <a:rPr lang="en-US" dirty="0"/>
              <a:t>Your experiences in finding a topic?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Research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17061</TotalTime>
  <Words>294</Words>
  <Application>Microsoft Office PowerPoint</Application>
  <PresentationFormat>On-screen Show (4:3)</PresentationFormat>
  <Paragraphs>47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Wingdings</vt:lpstr>
      <vt:lpstr>Blank Presentation.pot</vt:lpstr>
      <vt:lpstr>How To Teach Research</vt:lpstr>
      <vt:lpstr>Finding a Thesis Topic</vt:lpstr>
      <vt:lpstr>Finding a Thesis Topic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453</cp:revision>
  <cp:lastPrinted>2001-03-26T20:29:17Z</cp:lastPrinted>
  <dcterms:created xsi:type="dcterms:W3CDTF">1995-06-17T23:31:02Z</dcterms:created>
  <dcterms:modified xsi:type="dcterms:W3CDTF">2023-03-10T21:44:28Z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