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3" r:id="rId3"/>
    <p:sldId id="264" r:id="rId4"/>
    <p:sldId id="269" r:id="rId5"/>
    <p:sldId id="266" r:id="rId6"/>
    <p:sldId id="267" r:id="rId7"/>
    <p:sldId id="268" r:id="rId8"/>
    <p:sldId id="265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4" autoAdjust="0"/>
    <p:restoredTop sz="92606" autoAdjust="0"/>
  </p:normalViewPr>
  <p:slideViewPr>
    <p:cSldViewPr>
      <p:cViewPr varScale="1">
        <p:scale>
          <a:sx n="120" d="100"/>
          <a:sy n="120" d="100"/>
        </p:scale>
        <p:origin x="102" y="6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65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0497C-7000-6D43-8BB4-0C3A962819F8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F3A2D-27E2-4B49-9089-836CF80E8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0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0BFCF-8F27-4775-A75C-FAB6C4D28C2C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76F42-9BAD-4ADC-9380-BAF04DBAE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76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C534-D55E-BB4C-855F-D591140389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6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8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7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5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8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0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62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76F42-9BAD-4ADC-9380-BAF04DBAEE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0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73B60-6473-F545-9385-A53D94CCB13B}" type="datetime1">
              <a:rPr lang="en-US" smtClean="0"/>
              <a:t>4/13/2023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9046-62EF-4D4D-AD96-2915163B9D13}" type="datetime1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C96B-6DF5-4640-A835-939C44573CE8}" type="datetime1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CA137-3534-A441-BE38-646B5A2330AF}" type="datetime1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219200"/>
            <a:ext cx="5588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19200"/>
            <a:ext cx="5588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219200"/>
            <a:ext cx="5588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99200" y="1219200"/>
            <a:ext cx="5588000" cy="4876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1219200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590-E106-BF42-9475-757C87E8D19F}" type="datetime1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1FFF-A25F-F045-BE21-54E0B4D0B1E0}" type="datetime1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B54D-5E7C-6249-A11F-0891812158ED}" type="datetime1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BDC2-49CA-8A45-88A4-075285359B0D}" type="datetime1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BF4B-3B43-7E45-BFA1-7F06C1AE9EC4}" type="datetime1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1E46-F9CF-714B-8015-1F124156698C}" type="datetime1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C665-E041-EC46-95BD-3B4331C0A93C}" type="datetime1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692697"/>
            <a:ext cx="10972800" cy="5586021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25A-C783-D44D-A205-9DEE32559E14}" type="datetime1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278564"/>
            <a:ext cx="12192000" cy="579437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92696"/>
            <a:ext cx="12192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0769"/>
            <a:ext cx="109728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5584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58BF0-DA1D-E244-9598-2ACCAF7CF53B}" type="datetime1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97352"/>
            <a:ext cx="38608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79A3DA4-3E46-45AF-808A-D7FF9D1D75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692696"/>
            <a:ext cx="12192000" cy="1588"/>
          </a:xfrm>
          <a:prstGeom prst="line">
            <a:avLst/>
          </a:prstGeom>
          <a:ln w="12700">
            <a:solidFill>
              <a:srgbClr val="7BA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35360" y="106120"/>
            <a:ext cx="1947672" cy="45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accent1"/>
          </a:solidFill>
          <a:latin typeface="+mn-lt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24577"/>
            <a:ext cx="10744200" cy="1470025"/>
          </a:xfrm>
        </p:spPr>
        <p:txBody>
          <a:bodyPr>
            <a:normAutofit/>
          </a:bodyPr>
          <a:lstStyle/>
          <a:p>
            <a:r>
              <a:rPr lang="en-US" sz="5400" b="1" dirty="0"/>
              <a:t>Testing as a Learning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59436"/>
            <a:ext cx="9144000" cy="2316588"/>
          </a:xfrm>
        </p:spPr>
        <p:txBody>
          <a:bodyPr>
            <a:normAutofit/>
          </a:bodyPr>
          <a:lstStyle/>
          <a:p>
            <a:pPr>
              <a:spcAft>
                <a:spcPts val="108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08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 Porter</a:t>
            </a:r>
          </a:p>
          <a:p>
            <a:pPr>
              <a:spcAft>
                <a:spcPts val="108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Portions courtesy Fred Brooks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16BB-4FB0-F532-0D58-6EFA21C8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885C1-AE20-B6DE-BE8E-A0F3DAAE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 ounce of prevention is worth a ton of cures</a:t>
            </a:r>
          </a:p>
          <a:p>
            <a:endParaRPr lang="en-US" dirty="0"/>
          </a:p>
          <a:p>
            <a:r>
              <a:rPr lang="en-US" dirty="0"/>
              <a:t>IMO, typically an act of desperation, not malice</a:t>
            </a:r>
          </a:p>
          <a:p>
            <a:pPr lvl="1"/>
            <a:r>
              <a:rPr lang="en-US" dirty="0"/>
              <a:t>So don’t let students get desperate!</a:t>
            </a:r>
          </a:p>
          <a:p>
            <a:pPr lvl="1"/>
            <a:r>
              <a:rPr lang="en-US" dirty="0"/>
              <a:t>Reduce pressure on any one assessment, provide sufficient study materials</a:t>
            </a:r>
          </a:p>
          <a:p>
            <a:pPr lvl="1"/>
            <a:r>
              <a:rPr lang="en-US" dirty="0"/>
              <a:t>Active proctoring</a:t>
            </a:r>
          </a:p>
          <a:p>
            <a:pPr lvl="1"/>
            <a:r>
              <a:rPr lang="en-US" dirty="0"/>
              <a:t>Alternate seating</a:t>
            </a:r>
          </a:p>
          <a:p>
            <a:pPr lvl="1"/>
            <a:r>
              <a:rPr lang="en-US" dirty="0"/>
              <a:t>Assigned seating</a:t>
            </a:r>
          </a:p>
          <a:p>
            <a:pPr lvl="1"/>
            <a:endParaRPr lang="en-US" dirty="0"/>
          </a:p>
          <a:p>
            <a:r>
              <a:rPr lang="en-US" dirty="0"/>
              <a:t>What if you catch cheating?  </a:t>
            </a:r>
          </a:p>
          <a:p>
            <a:pPr lvl="1"/>
            <a:r>
              <a:rPr lang="en-US" dirty="0"/>
              <a:t>Follow university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6BD64-DE05-BC31-D712-433397257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0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B951-10EC-F8D3-A4F9-14EA7AF9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Common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0320E-4F6B-07F2-2B6D-CDBD1A27C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a student misses a test?</a:t>
            </a:r>
          </a:p>
          <a:p>
            <a:pPr lvl="1"/>
            <a:r>
              <a:rPr lang="en-US" dirty="0"/>
              <a:t>I typically average other grades</a:t>
            </a:r>
          </a:p>
          <a:p>
            <a:r>
              <a:rPr lang="en-US" dirty="0"/>
              <a:t>What if a student is mad?</a:t>
            </a:r>
          </a:p>
          <a:p>
            <a:pPr lvl="1"/>
            <a:r>
              <a:rPr lang="en-US" dirty="0"/>
              <a:t>Listen empathetically, try to redirect toward a constructive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C1729-8029-A689-240A-37DC40CE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Testing: It is not just for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opportunity for active learning in class (solve problem X)</a:t>
            </a:r>
          </a:p>
          <a:p>
            <a:r>
              <a:rPr lang="en-US" dirty="0"/>
              <a:t>An opportunity for feedback </a:t>
            </a:r>
          </a:p>
          <a:p>
            <a:pPr lvl="1"/>
            <a:r>
              <a:rPr lang="en-US" dirty="0"/>
              <a:t>Note that feedback is not just the grade, but how students feel they did</a:t>
            </a:r>
          </a:p>
          <a:p>
            <a:pPr lvl="1"/>
            <a:r>
              <a:rPr lang="en-US" dirty="0"/>
              <a:t>And feedback for the instructor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D051-47A9-D2F9-6EE9-679C92DD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Bloom’s Taxonomy,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B837-892B-88DC-C932-187DA6B05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3C714-6C37-C844-2308-3C17B7F5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74D09-6E5B-BDD2-5691-093FDB26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620" y="1268760"/>
            <a:ext cx="8726760" cy="4908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B78A15-DBF4-B640-C6D9-DFFB10909FEA}"/>
              </a:ext>
            </a:extLst>
          </p:cNvPr>
          <p:cNvSpPr txBox="1"/>
          <p:nvPr/>
        </p:nvSpPr>
        <p:spPr>
          <a:xfrm>
            <a:off x="1524000" y="6237822"/>
            <a:ext cx="9144000" cy="575554"/>
          </a:xfrm>
          <a:prstGeom prst="rect">
            <a:avLst/>
          </a:prstGeom>
          <a:noFill/>
        </p:spPr>
        <p:txBody>
          <a:bodyPr wrap="square" lIns="82309" tIns="41154" rIns="82309" bIns="41154" rtlCol="0">
            <a:spAutoFit/>
          </a:bodyPr>
          <a:lstStyle/>
          <a:p>
            <a:pPr marL="0" lvl="1" indent="-514291" algn="ctr"/>
            <a:r>
              <a:rPr lang="en-US" sz="3200" dirty="0"/>
              <a:t>Ideally, assess at all levels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21255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CD9C-9D71-0AA4-555D-EFF378B8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Advice on Designing a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D7CD9-22AB-165F-F9CB-76912ACBF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Revisit learning objectives: What questions most directly measure these objectives?</a:t>
            </a:r>
          </a:p>
          <a:p>
            <a:r>
              <a:rPr lang="en-US" dirty="0"/>
              <a:t>Sample reasonably across the material covered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C73F4-B884-FA15-E53A-AE080DE9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5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A3E7-9370-248B-B76B-18397A52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Advice 1: Be Mindful of Clarity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B3EE-643F-FA95-B67A-B0498DF10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are always clearer to you than your students</a:t>
            </a:r>
          </a:p>
          <a:p>
            <a:pPr lvl="1"/>
            <a:r>
              <a:rPr lang="en-US" dirty="0"/>
              <a:t>Write your own solutions in advance / rework the problems</a:t>
            </a:r>
          </a:p>
          <a:p>
            <a:pPr lvl="1"/>
            <a:r>
              <a:rPr lang="en-US" dirty="0"/>
              <a:t>Get someone else (your TA, your grad students) to read/take your exam first</a:t>
            </a:r>
          </a:p>
          <a:p>
            <a:pPr lvl="1"/>
            <a:r>
              <a:rPr lang="en-US" dirty="0"/>
              <a:t>Be available during exam to address ambiguity</a:t>
            </a:r>
          </a:p>
          <a:p>
            <a:r>
              <a:rPr lang="en-US" dirty="0"/>
              <a:t>Write out all rules, expectations on test</a:t>
            </a:r>
          </a:p>
          <a:p>
            <a:pPr lvl="1"/>
            <a:r>
              <a:rPr lang="en-US" dirty="0"/>
              <a:t>Be equally clear what should NOT be done</a:t>
            </a:r>
          </a:p>
          <a:p>
            <a:r>
              <a:rPr lang="en-US" dirty="0"/>
              <a:t>Constrain the answer space</a:t>
            </a:r>
          </a:p>
          <a:p>
            <a:r>
              <a:rPr lang="en-US" dirty="0"/>
              <a:t>Ask specific questions, versus open-ended ones</a:t>
            </a:r>
          </a:p>
          <a:p>
            <a:r>
              <a:rPr lang="en-US" dirty="0"/>
              <a:t>Group questions by topic, list topic area at top of each question</a:t>
            </a:r>
          </a:p>
          <a:p>
            <a:r>
              <a:rPr lang="en-US" dirty="0"/>
              <a:t>Avoid making one question depend on another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99E0C-3545-4C67-7423-C62EC3CD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3066-FAA6-39D3-8433-8A1A5730B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Advice 2: Mitigate Anxiety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E69FF-9283-220F-86B1-F2D2270B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Tests are a big deal for many students, in case you have forgotten…</a:t>
            </a:r>
          </a:p>
          <a:p>
            <a:pPr lvl="1"/>
            <a:r>
              <a:rPr lang="en-US" dirty="0"/>
              <a:t>Especially when there is only 1—2</a:t>
            </a:r>
          </a:p>
          <a:p>
            <a:pPr lvl="1"/>
            <a:r>
              <a:rPr lang="en-US" dirty="0"/>
              <a:t>Your job is not to measure test-taking ability, but learning outcomes</a:t>
            </a:r>
          </a:p>
          <a:p>
            <a:r>
              <a:rPr lang="en-US" dirty="0"/>
              <a:t>The more junior the class, the more frequent the exams:</a:t>
            </a:r>
          </a:p>
          <a:p>
            <a:pPr lvl="1"/>
            <a:r>
              <a:rPr lang="en-US" dirty="0"/>
              <a:t>Sr. undergrad class – 3 exams</a:t>
            </a:r>
          </a:p>
          <a:p>
            <a:pPr lvl="1"/>
            <a:r>
              <a:rPr lang="en-US" dirty="0"/>
              <a:t>Sophomore level class – 3+ exams &amp;&amp; weekly quizzes</a:t>
            </a:r>
          </a:p>
          <a:p>
            <a:r>
              <a:rPr lang="en-US" dirty="0"/>
              <a:t>Remind students of good test-taking strategies</a:t>
            </a:r>
          </a:p>
          <a:p>
            <a:pPr lvl="1"/>
            <a:r>
              <a:rPr lang="en-US" dirty="0"/>
              <a:t>Answer the ones you know first</a:t>
            </a:r>
          </a:p>
          <a:p>
            <a:pPr lvl="1"/>
            <a:r>
              <a:rPr lang="en-US" dirty="0"/>
              <a:t>Recommend a time budget, and/or list points explicitly</a:t>
            </a:r>
          </a:p>
          <a:p>
            <a:r>
              <a:rPr lang="en-US" dirty="0"/>
              <a:t>Consider role of time pressure</a:t>
            </a:r>
          </a:p>
          <a:p>
            <a:r>
              <a:rPr lang="en-US" dirty="0"/>
              <a:t>Consider partial credit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41CF-416F-BDD9-7B3E-4FB475B0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5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918D-173B-B15E-59A9-193492A0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Partial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A44F8-ECD3-6088-8B91-FBB23AEC3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to mitigate anxiety</a:t>
            </a:r>
          </a:p>
          <a:p>
            <a:r>
              <a:rPr lang="en-US" dirty="0"/>
              <a:t>Also, a learning opportunity: Submit corrections</a:t>
            </a:r>
          </a:p>
          <a:p>
            <a:pPr lvl="1"/>
            <a:r>
              <a:rPr lang="en-US" dirty="0"/>
              <a:t>More work for the instructor</a:t>
            </a:r>
          </a:p>
          <a:p>
            <a:pPr lvl="1"/>
            <a:r>
              <a:rPr lang="en-US" dirty="0"/>
              <a:t>But deflates pressure on student, reinforces correct answer</a:t>
            </a:r>
          </a:p>
          <a:p>
            <a:pPr lvl="1"/>
            <a:r>
              <a:rPr lang="en-US" dirty="0"/>
              <a:t>E.g., Gary Bishop offers half credit on corrected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12774-25B8-D029-96A0-6146108E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9D29C-FB1E-3F3A-E0BF-32C8579D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Advice and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6DEBF-F21A-0F04-7699-4E488C6EE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Open-book testing:</a:t>
            </a:r>
          </a:p>
          <a:p>
            <a:pPr lvl="1"/>
            <a:r>
              <a:rPr lang="en-US" dirty="0"/>
              <a:t>Pros: Avoids memorization, tests for understanding</a:t>
            </a:r>
          </a:p>
          <a:p>
            <a:pPr lvl="1"/>
            <a:r>
              <a:rPr lang="en-US" dirty="0"/>
              <a:t>Cons: More work for teacher, questions must be google-proof</a:t>
            </a:r>
          </a:p>
          <a:p>
            <a:r>
              <a:rPr lang="en-US" dirty="0"/>
              <a:t>Common trade-off: </a:t>
            </a:r>
          </a:p>
          <a:p>
            <a:pPr lvl="1"/>
            <a:r>
              <a:rPr lang="en-US" dirty="0"/>
              <a:t>Easy-to-grade (true/false, multiple choice) vs. instructive (essay </a:t>
            </a:r>
            <a:r>
              <a:rPr lang="en-US" dirty="0" err="1"/>
              <a:t>qs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be creative in boiling complex problems down to something auto-grade-able</a:t>
            </a:r>
          </a:p>
          <a:p>
            <a:pPr lvl="2"/>
            <a:r>
              <a:rPr lang="en-US" dirty="0"/>
              <a:t>E.g., </a:t>
            </a:r>
            <a:r>
              <a:rPr lang="en-US" dirty="0" err="1"/>
              <a:t>Gradescope</a:t>
            </a:r>
            <a:r>
              <a:rPr lang="en-US" dirty="0"/>
              <a:t> can auto-grade numbers and short text responses</a:t>
            </a:r>
          </a:p>
          <a:p>
            <a:pPr lvl="1"/>
            <a:r>
              <a:rPr lang="en-US" dirty="0"/>
              <a:t>A few multiple choice </a:t>
            </a:r>
            <a:r>
              <a:rPr lang="en-US" dirty="0" err="1"/>
              <a:t>qs</a:t>
            </a:r>
            <a:r>
              <a:rPr lang="en-US" dirty="0"/>
              <a:t> can be good at the lower end of Bloom’s taxonomy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5C795-B95B-F701-140C-06E82548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48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5632-E7D5-D418-8D5A-55A464F5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the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86DBA-8648-4D58-8362-4589098C9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how your students did</a:t>
            </a:r>
          </a:p>
          <a:p>
            <a:pPr lvl="1"/>
            <a:r>
              <a:rPr lang="en-US" dirty="0"/>
              <a:t>Make notes of widespread confusion</a:t>
            </a:r>
          </a:p>
          <a:p>
            <a:r>
              <a:rPr lang="en-US" dirty="0"/>
              <a:t>In-class post-mortem:</a:t>
            </a:r>
          </a:p>
          <a:p>
            <a:pPr lvl="1"/>
            <a:r>
              <a:rPr lang="en-US" dirty="0"/>
              <a:t>Re-teach anything that a significant percentage of the class missed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599EE-EE16-1CC5-E079-E2AF9488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DA4-3E46-45AF-808A-D7FF9D1D75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32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11341</TotalTime>
  <Words>533</Words>
  <Application>Microsoft Office PowerPoint</Application>
  <PresentationFormat>Widescreen</PresentationFormat>
  <Paragraphs>96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Testing as a Learning Experience</vt:lpstr>
      <vt:lpstr>Testing: It is not just for measurement</vt:lpstr>
      <vt:lpstr>Bloom’s Taxonomy, revisited</vt:lpstr>
      <vt:lpstr>Advice on Designing a Test</vt:lpstr>
      <vt:lpstr>Advice 1: Be Mindful of Clarity</vt:lpstr>
      <vt:lpstr>Advice 2: Mitigate Anxiety</vt:lpstr>
      <vt:lpstr>Partial Credit</vt:lpstr>
      <vt:lpstr>Other Advice and Opinions</vt:lpstr>
      <vt:lpstr>After the exam</vt:lpstr>
      <vt:lpstr>Cheating</vt:lpstr>
      <vt:lpstr>Other Common Situations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Architecture What is it, and how is it related to Computer Science anyway?</dc:title>
  <dc:creator>mike</dc:creator>
  <cp:lastModifiedBy>Administrator</cp:lastModifiedBy>
  <cp:revision>203</cp:revision>
  <dcterms:created xsi:type="dcterms:W3CDTF">2012-09-21T01:57:31Z</dcterms:created>
  <dcterms:modified xsi:type="dcterms:W3CDTF">2023-04-13T15:29:08Z</dcterms:modified>
</cp:coreProperties>
</file>