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84" r:id="rId2"/>
    <p:sldId id="385" r:id="rId3"/>
    <p:sldId id="386" r:id="rId4"/>
    <p:sldId id="387" r:id="rId5"/>
  </p:sldIdLst>
  <p:sldSz cx="9144000" cy="6858000" type="screen4x3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6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660066"/>
    <a:srgbClr val="006600"/>
    <a:srgbClr val="FFCCCC"/>
    <a:srgbClr val="CCECFF"/>
    <a:srgbClr val="99CCFF"/>
    <a:srgbClr val="CCFF99"/>
    <a:srgbClr val="FFFFCC"/>
    <a:srgbClr val="CC00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>
      <p:cViewPr varScale="1">
        <p:scale>
          <a:sx n="150" d="100"/>
          <a:sy n="150" d="100"/>
        </p:scale>
        <p:origin x="390" y="108"/>
      </p:cViewPr>
      <p:guideLst>
        <p:guide orient="horz" pos="186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7359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3185"/>
            <a:ext cx="3043609" cy="468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20" tIns="0" rIns="19120" bIns="0" numCol="1" anchor="t" anchorCtr="0" compatLnSpc="1">
            <a:prstTxWarp prst="textNoShape">
              <a:avLst/>
            </a:prstTxWarp>
          </a:bodyPr>
          <a:lstStyle>
            <a:lvl1pPr defTabSz="935311">
              <a:defRPr sz="1000" i="1"/>
            </a:lvl1pPr>
          </a:lstStyle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491" y="-3185"/>
            <a:ext cx="3043609" cy="468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20" tIns="0" rIns="19120" bIns="0" numCol="1" anchor="t" anchorCtr="0" compatLnSpc="1">
            <a:prstTxWarp prst="textNoShape">
              <a:avLst/>
            </a:prstTxWarp>
          </a:bodyPr>
          <a:lstStyle>
            <a:lvl1pPr algn="r" defTabSz="935311">
              <a:defRPr sz="1000" i="1"/>
            </a:lvl1pPr>
          </a:lstStyle>
          <a:p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709613"/>
            <a:ext cx="4633913" cy="34750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883" y="4422818"/>
            <a:ext cx="5151335" cy="4185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6208" rIns="94009" bIns="462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4044"/>
            <a:ext cx="3043609" cy="468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20" tIns="0" rIns="19120" bIns="0" numCol="1" anchor="b" anchorCtr="0" compatLnSpc="1">
            <a:prstTxWarp prst="textNoShape">
              <a:avLst/>
            </a:prstTxWarp>
          </a:bodyPr>
          <a:lstStyle>
            <a:lvl1pPr defTabSz="935311">
              <a:defRPr sz="1000" i="1"/>
            </a:lvl1pPr>
          </a:lstStyle>
          <a:p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491" y="8844044"/>
            <a:ext cx="3043609" cy="468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20" tIns="0" rIns="19120" bIns="0" numCol="1" anchor="b" anchorCtr="0" compatLnSpc="1">
            <a:prstTxWarp prst="textNoShape">
              <a:avLst/>
            </a:prstTxWarp>
          </a:bodyPr>
          <a:lstStyle>
            <a:lvl1pPr algn="r" defTabSz="935311">
              <a:defRPr sz="1000" i="1"/>
            </a:lvl1pPr>
          </a:lstStyle>
          <a:p>
            <a:fld id="{F31DD137-E2DE-46B5-B24E-579264516CB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7878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61963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23925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87475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49438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DD137-E2DE-46B5-B24E-579264516C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788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  <a:gradFill rotWithShape="0">
            <a:gsLst>
              <a:gs pos="0">
                <a:schemeClr val="accent1">
                  <a:gamma/>
                  <a:shade val="89804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CC"/>
                </a:solidFill>
              </a:defRPr>
            </a:lvl1pPr>
          </a:lstStyle>
          <a:p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CC"/>
                </a:solidFill>
              </a:defRPr>
            </a:lvl1pPr>
          </a:lstStyle>
          <a:p>
            <a:r>
              <a:rPr lang="en-US" dirty="0"/>
              <a:t>Planning </a:t>
            </a:r>
            <a:fld id="{DBFC19E0-ADB4-487A-AEC4-B15CEE171CAE}" type="slidenum">
              <a:rPr lang="en-US" smtClean="0"/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0000CC"/>
                </a:solidFill>
              </a:defRPr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Planning  </a:t>
            </a:r>
            <a:fld id="{403047B2-1AC7-46E3-A5E2-8A61A7C14F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Planning  </a:t>
            </a:r>
            <a:fld id="{97CF9CE1-0229-4A4C-B2DB-A7AFAE2CA5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Planning  </a:t>
            </a:r>
            <a:fld id="{7B00EB95-E771-4488-A12D-9D99A225971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Planning  </a:t>
            </a:r>
            <a:fld id="{8C105048-1FFE-4C9B-B68A-A352243E0A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Planning  </a:t>
            </a:r>
            <a:fld id="{91E13E81-63D3-45C2-B651-BE99FAB0B2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Planning  </a:t>
            </a:r>
            <a:fld id="{613EE42E-0409-443F-B726-61FE8627A7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Planning  </a:t>
            </a:r>
            <a:fld id="{797CF9F1-7DF6-446F-BCF8-C95D91FCDC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Planning  </a:t>
            </a:r>
            <a:fld id="{0545DC2F-CFB1-410C-9590-F0381CF924F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24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3817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hlink"/>
                </a:solidFill>
              </a:defRPr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418263"/>
            <a:ext cx="914400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hlink"/>
                </a:solidFill>
              </a:defRPr>
            </a:lvl1pPr>
          </a:lstStyle>
          <a:p>
            <a:r>
              <a:rPr lang="en-US" dirty="0"/>
              <a:t>Planning  </a:t>
            </a:r>
            <a:fld id="{EB26160B-E171-4682-99D6-3C5778454DB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0" y="6456363"/>
            <a:ext cx="1177925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hlink"/>
                </a:solidFill>
              </a:rPr>
              <a:t>Jim Anderson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3200">
          <a:solidFill>
            <a:srgbClr val="01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w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Why Get a Ph.D.?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804" y="1209260"/>
            <a:ext cx="7936396" cy="4876800"/>
          </a:xfrm>
        </p:spPr>
        <p:txBody>
          <a:bodyPr/>
          <a:lstStyle/>
          <a:p>
            <a:r>
              <a:rPr lang="en-US" dirty="0"/>
              <a:t>Why are </a:t>
            </a:r>
            <a:r>
              <a:rPr lang="en-US" u="sng" dirty="0"/>
              <a:t>you</a:t>
            </a:r>
            <a:r>
              <a:rPr lang="en-US" dirty="0"/>
              <a:t> here (getting a Ph.D.)?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Planning  </a:t>
            </a:r>
            <a:fld id="{403047B2-1AC7-46E3-A5E2-8A61A7C14F4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Good vs. Bad Reasons (from Fred)</a:t>
            </a:r>
            <a:br>
              <a:rPr lang="en-US" u="sng" dirty="0"/>
            </a:br>
            <a:r>
              <a:rPr lang="en-US" sz="2400" dirty="0"/>
              <a:t>Or True vs. False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want a license to teach at the college/university level.</a:t>
            </a:r>
          </a:p>
          <a:p>
            <a:r>
              <a:rPr lang="en-US" dirty="0"/>
              <a:t>I want to be a Member of the Technical Staff at a major corporate research lab (e.g., Microsoft Research).</a:t>
            </a:r>
          </a:p>
          <a:p>
            <a:r>
              <a:rPr lang="en-US" dirty="0"/>
              <a:t>It will help my career in product development, hardware or software.</a:t>
            </a:r>
          </a:p>
          <a:p>
            <a:r>
              <a:rPr lang="en-US" dirty="0"/>
              <a:t>It will earn me a better salary in industry.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Planning  </a:t>
            </a:r>
            <a:fld id="{403047B2-1AC7-46E3-A5E2-8A61A7C14F4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300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Good vs. Bad Reasons (from Fred)</a:t>
            </a:r>
            <a:br>
              <a:rPr lang="en-US" u="sng" dirty="0"/>
            </a:br>
            <a:r>
              <a:rPr lang="en-US" sz="2400" dirty="0"/>
              <a:t>Or True vs. False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came up the academic route, and that’s what’s expected of the ablest students.</a:t>
            </a:r>
          </a:p>
          <a:p>
            <a:r>
              <a:rPr lang="en-US" dirty="0"/>
              <a:t>Grad school beats working!</a:t>
            </a:r>
          </a:p>
          <a:p>
            <a:r>
              <a:rPr lang="en-US" dirty="0"/>
              <a:t>The market is depressed, and I can’t find a suitable job.</a:t>
            </a:r>
          </a:p>
          <a:p>
            <a:r>
              <a:rPr lang="en-US" dirty="0"/>
              <a:t>I’m crazy about computer science and can’t help myself: I’m eager to learn with the best mentors and peers, and grad school is where the action is.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Planning  </a:t>
            </a:r>
            <a:fld id="{403047B2-1AC7-46E3-A5E2-8A61A7C14F4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557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My Reason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don’t like being told what to do… I like FREEDOM!!!</a:t>
            </a:r>
          </a:p>
          <a:p>
            <a:pPr lvl="1"/>
            <a:r>
              <a:rPr lang="en-US" dirty="0"/>
              <a:t>Tried industry and really didn’t like it…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Planning  </a:t>
            </a:r>
            <a:fld id="{403047B2-1AC7-46E3-A5E2-8A61A7C14F46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5" descr="arbitrary_deadlin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067" y="3086928"/>
            <a:ext cx="8128000" cy="252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19495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.pot">
  <a:themeElements>
    <a:clrScheme name="">
      <a:dk1>
        <a:srgbClr val="000000"/>
      </a:dk1>
      <a:lt1>
        <a:srgbClr val="FFFFCC"/>
      </a:lt1>
      <a:dk2>
        <a:srgbClr val="0033CC"/>
      </a:dk2>
      <a:lt2>
        <a:srgbClr val="969696"/>
      </a:lt2>
      <a:accent1>
        <a:srgbClr val="6699FF"/>
      </a:accent1>
      <a:accent2>
        <a:srgbClr val="99FFCC"/>
      </a:accent2>
      <a:accent3>
        <a:srgbClr val="FFFFE2"/>
      </a:accent3>
      <a:accent4>
        <a:srgbClr val="000000"/>
      </a:accent4>
      <a:accent5>
        <a:srgbClr val="B8CAFF"/>
      </a:accent5>
      <a:accent6>
        <a:srgbClr val="8AE7B9"/>
      </a:accent6>
      <a:hlink>
        <a:srgbClr val="0033CC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5875" cap="flat" cmpd="sng" algn="ctr">
          <a:solidFill>
            <a:schemeClr val="tx1"/>
          </a:solidFill>
          <a:prstDash val="dashDot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17404</TotalTime>
  <Words>216</Words>
  <Application>Microsoft Office PowerPoint</Application>
  <PresentationFormat>On-screen Show (4:3)</PresentationFormat>
  <Paragraphs>24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Wingdings</vt:lpstr>
      <vt:lpstr>Blank Presentation.pot</vt:lpstr>
      <vt:lpstr>Why Get a Ph.D.?</vt:lpstr>
      <vt:lpstr>Good vs. Bad Reasons (from Fred) Or True vs. False</vt:lpstr>
      <vt:lpstr>Good vs. Bad Reasons (from Fred) Or True vs. False</vt:lpstr>
      <vt:lpstr>My Reason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247</dc:title>
  <dc:creator>Anderson</dc:creator>
  <cp:lastModifiedBy>Administrator</cp:lastModifiedBy>
  <cp:revision>486</cp:revision>
  <cp:lastPrinted>2001-03-26T20:29:17Z</cp:lastPrinted>
  <dcterms:created xsi:type="dcterms:W3CDTF">1995-06-17T23:31:02Z</dcterms:created>
  <dcterms:modified xsi:type="dcterms:W3CDTF">2023-01-26T17:18:50Z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3</vt:i4>
  </property>
  <property fmtid="{D5CDD505-2E9C-101B-9397-08002B2CF9AE}" pid="7" name="MailAddress">
    <vt:lpwstr>moir@cs.pitt.edu</vt:lpwstr>
  </property>
  <property fmtid="{D5CDD505-2E9C-101B-9397-08002B2CF9AE}" pid="8" name="HomePage">
    <vt:lpwstr>http://www.cs.pitt.edu/~moir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8454143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D:\My Documents</vt:lpwstr>
  </property>
</Properties>
</file>