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70" r:id="rId2"/>
    <p:sldId id="371" r:id="rId3"/>
    <p:sldId id="387" r:id="rId4"/>
    <p:sldId id="373" r:id="rId5"/>
    <p:sldId id="374" r:id="rId6"/>
    <p:sldId id="384" r:id="rId7"/>
    <p:sldId id="375" r:id="rId8"/>
    <p:sldId id="376" r:id="rId9"/>
    <p:sldId id="378" r:id="rId10"/>
    <p:sldId id="377" r:id="rId11"/>
    <p:sldId id="379" r:id="rId12"/>
    <p:sldId id="380" r:id="rId13"/>
    <p:sldId id="382" r:id="rId14"/>
    <p:sldId id="381" r:id="rId15"/>
    <p:sldId id="386" r:id="rId16"/>
    <p:sldId id="385" r:id="rId17"/>
    <p:sldId id="383" r:id="rId18"/>
  </p:sldIdLst>
  <p:sldSz cx="9144000" cy="6858000" type="screen4x3"/>
  <p:notesSz cx="6992938" cy="92789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660066"/>
    <a:srgbClr val="006600"/>
    <a:srgbClr val="FFCCCC"/>
    <a:srgbClr val="CCECFF"/>
    <a:srgbClr val="99CCFF"/>
    <a:srgbClr val="CCFF99"/>
    <a:srgbClr val="FFFFCC"/>
    <a:srgbClr val="CC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4632"/>
  </p:normalViewPr>
  <p:slideViewPr>
    <p:cSldViewPr snapToGrid="0">
      <p:cViewPr varScale="1">
        <p:scale>
          <a:sx n="131" d="100"/>
          <a:sy n="131" d="100"/>
        </p:scale>
        <p:origin x="132" y="648"/>
      </p:cViewPr>
      <p:guideLst>
        <p:guide orient="horz" pos="186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359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3175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31863">
              <a:defRPr sz="1000" i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-3175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000" i="1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8025"/>
            <a:ext cx="4616450" cy="3462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9212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5388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31863">
              <a:defRPr sz="1000" i="1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5388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000" i="1"/>
            </a:lvl1pPr>
          </a:lstStyle>
          <a:p>
            <a:fld id="{F31DD137-E2DE-46B5-B24E-579264516C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78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76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19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62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07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gradFill rotWithShape="0">
            <a:gsLst>
              <a:gs pos="0">
                <a:schemeClr val="accent1">
                  <a:gamma/>
                  <a:shade val="89804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CC"/>
                </a:solidFill>
              </a:defRPr>
            </a:lvl1pPr>
          </a:lstStyle>
          <a:p>
            <a:endParaRPr lang="en-US">
              <a:solidFill>
                <a:srgbClr val="3333FF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/>
              <a:t>Intro </a:t>
            </a:r>
            <a:fld id="{DBFC19E0-ADB4-487A-AEC4-B15CEE171CAE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0EA52B5B-9626-4829-97D3-4EE525CA48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4413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2EE60EE0-F2ED-4428-903F-4FD105FB26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Writing  </a:t>
            </a:r>
            <a:fld id="{403047B2-1AC7-46E3-A5E2-8A61A7C14F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97CF9CE1-0229-4A4C-B2DB-A7AFAE2CA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7B00EB95-E771-4488-A12D-9D99A2259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8C105048-1FFE-4C9B-B68A-A352243E0A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91E13E81-63D3-45C2-B651-BE99FAB0B2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613EE42E-0409-443F-B726-61FE8627A7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797CF9F1-7DF6-446F-BCF8-C95D91FCDC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0545DC2F-CFB1-410C-9590-F0381CF924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24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3817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18263"/>
            <a:ext cx="91440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/>
              <a:t>Projects  </a:t>
            </a:r>
            <a:fld id="{EB26160B-E171-4682-99D6-3C5778454DB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6456363"/>
            <a:ext cx="117792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</a:rPr>
              <a:t>Jim Anderson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3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unl.edu/~goddard/WritingResources/#Templates" TargetMode="External"/><Relationship Id="rId7" Type="http://schemas.openxmlformats.org/officeDocument/2006/relationships/hyperlink" Target="https://www.grammarly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ritingcenter.unc.edu/dissertation-boot-camp/" TargetMode="External"/><Relationship Id="rId5" Type="http://schemas.openxmlformats.org/officeDocument/2006/relationships/hyperlink" Target="https://writingcenter.unc.edu/" TargetMode="External"/><Relationship Id="rId4" Type="http://schemas.openxmlformats.org/officeDocument/2006/relationships/hyperlink" Target="https://people.eecs.berkeley.edu/~fox/paper_writing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azon.com/Visual-Display-Quantitative-Information/dp/193082413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000AABA8-3519-4C41-A37E-BCBE599E3EAE}" type="slidenum">
              <a:rPr lang="en-US"/>
              <a:pPr/>
              <a:t>1</a:t>
            </a:fld>
            <a:endParaRPr lang="en-US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Some (Random) Thoughts on Writing</a:t>
            </a:r>
            <a:endParaRPr lang="en-US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541" y="1065213"/>
            <a:ext cx="8839200" cy="5346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Buy a copy of </a:t>
            </a:r>
            <a:r>
              <a:rPr lang="en-US" sz="2800" i="1" dirty="0" err="1">
                <a:solidFill>
                  <a:schemeClr val="tx1"/>
                </a:solidFill>
              </a:rPr>
              <a:t>Strunk</a:t>
            </a:r>
            <a:r>
              <a:rPr lang="en-US" sz="2800" i="1" dirty="0">
                <a:solidFill>
                  <a:schemeClr val="tx1"/>
                </a:solidFill>
              </a:rPr>
              <a:t> &amp; White </a:t>
            </a:r>
            <a:r>
              <a:rPr lang="en-US" sz="2800" dirty="0">
                <a:solidFill>
                  <a:schemeClr val="tx1"/>
                </a:solidFill>
              </a:rPr>
              <a:t>and read it (and re-read it).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Their philosophy: “avoid needless words,” “less is more,” “keep it simple,” etc.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Think about how to apply these principles to </a:t>
            </a:r>
            <a:r>
              <a:rPr lang="en-US" sz="2400" u="sng" dirty="0"/>
              <a:t>technical CS writing</a:t>
            </a:r>
            <a:r>
              <a:rPr lang="en-US" sz="2400" dirty="0"/>
              <a:t>.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To proofs?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Which is better:</a:t>
            </a:r>
          </a:p>
          <a:p>
            <a:pPr lvl="4">
              <a:lnSpc>
                <a:spcPct val="90000"/>
              </a:lnSpc>
            </a:pPr>
            <a:r>
              <a:rPr lang="en-US" sz="1600" dirty="0"/>
              <a:t>x</a:t>
            </a:r>
            <a:r>
              <a:rPr lang="en-US" sz="1600" baseline="-25000" dirty="0"/>
              <a:t>1</a:t>
            </a:r>
            <a:r>
              <a:rPr lang="en-US" sz="1600" dirty="0"/>
              <a:t> + x</a:t>
            </a:r>
            <a:r>
              <a:rPr lang="en-US" sz="1600" baseline="-25000" dirty="0"/>
              <a:t>2</a:t>
            </a:r>
          </a:p>
          <a:p>
            <a:pPr lvl="4">
              <a:lnSpc>
                <a:spcPct val="90000"/>
              </a:lnSpc>
            </a:pPr>
            <a:r>
              <a:rPr lang="en-US" sz="1600" dirty="0"/>
              <a:t>x + y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Which is better:</a:t>
            </a:r>
          </a:p>
          <a:p>
            <a:pPr lvl="4">
              <a:lnSpc>
                <a:spcPct val="90000"/>
              </a:lnSpc>
            </a:pPr>
            <a:r>
              <a:rPr lang="en-US" sz="1600" dirty="0"/>
              <a:t>a + b</a:t>
            </a:r>
          </a:p>
          <a:p>
            <a:pPr lvl="4">
              <a:lnSpc>
                <a:spcPct val="90000"/>
              </a:lnSpc>
            </a:pPr>
            <a:r>
              <a:rPr lang="en-US" sz="1600" dirty="0">
                <a:sym typeface="Symbol"/>
              </a:rPr>
              <a:t> + </a:t>
            </a:r>
          </a:p>
          <a:p>
            <a:pPr lvl="3">
              <a:lnSpc>
                <a:spcPct val="90000"/>
              </a:lnSpc>
            </a:pPr>
            <a:r>
              <a:rPr lang="en-US" sz="1600" dirty="0">
                <a:sym typeface="Symbol"/>
              </a:rPr>
              <a:t>Which is better:</a:t>
            </a:r>
          </a:p>
          <a:p>
            <a:pPr lvl="4">
              <a:lnSpc>
                <a:spcPct val="90000"/>
              </a:lnSpc>
            </a:pPr>
            <a:r>
              <a:rPr lang="en-US" sz="1600" dirty="0">
                <a:sym typeface="Symbol"/>
              </a:rPr>
              <a:t>l + 1</a:t>
            </a:r>
          </a:p>
          <a:p>
            <a:pPr lvl="4">
              <a:lnSpc>
                <a:spcPct val="90000"/>
              </a:lnSpc>
            </a:pPr>
            <a:r>
              <a:rPr lang="en-US" sz="1600" dirty="0">
                <a:sym typeface="Symbol"/>
              </a:rPr>
              <a:t>n + 1</a:t>
            </a:r>
          </a:p>
          <a:p>
            <a:pPr lvl="3">
              <a:lnSpc>
                <a:spcPct val="90000"/>
              </a:lnSpc>
            </a:pPr>
            <a:r>
              <a:rPr lang="en-US" sz="1600" dirty="0">
                <a:sym typeface="Symbol"/>
              </a:rPr>
              <a:t>Which is better:</a:t>
            </a:r>
          </a:p>
          <a:p>
            <a:pPr lvl="4">
              <a:lnSpc>
                <a:spcPct val="90000"/>
              </a:lnSpc>
            </a:pPr>
            <a:r>
              <a:rPr lang="en-US" sz="1600" dirty="0">
                <a:sym typeface="Symbol"/>
              </a:rPr>
              <a:t>O + 2</a:t>
            </a:r>
          </a:p>
          <a:p>
            <a:pPr lvl="4">
              <a:lnSpc>
                <a:spcPct val="90000"/>
              </a:lnSpc>
            </a:pPr>
            <a:r>
              <a:rPr lang="en-US" sz="1600" dirty="0">
                <a:sym typeface="Symbol"/>
              </a:rPr>
              <a:t>N + 2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FA521B-5556-064A-AB99-34A4FFEF2398}"/>
              </a:ext>
            </a:extLst>
          </p:cNvPr>
          <p:cNvSpPr txBox="1"/>
          <p:nvPr/>
        </p:nvSpPr>
        <p:spPr>
          <a:xfrm>
            <a:off x="4975761" y="3966358"/>
            <a:ext cx="350089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Dijkstra: “Avoid the Greek</a:t>
            </a:r>
          </a:p>
          <a:p>
            <a:r>
              <a:rPr lang="en-US" dirty="0"/>
              <a:t>alphabet like the plague.”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Some (Random) General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9878"/>
            <a:ext cx="8458200" cy="4876800"/>
          </a:xfrm>
        </p:spPr>
        <p:txBody>
          <a:bodyPr/>
          <a:lstStyle/>
          <a:p>
            <a:r>
              <a:rPr lang="en-US" dirty="0"/>
              <a:t>If you have to write a 10-page paper…</a:t>
            </a:r>
          </a:p>
          <a:p>
            <a:pPr lvl="1"/>
            <a:r>
              <a:rPr lang="en-US" dirty="0"/>
              <a:t>It’s a bad idea to come to work thinking, “I have to write a 10-page paper!”</a:t>
            </a:r>
          </a:p>
          <a:p>
            <a:pPr lvl="1"/>
            <a:r>
              <a:rPr lang="en-US" dirty="0"/>
              <a:t>It’s a better idea to come to work thinking, “I need to write two good pages.”</a:t>
            </a:r>
          </a:p>
          <a:p>
            <a:pPr lvl="2"/>
            <a:r>
              <a:rPr lang="en-US" dirty="0"/>
              <a:t>Not as overwhelming.</a:t>
            </a:r>
          </a:p>
          <a:p>
            <a:pPr lvl="2"/>
            <a:r>
              <a:rPr lang="en-US" dirty="0"/>
              <a:t>Do it five times and you’re done!</a:t>
            </a:r>
          </a:p>
          <a:p>
            <a:r>
              <a:rPr lang="en-US" dirty="0"/>
              <a:t>To see if what you’ve written is “smooth,” </a:t>
            </a:r>
            <a:r>
              <a:rPr lang="en-US" u="sng" dirty="0"/>
              <a:t>read it out loud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Better yet: Listen to someone else read it out loud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Advice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87809"/>
            <a:ext cx="8458200" cy="4876800"/>
          </a:xfrm>
        </p:spPr>
        <p:txBody>
          <a:bodyPr/>
          <a:lstStyle/>
          <a:p>
            <a:r>
              <a:rPr lang="en-US" dirty="0"/>
              <a:t>Lazy writing makes readers work harder.</a:t>
            </a:r>
          </a:p>
          <a:p>
            <a:pPr lvl="1"/>
            <a:r>
              <a:rPr lang="en-US" u="sng" dirty="0"/>
              <a:t>It’s better for one person (the writer) to work hard than many (the readers).</a:t>
            </a:r>
          </a:p>
          <a:p>
            <a:pPr lvl="1"/>
            <a:r>
              <a:rPr lang="en-US" dirty="0"/>
              <a:t>Example laziness: “It’s easy to see…”.  Usually really means: “I was too lazy to write it down…”.</a:t>
            </a:r>
          </a:p>
          <a:p>
            <a:pPr lvl="2"/>
            <a:r>
              <a:rPr lang="en-US" dirty="0"/>
              <a:t>Variations on this: “Obviously,…”, “Clearly, …”, etc.</a:t>
            </a:r>
          </a:p>
          <a:p>
            <a:pPr lvl="1"/>
            <a:r>
              <a:rPr lang="en-US" dirty="0"/>
              <a:t>Also lazy: not properly labeling assertions (as we discussed before).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28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Advice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62179"/>
            <a:ext cx="9142413" cy="5293941"/>
          </a:xfrm>
        </p:spPr>
        <p:txBody>
          <a:bodyPr/>
          <a:lstStyle/>
          <a:p>
            <a:r>
              <a:rPr lang="en-US" dirty="0"/>
              <a:t>Too many people fall into the trap of weaseling out of a writing problem by inventing unneeded notation, vocabulary, definitions, etc.  </a:t>
            </a:r>
          </a:p>
          <a:p>
            <a:pPr lvl="1"/>
            <a:r>
              <a:rPr lang="en-US" dirty="0"/>
              <a:t>This is “anti-</a:t>
            </a:r>
            <a:r>
              <a:rPr lang="en-US" dirty="0" err="1"/>
              <a:t>Strunk</a:t>
            </a:r>
            <a:r>
              <a:rPr lang="en-US" dirty="0"/>
              <a:t> &amp; White”!</a:t>
            </a:r>
          </a:p>
          <a:p>
            <a:pPr lvl="1"/>
            <a:r>
              <a:rPr lang="en-US" dirty="0"/>
              <a:t>You should use exactly the amount of notation, vocabulary, definitions, etc., to do the job </a:t>
            </a:r>
            <a:r>
              <a:rPr lang="en-US" u="sng" dirty="0"/>
              <a:t>and no more</a:t>
            </a:r>
            <a:r>
              <a:rPr lang="en-US" dirty="0"/>
              <a:t>!</a:t>
            </a:r>
          </a:p>
          <a:p>
            <a:pPr lvl="2"/>
            <a:r>
              <a:rPr lang="en-US" dirty="0"/>
              <a:t>You should think </a:t>
            </a:r>
            <a:r>
              <a:rPr lang="en-US" u="sng" dirty="0"/>
              <a:t>hard</a:t>
            </a:r>
            <a:r>
              <a:rPr lang="en-US" dirty="0"/>
              <a:t> about these choices and not just casually invent notation, etc., as you go.</a:t>
            </a:r>
          </a:p>
          <a:p>
            <a:pPr lvl="1"/>
            <a:r>
              <a:rPr lang="en-US" b="1" dirty="0"/>
              <a:t>Advice:</a:t>
            </a:r>
            <a:r>
              <a:rPr lang="en-US" dirty="0"/>
              <a:t> Create a </a:t>
            </a:r>
            <a:r>
              <a:rPr lang="en-US" u="sng" dirty="0"/>
              <a:t>notation table </a:t>
            </a:r>
            <a:r>
              <a:rPr lang="en-US" dirty="0"/>
              <a:t>(even if you don’t put it in the paper) so you can holistically see the choices you’ve made and make sure symbols haven’t been overloaded.  </a:t>
            </a:r>
            <a:r>
              <a:rPr lang="en-US" u="sng" dirty="0"/>
              <a:t>Overloaded notation is a major writing sin.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Advice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87809"/>
            <a:ext cx="8458200" cy="4876800"/>
          </a:xfrm>
        </p:spPr>
        <p:txBody>
          <a:bodyPr/>
          <a:lstStyle/>
          <a:p>
            <a:r>
              <a:rPr lang="en-US" dirty="0"/>
              <a:t>Be </a:t>
            </a:r>
            <a:r>
              <a:rPr lang="en-US" u="sng" dirty="0"/>
              <a:t>Honest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Don’t  “cherry pick” results to strengthen your argument.</a:t>
            </a:r>
          </a:p>
          <a:p>
            <a:pPr lvl="1"/>
            <a:r>
              <a:rPr lang="en-US" dirty="0"/>
              <a:t>In discussing experiments, differentiate between conclusions drawn about your “experimental world” and </a:t>
            </a:r>
            <a:r>
              <a:rPr lang="en-US" u="sng" dirty="0"/>
              <a:t>conjectures</a:t>
            </a:r>
            <a:r>
              <a:rPr lang="en-US" dirty="0"/>
              <a:t> about the “real world.”</a:t>
            </a:r>
          </a:p>
          <a:p>
            <a:r>
              <a:rPr lang="en-US" dirty="0"/>
              <a:t>Personal pet peeve: Figure out the difference between “which” and “that” and use them properly.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Advice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87809"/>
            <a:ext cx="8458200" cy="4876800"/>
          </a:xfrm>
        </p:spPr>
        <p:txBody>
          <a:bodyPr/>
          <a:lstStyle/>
          <a:p>
            <a:r>
              <a:rPr lang="en-US" dirty="0" smtClean="0"/>
              <a:t>Attention to detail matters.</a:t>
            </a:r>
          </a:p>
          <a:p>
            <a:pPr lvl="1"/>
            <a:r>
              <a:rPr lang="en-US" dirty="0" smtClean="0"/>
              <a:t>Two examples:</a:t>
            </a:r>
          </a:p>
          <a:p>
            <a:pPr lvl="2"/>
            <a:r>
              <a:rPr lang="en-US" dirty="0" smtClean="0"/>
              <a:t>Have consistency in your bibliography.</a:t>
            </a:r>
          </a:p>
          <a:p>
            <a:pPr lvl="2"/>
            <a:r>
              <a:rPr lang="en-US" dirty="0" smtClean="0"/>
              <a:t>Exquisite figures add; sloppy hastily-done ones detract.</a:t>
            </a:r>
          </a:p>
          <a:p>
            <a:r>
              <a:rPr lang="en-US" dirty="0" smtClean="0"/>
              <a:t>Never </a:t>
            </a:r>
            <a:r>
              <a:rPr lang="en-US" dirty="0"/>
              <a:t>ever </a:t>
            </a:r>
            <a:r>
              <a:rPr lang="en-US" u="sng" dirty="0"/>
              <a:t>EVER</a:t>
            </a:r>
            <a:r>
              <a:rPr lang="en-US" dirty="0"/>
              <a:t> plagiarize.</a:t>
            </a:r>
          </a:p>
          <a:p>
            <a:pPr lvl="1"/>
            <a:r>
              <a:rPr lang="en-US" dirty="0"/>
              <a:t>Did you know IEEE maintains a list of offenders?</a:t>
            </a:r>
          </a:p>
          <a:p>
            <a:pPr lvl="1"/>
            <a:r>
              <a:rPr lang="en-US" dirty="0"/>
              <a:t>People on the list cannot submit to IEEE conferences.</a:t>
            </a:r>
          </a:p>
          <a:p>
            <a:pPr lvl="1"/>
            <a:r>
              <a:rPr lang="en-US" dirty="0"/>
              <a:t>Have you ever heard of “self-plagiarism”?  Is it OK?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8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Advice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33433"/>
            <a:ext cx="8458200" cy="4876800"/>
          </a:xfrm>
        </p:spPr>
        <p:txBody>
          <a:bodyPr/>
          <a:lstStyle/>
          <a:p>
            <a:r>
              <a:rPr lang="en-US" dirty="0"/>
              <a:t>Know your audience.</a:t>
            </a:r>
          </a:p>
          <a:p>
            <a:r>
              <a:rPr lang="en-US" b="1" dirty="0"/>
              <a:t>Ex:</a:t>
            </a:r>
            <a:r>
              <a:rPr lang="en-US" dirty="0"/>
              <a:t> The following are very different:</a:t>
            </a:r>
          </a:p>
          <a:p>
            <a:pPr lvl="2"/>
            <a:r>
              <a:rPr lang="en-US" dirty="0"/>
              <a:t>A computer vision paper written for a computer vision conference.</a:t>
            </a:r>
          </a:p>
          <a:p>
            <a:pPr lvl="2"/>
            <a:r>
              <a:rPr lang="en-US" dirty="0"/>
              <a:t>A computer vision article written for </a:t>
            </a:r>
            <a:r>
              <a:rPr lang="en-US" i="1" dirty="0"/>
              <a:t>Communications of the ACM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An article on the wonders of computer vision written for a mainstream magazine.</a:t>
            </a:r>
          </a:p>
          <a:p>
            <a:pPr lvl="2"/>
            <a:r>
              <a:rPr lang="en-US" dirty="0"/>
              <a:t>A recommendation letter for a computer vision Ph.D. student.</a:t>
            </a:r>
          </a:p>
          <a:p>
            <a:r>
              <a:rPr lang="en-US" b="1" dirty="0"/>
              <a:t>Question:</a:t>
            </a:r>
            <a:r>
              <a:rPr lang="en-US" dirty="0"/>
              <a:t> Who’s the audience for your dissertation?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0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370A1-1A4E-1D4A-8EAF-985897CB2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Things I Commonly Tell my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7C43A-FBD4-2044-B90C-9848E95FD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76699"/>
            <a:ext cx="9142413" cy="4876800"/>
          </a:xfrm>
        </p:spPr>
        <p:txBody>
          <a:bodyPr/>
          <a:lstStyle/>
          <a:p>
            <a:r>
              <a:rPr lang="en-US" dirty="0"/>
              <a:t>You need to “Strunk and White” it.</a:t>
            </a:r>
          </a:p>
          <a:p>
            <a:pPr lvl="1"/>
            <a:r>
              <a:rPr lang="en-US" dirty="0"/>
              <a:t>Translation: You need to hone the writing to say what needs to be said and no more.</a:t>
            </a:r>
          </a:p>
          <a:p>
            <a:r>
              <a:rPr lang="en-US" dirty="0"/>
              <a:t>You need to “Dan Brown” it.</a:t>
            </a:r>
          </a:p>
          <a:p>
            <a:pPr lvl="1"/>
            <a:r>
              <a:rPr lang="en-US" dirty="0"/>
              <a:t>Translation: It needs more drama/tension.</a:t>
            </a:r>
          </a:p>
          <a:p>
            <a:pPr lvl="1"/>
            <a:r>
              <a:rPr lang="en-US" dirty="0"/>
              <a:t>Ideal: Each section creates some tension that is relieved by the next section (like the chapters of a DB book).</a:t>
            </a:r>
          </a:p>
          <a:p>
            <a:r>
              <a:rPr lang="en-US" dirty="0"/>
              <a:t>You need to figure out what </a:t>
            </a:r>
            <a:r>
              <a:rPr lang="en-US" u="sng" dirty="0"/>
              <a:t>story</a:t>
            </a:r>
            <a:r>
              <a:rPr lang="en-US" dirty="0"/>
              <a:t> you want to tell with your data/experiments.</a:t>
            </a:r>
          </a:p>
          <a:p>
            <a:r>
              <a:rPr lang="en-US" dirty="0"/>
              <a:t>You need to figure out </a:t>
            </a:r>
            <a:r>
              <a:rPr lang="en-US" b="1" u="sng" dirty="0"/>
              <a:t>what you want to teach us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DD0D4E-078E-CE47-A9C9-5915DD5D0C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53773-07A8-6348-A324-20272137A8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Writing  </a:t>
            </a:r>
            <a:fld id="{403047B2-1AC7-46E3-A5E2-8A61A7C14F4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9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Some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4686"/>
            <a:ext cx="9142412" cy="4876800"/>
          </a:xfrm>
        </p:spPr>
        <p:txBody>
          <a:bodyPr/>
          <a:lstStyle/>
          <a:p>
            <a:r>
              <a:rPr lang="en-US" sz="2800" dirty="0"/>
              <a:t>Alum Steve Goddard has a nice webpage with links to </a:t>
            </a:r>
            <a:r>
              <a:rPr lang="en-US" sz="2800" dirty="0">
                <a:hlinkClick r:id="rId3"/>
              </a:rPr>
              <a:t>writing resources</a:t>
            </a:r>
            <a:r>
              <a:rPr lang="en-US" sz="2800" dirty="0" smtClean="0"/>
              <a:t>.</a:t>
            </a:r>
          </a:p>
          <a:p>
            <a:r>
              <a:rPr lang="en-US" sz="2800" dirty="0">
                <a:hlinkClick r:id="rId4"/>
              </a:rPr>
              <a:t>This page</a:t>
            </a:r>
            <a:r>
              <a:rPr lang="en-US" sz="2800" dirty="0"/>
              <a:t> has some good writing tips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800" dirty="0"/>
              <a:t>The </a:t>
            </a:r>
            <a:r>
              <a:rPr lang="en-US" sz="2800" dirty="0">
                <a:hlinkClick r:id="rId5"/>
              </a:rPr>
              <a:t>UNC Writing Center</a:t>
            </a:r>
            <a:r>
              <a:rPr lang="en-US" sz="2800" dirty="0"/>
              <a:t> may be helpful.</a:t>
            </a:r>
          </a:p>
          <a:p>
            <a:r>
              <a:rPr lang="en-US" sz="2800" dirty="0"/>
              <a:t>Several of my students have benefited from their </a:t>
            </a:r>
            <a:r>
              <a:rPr lang="en-US" sz="2800" dirty="0">
                <a:hlinkClick r:id="rId6"/>
              </a:rPr>
              <a:t>Dissertation Boot Camp</a:t>
            </a:r>
            <a:r>
              <a:rPr lang="en-US" sz="2800" dirty="0"/>
              <a:t>.</a:t>
            </a:r>
          </a:p>
          <a:p>
            <a:r>
              <a:rPr lang="en-US" sz="2800" dirty="0"/>
              <a:t>If English isn’t your mother tongue, you may find </a:t>
            </a:r>
            <a:r>
              <a:rPr lang="en-US" sz="2800" dirty="0" err="1">
                <a:hlinkClick r:id="rId7"/>
              </a:rPr>
              <a:t>grammarly</a:t>
            </a:r>
            <a:r>
              <a:rPr lang="en-US" sz="2800" dirty="0"/>
              <a:t> helpful.  Also, consider paying an editor, which is perfectly OK (except for coursework where your writing is being evaluated) but may preclude “last-minute” paper submissions.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5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000AABA8-3519-4C41-A37E-BCBE599E3EAE}" type="slidenum">
              <a:rPr lang="en-US"/>
              <a:pPr/>
              <a:t>2</a:t>
            </a:fld>
            <a:endParaRPr lang="en-US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Applying </a:t>
            </a:r>
            <a:r>
              <a:rPr lang="en-US" u="sng" dirty="0" err="1"/>
              <a:t>Strunk</a:t>
            </a:r>
            <a:r>
              <a:rPr lang="en-US" u="sng" dirty="0"/>
              <a:t> and White (Cont’d)</a:t>
            </a:r>
            <a:endParaRPr lang="en-US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541" y="1065213"/>
            <a:ext cx="8839200" cy="5346700"/>
          </a:xfrm>
        </p:spPr>
        <p:txBody>
          <a:bodyPr/>
          <a:lstStyle/>
          <a:p>
            <a:pPr lvl="2">
              <a:lnSpc>
                <a:spcPct val="90000"/>
              </a:lnSpc>
            </a:pPr>
            <a:r>
              <a:rPr lang="en-US" sz="2000" dirty="0"/>
              <a:t>To performance experiments?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Which is better:</a:t>
            </a:r>
          </a:p>
          <a:p>
            <a:pPr lvl="4">
              <a:lnSpc>
                <a:spcPct val="90000"/>
              </a:lnSpc>
            </a:pPr>
            <a:r>
              <a:rPr lang="en-US" sz="1600" dirty="0"/>
              <a:t> </a:t>
            </a:r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r>
              <a:rPr lang="en-US" sz="1600" dirty="0"/>
              <a:t> 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2300128" y="3374752"/>
            <a:ext cx="16038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2290701" y="2309561"/>
            <a:ext cx="9439" cy="1065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Freeform 9"/>
          <p:cNvSpPr/>
          <p:nvPr/>
        </p:nvSpPr>
        <p:spPr bwMode="auto">
          <a:xfrm>
            <a:off x="2300128" y="2771444"/>
            <a:ext cx="1609971" cy="610084"/>
          </a:xfrm>
          <a:custGeom>
            <a:avLst/>
            <a:gdLst>
              <a:gd name="connsiteX0" fmla="*/ 0 w 2469823"/>
              <a:gd name="connsiteY0" fmla="*/ 904973 h 904973"/>
              <a:gd name="connsiteX1" fmla="*/ 395926 w 2469823"/>
              <a:gd name="connsiteY1" fmla="*/ 612742 h 904973"/>
              <a:gd name="connsiteX2" fmla="*/ 810705 w 2469823"/>
              <a:gd name="connsiteY2" fmla="*/ 659876 h 904973"/>
              <a:gd name="connsiteX3" fmla="*/ 1282046 w 2469823"/>
              <a:gd name="connsiteY3" fmla="*/ 84841 h 904973"/>
              <a:gd name="connsiteX4" fmla="*/ 1659118 w 2469823"/>
              <a:gd name="connsiteY4" fmla="*/ 150829 h 904973"/>
              <a:gd name="connsiteX5" fmla="*/ 2281287 w 2469823"/>
              <a:gd name="connsiteY5" fmla="*/ 697584 h 904973"/>
              <a:gd name="connsiteX6" fmla="*/ 2469823 w 2469823"/>
              <a:gd name="connsiteY6" fmla="*/ 518474 h 90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69823" h="904973">
                <a:moveTo>
                  <a:pt x="0" y="904973"/>
                </a:moveTo>
                <a:cubicBezTo>
                  <a:pt x="130404" y="779282"/>
                  <a:pt x="260809" y="653591"/>
                  <a:pt x="395926" y="612742"/>
                </a:cubicBezTo>
                <a:cubicBezTo>
                  <a:pt x="531043" y="571893"/>
                  <a:pt x="663018" y="747859"/>
                  <a:pt x="810705" y="659876"/>
                </a:cubicBezTo>
                <a:cubicBezTo>
                  <a:pt x="958392" y="571893"/>
                  <a:pt x="1140644" y="169682"/>
                  <a:pt x="1282046" y="84841"/>
                </a:cubicBezTo>
                <a:cubicBezTo>
                  <a:pt x="1423448" y="0"/>
                  <a:pt x="1492578" y="48705"/>
                  <a:pt x="1659118" y="150829"/>
                </a:cubicBezTo>
                <a:cubicBezTo>
                  <a:pt x="1825658" y="252953"/>
                  <a:pt x="2146170" y="636310"/>
                  <a:pt x="2281287" y="697584"/>
                </a:cubicBezTo>
                <a:cubicBezTo>
                  <a:pt x="2416404" y="758858"/>
                  <a:pt x="2443113" y="638666"/>
                  <a:pt x="2469823" y="518474"/>
                </a:cubicBezTo>
              </a:path>
            </a:pathLst>
          </a:custGeom>
          <a:noFill/>
          <a:ln w="15875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2309555" y="2516919"/>
            <a:ext cx="1660154" cy="781671"/>
          </a:xfrm>
          <a:custGeom>
            <a:avLst/>
            <a:gdLst>
              <a:gd name="connsiteX0" fmla="*/ 0 w 2546808"/>
              <a:gd name="connsiteY0" fmla="*/ 1159497 h 1159497"/>
              <a:gd name="connsiteX1" fmla="*/ 282804 w 2546808"/>
              <a:gd name="connsiteY1" fmla="*/ 744718 h 1159497"/>
              <a:gd name="connsiteX2" fmla="*/ 744718 w 2546808"/>
              <a:gd name="connsiteY2" fmla="*/ 1121790 h 1159497"/>
              <a:gd name="connsiteX3" fmla="*/ 1234911 w 2546808"/>
              <a:gd name="connsiteY3" fmla="*/ 810706 h 1159497"/>
              <a:gd name="connsiteX4" fmla="*/ 1885361 w 2546808"/>
              <a:gd name="connsiteY4" fmla="*/ 593889 h 1159497"/>
              <a:gd name="connsiteX5" fmla="*/ 2441542 w 2546808"/>
              <a:gd name="connsiteY5" fmla="*/ 301658 h 1159497"/>
              <a:gd name="connsiteX6" fmla="*/ 2516957 w 2546808"/>
              <a:gd name="connsiteY6" fmla="*/ 0 h 1159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6808" h="1159497">
                <a:moveTo>
                  <a:pt x="0" y="1159497"/>
                </a:moveTo>
                <a:cubicBezTo>
                  <a:pt x="79342" y="955249"/>
                  <a:pt x="158684" y="751002"/>
                  <a:pt x="282804" y="744718"/>
                </a:cubicBezTo>
                <a:cubicBezTo>
                  <a:pt x="406924" y="738434"/>
                  <a:pt x="586034" y="1110792"/>
                  <a:pt x="744718" y="1121790"/>
                </a:cubicBezTo>
                <a:cubicBezTo>
                  <a:pt x="903402" y="1132788"/>
                  <a:pt x="1044804" y="898690"/>
                  <a:pt x="1234911" y="810706"/>
                </a:cubicBezTo>
                <a:cubicBezTo>
                  <a:pt x="1425018" y="722723"/>
                  <a:pt x="1684256" y="678730"/>
                  <a:pt x="1885361" y="593889"/>
                </a:cubicBezTo>
                <a:cubicBezTo>
                  <a:pt x="2086466" y="509048"/>
                  <a:pt x="2336276" y="400640"/>
                  <a:pt x="2441542" y="301658"/>
                </a:cubicBezTo>
                <a:cubicBezTo>
                  <a:pt x="2546808" y="202677"/>
                  <a:pt x="2531882" y="101338"/>
                  <a:pt x="2516957" y="0"/>
                </a:cubicBezTo>
              </a:path>
            </a:pathLst>
          </a:custGeom>
          <a:noFill/>
          <a:ln w="158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318982" y="2026726"/>
            <a:ext cx="1609971" cy="1124844"/>
          </a:xfrm>
          <a:custGeom>
            <a:avLst/>
            <a:gdLst>
              <a:gd name="connsiteX0" fmla="*/ 0 w 2469823"/>
              <a:gd name="connsiteY0" fmla="*/ 1668545 h 1668545"/>
              <a:gd name="connsiteX1" fmla="*/ 443060 w 2469823"/>
              <a:gd name="connsiteY1" fmla="*/ 509048 h 1668545"/>
              <a:gd name="connsiteX2" fmla="*/ 829559 w 2469823"/>
              <a:gd name="connsiteY2" fmla="*/ 838986 h 1668545"/>
              <a:gd name="connsiteX3" fmla="*/ 1659117 w 2469823"/>
              <a:gd name="connsiteY3" fmla="*/ 56561 h 1668545"/>
              <a:gd name="connsiteX4" fmla="*/ 1894787 w 2469823"/>
              <a:gd name="connsiteY4" fmla="*/ 499621 h 1668545"/>
              <a:gd name="connsiteX5" fmla="*/ 2469823 w 2469823"/>
              <a:gd name="connsiteY5" fmla="*/ 952108 h 1668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69823" h="1668545">
                <a:moveTo>
                  <a:pt x="0" y="1668545"/>
                </a:moveTo>
                <a:cubicBezTo>
                  <a:pt x="152400" y="1157926"/>
                  <a:pt x="304800" y="647308"/>
                  <a:pt x="443060" y="509048"/>
                </a:cubicBezTo>
                <a:cubicBezTo>
                  <a:pt x="581320" y="370788"/>
                  <a:pt x="626883" y="914401"/>
                  <a:pt x="829559" y="838986"/>
                </a:cubicBezTo>
                <a:cubicBezTo>
                  <a:pt x="1032235" y="763572"/>
                  <a:pt x="1481579" y="113122"/>
                  <a:pt x="1659117" y="56561"/>
                </a:cubicBezTo>
                <a:cubicBezTo>
                  <a:pt x="1836655" y="0"/>
                  <a:pt x="1759669" y="350363"/>
                  <a:pt x="1894787" y="499621"/>
                </a:cubicBezTo>
                <a:cubicBezTo>
                  <a:pt x="2029905" y="648879"/>
                  <a:pt x="2249864" y="800493"/>
                  <a:pt x="2469823" y="952108"/>
                </a:cubicBezTo>
              </a:path>
            </a:pathLst>
          </a:custGeom>
          <a:noFill/>
          <a:ln w="15875" cap="flat" cmpd="sng" algn="ctr">
            <a:solidFill>
              <a:srgbClr val="0066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2300128" y="2196408"/>
            <a:ext cx="1647865" cy="1010453"/>
          </a:xfrm>
          <a:custGeom>
            <a:avLst/>
            <a:gdLst>
              <a:gd name="connsiteX0" fmla="*/ 0 w 2527955"/>
              <a:gd name="connsiteY0" fmla="*/ 1498862 h 1498862"/>
              <a:gd name="connsiteX1" fmla="*/ 810705 w 2527955"/>
              <a:gd name="connsiteY1" fmla="*/ 414780 h 1498862"/>
              <a:gd name="connsiteX2" fmla="*/ 1376314 w 2527955"/>
              <a:gd name="connsiteY2" fmla="*/ 801278 h 1498862"/>
              <a:gd name="connsiteX3" fmla="*/ 2337848 w 2527955"/>
              <a:gd name="connsiteY3" fmla="*/ 292231 h 1498862"/>
              <a:gd name="connsiteX4" fmla="*/ 2516957 w 2527955"/>
              <a:gd name="connsiteY4" fmla="*/ 0 h 1498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7955" h="1498862">
                <a:moveTo>
                  <a:pt x="0" y="1498862"/>
                </a:moveTo>
                <a:cubicBezTo>
                  <a:pt x="290659" y="1014953"/>
                  <a:pt x="581319" y="531044"/>
                  <a:pt x="810705" y="414780"/>
                </a:cubicBezTo>
                <a:cubicBezTo>
                  <a:pt x="1040091" y="298516"/>
                  <a:pt x="1121790" y="821703"/>
                  <a:pt x="1376314" y="801278"/>
                </a:cubicBezTo>
                <a:cubicBezTo>
                  <a:pt x="1630838" y="780853"/>
                  <a:pt x="2147741" y="425777"/>
                  <a:pt x="2337848" y="292231"/>
                </a:cubicBezTo>
                <a:cubicBezTo>
                  <a:pt x="2527955" y="158685"/>
                  <a:pt x="2522456" y="79342"/>
                  <a:pt x="2516957" y="0"/>
                </a:cubicBezTo>
              </a:path>
            </a:pathLst>
          </a:custGeom>
          <a:noFill/>
          <a:ln w="15875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2300129" y="2238829"/>
            <a:ext cx="1659130" cy="994565"/>
          </a:xfrm>
          <a:custGeom>
            <a:avLst/>
            <a:gdLst>
              <a:gd name="connsiteX0" fmla="*/ 0 w 2545237"/>
              <a:gd name="connsiteY0" fmla="*/ 1475295 h 1475295"/>
              <a:gd name="connsiteX1" fmla="*/ 744718 w 2545237"/>
              <a:gd name="connsiteY1" fmla="*/ 966247 h 1475295"/>
              <a:gd name="connsiteX2" fmla="*/ 989815 w 2545237"/>
              <a:gd name="connsiteY2" fmla="*/ 212103 h 1475295"/>
              <a:gd name="connsiteX3" fmla="*/ 1244338 w 2545237"/>
              <a:gd name="connsiteY3" fmla="*/ 14140 h 1475295"/>
              <a:gd name="connsiteX4" fmla="*/ 1555423 w 2545237"/>
              <a:gd name="connsiteY4" fmla="*/ 296944 h 1475295"/>
              <a:gd name="connsiteX5" fmla="*/ 2158738 w 2545237"/>
              <a:gd name="connsiteY5" fmla="*/ 89554 h 1475295"/>
              <a:gd name="connsiteX6" fmla="*/ 2545237 w 2545237"/>
              <a:gd name="connsiteY6" fmla="*/ 626882 h 1475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5237" h="1475295">
                <a:moveTo>
                  <a:pt x="0" y="1475295"/>
                </a:moveTo>
                <a:cubicBezTo>
                  <a:pt x="289874" y="1326037"/>
                  <a:pt x="579749" y="1176779"/>
                  <a:pt x="744718" y="966247"/>
                </a:cubicBezTo>
                <a:cubicBezTo>
                  <a:pt x="909687" y="755715"/>
                  <a:pt x="906545" y="370788"/>
                  <a:pt x="989815" y="212103"/>
                </a:cubicBezTo>
                <a:cubicBezTo>
                  <a:pt x="1073085" y="53419"/>
                  <a:pt x="1150070" y="0"/>
                  <a:pt x="1244338" y="14140"/>
                </a:cubicBezTo>
                <a:cubicBezTo>
                  <a:pt x="1338606" y="28280"/>
                  <a:pt x="1403023" y="284375"/>
                  <a:pt x="1555423" y="296944"/>
                </a:cubicBezTo>
                <a:cubicBezTo>
                  <a:pt x="1707823" y="309513"/>
                  <a:pt x="1993769" y="34564"/>
                  <a:pt x="2158738" y="89554"/>
                </a:cubicBezTo>
                <a:cubicBezTo>
                  <a:pt x="2323707" y="144544"/>
                  <a:pt x="2434472" y="385713"/>
                  <a:pt x="2545237" y="626882"/>
                </a:cubicBezTo>
              </a:path>
            </a:pathLst>
          </a:custGeom>
          <a:noFill/>
          <a:ln w="15875" cap="flat" cmpd="sng" algn="ctr">
            <a:solidFill>
              <a:srgbClr val="660066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2301696" y="6025307"/>
            <a:ext cx="24603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2292269" y="4290775"/>
            <a:ext cx="0" cy="17345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Freeform 16"/>
          <p:cNvSpPr/>
          <p:nvPr/>
        </p:nvSpPr>
        <p:spPr bwMode="auto">
          <a:xfrm>
            <a:off x="2301696" y="5110907"/>
            <a:ext cx="2469823" cy="904973"/>
          </a:xfrm>
          <a:custGeom>
            <a:avLst/>
            <a:gdLst>
              <a:gd name="connsiteX0" fmla="*/ 0 w 2469823"/>
              <a:gd name="connsiteY0" fmla="*/ 904973 h 904973"/>
              <a:gd name="connsiteX1" fmla="*/ 395926 w 2469823"/>
              <a:gd name="connsiteY1" fmla="*/ 612742 h 904973"/>
              <a:gd name="connsiteX2" fmla="*/ 810705 w 2469823"/>
              <a:gd name="connsiteY2" fmla="*/ 659876 h 904973"/>
              <a:gd name="connsiteX3" fmla="*/ 1282046 w 2469823"/>
              <a:gd name="connsiteY3" fmla="*/ 84841 h 904973"/>
              <a:gd name="connsiteX4" fmla="*/ 1659118 w 2469823"/>
              <a:gd name="connsiteY4" fmla="*/ 150829 h 904973"/>
              <a:gd name="connsiteX5" fmla="*/ 2281287 w 2469823"/>
              <a:gd name="connsiteY5" fmla="*/ 697584 h 904973"/>
              <a:gd name="connsiteX6" fmla="*/ 2469823 w 2469823"/>
              <a:gd name="connsiteY6" fmla="*/ 518474 h 90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69823" h="904973">
                <a:moveTo>
                  <a:pt x="0" y="904973"/>
                </a:moveTo>
                <a:cubicBezTo>
                  <a:pt x="130404" y="779282"/>
                  <a:pt x="260809" y="653591"/>
                  <a:pt x="395926" y="612742"/>
                </a:cubicBezTo>
                <a:cubicBezTo>
                  <a:pt x="531043" y="571893"/>
                  <a:pt x="663018" y="747859"/>
                  <a:pt x="810705" y="659876"/>
                </a:cubicBezTo>
                <a:cubicBezTo>
                  <a:pt x="958392" y="571893"/>
                  <a:pt x="1140644" y="169682"/>
                  <a:pt x="1282046" y="84841"/>
                </a:cubicBezTo>
                <a:cubicBezTo>
                  <a:pt x="1423448" y="0"/>
                  <a:pt x="1492578" y="48705"/>
                  <a:pt x="1659118" y="150829"/>
                </a:cubicBezTo>
                <a:cubicBezTo>
                  <a:pt x="1825658" y="252953"/>
                  <a:pt x="2146170" y="636310"/>
                  <a:pt x="2281287" y="697584"/>
                </a:cubicBezTo>
                <a:cubicBezTo>
                  <a:pt x="2416404" y="758858"/>
                  <a:pt x="2443113" y="638666"/>
                  <a:pt x="2469823" y="518474"/>
                </a:cubicBezTo>
              </a:path>
            </a:pathLst>
          </a:custGeom>
          <a:noFill/>
          <a:ln w="15875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2311123" y="4856383"/>
            <a:ext cx="2546808" cy="1159497"/>
          </a:xfrm>
          <a:custGeom>
            <a:avLst/>
            <a:gdLst>
              <a:gd name="connsiteX0" fmla="*/ 0 w 2546808"/>
              <a:gd name="connsiteY0" fmla="*/ 1159497 h 1159497"/>
              <a:gd name="connsiteX1" fmla="*/ 282804 w 2546808"/>
              <a:gd name="connsiteY1" fmla="*/ 744718 h 1159497"/>
              <a:gd name="connsiteX2" fmla="*/ 744718 w 2546808"/>
              <a:gd name="connsiteY2" fmla="*/ 1121790 h 1159497"/>
              <a:gd name="connsiteX3" fmla="*/ 1234911 w 2546808"/>
              <a:gd name="connsiteY3" fmla="*/ 810706 h 1159497"/>
              <a:gd name="connsiteX4" fmla="*/ 1885361 w 2546808"/>
              <a:gd name="connsiteY4" fmla="*/ 593889 h 1159497"/>
              <a:gd name="connsiteX5" fmla="*/ 2441542 w 2546808"/>
              <a:gd name="connsiteY5" fmla="*/ 301658 h 1159497"/>
              <a:gd name="connsiteX6" fmla="*/ 2516957 w 2546808"/>
              <a:gd name="connsiteY6" fmla="*/ 0 h 1159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6808" h="1159497">
                <a:moveTo>
                  <a:pt x="0" y="1159497"/>
                </a:moveTo>
                <a:cubicBezTo>
                  <a:pt x="79342" y="955249"/>
                  <a:pt x="158684" y="751002"/>
                  <a:pt x="282804" y="744718"/>
                </a:cubicBezTo>
                <a:cubicBezTo>
                  <a:pt x="406924" y="738434"/>
                  <a:pt x="586034" y="1110792"/>
                  <a:pt x="744718" y="1121790"/>
                </a:cubicBezTo>
                <a:cubicBezTo>
                  <a:pt x="903402" y="1132788"/>
                  <a:pt x="1044804" y="898690"/>
                  <a:pt x="1234911" y="810706"/>
                </a:cubicBezTo>
                <a:cubicBezTo>
                  <a:pt x="1425018" y="722723"/>
                  <a:pt x="1684256" y="678730"/>
                  <a:pt x="1885361" y="593889"/>
                </a:cubicBezTo>
                <a:cubicBezTo>
                  <a:pt x="2086466" y="509048"/>
                  <a:pt x="2336276" y="400640"/>
                  <a:pt x="2441542" y="301658"/>
                </a:cubicBezTo>
                <a:cubicBezTo>
                  <a:pt x="2546808" y="202677"/>
                  <a:pt x="2531882" y="101338"/>
                  <a:pt x="2516957" y="0"/>
                </a:cubicBezTo>
              </a:path>
            </a:pathLst>
          </a:custGeom>
          <a:noFill/>
          <a:ln w="158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10473" y="6052007"/>
            <a:ext cx="1731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number of processors</a:t>
            </a:r>
          </a:p>
        </p:txBody>
      </p:sp>
      <p:sp>
        <p:nvSpPr>
          <p:cNvPr id="23" name="TextBox 22"/>
          <p:cNvSpPr txBox="1"/>
          <p:nvPr/>
        </p:nvSpPr>
        <p:spPr>
          <a:xfrm rot="16200000">
            <a:off x="1481587" y="4705545"/>
            <a:ext cx="1247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execution time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35951" y="4779389"/>
            <a:ext cx="1168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Jim’s Method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28092" y="5553971"/>
            <a:ext cx="12183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CC"/>
                </a:solidFill>
              </a:rPr>
              <a:t>Don’s </a:t>
            </a:r>
            <a:r>
              <a:rPr lang="en-US" sz="1400" dirty="0">
                <a:solidFill>
                  <a:srgbClr val="0000CC"/>
                </a:solidFill>
              </a:rPr>
              <a:t>Method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15000" y="2425700"/>
            <a:ext cx="2844800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hlinkClick r:id="rId2"/>
              </a:rPr>
              <a:t>good source </a:t>
            </a:r>
            <a:r>
              <a:rPr lang="en-US" dirty="0" smtClean="0"/>
              <a:t>of the</a:t>
            </a:r>
          </a:p>
          <a:p>
            <a:r>
              <a:rPr lang="en-US" dirty="0" smtClean="0"/>
              <a:t>do’s and </a:t>
            </a:r>
            <a:r>
              <a:rPr lang="en-US" dirty="0" err="1" smtClean="0"/>
              <a:t>don’t’s</a:t>
            </a:r>
            <a:r>
              <a:rPr lang="en-US" dirty="0" smtClean="0"/>
              <a:t> of graphs.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A5966-0938-944D-8299-DF4E23CAB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The World Before Strunk &amp; White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99FBE-A560-884F-9DAB-922838F10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46068"/>
            <a:ext cx="8458200" cy="5149931"/>
          </a:xfrm>
        </p:spPr>
        <p:txBody>
          <a:bodyPr/>
          <a:lstStyle/>
          <a:p>
            <a:r>
              <a:rPr lang="en-US" dirty="0"/>
              <a:t>Beginning of Thomas Wolfe’s (famous UNC author) </a:t>
            </a:r>
            <a:r>
              <a:rPr lang="en-US" i="1" dirty="0"/>
              <a:t>Look Homeward Angel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Use short, punchy                                               sentences!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16468E-2D13-AA4D-B487-63C8A7F4CF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3DC36-1BE4-CE47-A554-CE78E2CD85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Writing  </a:t>
            </a:r>
            <a:fld id="{403047B2-1AC7-46E3-A5E2-8A61A7C14F4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0B52B3-09CA-D345-A06C-790DAD5DBDE9}"/>
              </a:ext>
            </a:extLst>
          </p:cNvPr>
          <p:cNvSpPr txBox="1"/>
          <p:nvPr/>
        </p:nvSpPr>
        <p:spPr>
          <a:xfrm>
            <a:off x="4068513" y="2177855"/>
            <a:ext cx="3932487" cy="41319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 destiny that leads the English to the Dutch is strange enough;</a:t>
            </a:r>
          </a:p>
          <a:p>
            <a:r>
              <a:rPr lang="en-US" sz="1050" dirty="0"/>
              <a:t>but one that leads from Epsom into Pennsylvania, and thence into</a:t>
            </a:r>
          </a:p>
          <a:p>
            <a:r>
              <a:rPr lang="en-US" sz="1050" dirty="0"/>
              <a:t>the hills that shut in Altamont over the proud coral cry of the</a:t>
            </a:r>
          </a:p>
          <a:p>
            <a:r>
              <a:rPr lang="en-US" sz="1050" dirty="0"/>
              <a:t>cock, and the soft stone smile of an angel, is touched by that dark</a:t>
            </a:r>
          </a:p>
          <a:p>
            <a:r>
              <a:rPr lang="en-US" sz="1050" dirty="0"/>
              <a:t>miracle of chance which makes new magic in a dusty world.</a:t>
            </a:r>
            <a:br>
              <a:rPr lang="en-US" sz="1050" dirty="0"/>
            </a:br>
            <a:endParaRPr lang="en-US" sz="1050" dirty="0"/>
          </a:p>
          <a:p>
            <a:r>
              <a:rPr lang="en-US" sz="1050" dirty="0"/>
              <a:t>Each of us is all the sums he has not counted: subtract us into</a:t>
            </a:r>
          </a:p>
          <a:p>
            <a:r>
              <a:rPr lang="en-US" sz="1050" dirty="0"/>
              <a:t>nakedness and night again, and you shall see begin in Crete four</a:t>
            </a:r>
          </a:p>
          <a:p>
            <a:r>
              <a:rPr lang="en-US" sz="1050" dirty="0"/>
              <a:t>thousand years ago the love that ended yesterday in Texas.</a:t>
            </a:r>
            <a:br>
              <a:rPr lang="en-US" sz="1050" dirty="0"/>
            </a:br>
            <a:endParaRPr lang="en-US" sz="1050" dirty="0"/>
          </a:p>
          <a:p>
            <a:r>
              <a:rPr lang="en-US" sz="1050" dirty="0"/>
              <a:t>The seed of our destruction will blossom in the desert, the alexin</a:t>
            </a:r>
          </a:p>
          <a:p>
            <a:r>
              <a:rPr lang="en-US" sz="1050" dirty="0"/>
              <a:t>of our cure grows by a mountain rock, and our lives are haunted by</a:t>
            </a:r>
          </a:p>
          <a:p>
            <a:r>
              <a:rPr lang="en-US" sz="1050" dirty="0"/>
              <a:t>a Georgia slattern, because a London cut-purse went unhung.  Each</a:t>
            </a:r>
          </a:p>
          <a:p>
            <a:r>
              <a:rPr lang="en-US" sz="1050" dirty="0"/>
              <a:t>moment is the fruit of forty thousand years.  The minute-winning</a:t>
            </a:r>
          </a:p>
          <a:p>
            <a:r>
              <a:rPr lang="en-US" sz="1050" dirty="0"/>
              <a:t>days, like flies, buzz home to death, and every moment is a window</a:t>
            </a:r>
          </a:p>
          <a:p>
            <a:r>
              <a:rPr lang="en-US" sz="1050" dirty="0"/>
              <a:t>on all time.</a:t>
            </a:r>
          </a:p>
          <a:p>
            <a:endParaRPr lang="en-US" sz="1050" dirty="0"/>
          </a:p>
          <a:p>
            <a:r>
              <a:rPr lang="en-US" sz="1050" dirty="0"/>
              <a:t>This is a moment:</a:t>
            </a:r>
            <a:br>
              <a:rPr lang="en-US" sz="1050" dirty="0"/>
            </a:br>
            <a:endParaRPr lang="en-US" sz="1050" dirty="0"/>
          </a:p>
          <a:p>
            <a:r>
              <a:rPr lang="en-US" sz="1050" dirty="0"/>
              <a:t>An Englishman named Gilbert Gaunt, which he later changed to Gant</a:t>
            </a:r>
          </a:p>
          <a:p>
            <a:r>
              <a:rPr lang="en-US" sz="1050" dirty="0"/>
              <a:t>(a concession probably to Yankee phonetics), having come to</a:t>
            </a:r>
          </a:p>
          <a:p>
            <a:r>
              <a:rPr lang="en-US" sz="1050" dirty="0"/>
              <a:t>Baltimore from Bristol in 1837 on a sailing vessel, soon let the</a:t>
            </a:r>
          </a:p>
          <a:p>
            <a:r>
              <a:rPr lang="en-US" sz="1050" dirty="0"/>
              <a:t>profits of a public house which he had purchased roll down his</a:t>
            </a:r>
          </a:p>
          <a:p>
            <a:r>
              <a:rPr lang="en-US" sz="1050" dirty="0"/>
              <a:t>improvident gullet.  ….</a:t>
            </a:r>
          </a:p>
          <a:p>
            <a:endParaRPr lang="en-US" sz="105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8F22473-BECD-FF4F-BF84-810F812D031F}"/>
              </a:ext>
            </a:extLst>
          </p:cNvPr>
          <p:cNvGrpSpPr/>
          <p:nvPr/>
        </p:nvGrpSpPr>
        <p:grpSpPr>
          <a:xfrm>
            <a:off x="680230" y="1923804"/>
            <a:ext cx="7320769" cy="1330036"/>
            <a:chOff x="680230" y="1923804"/>
            <a:chExt cx="7320769" cy="1330036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97CEEA8-B333-D74C-882A-6CA20D9F1482}"/>
                </a:ext>
              </a:extLst>
            </p:cNvPr>
            <p:cNvSpPr/>
            <p:nvPr/>
          </p:nvSpPr>
          <p:spPr bwMode="auto">
            <a:xfrm>
              <a:off x="3657600" y="1923804"/>
              <a:ext cx="4343399" cy="1330036"/>
            </a:xfrm>
            <a:prstGeom prst="ellipse">
              <a:avLst/>
            </a:prstGeom>
            <a:noFill/>
            <a:ln w="38100" cap="flat" cmpd="sng" algn="ctr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5E8F772-5890-D241-B867-D89DCC60839A}"/>
                </a:ext>
              </a:extLst>
            </p:cNvPr>
            <p:cNvSpPr txBox="1"/>
            <p:nvPr/>
          </p:nvSpPr>
          <p:spPr>
            <a:xfrm>
              <a:off x="680230" y="2177855"/>
              <a:ext cx="27719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This is </a:t>
              </a:r>
              <a:r>
                <a:rPr lang="en-US" u="sng" dirty="0"/>
                <a:t>one</a:t>
              </a:r>
              <a:r>
                <a:rPr lang="en-US" dirty="0"/>
                <a:t> sentence!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714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How To Write a Document</a:t>
            </a:r>
            <a:br>
              <a:rPr lang="en-US" u="sng" dirty="0"/>
            </a:br>
            <a:r>
              <a:rPr lang="en-US" sz="2400" dirty="0"/>
              <a:t>(For me, it’s a three step process)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510" y="1002379"/>
            <a:ext cx="8559539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Begin by creating an outline.</a:t>
            </a:r>
          </a:p>
          <a:p>
            <a:pPr lvl="1"/>
            <a:r>
              <a:rPr lang="en-US" dirty="0"/>
              <a:t>Like your high school English teacher taught you.</a:t>
            </a:r>
          </a:p>
          <a:p>
            <a:pPr lvl="2"/>
            <a:r>
              <a:rPr lang="en-US" dirty="0"/>
              <a:t>It works!</a:t>
            </a:r>
          </a:p>
          <a:p>
            <a:pPr lvl="1"/>
            <a:r>
              <a:rPr lang="en-US" dirty="0"/>
              <a:t>I like to take outlines down to the paragraph level.</a:t>
            </a:r>
          </a:p>
          <a:p>
            <a:pPr lvl="1"/>
            <a:r>
              <a:rPr lang="en-US" dirty="0"/>
              <a:t>An outline doesn’t have to be a work of art.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rough text.</a:t>
            </a:r>
          </a:p>
          <a:p>
            <a:pPr lvl="1"/>
            <a:r>
              <a:rPr lang="en-US" dirty="0"/>
              <a:t>I think this is the hardest part. </a:t>
            </a:r>
          </a:p>
          <a:p>
            <a:pPr lvl="1"/>
            <a:r>
              <a:rPr lang="en-US" dirty="0"/>
              <a:t>This is where I have to really figure out what I want to say.</a:t>
            </a:r>
          </a:p>
          <a:p>
            <a:pPr lvl="2"/>
            <a:r>
              <a:rPr lang="en-US" dirty="0"/>
              <a:t>Ex: My outline might say “discuss related work on blah.”  Roughing this into text may take a lot of </a:t>
            </a:r>
            <a:r>
              <a:rPr lang="en-US" dirty="0" err="1"/>
              <a:t>Googling</a:t>
            </a:r>
            <a:r>
              <a:rPr lang="en-US" dirty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How To Write a Document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510" y="1002379"/>
            <a:ext cx="8559539" cy="48768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Make it beautiful.</a:t>
            </a:r>
          </a:p>
          <a:p>
            <a:pPr lvl="1"/>
            <a:r>
              <a:rPr lang="en-US" dirty="0"/>
              <a:t>To me, this is the enjoyable part.</a:t>
            </a:r>
          </a:p>
          <a:p>
            <a:pPr lvl="1"/>
            <a:r>
              <a:rPr lang="en-US" dirty="0"/>
              <a:t>This is an artistic exercise.</a:t>
            </a:r>
          </a:p>
          <a:p>
            <a:pPr lvl="1"/>
            <a:endParaRPr lang="en-US" dirty="0"/>
          </a:p>
          <a:p>
            <a:r>
              <a:rPr lang="en-US" dirty="0"/>
              <a:t>BTW, it’s OK if the final product deviates from your original outline.  The outline just gives you a starting point.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14A67-2C98-A549-AE18-288F65F29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Outlines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BF486-3B32-5843-B2F1-CBF6E8887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676895"/>
            <a:ext cx="9142413" cy="5181600"/>
          </a:xfrm>
        </p:spPr>
        <p:txBody>
          <a:bodyPr/>
          <a:lstStyle/>
          <a:p>
            <a:r>
              <a:rPr lang="en-US" dirty="0"/>
              <a:t>Fortunately for us, we’re not producing the next great work of fiction.  Most of what we write is pretty formulaic.</a:t>
            </a:r>
          </a:p>
          <a:p>
            <a:r>
              <a:rPr lang="en-US" dirty="0"/>
              <a:t>My standard outline for an intro:</a:t>
            </a:r>
          </a:p>
          <a:p>
            <a:pPr lvl="2"/>
            <a:r>
              <a:rPr lang="en-US" dirty="0"/>
              <a:t>Para 1: Set the stage.</a:t>
            </a:r>
          </a:p>
          <a:p>
            <a:pPr lvl="2"/>
            <a:r>
              <a:rPr lang="en-US" dirty="0"/>
              <a:t>Para 2: “Unfortunately,…”  Point out something that is “broken”.</a:t>
            </a:r>
          </a:p>
          <a:p>
            <a:pPr lvl="2"/>
            <a:r>
              <a:rPr lang="en-US" dirty="0"/>
              <a:t>Para 3: Focus of this paper: fix the broken thing.</a:t>
            </a:r>
          </a:p>
          <a:p>
            <a:pPr lvl="2"/>
            <a:r>
              <a:rPr lang="en-US" dirty="0"/>
              <a:t>Several paras on prior work to provide context for explaining my contributions (with a para label “Prior work”).</a:t>
            </a:r>
          </a:p>
          <a:p>
            <a:pPr lvl="2"/>
            <a:r>
              <a:rPr lang="en-US" dirty="0"/>
              <a:t>Several paras explaining my contributions (with a para label “Contributions”).  </a:t>
            </a:r>
          </a:p>
          <a:p>
            <a:pPr lvl="2"/>
            <a:r>
              <a:rPr lang="en-US" dirty="0"/>
              <a:t>A para on the paper’s organization.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96C0A8-AF21-4244-B83A-71CF081E50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E9AF60-69E0-9F44-8217-96525A7BF7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Writing  </a:t>
            </a:r>
            <a:fld id="{403047B2-1AC7-46E3-A5E2-8A61A7C14F4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09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My Principles for Good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219200"/>
            <a:ext cx="8577943" cy="4876800"/>
          </a:xfrm>
        </p:spPr>
        <p:txBody>
          <a:bodyPr/>
          <a:lstStyle/>
          <a:p>
            <a:r>
              <a:rPr lang="en-US" dirty="0"/>
              <a:t>For me, good writing is about having</a:t>
            </a:r>
          </a:p>
          <a:p>
            <a:pPr lvl="1"/>
            <a:r>
              <a:rPr lang="en-US" b="1" u="sng" dirty="0"/>
              <a:t>good content</a:t>
            </a:r>
          </a:p>
          <a:p>
            <a:pPr lvl="2"/>
            <a:r>
              <a:rPr lang="en-US" dirty="0"/>
              <a:t>You need something interesting to say.</a:t>
            </a:r>
          </a:p>
          <a:p>
            <a:pPr lvl="1"/>
            <a:r>
              <a:rPr lang="en-US" b="1" u="sng" dirty="0"/>
              <a:t>good flow</a:t>
            </a:r>
          </a:p>
          <a:p>
            <a:pPr lvl="2"/>
            <a:r>
              <a:rPr lang="en-US" dirty="0"/>
              <a:t>Ideas need to be presented in the right order.</a:t>
            </a:r>
          </a:p>
          <a:p>
            <a:pPr lvl="2"/>
            <a:r>
              <a:rPr lang="en-US" dirty="0"/>
              <a:t>Complexity needs to be exposed at a rate that’s not too fast.</a:t>
            </a:r>
          </a:p>
          <a:p>
            <a:pPr lvl="2"/>
            <a:r>
              <a:rPr lang="en-US" dirty="0"/>
              <a:t>Sections 1,…,N should set up Section N+1.</a:t>
            </a:r>
          </a:p>
          <a:p>
            <a:pPr lvl="2"/>
            <a:r>
              <a:rPr lang="en-US" dirty="0"/>
              <a:t>In a section, Paragraph N (along with prior paragraphs) should set up Paragraph N+1.</a:t>
            </a:r>
          </a:p>
          <a:p>
            <a:pPr lvl="2"/>
            <a:r>
              <a:rPr lang="en-US" dirty="0"/>
              <a:t>In a paragraph, Sentence N should follow from the previous sentences.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1524"/>
            <a:ext cx="8458200" cy="4876800"/>
          </a:xfrm>
        </p:spPr>
        <p:txBody>
          <a:bodyPr/>
          <a:lstStyle/>
          <a:p>
            <a:pPr lvl="1"/>
            <a:r>
              <a:rPr lang="en-US" b="1" u="sng" dirty="0"/>
              <a:t>good pattern matching</a:t>
            </a:r>
          </a:p>
          <a:p>
            <a:pPr lvl="2"/>
            <a:r>
              <a:rPr lang="en-US" dirty="0"/>
              <a:t>This is bad:</a:t>
            </a:r>
          </a:p>
          <a:p>
            <a:pPr lvl="3"/>
            <a:r>
              <a:rPr lang="en-US" dirty="0"/>
              <a:t>“We present a new scheduling framework for supporting real-time tasks.  Using this scheduling environment, it is possible to meet a wider range of timing constraints.”</a:t>
            </a:r>
          </a:p>
          <a:p>
            <a:pPr lvl="2"/>
            <a:r>
              <a:rPr lang="en-US" dirty="0"/>
              <a:t>This is bad:</a:t>
            </a:r>
          </a:p>
          <a:p>
            <a:pPr marL="1200150" lvl="3" indent="0">
              <a:buNone/>
            </a:pPr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r>
              <a:rPr lang="en-US" dirty="0"/>
              <a:t>Properly label expressions and important conclusions and refer to the labels!  Don’t make readers hunt for them!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23731" y="3729033"/>
            <a:ext cx="4783678" cy="1323439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x = y + 15</a:t>
            </a:r>
          </a:p>
          <a:p>
            <a:r>
              <a:rPr lang="en-US" sz="1600" dirty="0"/>
              <a:t>…2 pages elapse…</a:t>
            </a:r>
          </a:p>
          <a:p>
            <a:r>
              <a:rPr lang="en-US" sz="1600" dirty="0"/>
              <a:t>z = x + 5</a:t>
            </a:r>
          </a:p>
          <a:p>
            <a:r>
              <a:rPr lang="en-US" sz="1600" dirty="0"/>
              <a:t>…2 more pages elapse…</a:t>
            </a:r>
          </a:p>
          <a:p>
            <a:r>
              <a:rPr lang="en-US" sz="1600" dirty="0"/>
              <a:t>“From our prior assertions, we can see that z = y + 20.”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98682"/>
            <a:ext cx="9144000" cy="4876800"/>
          </a:xfrm>
        </p:spPr>
        <p:txBody>
          <a:bodyPr/>
          <a:lstStyle/>
          <a:p>
            <a:pPr lvl="1"/>
            <a:r>
              <a:rPr lang="en-US" b="1" u="sng" dirty="0"/>
              <a:t>good vocabulary</a:t>
            </a:r>
          </a:p>
          <a:p>
            <a:pPr lvl="2"/>
            <a:r>
              <a:rPr lang="en-US" dirty="0"/>
              <a:t>Don’t come across sounding like a high school kid!</a:t>
            </a:r>
          </a:p>
          <a:p>
            <a:pPr lvl="3"/>
            <a:r>
              <a:rPr lang="en-US" dirty="0"/>
              <a:t>Also avoid that “high school kid start to a paper”: “Computers are changing the world today…”.</a:t>
            </a:r>
          </a:p>
          <a:p>
            <a:pPr lvl="2"/>
            <a:r>
              <a:rPr lang="en-US" dirty="0"/>
              <a:t>You learned those SAT words for a reason!  Use them!</a:t>
            </a:r>
          </a:p>
          <a:p>
            <a:pPr lvl="3"/>
            <a:r>
              <a:rPr lang="en-US" dirty="0"/>
              <a:t>At least, the ones that aren’t too esoteric (BTW, that’s an SAT word).</a:t>
            </a:r>
          </a:p>
          <a:p>
            <a:pPr lvl="3"/>
            <a:r>
              <a:rPr lang="en-US" dirty="0"/>
              <a:t>An online thesaurus can be very helpful here.</a:t>
            </a:r>
          </a:p>
          <a:p>
            <a:pPr lvl="2"/>
            <a:r>
              <a:rPr lang="en-US" dirty="0"/>
              <a:t>Which is better:</a:t>
            </a:r>
          </a:p>
          <a:p>
            <a:pPr lvl="3"/>
            <a:r>
              <a:rPr lang="en-US" dirty="0"/>
              <a:t>Prior work on memory allocation has had a lot of impact.</a:t>
            </a:r>
          </a:p>
          <a:p>
            <a:pPr lvl="3"/>
            <a:r>
              <a:rPr lang="en-US" dirty="0"/>
              <a:t>Prior work on memory allocation has had significant impact.</a:t>
            </a:r>
          </a:p>
          <a:p>
            <a:pPr lvl="2"/>
            <a:r>
              <a:rPr lang="en-US" dirty="0"/>
              <a:t>Which is better:</a:t>
            </a:r>
          </a:p>
          <a:p>
            <a:pPr lvl="3"/>
            <a:r>
              <a:rPr lang="en-US" dirty="0"/>
              <a:t>Our algorithm exhibits overheads that are about the same as those of the naïve algorithm.</a:t>
            </a:r>
          </a:p>
          <a:p>
            <a:pPr lvl="3"/>
            <a:r>
              <a:rPr lang="en-US" dirty="0"/>
              <a:t>Our algorithm exhibits overheads commensurate with those of the naïve algorithm.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.pot">
  <a:themeElements>
    <a:clrScheme name="">
      <a:dk1>
        <a:srgbClr val="000000"/>
      </a:dk1>
      <a:lt1>
        <a:srgbClr val="FFFFCC"/>
      </a:lt1>
      <a:dk2>
        <a:srgbClr val="0033CC"/>
      </a:dk2>
      <a:lt2>
        <a:srgbClr val="969696"/>
      </a:lt2>
      <a:accent1>
        <a:srgbClr val="6699FF"/>
      </a:accent1>
      <a:accent2>
        <a:srgbClr val="99FFCC"/>
      </a:accent2>
      <a:accent3>
        <a:srgbClr val="FFFFE2"/>
      </a:accent3>
      <a:accent4>
        <a:srgbClr val="000000"/>
      </a:accent4>
      <a:accent5>
        <a:srgbClr val="B8CAFF"/>
      </a:accent5>
      <a:accent6>
        <a:srgbClr val="8AE7B9"/>
      </a:accent6>
      <a:hlink>
        <a:srgbClr val="0033CC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 cap="flat" cmpd="sng" algn="ctr">
          <a:solidFill>
            <a:schemeClr val="tx1"/>
          </a:solidFill>
          <a:prstDash val="dashDot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17167</TotalTime>
  <Words>1800</Words>
  <Application>Microsoft Office PowerPoint</Application>
  <PresentationFormat>On-screen Show (4:3)</PresentationFormat>
  <Paragraphs>228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Symbol</vt:lpstr>
      <vt:lpstr>Times New Roman</vt:lpstr>
      <vt:lpstr>Wingdings</vt:lpstr>
      <vt:lpstr>Blank Presentation.pot</vt:lpstr>
      <vt:lpstr>Some (Random) Thoughts on Writing</vt:lpstr>
      <vt:lpstr>Applying Strunk and White (Cont’d)</vt:lpstr>
      <vt:lpstr>The World Before Strunk &amp; White</vt:lpstr>
      <vt:lpstr>How To Write a Document (For me, it’s a three step process)</vt:lpstr>
      <vt:lpstr>How To Write a Document (Cont’d)</vt:lpstr>
      <vt:lpstr>Outlines</vt:lpstr>
      <vt:lpstr>My Principles for Good Writing</vt:lpstr>
      <vt:lpstr>Principles (Cont’d)</vt:lpstr>
      <vt:lpstr>Principles (Cont’d)</vt:lpstr>
      <vt:lpstr>Some (Random) General Advice</vt:lpstr>
      <vt:lpstr>Advice (Cont’d)</vt:lpstr>
      <vt:lpstr>Advice (Cont’d)</vt:lpstr>
      <vt:lpstr>Advice (Cont’d)</vt:lpstr>
      <vt:lpstr>Advice (Cont’d)</vt:lpstr>
      <vt:lpstr>Advice (Cont’d)</vt:lpstr>
      <vt:lpstr>Things I Commonly Tell my Students</vt:lpstr>
      <vt:lpstr>Some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247</dc:title>
  <dc:creator>Anderson</dc:creator>
  <cp:lastModifiedBy>Administrator</cp:lastModifiedBy>
  <cp:revision>457</cp:revision>
  <cp:lastPrinted>2001-03-26T20:29:17Z</cp:lastPrinted>
  <dcterms:created xsi:type="dcterms:W3CDTF">1995-06-17T23:31:02Z</dcterms:created>
  <dcterms:modified xsi:type="dcterms:W3CDTF">2023-02-23T17:14:10Z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moir@cs.pitt.edu</vt:lpwstr>
  </property>
  <property fmtid="{D5CDD505-2E9C-101B-9397-08002B2CF9AE}" pid="8" name="HomePage">
    <vt:lpwstr>http://www.cs.pitt.edu/~moir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8454143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D:\My Documents</vt:lpwstr>
  </property>
</Properties>
</file>