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5"/>
  </p:notesMasterIdLst>
  <p:sldIdLst>
    <p:sldId id="256" r:id="rId2"/>
    <p:sldId id="259" r:id="rId3"/>
    <p:sldId id="257" r:id="rId4"/>
    <p:sldId id="333" r:id="rId5"/>
    <p:sldId id="335" r:id="rId6"/>
    <p:sldId id="336" r:id="rId7"/>
    <p:sldId id="337" r:id="rId8"/>
    <p:sldId id="338" r:id="rId9"/>
    <p:sldId id="339" r:id="rId10"/>
    <p:sldId id="340" r:id="rId11"/>
    <p:sldId id="342" r:id="rId12"/>
    <p:sldId id="371" r:id="rId13"/>
    <p:sldId id="344" r:id="rId14"/>
    <p:sldId id="343" r:id="rId15"/>
    <p:sldId id="341" r:id="rId16"/>
    <p:sldId id="345" r:id="rId17"/>
    <p:sldId id="347" r:id="rId18"/>
    <p:sldId id="348" r:id="rId19"/>
    <p:sldId id="372" r:id="rId20"/>
    <p:sldId id="349" r:id="rId21"/>
    <p:sldId id="350" r:id="rId22"/>
    <p:sldId id="351" r:id="rId23"/>
    <p:sldId id="353" r:id="rId24"/>
    <p:sldId id="367" r:id="rId25"/>
    <p:sldId id="368" r:id="rId26"/>
    <p:sldId id="369" r:id="rId27"/>
    <p:sldId id="354" r:id="rId28"/>
    <p:sldId id="355" r:id="rId29"/>
    <p:sldId id="356" r:id="rId30"/>
    <p:sldId id="357" r:id="rId31"/>
    <p:sldId id="352" r:id="rId32"/>
    <p:sldId id="332" r:id="rId33"/>
    <p:sldId id="360" r:id="rId34"/>
    <p:sldId id="359" r:id="rId35"/>
    <p:sldId id="361" r:id="rId36"/>
    <p:sldId id="362" r:id="rId37"/>
    <p:sldId id="363" r:id="rId38"/>
    <p:sldId id="364" r:id="rId39"/>
    <p:sldId id="366" r:id="rId40"/>
    <p:sldId id="258" r:id="rId41"/>
    <p:sldId id="260" r:id="rId42"/>
    <p:sldId id="261" r:id="rId43"/>
    <p:sldId id="262" r:id="rId44"/>
    <p:sldId id="264" r:id="rId45"/>
    <p:sldId id="263" r:id="rId46"/>
    <p:sldId id="265" r:id="rId47"/>
    <p:sldId id="266" r:id="rId48"/>
    <p:sldId id="270" r:id="rId49"/>
    <p:sldId id="271" r:id="rId50"/>
    <p:sldId id="331" r:id="rId51"/>
    <p:sldId id="370" r:id="rId52"/>
    <p:sldId id="275" r:id="rId53"/>
    <p:sldId id="320" r:id="rId54"/>
    <p:sldId id="321" r:id="rId55"/>
    <p:sldId id="322" r:id="rId56"/>
    <p:sldId id="323" r:id="rId57"/>
    <p:sldId id="324" r:id="rId58"/>
    <p:sldId id="285" r:id="rId59"/>
    <p:sldId id="286" r:id="rId60"/>
    <p:sldId id="287" r:id="rId61"/>
    <p:sldId id="288" r:id="rId62"/>
    <p:sldId id="373" r:id="rId63"/>
    <p:sldId id="289" r:id="rId64"/>
    <p:sldId id="291" r:id="rId65"/>
    <p:sldId id="290" r:id="rId66"/>
    <p:sldId id="292" r:id="rId67"/>
    <p:sldId id="293" r:id="rId68"/>
    <p:sldId id="295" r:id="rId69"/>
    <p:sldId id="294" r:id="rId70"/>
    <p:sldId id="296" r:id="rId71"/>
    <p:sldId id="297" r:id="rId72"/>
    <p:sldId id="298" r:id="rId73"/>
    <p:sldId id="299" r:id="rId74"/>
    <p:sldId id="301" r:id="rId75"/>
    <p:sldId id="302" r:id="rId76"/>
    <p:sldId id="303" r:id="rId77"/>
    <p:sldId id="300" r:id="rId78"/>
    <p:sldId id="304" r:id="rId79"/>
    <p:sldId id="305" r:id="rId80"/>
    <p:sldId id="306" r:id="rId81"/>
    <p:sldId id="307" r:id="rId82"/>
    <p:sldId id="308" r:id="rId83"/>
    <p:sldId id="309" r:id="rId84"/>
    <p:sldId id="310" r:id="rId85"/>
    <p:sldId id="311" r:id="rId86"/>
    <p:sldId id="312" r:id="rId87"/>
    <p:sldId id="313" r:id="rId88"/>
    <p:sldId id="314" r:id="rId89"/>
    <p:sldId id="316" r:id="rId90"/>
    <p:sldId id="315" r:id="rId91"/>
    <p:sldId id="317" r:id="rId92"/>
    <p:sldId id="318" r:id="rId93"/>
    <p:sldId id="319" r:id="rId9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1" autoAdjust="0"/>
    <p:restoredTop sz="94660" autoAdjust="0"/>
  </p:normalViewPr>
  <p:slideViewPr>
    <p:cSldViewPr>
      <p:cViewPr>
        <p:scale>
          <a:sx n="110" d="100"/>
          <a:sy n="110" d="100"/>
        </p:scale>
        <p:origin x="-168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9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Main &amp; Console Input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7543800" cy="563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AnInputPrinter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the line to be printed");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("The input was: " + </a:t>
            </a:r>
            <a:r>
              <a:rPr lang="en-US" dirty="0" err="1" smtClean="0">
                <a:solidFill>
                  <a:schemeClr val="tx1"/>
                </a:solidFill>
              </a:rPr>
              <a:t>readString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String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3429000"/>
            <a:ext cx="81534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	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(new </a:t>
            </a:r>
            <a:r>
              <a:rPr lang="en-US" dirty="0" err="1" smtClean="0">
                <a:solidFill>
                  <a:schemeClr val="tx1"/>
                </a:solidFill>
              </a:rPr>
              <a:t>InputStreamReader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System.in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String </a:t>
            </a:r>
            <a:r>
              <a:rPr lang="en-US" dirty="0" err="1" smtClean="0">
                <a:solidFill>
                  <a:schemeClr val="tx1"/>
                </a:solidFill>
              </a:rPr>
              <a:t>readString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try</a:t>
            </a:r>
            <a:r>
              <a:rPr lang="en-US" dirty="0" smtClean="0">
                <a:solidFill>
                  <a:schemeClr val="tx1"/>
                </a:solidFill>
              </a:rPr>
              <a:t>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inputStream.readLine</a:t>
            </a:r>
            <a:r>
              <a:rPr lang="en-US" dirty="0" smtClean="0">
                <a:solidFill>
                  <a:schemeClr val="tx1"/>
                </a:solidFill>
              </a:rPr>
              <a:t>();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catch</a:t>
            </a:r>
            <a:r>
              <a:rPr lang="en-US" dirty="0" smtClean="0">
                <a:solidFill>
                  <a:schemeClr val="tx1"/>
                </a:solidFill>
              </a:rPr>
              <a:t> (Exception e)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(e);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""; 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371600"/>
          </a:xfrm>
        </p:spPr>
        <p:txBody>
          <a:bodyPr>
            <a:normAutofit/>
          </a:bodyPr>
          <a:lstStyle/>
          <a:p>
            <a:r>
              <a:rPr lang="en-US" sz="1800" noProof="1" smtClean="0"/>
              <a:t>Wait for the user to enter a string (of digits) on the next line</a:t>
            </a:r>
            <a:endParaRPr lang="en-US" sz="1800" dirty="0" smtClean="0"/>
          </a:p>
          <a:p>
            <a:r>
              <a:rPr lang="en-US" sz="1800" noProof="1" smtClean="0">
                <a:solidFill>
                  <a:srgbClr val="003300"/>
                </a:solidFill>
              </a:rPr>
              <a:t>In case the user terminates input before entring a string, return “” and print an error message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>
          <a:xfrm>
            <a:off x="304800" y="3505200"/>
            <a:ext cx="7543800" cy="609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25" idx="2"/>
            <a:endCxn id="23" idx="0"/>
          </p:cNvCxnSpPr>
          <p:nvPr/>
        </p:nvCxnSpPr>
        <p:spPr>
          <a:xfrm rot="16200000" flipH="1">
            <a:off x="3102635" y="2531135"/>
            <a:ext cx="1871930" cy="762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2000" y="1293962"/>
            <a:ext cx="6477000" cy="33930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267200" y="4572000"/>
            <a:ext cx="13716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5" idx="2"/>
            <a:endCxn id="26" idx="0"/>
          </p:cNvCxnSpPr>
          <p:nvPr/>
        </p:nvCxnSpPr>
        <p:spPr>
          <a:xfrm rot="16200000" flipH="1">
            <a:off x="3007385" y="2626385"/>
            <a:ext cx="2938730" cy="9525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62000" y="1676400"/>
            <a:ext cx="7315200" cy="6096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219200" y="4343400"/>
            <a:ext cx="609600" cy="381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219200" y="5181600"/>
            <a:ext cx="3276600" cy="1143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8" idx="2"/>
            <a:endCxn id="29" idx="0"/>
          </p:cNvCxnSpPr>
          <p:nvPr/>
        </p:nvCxnSpPr>
        <p:spPr>
          <a:xfrm rot="5400000">
            <a:off x="1943100" y="1866900"/>
            <a:ext cx="2057400" cy="2895600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  <a:endCxn id="30" idx="0"/>
          </p:cNvCxnSpPr>
          <p:nvPr/>
        </p:nvCxnSpPr>
        <p:spPr>
          <a:xfrm rot="5400000">
            <a:off x="2190750" y="2952750"/>
            <a:ext cx="2895600" cy="1562100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7543800" cy="563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AnInputPrinter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the line to be printed");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("The input was: " + </a:t>
            </a:r>
            <a:r>
              <a:rPr lang="en-US" dirty="0" err="1" smtClean="0">
                <a:solidFill>
                  <a:schemeClr val="tx1"/>
                </a:solidFill>
              </a:rPr>
              <a:t>readString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new </a:t>
            </a:r>
            <a:r>
              <a:rPr lang="en-US" dirty="0" err="1" smtClean="0">
                <a:solidFill>
                  <a:schemeClr val="tx1"/>
                </a:solidFill>
              </a:rPr>
              <a:t>InputStreamReader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System.in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String </a:t>
            </a:r>
            <a:r>
              <a:rPr lang="en-US" dirty="0" err="1" smtClean="0">
                <a:solidFill>
                  <a:schemeClr val="tx1"/>
                </a:solidFill>
              </a:rPr>
              <a:t>readString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try</a:t>
            </a:r>
            <a:r>
              <a:rPr lang="en-US" dirty="0" smtClean="0">
                <a:solidFill>
                  <a:schemeClr val="tx1"/>
                </a:solidFill>
              </a:rPr>
              <a:t>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inputStream.readLine</a:t>
            </a:r>
            <a:r>
              <a:rPr lang="en-US" dirty="0" smtClean="0">
                <a:solidFill>
                  <a:schemeClr val="tx1"/>
                </a:solidFill>
              </a:rPr>
              <a:t>();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catch</a:t>
            </a:r>
            <a:r>
              <a:rPr lang="en-US" dirty="0" smtClean="0">
                <a:solidFill>
                  <a:schemeClr val="tx1"/>
                </a:solidFill>
              </a:rPr>
              <a:t> (Exception e)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(e);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""; 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77000" y="381000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variables referred to by static </a:t>
            </a:r>
            <a:r>
              <a:rPr lang="en-US" dirty="0" err="1" smtClean="0"/>
              <a:t>readString</a:t>
            </a:r>
            <a:r>
              <a:rPr lang="en-US" dirty="0" smtClean="0"/>
              <a:t> must be static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77000" y="53340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 main() can call only static methods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124200"/>
            <a:ext cx="990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3657600"/>
            <a:ext cx="990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5" idx="1"/>
            <a:endCxn id="7" idx="3"/>
          </p:cNvCxnSpPr>
          <p:nvPr/>
        </p:nvCxnSpPr>
        <p:spPr>
          <a:xfrm rot="10800000">
            <a:off x="1447800" y="3276600"/>
            <a:ext cx="5029200" cy="1219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  <a:endCxn id="8" idx="3"/>
          </p:cNvCxnSpPr>
          <p:nvPr/>
        </p:nvCxnSpPr>
        <p:spPr>
          <a:xfrm rot="10800000">
            <a:off x="2209800" y="3810000"/>
            <a:ext cx="4267200" cy="1866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a Package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143000"/>
            <a:ext cx="48006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public class </a:t>
            </a:r>
            <a:r>
              <a:rPr lang="en-US" dirty="0" err="1" smtClean="0">
                <a:solidFill>
                  <a:schemeClr val="tx1"/>
                </a:solidFill>
              </a:rPr>
              <a:t>AnInputPrinter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…</a:t>
            </a:r>
            <a:br>
              <a:rPr lang="en-US" dirty="0" smtClean="0"/>
            </a:br>
            <a:r>
              <a:rPr lang="en-US" dirty="0" smtClean="0"/>
              <a:t>    new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System.in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…</a:t>
            </a:r>
          </a:p>
          <a:p>
            <a:r>
              <a:rPr lang="en-US" sz="2000" dirty="0" smtClean="0"/>
              <a:t>}</a:t>
            </a:r>
            <a:endParaRPr lang="en-US" noProof="1" smtClean="0"/>
          </a:p>
        </p:txBody>
      </p:sp>
      <p:sp>
        <p:nvSpPr>
          <p:cNvPr id="6" name="Rectangle 5"/>
          <p:cNvSpPr/>
          <p:nvPr/>
        </p:nvSpPr>
        <p:spPr>
          <a:xfrm>
            <a:off x="228600" y="4038600"/>
            <a:ext cx="48006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public class </a:t>
            </a:r>
            <a:r>
              <a:rPr lang="en-US" dirty="0" err="1" smtClean="0">
                <a:solidFill>
                  <a:schemeClr val="tx1"/>
                </a:solidFill>
              </a:rPr>
              <a:t>AnInputPrinter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…</a:t>
            </a:r>
            <a:br>
              <a:rPr lang="en-US" dirty="0" smtClean="0"/>
            </a:br>
            <a:r>
              <a:rPr lang="en-US" dirty="0" smtClean="0"/>
              <a:t>    new java.io.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System.in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…</a:t>
            </a:r>
          </a:p>
          <a:p>
            <a:r>
              <a:rPr lang="en-US" sz="2000" dirty="0" smtClean="0"/>
              <a:t>}</a:t>
            </a:r>
            <a:endParaRPr lang="en-US" noProof="1" smtClean="0"/>
          </a:p>
        </p:txBody>
      </p:sp>
      <p:sp>
        <p:nvSpPr>
          <p:cNvPr id="7" name="Rectangle 6"/>
          <p:cNvSpPr/>
          <p:nvPr/>
        </p:nvSpPr>
        <p:spPr>
          <a:xfrm>
            <a:off x="5334000" y="2362200"/>
            <a:ext cx="35052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package java.io;</a:t>
            </a:r>
          </a:p>
          <a:p>
            <a:r>
              <a:rPr lang="en-US" dirty="0" smtClean="0"/>
              <a:t>public class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{ </a:t>
            </a:r>
          </a:p>
          <a:p>
            <a:r>
              <a:rPr lang="en-US" dirty="0" smtClean="0"/>
              <a:t>	….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133600"/>
            <a:ext cx="1981200" cy="457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029200"/>
            <a:ext cx="2743200" cy="457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1676400"/>
            <a:ext cx="25146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name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67400" y="5029200"/>
            <a:ext cx="25146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Full name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0" idx="1"/>
            <a:endCxn id="8" idx="3"/>
          </p:cNvCxnSpPr>
          <p:nvPr/>
        </p:nvCxnSpPr>
        <p:spPr>
          <a:xfrm rot="10800000" flipV="1">
            <a:off x="2971800" y="1905000"/>
            <a:ext cx="2895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  <a:endCxn id="9" idx="3"/>
          </p:cNvCxnSpPr>
          <p:nvPr/>
        </p:nvCxnSpPr>
        <p:spPr>
          <a:xfrm rot="10800000">
            <a:off x="3733800" y="5257800"/>
            <a:ext cx="2133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" y="1219200"/>
            <a:ext cx="3733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import java.io.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;</a:t>
            </a:r>
            <a:endParaRPr lang="en-US" noProof="1" smtClean="0"/>
          </a:p>
        </p:txBody>
      </p:sp>
      <p:sp>
        <p:nvSpPr>
          <p:cNvPr id="20" name="Rectangle 19"/>
          <p:cNvSpPr/>
          <p:nvPr/>
        </p:nvSpPr>
        <p:spPr>
          <a:xfrm>
            <a:off x="5867400" y="1066800"/>
            <a:ext cx="25146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declaration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1"/>
            <a:endCxn id="18" idx="3"/>
          </p:cNvCxnSpPr>
          <p:nvPr/>
        </p:nvCxnSpPr>
        <p:spPr>
          <a:xfrm rot="10800000" flipV="1">
            <a:off x="3962400" y="1295400"/>
            <a:ext cx="19050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324600" y="2971800"/>
            <a:ext cx="7620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14400" y="4953000"/>
            <a:ext cx="838200" cy="457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066800" y="1219200"/>
            <a:ext cx="7620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5" idx="1"/>
            <a:endCxn id="27" idx="3"/>
          </p:cNvCxnSpPr>
          <p:nvPr/>
        </p:nvCxnSpPr>
        <p:spPr>
          <a:xfrm rot="10800000">
            <a:off x="1828800" y="1409700"/>
            <a:ext cx="44958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1"/>
            <a:endCxn id="26" idx="3"/>
          </p:cNvCxnSpPr>
          <p:nvPr/>
        </p:nvCxnSpPr>
        <p:spPr>
          <a:xfrm rot="10800000" flipV="1">
            <a:off x="1752600" y="3162300"/>
            <a:ext cx="4572000" cy="2019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/>
      <p:bldP spid="20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438400"/>
            <a:ext cx="73152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	try</a:t>
            </a:r>
            <a:r>
              <a:rPr lang="en-US" dirty="0" smtClean="0">
                <a:solidFill>
                  <a:schemeClr val="tx1"/>
                </a:solidFill>
              </a:rPr>
              <a:t>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inputStream.readLine</a:t>
            </a:r>
            <a:r>
              <a:rPr lang="en-US" dirty="0" smtClean="0">
                <a:solidFill>
                  <a:schemeClr val="tx1"/>
                </a:solidFill>
              </a:rPr>
              <a:t>();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catch</a:t>
            </a:r>
            <a:r>
              <a:rPr lang="en-US" dirty="0" smtClean="0">
                <a:solidFill>
                  <a:schemeClr val="tx1"/>
                </a:solidFill>
              </a:rPr>
              <a:t> (Exception e) {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(e);	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""; 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3124200"/>
            <a:ext cx="35814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15240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fragment that can cause an exception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  <a:endCxn id="5" idx="0"/>
          </p:cNvCxnSpPr>
          <p:nvPr/>
        </p:nvCxnSpPr>
        <p:spPr>
          <a:xfrm rot="16200000" flipH="1">
            <a:off x="3181350" y="1695450"/>
            <a:ext cx="990600" cy="18669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05000" y="3657600"/>
            <a:ext cx="3352800" cy="1219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800" y="54102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Exception handler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>
          <a:xfrm rot="5400000" flipH="1" flipV="1">
            <a:off x="2857500" y="4686300"/>
            <a:ext cx="533400" cy="9144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419600" y="54102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Exception object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0"/>
            <a:endCxn id="18" idx="2"/>
          </p:cNvCxnSpPr>
          <p:nvPr/>
        </p:nvCxnSpPr>
        <p:spPr>
          <a:xfrm rot="16200000" flipV="1">
            <a:off x="4248150" y="3638550"/>
            <a:ext cx="1447800" cy="20955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10000" y="3657600"/>
            <a:ext cx="2286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5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Input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" y="23622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79248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AnInputSquarer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	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the integer to be squared:");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num = </a:t>
            </a:r>
            <a:r>
              <a:rPr lang="en-US" dirty="0" err="1" smtClean="0">
                <a:solidFill>
                  <a:schemeClr val="tx1"/>
                </a:solidFill>
              </a:rPr>
              <a:t>readInt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("The square is: " + num*num);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	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readInt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371600"/>
          </a:xfrm>
        </p:spPr>
        <p:txBody>
          <a:bodyPr>
            <a:normAutofit/>
          </a:bodyPr>
          <a:lstStyle/>
          <a:p>
            <a:r>
              <a:rPr lang="en-US" sz="1800" noProof="1" smtClean="0"/>
              <a:t>Wait for the user to enter a string (of digits) on the next line</a:t>
            </a:r>
            <a:endParaRPr lang="en-US" sz="1800" dirty="0" smtClean="0"/>
          </a:p>
          <a:p>
            <a:r>
              <a:rPr lang="en-US" sz="1800" noProof="1" smtClean="0"/>
              <a:t>Return the int represented by the string</a:t>
            </a:r>
          </a:p>
          <a:p>
            <a:r>
              <a:rPr lang="en-US" sz="1800" noProof="1" smtClean="0"/>
              <a:t>In case the user makes an error or terminates input before entring a valid </a:t>
            </a:r>
            <a:r>
              <a:rPr lang="en-US" sz="1800" noProof="1" smtClean="0">
                <a:latin typeface="Courier New" pitchFamily="49" charset="0"/>
              </a:rPr>
              <a:t>int</a:t>
            </a:r>
            <a:r>
              <a:rPr lang="en-US" sz="1800" noProof="1" smtClean="0"/>
              <a:t>, return 0 and print an error message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04800" y="3048000"/>
            <a:ext cx="81534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noProof="1" smtClean="0"/>
              <a:t>	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int</a:t>
            </a:r>
            <a:r>
              <a:rPr lang="en-US" noProof="1" smtClean="0"/>
              <a:t> readInt() {</a:t>
            </a:r>
          </a:p>
          <a:p>
            <a:pPr>
              <a:spcBef>
                <a:spcPct val="0"/>
              </a:spcBef>
            </a:pPr>
            <a:r>
              <a:rPr lang="en-US" b="1" noProof="1" smtClean="0"/>
              <a:t>		try</a:t>
            </a:r>
            <a:r>
              <a:rPr lang="en-US" noProof="1" smtClean="0"/>
              <a:t>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</a:t>
            </a:r>
            <a:r>
              <a:rPr lang="en-US" b="1" noProof="1" smtClean="0"/>
              <a:t>return</a:t>
            </a:r>
            <a:r>
              <a:rPr lang="en-US" noProof="1" smtClean="0"/>
              <a:t> Integer.parseInt(inputStream.readLine());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} </a:t>
            </a:r>
            <a:r>
              <a:rPr lang="en-US" b="1" noProof="1" smtClean="0"/>
              <a:t>catch</a:t>
            </a:r>
            <a:r>
              <a:rPr lang="en-US" noProof="1" smtClean="0"/>
              <a:t> (</a:t>
            </a:r>
            <a:r>
              <a:rPr lang="en-US" b="1" noProof="1" smtClean="0"/>
              <a:t>Exception</a:t>
            </a:r>
            <a:r>
              <a:rPr lang="en-US" noProof="1" smtClean="0"/>
              <a:t> e)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System.out.println(e);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return 0;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}	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}</a:t>
            </a:r>
            <a:endParaRPr lang="en-US" sz="2000" noProof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676400"/>
            <a:ext cx="43434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293962"/>
            <a:ext cx="6400800" cy="33930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15000" y="4191000"/>
            <a:ext cx="23622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4" idx="2"/>
            <a:endCxn id="17" idx="0"/>
          </p:cNvCxnSpPr>
          <p:nvPr/>
        </p:nvCxnSpPr>
        <p:spPr>
          <a:xfrm rot="16200000" flipH="1">
            <a:off x="4188485" y="1483385"/>
            <a:ext cx="2557730" cy="28575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962400" y="4191000"/>
            <a:ext cx="18288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6" idx="2"/>
            <a:endCxn id="31" idx="0"/>
          </p:cNvCxnSpPr>
          <p:nvPr/>
        </p:nvCxnSpPr>
        <p:spPr>
          <a:xfrm rot="16200000" flipH="1">
            <a:off x="2838450" y="2152650"/>
            <a:ext cx="2209800" cy="18669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38200" y="2057400"/>
            <a:ext cx="7315200" cy="5334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133600" y="3962400"/>
            <a:ext cx="609600" cy="381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133600" y="4572000"/>
            <a:ext cx="2743200" cy="1143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>
          <a:xfrm rot="5400000">
            <a:off x="2781300" y="2247900"/>
            <a:ext cx="1371600" cy="2057400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2"/>
            <a:endCxn id="37" idx="0"/>
          </p:cNvCxnSpPr>
          <p:nvPr/>
        </p:nvCxnSpPr>
        <p:spPr>
          <a:xfrm rot="5400000">
            <a:off x="3009900" y="3086100"/>
            <a:ext cx="1981200" cy="990600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4" grpId="0" animBg="1"/>
      <p:bldP spid="17" grpId="0" animBg="1"/>
      <p:bldP spid="31" grpId="0" animBg="1"/>
      <p:bldP spid="35" grpId="0" animBg="1"/>
      <p:bldP spid="36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readInt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371600"/>
          </a:xfrm>
        </p:spPr>
        <p:txBody>
          <a:bodyPr>
            <a:normAutofit/>
          </a:bodyPr>
          <a:lstStyle/>
          <a:p>
            <a:r>
              <a:rPr lang="en-US" sz="1800" noProof="1" smtClean="0"/>
              <a:t>Wait for the user to enter a string (of digits) on the next line</a:t>
            </a:r>
            <a:endParaRPr lang="en-US" sz="1800" dirty="0" smtClean="0"/>
          </a:p>
          <a:p>
            <a:r>
              <a:rPr lang="en-US" sz="1800" noProof="1" smtClean="0"/>
              <a:t>Return the int represented by the string</a:t>
            </a:r>
          </a:p>
          <a:p>
            <a:r>
              <a:rPr lang="en-US" sz="1800" noProof="1" smtClean="0"/>
              <a:t>In case the user makes an error or terminates input before entring a valid </a:t>
            </a:r>
            <a:r>
              <a:rPr lang="en-US" sz="1800" noProof="1" smtClean="0">
                <a:latin typeface="Courier New" pitchFamily="49" charset="0"/>
              </a:rPr>
              <a:t>int</a:t>
            </a:r>
            <a:r>
              <a:rPr lang="en-US" sz="1800" noProof="1" smtClean="0"/>
              <a:t>, return 0 and print an error message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04800" y="3048000"/>
            <a:ext cx="83058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	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System.in</a:t>
            </a:r>
            <a:r>
              <a:rPr lang="en-US" dirty="0" smtClean="0">
                <a:solidFill>
                  <a:schemeClr val="tx1"/>
                </a:solidFill>
              </a:rPr>
              <a:t>)); </a:t>
            </a:r>
            <a:endParaRPr lang="en-US" b="1" noProof="1" smtClean="0"/>
          </a:p>
          <a:p>
            <a:pPr>
              <a:spcBef>
                <a:spcPct val="0"/>
              </a:spcBef>
            </a:pPr>
            <a:r>
              <a:rPr lang="en-US" b="1" noProof="1" smtClean="0"/>
              <a:t>	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int</a:t>
            </a:r>
            <a:r>
              <a:rPr lang="en-US" noProof="1" smtClean="0"/>
              <a:t> readInt() {</a:t>
            </a:r>
          </a:p>
          <a:p>
            <a:pPr>
              <a:spcBef>
                <a:spcPct val="0"/>
              </a:spcBef>
            </a:pPr>
            <a:r>
              <a:rPr lang="en-US" b="1" noProof="1" smtClean="0"/>
              <a:t>		try</a:t>
            </a:r>
            <a:r>
              <a:rPr lang="en-US" noProof="1" smtClean="0"/>
              <a:t>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</a:t>
            </a:r>
            <a:r>
              <a:rPr lang="en-US" b="1" noProof="1" smtClean="0"/>
              <a:t>return</a:t>
            </a:r>
            <a:r>
              <a:rPr lang="en-US" noProof="1" smtClean="0"/>
              <a:t> new Integer(inputStream.readLine()).intValue();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} </a:t>
            </a:r>
            <a:r>
              <a:rPr lang="en-US" b="1" noProof="1" smtClean="0"/>
              <a:t>catch</a:t>
            </a:r>
            <a:r>
              <a:rPr lang="en-US" noProof="1" smtClean="0"/>
              <a:t> (</a:t>
            </a:r>
            <a:r>
              <a:rPr lang="en-US" b="1" noProof="1" smtClean="0"/>
              <a:t>Exception</a:t>
            </a:r>
            <a:r>
              <a:rPr lang="en-US" noProof="1" smtClean="0"/>
              <a:t> e)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System.out.println(e);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    return 0;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}	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}</a:t>
            </a:r>
            <a:endParaRPr lang="en-US" sz="2000" noProof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676400"/>
            <a:ext cx="43434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276600" y="4419600"/>
            <a:ext cx="47244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6" idx="2"/>
            <a:endCxn id="31" idx="0"/>
          </p:cNvCxnSpPr>
          <p:nvPr/>
        </p:nvCxnSpPr>
        <p:spPr>
          <a:xfrm rot="16200000" flipH="1">
            <a:off x="3105150" y="1885950"/>
            <a:ext cx="2438400" cy="26289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04800" y="6324600"/>
            <a:ext cx="8077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Less efficient and not clear that parsing occurs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1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79248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import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AnInputSquarer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	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the integer to be squared:");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num = </a:t>
            </a:r>
            <a:r>
              <a:rPr lang="en-US" dirty="0" err="1" smtClean="0">
                <a:solidFill>
                  <a:schemeClr val="tx1"/>
                </a:solidFill>
              </a:rPr>
              <a:t>readInt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("The square is: " + num*num);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	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BufferedReader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InputStreamReader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System.in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readInt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</a:t>
            </a:r>
            <a:r>
              <a:rPr lang="en-US" b="1" dirty="0" smtClean="0">
                <a:solidFill>
                  <a:schemeClr val="tx1"/>
                </a:solidFill>
              </a:rPr>
              <a:t>try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Integer.parseInt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inputStream.readLine</a:t>
            </a:r>
            <a:r>
              <a:rPr lang="en-US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} </a:t>
            </a:r>
            <a:r>
              <a:rPr lang="en-US" b="1" dirty="0" smtClean="0">
                <a:solidFill>
                  <a:schemeClr val="tx1"/>
                </a:solidFill>
              </a:rPr>
              <a:t>catch</a:t>
            </a:r>
            <a:r>
              <a:rPr lang="en-US" dirty="0" smtClean="0">
                <a:solidFill>
                  <a:schemeClr val="tx1"/>
                </a:solidFill>
              </a:rPr>
              <a:t> (Exception e)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(e);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b="1" dirty="0" smtClean="0">
                <a:solidFill>
                  <a:schemeClr val="tx1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 0;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Training Wheels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3492738"/>
            <a:ext cx="27432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286000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ALoanPair</a:t>
            </a:r>
            <a:r>
              <a:rPr lang="en-US" dirty="0" smtClean="0"/>
              <a:t> Source Code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4495800"/>
            <a:ext cx="2743200" cy="838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ALoanPair</a:t>
            </a:r>
            <a:r>
              <a:rPr lang="en-US" dirty="0" smtClean="0"/>
              <a:t> Object (byte) Code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0"/>
            <a:endCxn id="7" idx="2"/>
          </p:cNvCxnSpPr>
          <p:nvPr/>
        </p:nvCxnSpPr>
        <p:spPr>
          <a:xfrm rot="5400000" flipH="1" flipV="1">
            <a:off x="2025531" y="3232269"/>
            <a:ext cx="52093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rot="5400000">
            <a:off x="2013069" y="4222869"/>
            <a:ext cx="54586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14400" y="1219200"/>
            <a:ext cx="2743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Notepad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2"/>
            <a:endCxn id="7" idx="0"/>
          </p:cNvCxnSpPr>
          <p:nvPr/>
        </p:nvCxnSpPr>
        <p:spPr>
          <a:xfrm rot="5400000">
            <a:off x="2019300" y="20193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670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creates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667000" y="3048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667000" y="40502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writes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34000" y="6019800"/>
            <a:ext cx="2438400" cy="4572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Interpreter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0"/>
          </p:cNvCxnSpPr>
          <p:nvPr/>
        </p:nvCxnSpPr>
        <p:spPr>
          <a:xfrm rot="5400000" flipH="1" flipV="1">
            <a:off x="6249194" y="5715000"/>
            <a:ext cx="608806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05600" y="5562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334000" y="4495800"/>
            <a:ext cx="2590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ObjectEditor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248400" y="4953000"/>
            <a:ext cx="16764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0" idx="1"/>
          </p:cNvCxnSpPr>
          <p:nvPr/>
        </p:nvCxnSpPr>
        <p:spPr>
          <a:xfrm rot="10800000">
            <a:off x="3657600" y="4724400"/>
            <a:ext cx="1676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33800" y="480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instantiates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943600" y="3505200"/>
            <a:ext cx="1981200" cy="457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getTotalLoan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30" idx="0"/>
          </p:cNvCxnSpPr>
          <p:nvPr/>
        </p:nvCxnSpPr>
        <p:spPr>
          <a:xfrm rot="5400000" flipH="1" flipV="1">
            <a:off x="6362700" y="42291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05600" y="4038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181600" y="2819400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ALoanPairInstance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181600" y="4495800"/>
            <a:ext cx="2743200" cy="533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MainClass</a:t>
            </a:r>
            <a:r>
              <a:rPr lang="en-US" dirty="0" smtClean="0"/>
              <a:t> Object Code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14400" y="2667000"/>
            <a:ext cx="2743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MainClass</a:t>
            </a:r>
            <a:r>
              <a:rPr lang="en-US" dirty="0" smtClean="0"/>
              <a:t> Source Code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5" idx="3"/>
          </p:cNvCxnSpPr>
          <p:nvPr/>
        </p:nvCxnSpPr>
        <p:spPr>
          <a:xfrm>
            <a:off x="3657600" y="3721338"/>
            <a:ext cx="1524000" cy="7744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20" grpId="0" animBg="1"/>
      <p:bldP spid="24" grpId="0"/>
      <p:bldP spid="25" grpId="0"/>
      <p:bldP spid="26" grpId="0"/>
      <p:bldP spid="27" grpId="0" animBg="1"/>
      <p:bldP spid="29" grpId="0"/>
      <p:bldP spid="30" grpId="0" animBg="1"/>
      <p:bldP spid="31" grpId="0" animBg="1"/>
      <p:bldP spid="37" grpId="0"/>
      <p:bldP spid="44" grpId="0" animBg="1"/>
      <p:bldP spid="51" grpId="0"/>
      <p:bldP spid="52" grpId="0" animBg="1"/>
      <p:bldP spid="49" grpId="1" animBg="1"/>
      <p:bldP spid="5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Other Primitive Values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8077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noProof="1" smtClean="0"/>
              <a:t>new</a:t>
            </a:r>
            <a:r>
              <a:rPr lang="en-US" noProof="1" smtClean="0"/>
              <a:t> Double (inputStream.readLine()).doubleValue());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2286000"/>
            <a:ext cx="8077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noProof="1" smtClean="0"/>
              <a:t>new</a:t>
            </a:r>
            <a:r>
              <a:rPr lang="en-US" noProof="1" smtClean="0"/>
              <a:t> Boolean (inputStream.readLine()).booleanValue());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733800"/>
            <a:ext cx="8077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noProof="1" smtClean="0"/>
              <a:t>new</a:t>
            </a:r>
            <a:r>
              <a:rPr lang="en-US" noProof="1" smtClean="0"/>
              <a:t> T (inputStream.readLine()).tValue());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5105400"/>
            <a:ext cx="8077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General pattern for reading  primitive value of type 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  <a:endCxn id="6" idx="2"/>
          </p:cNvCxnSpPr>
          <p:nvPr/>
        </p:nvCxnSpPr>
        <p:spPr>
          <a:xfrm rot="5400000" flipH="1" flipV="1">
            <a:off x="3848100" y="4610100"/>
            <a:ext cx="990600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Pausing a Program to View Output in an Interactive Programming Environment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6" y="22860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Pausing a Program to View Output in an Interactive Programming Environment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95400" y="1752600"/>
            <a:ext cx="6096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AHelloWorldGreeterWithPause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main 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		</a:t>
            </a:r>
            <a:r>
              <a:rPr lang="en-US" dirty="0" err="1" smtClean="0"/>
              <a:t>System.out.println</a:t>
            </a:r>
            <a:r>
              <a:rPr lang="en-US" dirty="0" smtClean="0"/>
              <a:t> ("Hello World");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pause();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pause()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try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</a:t>
            </a:r>
            <a:r>
              <a:rPr lang="en-US" dirty="0" err="1" smtClean="0"/>
              <a:t>System.in.read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} </a:t>
            </a:r>
            <a:r>
              <a:rPr lang="en-US" b="1" dirty="0" smtClean="0"/>
              <a:t>catch</a:t>
            </a:r>
            <a:r>
              <a:rPr lang="en-US" dirty="0" smtClean="0"/>
              <a:t> (Exception e)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5562600"/>
            <a:ext cx="609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 for the user to enter a character and return it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6096000"/>
            <a:ext cx="609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Legal?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0"/>
          </p:cNvCxnSpPr>
          <p:nvPr/>
        </p:nvCxnSpPr>
        <p:spPr>
          <a:xfrm rot="5400000" flipH="1" flipV="1">
            <a:off x="3771900" y="4686300"/>
            <a:ext cx="14478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90600" y="2362200"/>
            <a:ext cx="73152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 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void</a:t>
            </a:r>
            <a:r>
              <a:rPr lang="en-US" noProof="1" smtClean="0"/>
              <a:t> pause() {</a:t>
            </a:r>
          </a:p>
          <a:p>
            <a:pPr>
              <a:spcBef>
                <a:spcPct val="0"/>
              </a:spcBef>
            </a:pPr>
            <a:r>
              <a:rPr lang="en-US" b="1" noProof="1" smtClean="0"/>
              <a:t>	try</a:t>
            </a:r>
            <a:r>
              <a:rPr lang="en-US" noProof="1" smtClean="0"/>
              <a:t>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5 + 3;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} 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</a:t>
            </a:r>
            <a:r>
              <a:rPr lang="en-US" b="1" noProof="1" smtClean="0"/>
              <a:t>catch</a:t>
            </a:r>
            <a:r>
              <a:rPr lang="en-US" noProof="1" smtClean="0"/>
              <a:t> (Exception e)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System.out.println(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		System.out.println(“hello”));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}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vs. Statement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9400" y="3810000"/>
            <a:ext cx="41148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1447800"/>
            <a:ext cx="5029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Expression cannot be used as statement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16" idx="0"/>
            <a:endCxn id="5" idx="2"/>
          </p:cNvCxnSpPr>
          <p:nvPr/>
        </p:nvCxnSpPr>
        <p:spPr>
          <a:xfrm rot="5400000" flipH="1" flipV="1">
            <a:off x="3581400" y="4191000"/>
            <a:ext cx="1143000" cy="14478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743200" y="2895600"/>
            <a:ext cx="8382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8" idx="2"/>
            <a:endCxn id="18" idx="0"/>
          </p:cNvCxnSpPr>
          <p:nvPr/>
        </p:nvCxnSpPr>
        <p:spPr>
          <a:xfrm rot="5400000">
            <a:off x="2914650" y="2305050"/>
            <a:ext cx="838200" cy="3429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14400" y="5486400"/>
            <a:ext cx="5029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Statement cannot be used as expression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8" grpId="0" animBg="1"/>
      <p:bldP spid="18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Kinds of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4343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void</a:t>
            </a:r>
            <a:r>
              <a:rPr lang="en-US" sz="1400" noProof="1" smtClean="0"/>
              <a:t> setWeight (double newVal) {</a:t>
            </a:r>
          </a:p>
          <a:p>
            <a:pPr>
              <a:spcBef>
                <a:spcPct val="0"/>
              </a:spcBef>
            </a:pPr>
            <a:r>
              <a:rPr lang="en-US" sz="1400" noProof="1" smtClean="0">
                <a:solidFill>
                  <a:schemeClr val="tx1"/>
                </a:solidFill>
              </a:rPr>
              <a:t>      </a:t>
            </a:r>
            <a:r>
              <a:rPr lang="en-US" sz="1400" noProof="1" smtClean="0"/>
              <a:t>weight = newVal;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04800" y="25908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 static</a:t>
            </a:r>
            <a:r>
              <a:rPr lang="en-US" sz="1400" dirty="0" smtClean="0"/>
              <a:t> double </a:t>
            </a:r>
            <a:r>
              <a:rPr lang="en-US" sz="1400" dirty="0" err="1" smtClean="0"/>
              <a:t>calculatBMI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	double weight, double height)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weight/(height*height);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04800" y="4038600"/>
            <a:ext cx="4343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getWeight</a:t>
            </a:r>
            <a:r>
              <a:rPr lang="en-US" sz="1400" dirty="0" smtClean="0"/>
              <a:t>() {</a:t>
            </a:r>
          </a:p>
          <a:p>
            <a:r>
              <a:rPr lang="en-US" sz="1400" b="1" dirty="0" smtClean="0"/>
              <a:t>         return</a:t>
            </a:r>
            <a:r>
              <a:rPr lang="en-US" sz="1400" dirty="0" smtClean="0"/>
              <a:t> weight;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304800" y="52578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static</a:t>
            </a:r>
            <a:r>
              <a:rPr lang="en-US" sz="1400" noProof="1" smtClean="0"/>
              <a:t> </a:t>
            </a:r>
            <a:r>
              <a:rPr lang="en-US" sz="1400" b="1" noProof="1" smtClean="0"/>
              <a:t>int</a:t>
            </a:r>
            <a:r>
              <a:rPr lang="en-US" sz="1400" noProof="1" smtClean="0"/>
              <a:t> readNextNumber() {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 System.out.println(”Next Number:");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 </a:t>
            </a:r>
            <a:r>
              <a:rPr lang="en-US" sz="1400" b="1" noProof="1" smtClean="0"/>
              <a:t>return</a:t>
            </a:r>
            <a:r>
              <a:rPr lang="en-US" sz="1400" noProof="1" smtClean="0"/>
              <a:t> Console.readInt();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22860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2286000"/>
            <a:ext cx="1981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pure function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53000" y="16002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setWeight</a:t>
            </a:r>
            <a:r>
              <a:rPr lang="en-US" dirty="0" smtClean="0"/>
              <a:t>(70);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3000" y="2590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calculateBMI</a:t>
            </a:r>
            <a:r>
              <a:rPr lang="en-US" dirty="0" smtClean="0"/>
              <a:t>(70, 1.77)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53000" y="3352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calculateBMI</a:t>
            </a:r>
            <a:r>
              <a:rPr lang="en-US" dirty="0" smtClean="0"/>
              <a:t>(70, 1.77)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53000" y="2971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0" y="1600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20000" y="2590800"/>
            <a:ext cx="1066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24.57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0" y="3352800"/>
            <a:ext cx="1066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24.57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953000" y="40386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00" y="40386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70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43434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setWeight</a:t>
            </a:r>
            <a:r>
              <a:rPr lang="en-US" dirty="0" smtClean="0"/>
              <a:t>(77)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20000" y="43434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6482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620000" y="4648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77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4800" y="3733800"/>
            <a:ext cx="1981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impure function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953000" y="49530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20000" y="49530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77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4864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05400" y="57912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105400" y="60960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>
            <a:off x="4724400" y="54864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638800" y="54864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readNextNumber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924800" y="54864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5</a:t>
            </a:r>
            <a:endParaRPr lang="en-US" dirty="0"/>
          </a:p>
        </p:txBody>
      </p:sp>
      <p:sp>
        <p:nvSpPr>
          <p:cNvPr id="33" name="Right Arrow 32"/>
          <p:cNvSpPr/>
          <p:nvPr/>
        </p:nvSpPr>
        <p:spPr>
          <a:xfrm>
            <a:off x="4724400" y="57912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4724400" y="60960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638800" y="57912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readNextNumber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924800" y="5791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4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04800" y="4953000"/>
            <a:ext cx="3733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impure function with side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  <p:bldP spid="32" grpId="0" animBg="1"/>
      <p:bldP spid="33" grpId="0" animBg="1"/>
      <p:bldP spid="33" grpId="1" animBg="1"/>
      <p:bldP spid="34" grpId="0" animBg="1"/>
      <p:bldP spid="35" grpId="0" animBg="1"/>
      <p:bldP spid="36" grpId="0" animBg="1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getWeight</a:t>
            </a:r>
            <a:r>
              <a:rPr lang="en-US" sz="1400" dirty="0" smtClean="0"/>
              <a:t>() { 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(“get Weight called” ); </a:t>
            </a:r>
          </a:p>
          <a:p>
            <a:r>
              <a:rPr lang="en-US" sz="1400" dirty="0" smtClean="0"/>
              <a:t>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weight;                      	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85800" y="3048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static</a:t>
            </a:r>
            <a:r>
              <a:rPr lang="en-US" sz="1400" noProof="1" smtClean="0"/>
              <a:t> </a:t>
            </a:r>
            <a:r>
              <a:rPr lang="en-US" sz="1400" b="1" noProof="1" smtClean="0"/>
              <a:t>int</a:t>
            </a:r>
            <a:r>
              <a:rPr lang="en-US" sz="1400" noProof="1" smtClean="0"/>
              <a:t> readNextNumber() {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System.out.println(”Next Number:");</a:t>
            </a:r>
          </a:p>
          <a:p>
            <a:pPr>
              <a:spcBef>
                <a:spcPct val="0"/>
              </a:spcBef>
            </a:pPr>
            <a:r>
              <a:rPr lang="en-US" sz="1400" b="1" noProof="1" smtClean="0"/>
              <a:t>        return</a:t>
            </a:r>
            <a:r>
              <a:rPr lang="en-US" sz="1400" noProof="1" smtClean="0"/>
              <a:t> </a:t>
            </a:r>
            <a:r>
              <a:rPr lang="en-US" sz="1400" b="1" noProof="1" smtClean="0"/>
              <a:t>new</a:t>
            </a:r>
            <a:r>
              <a:rPr lang="en-US" sz="1400" noProof="1" smtClean="0"/>
              <a:t> Console.readInt();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85800" y="4572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increment() { </a:t>
            </a:r>
          </a:p>
          <a:p>
            <a:r>
              <a:rPr lang="en-US" sz="1400" dirty="0" smtClean="0"/>
              <a:t>      counter++;</a:t>
            </a:r>
          </a:p>
          <a:p>
            <a:r>
              <a:rPr lang="en-US" sz="1400" dirty="0" smtClean="0"/>
              <a:t>      return counter;                      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1752600" y="914400"/>
            <a:ext cx="518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Effect other than computing the return value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38800" y="1828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Printing something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3352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Reading input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480060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Changing global variable</a:t>
            </a:r>
            <a:endParaRPr lang="en-US" dirty="0"/>
          </a:p>
        </p:txBody>
      </p:sp>
      <p:sp>
        <p:nvSpPr>
          <p:cNvPr id="11" name="&quot;No&quot; Symbol 10"/>
          <p:cNvSpPr/>
          <p:nvPr/>
        </p:nvSpPr>
        <p:spPr>
          <a:xfrm>
            <a:off x="6248400" y="4495800"/>
            <a:ext cx="1371600" cy="1143000"/>
          </a:xfrm>
          <a:prstGeom prst="noSmoking">
            <a:avLst>
              <a:gd name="adj" fmla="val 38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to Changing a Global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increment() { </a:t>
            </a:r>
          </a:p>
          <a:p>
            <a:r>
              <a:rPr lang="en-US" sz="1400" dirty="0" smtClean="0"/>
              <a:t>      counter++;</a:t>
            </a:r>
          </a:p>
          <a:p>
            <a:r>
              <a:rPr lang="en-US" sz="1400" dirty="0" smtClean="0"/>
              <a:t>      return counter;                      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286000" y="3124200"/>
            <a:ext cx="43434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void</a:t>
            </a:r>
            <a:r>
              <a:rPr lang="en-US" sz="1400" dirty="0" smtClean="0"/>
              <a:t> </a:t>
            </a:r>
            <a:r>
              <a:rPr lang="en-US" sz="1400" dirty="0" err="1" smtClean="0"/>
              <a:t>incrementCounter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        counter++;                      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getCounter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        return counter;                      </a:t>
            </a:r>
          </a:p>
          <a:p>
            <a:r>
              <a:rPr lang="en-US" sz="1400" dirty="0" smtClean="0"/>
              <a:t>}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3810000" y="1447800"/>
            <a:ext cx="1447800" cy="1219200"/>
          </a:xfrm>
          <a:prstGeom prst="noSmoking">
            <a:avLst>
              <a:gd name="adj" fmla="val 38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used as expression</a:t>
            </a:r>
          </a:p>
          <a:p>
            <a:r>
              <a:rPr lang="en-US" dirty="0" smtClean="0"/>
              <a:t>Can be used as statement</a:t>
            </a:r>
          </a:p>
          <a:p>
            <a:pPr lvl="1"/>
            <a:r>
              <a:rPr lang="en-US" dirty="0" smtClean="0"/>
              <a:t>When return value is to be ignored</a:t>
            </a:r>
          </a:p>
          <a:p>
            <a:pPr lvl="1"/>
            <a:r>
              <a:rPr lang="en-US" dirty="0" smtClean="0"/>
              <a:t>Rarely happens</a:t>
            </a:r>
          </a:p>
          <a:p>
            <a:pPr lvl="1"/>
            <a:r>
              <a:rPr lang="en-US" dirty="0" smtClean="0"/>
              <a:t>Check program to see all return values being used as expressions</a:t>
            </a:r>
          </a:p>
          <a:p>
            <a:r>
              <a:rPr lang="en-US" dirty="0" smtClean="0"/>
              <a:t>Other expressions not statements</a:t>
            </a:r>
          </a:p>
          <a:p>
            <a:r>
              <a:rPr lang="en-US" dirty="0" smtClean="0"/>
              <a:t>Procedure calls never expressions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Pausing a Program to View Output in an Interactive Programming Environment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95400" y="1752600"/>
            <a:ext cx="6096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AHelloWorldGreeterWithPause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main 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		</a:t>
            </a:r>
            <a:r>
              <a:rPr lang="en-US" dirty="0" err="1" smtClean="0"/>
              <a:t>System.out.println</a:t>
            </a:r>
            <a:r>
              <a:rPr lang="en-US" dirty="0" smtClean="0"/>
              <a:t> ("Hello World");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pause();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pause()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b="1" dirty="0" smtClean="0"/>
              <a:t>try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</a:t>
            </a:r>
            <a:r>
              <a:rPr lang="en-US" dirty="0" err="1" smtClean="0"/>
              <a:t>System.in.read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} </a:t>
            </a:r>
            <a:r>
              <a:rPr lang="en-US" b="1" dirty="0" smtClean="0"/>
              <a:t>catch</a:t>
            </a:r>
            <a:r>
              <a:rPr lang="en-US" dirty="0" smtClean="0"/>
              <a:t> (Exception e)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5562600"/>
            <a:ext cx="609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Legal expression and statement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6096000"/>
            <a:ext cx="609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do not care about the return value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0"/>
          </p:cNvCxnSpPr>
          <p:nvPr/>
        </p:nvCxnSpPr>
        <p:spPr>
          <a:xfrm rot="5400000" flipH="1" flipV="1">
            <a:off x="3771900" y="4686300"/>
            <a:ext cx="14478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Class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447800"/>
            <a:ext cx="6324600" cy="419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 </a:t>
            </a:r>
            <a:endParaRPr lang="en-US" noProof="1" smtClean="0"/>
          </a:p>
        </p:txBody>
      </p:sp>
      <p:sp>
        <p:nvSpPr>
          <p:cNvPr id="5" name="Rectangle 4"/>
          <p:cNvSpPr/>
          <p:nvPr/>
        </p:nvSpPr>
        <p:spPr>
          <a:xfrm>
            <a:off x="1447800" y="1600200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Console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2819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19600" y="2819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pause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33600" y="3733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readDouble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19600" y="3733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readBoolean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4724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readChar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19600" y="4724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readString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&amp; Console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Programming without </a:t>
            </a:r>
            <a:r>
              <a:rPr lang="en-US" dirty="0" err="1" smtClean="0"/>
              <a:t>ObjectEditor</a:t>
            </a:r>
            <a:endParaRPr lang="en-US" dirty="0" smtClean="0"/>
          </a:p>
          <a:p>
            <a:pPr lvl="1"/>
            <a:r>
              <a:rPr lang="en-US" sz="2000" dirty="0" smtClean="0"/>
              <a:t>Main Class</a:t>
            </a:r>
          </a:p>
          <a:p>
            <a:r>
              <a:rPr lang="en-US" dirty="0" smtClean="0"/>
              <a:t>Programmer-Defined Overloading</a:t>
            </a:r>
          </a:p>
          <a:p>
            <a:r>
              <a:rPr lang="en-US" dirty="0" smtClean="0"/>
              <a:t>Console Input</a:t>
            </a:r>
          </a:p>
          <a:p>
            <a:r>
              <a:rPr lang="en-US" dirty="0" smtClean="0"/>
              <a:t>Programmer-Defined Library Class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Class for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2296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import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import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Console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BufferedReader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inputStream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</a:rPr>
              <a:t>new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BufferedReader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</a:rPr>
              <a:t>new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InputStreamReader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System.in</a:t>
            </a:r>
            <a:r>
              <a:rPr lang="en-US" sz="1600" dirty="0" smtClean="0">
                <a:solidFill>
                  <a:schemeClr val="tx1"/>
                </a:solidFill>
              </a:rPr>
              <a:t>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readInt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try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Integer.parseInt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inputStream.readLine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 </a:t>
            </a:r>
            <a:r>
              <a:rPr lang="en-US" sz="1600" b="1" dirty="0" smtClean="0">
                <a:solidFill>
                  <a:schemeClr val="tx1"/>
                </a:solidFill>
              </a:rPr>
              <a:t>catch</a:t>
            </a:r>
            <a:r>
              <a:rPr lang="en-US" sz="1600" dirty="0" smtClean="0">
                <a:solidFill>
                  <a:schemeClr val="tx1"/>
                </a:solidFill>
              </a:rPr>
              <a:t> (Exception e)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(e);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return 0;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String </a:t>
            </a:r>
            <a:r>
              <a:rPr lang="en-US" sz="1600" dirty="0" err="1" smtClean="0">
                <a:solidFill>
                  <a:schemeClr val="tx1"/>
                </a:solidFill>
              </a:rPr>
              <a:t>readString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try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inputStream.readLine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 </a:t>
            </a:r>
            <a:r>
              <a:rPr lang="en-US" sz="1600" b="1" dirty="0" smtClean="0">
                <a:solidFill>
                  <a:schemeClr val="tx1"/>
                </a:solidFill>
              </a:rPr>
              <a:t>catch</a:t>
            </a:r>
            <a:r>
              <a:rPr lang="en-US" sz="1600" dirty="0" smtClean="0">
                <a:solidFill>
                  <a:schemeClr val="tx1"/>
                </a:solidFill>
              </a:rPr>
              <a:t> (Exception e)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(e);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return "";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... //other methods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Console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229600" cy="495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import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java.io.BufferedReader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import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java.io.InputStreamReader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AnInputPrinter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main  (String[] </a:t>
            </a:r>
            <a:r>
              <a:rPr lang="en-US" sz="1600" dirty="0" err="1" smtClean="0">
                <a:solidFill>
                  <a:schemeClr val="tx1"/>
                </a:solidFill>
              </a:rPr>
              <a:t>args</a:t>
            </a:r>
            <a:r>
              <a:rPr lang="en-US" sz="1600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the line to be printed");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 ("The input was: " + </a:t>
            </a:r>
            <a:r>
              <a:rPr lang="en-US" sz="1600" dirty="0" err="1" smtClean="0">
                <a:solidFill>
                  <a:schemeClr val="tx1"/>
                </a:solidFill>
              </a:rPr>
              <a:t>readString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BufferedReader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inputStream</a:t>
            </a:r>
            <a:r>
              <a:rPr lang="en-US" sz="1600" dirty="0" smtClean="0">
                <a:solidFill>
                  <a:schemeClr val="tx1"/>
                </a:solidFill>
              </a:rPr>
              <a:t> = </a:t>
            </a:r>
          </a:p>
          <a:p>
            <a:pPr algn="ctr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new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BufferedReader</a:t>
            </a:r>
            <a:r>
              <a:rPr lang="en-US" sz="1600" dirty="0" smtClean="0">
                <a:solidFill>
                  <a:schemeClr val="tx1"/>
                </a:solidFill>
              </a:rPr>
              <a:t>(new </a:t>
            </a:r>
            <a:r>
              <a:rPr lang="en-US" sz="1600" dirty="0" err="1" smtClean="0">
                <a:solidFill>
                  <a:schemeClr val="tx1"/>
                </a:solidFill>
              </a:rPr>
              <a:t>InputStreamReader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System.in</a:t>
            </a:r>
            <a:r>
              <a:rPr lang="en-US" sz="1600" dirty="0" smtClean="0">
                <a:solidFill>
                  <a:schemeClr val="tx1"/>
                </a:solidFill>
              </a:rPr>
              <a:t>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String </a:t>
            </a:r>
            <a:r>
              <a:rPr lang="en-US" sz="1600" dirty="0" err="1" smtClean="0">
                <a:solidFill>
                  <a:schemeClr val="tx1"/>
                </a:solidFill>
              </a:rPr>
              <a:t>readString</a:t>
            </a:r>
            <a:r>
              <a:rPr lang="en-US" sz="1600" dirty="0" smtClean="0">
                <a:solidFill>
                  <a:schemeClr val="tx1"/>
                </a:solidFill>
              </a:rPr>
              <a:t>()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try</a:t>
            </a:r>
            <a:r>
              <a:rPr lang="en-US" sz="1600" dirty="0" smtClean="0">
                <a:solidFill>
                  <a:schemeClr val="tx1"/>
                </a:solidFill>
              </a:rPr>
              <a:t> {	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inputStream.readLine</a:t>
            </a:r>
            <a:r>
              <a:rPr lang="en-US" sz="1600" dirty="0" smtClean="0">
                <a:solidFill>
                  <a:schemeClr val="tx1"/>
                </a:solidFill>
              </a:rPr>
              <a:t>();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catch</a:t>
            </a:r>
            <a:r>
              <a:rPr lang="en-US" sz="1600" dirty="0" smtClean="0">
                <a:solidFill>
                  <a:schemeClr val="tx1"/>
                </a:solidFill>
              </a:rPr>
              <a:t> (Exception e) {	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(e);	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""; 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Console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743200"/>
            <a:ext cx="82296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AnInputPrinter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main  (String[] </a:t>
            </a:r>
            <a:r>
              <a:rPr lang="en-US" sz="1600" dirty="0" err="1" smtClean="0">
                <a:solidFill>
                  <a:schemeClr val="tx1"/>
                </a:solidFill>
              </a:rPr>
              <a:t>args</a:t>
            </a:r>
            <a:r>
              <a:rPr lang="en-US" sz="1600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the line to be printed");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 ("The input was: " + </a:t>
            </a:r>
            <a:r>
              <a:rPr lang="en-US" sz="1600" dirty="0" err="1" smtClean="0">
                <a:solidFill>
                  <a:schemeClr val="tx1"/>
                </a:solidFill>
              </a:rPr>
              <a:t>Console.readString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independent piece of code as separate method</a:t>
            </a:r>
          </a:p>
          <a:p>
            <a:r>
              <a:rPr lang="en-US" dirty="0" smtClean="0"/>
              <a:t>Make independent set of methods as separate class</a:t>
            </a:r>
          </a:p>
          <a:p>
            <a:r>
              <a:rPr lang="en-US" dirty="0" smtClean="0"/>
              <a:t>Use operation and data abstraction!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Integer Input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" y="24384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Integer Input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438400"/>
            <a:ext cx="82296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AnInputSummer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main (String[] </a:t>
            </a:r>
            <a:r>
              <a:rPr lang="en-US" sz="1600" dirty="0" err="1" smtClean="0">
                <a:solidFill>
                  <a:schemeClr val="tx1"/>
                </a:solidFill>
              </a:rPr>
              <a:t>args</a:t>
            </a:r>
            <a:r>
              <a:rPr lang="en-US" sz="1600" dirty="0" smtClean="0">
                <a:solidFill>
                  <a:schemeClr val="tx1"/>
                </a:solidFill>
              </a:rPr>
              <a:t>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"Please enter the numbers to be added on separate lines:");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"Their sum is: " + (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 + 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38400"/>
            <a:ext cx="8991600" cy="212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Integer Input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Entire line read as string and then parsed as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276600"/>
            <a:ext cx="1143000" cy="2286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rot="5400000">
            <a:off x="1981200" y="800100"/>
            <a:ext cx="1066800" cy="388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Polar Coordinates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1" y="23622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Polar Coordinates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2296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class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AMonolithicPolarCoordinatesComputer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main (String </a:t>
            </a:r>
            <a:r>
              <a:rPr lang="en-US" sz="1600" dirty="0" err="1" smtClean="0">
                <a:solidFill>
                  <a:schemeClr val="tx1"/>
                </a:solidFill>
              </a:rPr>
              <a:t>args</a:t>
            </a:r>
            <a:r>
              <a:rPr lang="en-US" sz="1600" dirty="0" smtClean="0">
                <a:solidFill>
                  <a:schemeClr val="tx1"/>
                </a:solidFill>
              </a:rPr>
              <a:t>[])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x = </a:t>
            </a:r>
            <a:r>
              <a:rPr lang="en-US" sz="1600" dirty="0" err="1" smtClean="0">
                <a:solidFill>
                  <a:schemeClr val="tx1"/>
                </a:solidFill>
              </a:rPr>
              <a:t>readX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y = </a:t>
            </a:r>
            <a:r>
              <a:rPr lang="en-US" sz="1600" dirty="0" err="1" smtClean="0">
                <a:solidFill>
                  <a:schemeClr val="tx1"/>
                </a:solidFill>
              </a:rPr>
              <a:t>readY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print (x, y, </a:t>
            </a:r>
            <a:r>
              <a:rPr lang="en-US" sz="1600" dirty="0" err="1" smtClean="0">
                <a:solidFill>
                  <a:schemeClr val="tx1"/>
                </a:solidFill>
              </a:rPr>
              <a:t>Math.sqrt</a:t>
            </a:r>
            <a:r>
              <a:rPr lang="en-US" sz="1600" dirty="0" smtClean="0">
                <a:solidFill>
                  <a:schemeClr val="tx1"/>
                </a:solidFill>
              </a:rPr>
              <a:t>(x*x + y*y), </a:t>
            </a:r>
            <a:r>
              <a:rPr lang="en-US" sz="1600" dirty="0" err="1" smtClean="0">
                <a:solidFill>
                  <a:schemeClr val="tx1"/>
                </a:solidFill>
              </a:rPr>
              <a:t>Math.atan</a:t>
            </a:r>
            <a:r>
              <a:rPr lang="en-US" sz="1600" dirty="0" smtClean="0">
                <a:solidFill>
                  <a:schemeClr val="tx1"/>
                </a:solidFill>
              </a:rPr>
              <a:t>(y/x));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Console.pause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readX</a:t>
            </a:r>
            <a:r>
              <a:rPr lang="en-US" sz="1600" dirty="0" smtClean="0">
                <a:solidFill>
                  <a:schemeClr val="tx1"/>
                </a:solidFill>
              </a:rPr>
              <a:t>()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x coordinate:");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readY</a:t>
            </a:r>
            <a:r>
              <a:rPr lang="en-US" sz="1600" dirty="0" smtClean="0">
                <a:solidFill>
                  <a:schemeClr val="tx1"/>
                </a:solidFill>
              </a:rPr>
              <a:t>()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y coordinate:");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smtClean="0">
                <a:solidFill>
                  <a:schemeClr val="tx1"/>
                </a:solidFill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static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void</a:t>
            </a:r>
            <a:r>
              <a:rPr lang="en-US" sz="1600" dirty="0" smtClean="0">
                <a:solidFill>
                  <a:schemeClr val="tx1"/>
                </a:solidFill>
              </a:rPr>
              <a:t> print(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x, 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y,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radius, </a:t>
            </a:r>
            <a:r>
              <a:rPr lang="en-US" sz="1600" b="1" dirty="0" smtClean="0">
                <a:solidFill>
                  <a:schemeClr val="tx1"/>
                </a:solidFill>
              </a:rPr>
              <a:t>double</a:t>
            </a:r>
            <a:r>
              <a:rPr lang="en-US" sz="1600" dirty="0" smtClean="0">
                <a:solidFill>
                  <a:schemeClr val="tx1"/>
                </a:solidFill>
              </a:rPr>
              <a:t> angle)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("radius: " + radius);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("angle: " + angle);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7400" y="1371600"/>
            <a:ext cx="2971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reusing previous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Polar Coordinates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229600" cy="571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</a:rPr>
              <a:t>APolarCoordinatesComputer</a:t>
            </a:r>
            <a:r>
              <a:rPr lang="en-US" sz="1600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 static void </a:t>
            </a:r>
            <a:r>
              <a:rPr lang="en-US" sz="1600" dirty="0" smtClean="0">
                <a:solidFill>
                  <a:schemeClr val="tx1"/>
                </a:solidFill>
              </a:rPr>
              <a:t>main (String </a:t>
            </a:r>
            <a:r>
              <a:rPr lang="en-US" sz="1600" dirty="0" err="1" smtClean="0">
                <a:solidFill>
                  <a:schemeClr val="tx1"/>
                </a:solidFill>
              </a:rPr>
              <a:t>args</a:t>
            </a:r>
            <a:r>
              <a:rPr lang="en-US" sz="1600" dirty="0" smtClean="0">
                <a:solidFill>
                  <a:schemeClr val="tx1"/>
                </a:solidFill>
              </a:rPr>
              <a:t>[])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print(</a:t>
            </a:r>
            <a:r>
              <a:rPr lang="en-US" sz="1600" dirty="0" err="1" smtClean="0">
                <a:solidFill>
                  <a:schemeClr val="tx1"/>
                </a:solidFill>
              </a:rPr>
              <a:t>readPoint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Console.pause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 static </a:t>
            </a:r>
            <a:r>
              <a:rPr lang="en-US" sz="1600" dirty="0" smtClean="0">
                <a:solidFill>
                  <a:schemeClr val="tx1"/>
                </a:solidFill>
              </a:rPr>
              <a:t>Point </a:t>
            </a:r>
            <a:r>
              <a:rPr lang="en-US" sz="1600" dirty="0" err="1" smtClean="0">
                <a:solidFill>
                  <a:schemeClr val="tx1"/>
                </a:solidFill>
              </a:rPr>
              <a:t>readPoint</a:t>
            </a:r>
            <a:r>
              <a:rPr lang="en-US" sz="1600" dirty="0" smtClean="0">
                <a:solidFill>
                  <a:schemeClr val="tx1"/>
                </a:solidFill>
              </a:rPr>
              <a:t>() {	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x coordinate:");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b="1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 smtClean="0">
                <a:solidFill>
                  <a:schemeClr val="tx1"/>
                </a:solidFill>
              </a:rPr>
              <a:t> x = 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("Please enter y coordinate:");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return </a:t>
            </a:r>
            <a:r>
              <a:rPr lang="en-US" sz="1600" b="1" dirty="0" smtClean="0">
                <a:solidFill>
                  <a:schemeClr val="tx1"/>
                </a:solidFill>
              </a:rPr>
              <a:t>new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ACartesianPoint</a:t>
            </a:r>
            <a:r>
              <a:rPr lang="en-US" sz="1600" dirty="0" smtClean="0">
                <a:solidFill>
                  <a:schemeClr val="tx1"/>
                </a:solidFill>
              </a:rPr>
              <a:t>(x, </a:t>
            </a:r>
            <a:r>
              <a:rPr lang="en-US" sz="1600" dirty="0" err="1" smtClean="0">
                <a:solidFill>
                  <a:schemeClr val="tx1"/>
                </a:solidFill>
              </a:rPr>
              <a:t>Console.readInt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public static void </a:t>
            </a:r>
            <a:r>
              <a:rPr lang="en-US" sz="1600" dirty="0" smtClean="0">
                <a:solidFill>
                  <a:schemeClr val="tx1"/>
                </a:solidFill>
              </a:rPr>
              <a:t>print(Point p) {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/*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("x: " + </a:t>
            </a:r>
            <a:r>
              <a:rPr lang="en-US" sz="1600" dirty="0" err="1" smtClean="0">
                <a:solidFill>
                  <a:schemeClr val="tx1"/>
                </a:solidFill>
              </a:rPr>
              <a:t>p.getX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("y: " + </a:t>
            </a:r>
            <a:r>
              <a:rPr lang="en-US" sz="1600" dirty="0" err="1" smtClean="0">
                <a:solidFill>
                  <a:schemeClr val="tx1"/>
                </a:solidFill>
              </a:rPr>
              <a:t>p.getY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*/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("radius: " + </a:t>
            </a:r>
            <a:r>
              <a:rPr lang="en-US" sz="1600" dirty="0" err="1" smtClean="0">
                <a:solidFill>
                  <a:schemeClr val="tx1"/>
                </a:solidFill>
              </a:rPr>
              <a:t>p.getRadius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</a:rPr>
              <a:t>System.out.println</a:t>
            </a:r>
            <a:r>
              <a:rPr lang="en-US" sz="1600" dirty="0" smtClean="0">
                <a:solidFill>
                  <a:schemeClr val="tx1"/>
                </a:solidFill>
              </a:rPr>
              <a:t>("angle: " + </a:t>
            </a:r>
            <a:r>
              <a:rPr lang="en-US" sz="1600" dirty="0" err="1" smtClean="0">
                <a:solidFill>
                  <a:schemeClr val="tx1"/>
                </a:solidFill>
              </a:rPr>
              <a:t>p.getAngle</a:t>
            </a:r>
            <a:r>
              <a:rPr lang="en-US" sz="1600" dirty="0" smtClean="0">
                <a:solidFill>
                  <a:schemeClr val="tx1"/>
                </a:solidFill>
              </a:rPr>
              <a:t>());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}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7400" y="1371600"/>
            <a:ext cx="2971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Reusing previous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45818"/>
            <a:ext cx="8875395" cy="209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User Interfaces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755386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067050"/>
            <a:ext cx="37433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User Interfaces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19200"/>
            <a:ext cx="56007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048000"/>
            <a:ext cx="37433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(edit)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noProof="1" smtClean="0"/>
              <a:t>Create </a:t>
            </a:r>
            <a:r>
              <a:rPr lang="en-US" noProof="1" smtClean="0">
                <a:latin typeface="Courier New" pitchFamily="49" charset="0"/>
              </a:rPr>
              <a:t>ALoanPair</a:t>
            </a:r>
            <a:r>
              <a:rPr lang="en-US" noProof="1" smtClean="0"/>
              <a:t> instance based on the two values entered by the user in the console window</a:t>
            </a:r>
          </a:p>
          <a:p>
            <a:r>
              <a:rPr lang="en-US" noProof="1" smtClean="0"/>
              <a:t>Print the properties of the  loan pair object in the console window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75438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noProof="1" smtClean="0"/>
              <a:t>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void</a:t>
            </a:r>
            <a:r>
              <a:rPr lang="en-US" noProof="1" smtClean="0"/>
              <a:t> main (String[] args) { </a:t>
            </a:r>
          </a:p>
          <a:p>
            <a:endParaRPr lang="en-US" noProof="1" smtClean="0"/>
          </a:p>
          <a:p>
            <a:r>
              <a:rPr lang="en-US" noProof="1" smtClean="0"/>
              <a:t>	LoanPair loanPair = </a:t>
            </a:r>
            <a:r>
              <a:rPr lang="en-US" b="1" noProof="1" smtClean="0"/>
              <a:t>new</a:t>
            </a:r>
            <a:r>
              <a:rPr lang="en-US" noProof="1" smtClean="0"/>
              <a:t> ALoanPair(</a:t>
            </a:r>
          </a:p>
          <a:p>
            <a:r>
              <a:rPr lang="en-US" noProof="1" smtClean="0"/>
              <a:t>		readCarLoan(), readHouseLoan());</a:t>
            </a:r>
          </a:p>
          <a:p>
            <a:endParaRPr lang="en-US" noProof="1" smtClean="0"/>
          </a:p>
          <a:p>
            <a:r>
              <a:rPr lang="en-US" noProof="1" smtClean="0"/>
              <a:t>	print(loanPair);</a:t>
            </a:r>
            <a:br>
              <a:rPr lang="en-US" noProof="1" smtClean="0"/>
            </a:br>
            <a:r>
              <a:rPr lang="en-US" noProof="1" smtClean="0"/>
              <a:t>	bus.uigen.ObjectEditor.edit(loanPair);</a:t>
            </a:r>
          </a:p>
          <a:p>
            <a:r>
              <a:rPr lang="en-US" noProof="1" smtClean="0"/>
              <a:t>	pause();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2895600"/>
            <a:ext cx="4648200" cy="609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50292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chaining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0"/>
          </p:cNvCxnSpPr>
          <p:nvPr/>
        </p:nvCxnSpPr>
        <p:spPr>
          <a:xfrm rot="16200000" flipV="1">
            <a:off x="5143500" y="3619500"/>
            <a:ext cx="1600200" cy="1219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0"/>
          </p:cNvCxnSpPr>
          <p:nvPr/>
        </p:nvCxnSpPr>
        <p:spPr>
          <a:xfrm rot="16200000" flipV="1">
            <a:off x="4038600" y="2514600"/>
            <a:ext cx="1600200" cy="34290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0"/>
          </p:cNvCxnSpPr>
          <p:nvPr/>
        </p:nvCxnSpPr>
        <p:spPr>
          <a:xfrm rot="16200000" flipV="1">
            <a:off x="4610100" y="3086100"/>
            <a:ext cx="1905000" cy="1981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Method Without Method Chaining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7543800" cy="3276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noProof="1" smtClean="0"/>
              <a:t>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void</a:t>
            </a:r>
            <a:r>
              <a:rPr lang="en-US" noProof="1" smtClean="0"/>
              <a:t> main (String[] args) {</a:t>
            </a:r>
          </a:p>
          <a:p>
            <a:endParaRPr lang="en-US" noProof="1" smtClean="0"/>
          </a:p>
          <a:p>
            <a:r>
              <a:rPr lang="en-US" noProof="1" smtClean="0"/>
              <a:t>     Loan carLoan = readCarLoan();</a:t>
            </a:r>
          </a:p>
          <a:p>
            <a:endParaRPr lang="en-US" noProof="1" smtClean="0"/>
          </a:p>
          <a:p>
            <a:r>
              <a:rPr lang="en-US" noProof="1" smtClean="0"/>
              <a:t>     Loan houseLoan = readHouseLoan(); </a:t>
            </a:r>
          </a:p>
          <a:p>
            <a:endParaRPr lang="en-US" noProof="1" smtClean="0"/>
          </a:p>
          <a:p>
            <a:r>
              <a:rPr lang="en-US" dirty="0" smtClean="0"/>
              <a:t>     </a:t>
            </a:r>
            <a:r>
              <a:rPr lang="en-US" noProof="1" smtClean="0"/>
              <a:t>LoanPair loanPair = </a:t>
            </a:r>
            <a:r>
              <a:rPr lang="en-US" b="1" noProof="1" smtClean="0"/>
              <a:t>new</a:t>
            </a:r>
            <a:r>
              <a:rPr lang="en-US" noProof="1" smtClean="0"/>
              <a:t> ALoanPair(carLoan, houseLoan);</a:t>
            </a:r>
          </a:p>
          <a:p>
            <a:endParaRPr lang="en-US" noProof="1" smtClean="0"/>
          </a:p>
          <a:p>
            <a:r>
              <a:rPr lang="en-US" noProof="1" smtClean="0"/>
              <a:t>     print (loanPair);</a:t>
            </a:r>
          </a:p>
          <a:p>
            <a:r>
              <a:rPr lang="en-US" noProof="1" smtClean="0"/>
              <a:t>     bus.uigen.ObjectEditor.edit(loanPair);</a:t>
            </a:r>
          </a:p>
          <a:p>
            <a:r>
              <a:rPr lang="en-US" noProof="1" smtClean="0"/>
              <a:t>     pause();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667000" y="2766950"/>
            <a:ext cx="17526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71800" y="3300350"/>
            <a:ext cx="19812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600" y="4419600"/>
            <a:ext cx="18288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19400" y="57912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Undefined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30" idx="0"/>
            <a:endCxn id="26" idx="2"/>
          </p:cNvCxnSpPr>
          <p:nvPr/>
        </p:nvCxnSpPr>
        <p:spPr>
          <a:xfrm rot="16200000" flipV="1">
            <a:off x="2621725" y="3993325"/>
            <a:ext cx="2719450" cy="8763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0"/>
            <a:endCxn id="27" idx="2"/>
          </p:cNvCxnSpPr>
          <p:nvPr/>
        </p:nvCxnSpPr>
        <p:spPr>
          <a:xfrm rot="16200000" flipV="1">
            <a:off x="3097975" y="4469575"/>
            <a:ext cx="2186050" cy="457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0" idx="0"/>
            <a:endCxn id="28" idx="3"/>
          </p:cNvCxnSpPr>
          <p:nvPr/>
        </p:nvCxnSpPr>
        <p:spPr>
          <a:xfrm rot="16200000" flipV="1">
            <a:off x="3009900" y="4381500"/>
            <a:ext cx="1219200" cy="1600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readCarLoan</a:t>
            </a:r>
            <a:r>
              <a:rPr lang="en-US" dirty="0" smtClean="0"/>
              <a:t>()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47507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readCarLoan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838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Prompt user</a:t>
            </a:r>
          </a:p>
          <a:p>
            <a:r>
              <a:rPr lang="en-US" sz="1800" dirty="0" smtClean="0"/>
              <a:t>Return an instance of </a:t>
            </a:r>
            <a:r>
              <a:rPr lang="en-US" sz="1800" dirty="0" err="1" smtClean="0">
                <a:latin typeface="Courier New" pitchFamily="49" charset="0"/>
              </a:rPr>
              <a:t>ALoan</a:t>
            </a:r>
            <a:r>
              <a:rPr lang="en-US" sz="1800" dirty="0" smtClean="0"/>
              <a:t> constructed from the principal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75438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Loan readCarLoan() {</a:t>
            </a:r>
          </a:p>
          <a:p>
            <a:pPr>
              <a:spcBef>
                <a:spcPct val="0"/>
              </a:spcBef>
            </a:pPr>
            <a:endParaRPr lang="en-US" noProof="1" smtClean="0"/>
          </a:p>
          <a:p>
            <a:pPr>
              <a:spcBef>
                <a:spcPct val="0"/>
              </a:spcBef>
            </a:pPr>
            <a:r>
              <a:rPr lang="en-US" noProof="1" smtClean="0"/>
              <a:t>	System.out.println("Please enter car principal:");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</a:t>
            </a:r>
            <a:r>
              <a:rPr lang="en-US" b="1" noProof="1" smtClean="0"/>
              <a:t>return</a:t>
            </a:r>
            <a:r>
              <a:rPr lang="en-US" noProof="1" smtClean="0"/>
              <a:t> </a:t>
            </a:r>
            <a:r>
              <a:rPr lang="en-US" b="1" noProof="1" smtClean="0"/>
              <a:t>new</a:t>
            </a:r>
            <a:r>
              <a:rPr lang="en-US" noProof="1" smtClean="0"/>
              <a:t> ALoan(Console.readInt());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</a:t>
            </a:r>
            <a:r>
              <a:rPr lang="en-US" dirty="0" err="1" smtClean="0"/>
              <a:t>LoanPair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47507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</a:t>
            </a:r>
            <a:r>
              <a:rPr lang="en-US" dirty="0" err="1" smtClean="0"/>
              <a:t>LoanPair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81534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void</a:t>
            </a:r>
            <a:r>
              <a:rPr lang="en-US" noProof="1" smtClean="0"/>
              <a:t> print (LoanPair loanPair) {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System.out.println("****Car Loan*****");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print(loanPair.getCarLoan());		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System.out.println("****House Loan****");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print(loanPair.getHouseLoan());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System.out.println("****Total Loan****");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	print(loanPair.getTotalLoan());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648200"/>
            <a:ext cx="8153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public</a:t>
            </a:r>
            <a:r>
              <a:rPr lang="en-US" noProof="1" smtClean="0"/>
              <a:t> </a:t>
            </a:r>
            <a:r>
              <a:rPr lang="en-US" b="1" noProof="1" smtClean="0"/>
              <a:t>static</a:t>
            </a:r>
            <a:r>
              <a:rPr lang="en-US" noProof="1" smtClean="0"/>
              <a:t> </a:t>
            </a:r>
            <a:r>
              <a:rPr lang="en-US" b="1" noProof="1" smtClean="0"/>
              <a:t>void</a:t>
            </a:r>
            <a:r>
              <a:rPr lang="en-US" noProof="1" smtClean="0"/>
              <a:t> print (Loan loan) {</a:t>
            </a:r>
          </a:p>
          <a:p>
            <a:pPr>
              <a:spcBef>
                <a:spcPct val="0"/>
              </a:spcBef>
            </a:pPr>
            <a:r>
              <a:rPr lang="en-US" noProof="1" smtClean="0">
                <a:solidFill>
                  <a:schemeClr val="tx1"/>
                </a:solidFill>
              </a:rPr>
              <a:t>      </a:t>
            </a:r>
            <a:r>
              <a:rPr lang="en-US" noProof="1" smtClean="0"/>
              <a:t>System.out.println("Principal:" + loan.getPrincipal());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      System.out.println("Yearly Interest:" + loan.getYearlyInterest());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      System.out.println("Monthly Interest:" + loan.getMonthlyInterest());</a:t>
            </a:r>
          </a:p>
          <a:p>
            <a:pPr>
              <a:spcBef>
                <a:spcPct val="0"/>
              </a:spcBef>
            </a:pPr>
            <a:r>
              <a:rPr lang="en-US" noProof="1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10200" y="3733800"/>
            <a:ext cx="29718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Programmer-defined overloading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1295400"/>
            <a:ext cx="10668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0" y="4724400"/>
            <a:ext cx="609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19200" y="1828800"/>
            <a:ext cx="5334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6" idx="0"/>
            <a:endCxn id="7" idx="3"/>
          </p:cNvCxnSpPr>
          <p:nvPr/>
        </p:nvCxnSpPr>
        <p:spPr>
          <a:xfrm rot="16200000" flipV="1">
            <a:off x="4362450" y="1200150"/>
            <a:ext cx="2286000" cy="27813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8" idx="3"/>
          </p:cNvCxnSpPr>
          <p:nvPr/>
        </p:nvCxnSpPr>
        <p:spPr>
          <a:xfrm rot="5400000">
            <a:off x="5048250" y="3028950"/>
            <a:ext cx="457200" cy="32385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7543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AHelloWorldGreeter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("Hello World");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2667000"/>
            <a:ext cx="3657600" cy="3048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14478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header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181600" y="1447800"/>
            <a:ext cx="3200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 of user-supplied arguments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1" idx="2"/>
            <a:endCxn id="10" idx="0"/>
          </p:cNvCxnSpPr>
          <p:nvPr/>
        </p:nvCxnSpPr>
        <p:spPr>
          <a:xfrm rot="16200000" flipH="1">
            <a:off x="2286000" y="2209800"/>
            <a:ext cx="609600" cy="304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 rot="5400000">
            <a:off x="5410200" y="1371600"/>
            <a:ext cx="685800" cy="20574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ObjectEditor.edit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200400"/>
            <a:ext cx="73152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noProof="1" smtClean="0"/>
              <a:t> </a:t>
            </a:r>
            <a:r>
              <a:rPr lang="en-US" noProof="1" smtClean="0"/>
              <a:t>bus.uigen.ObjectEditor.edit(loanPair);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4572000"/>
            <a:ext cx="464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Displays an edit window for the object passed as parameter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4286250" y="4095750"/>
            <a:ext cx="6858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209800"/>
            <a:ext cx="464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Full name of the </a:t>
            </a:r>
            <a:r>
              <a:rPr lang="en-US" dirty="0" err="1" smtClean="0"/>
              <a:t>ObjectEditor</a:t>
            </a:r>
            <a:r>
              <a:rPr lang="en-US" dirty="0" smtClean="0"/>
              <a:t> class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5400000">
            <a:off x="2876550" y="2076450"/>
            <a:ext cx="838200" cy="2324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Class-Level Decomposition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3340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Monolithic Main Class</a:t>
            </a:r>
          </a:p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(Loan User Interface and Loan Computation)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971800"/>
            <a:ext cx="2667000" cy="99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00600" y="3581400"/>
            <a:ext cx="26670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Programmer-defined Class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ALoanPair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4267200"/>
            <a:ext cx="2667000" cy="99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ALoanPairDriver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3733800" y="3467100"/>
            <a:ext cx="106680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  <a:endCxn id="6" idx="1"/>
          </p:cNvCxnSpPr>
          <p:nvPr/>
        </p:nvCxnSpPr>
        <p:spPr>
          <a:xfrm flipV="1">
            <a:off x="3733800" y="4076700"/>
            <a:ext cx="10668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Algorithm/Code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1371600"/>
            <a:ext cx="1828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31242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readCarLoan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62200" y="31242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readHouseLoan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24400" y="31242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print(</a:t>
            </a:r>
            <a:r>
              <a:rPr lang="en-US" dirty="0" err="1" smtClean="0"/>
              <a:t>LoanPair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81800" y="31242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Console.pause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47244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Console.readInt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24400" y="4724400"/>
            <a:ext cx="1905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print(Loan)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2"/>
            <a:endCxn id="9" idx="0"/>
          </p:cNvCxnSpPr>
          <p:nvPr/>
        </p:nvCxnSpPr>
        <p:spPr>
          <a:xfrm rot="16200000" flipH="1">
            <a:off x="1257300" y="3733800"/>
            <a:ext cx="9906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9" idx="0"/>
          </p:cNvCxnSpPr>
          <p:nvPr/>
        </p:nvCxnSpPr>
        <p:spPr>
          <a:xfrm rot="5400000">
            <a:off x="2286000" y="3695700"/>
            <a:ext cx="990600" cy="106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  <a:endCxn id="6" idx="0"/>
          </p:cNvCxnSpPr>
          <p:nvPr/>
        </p:nvCxnSpPr>
        <p:spPr>
          <a:xfrm rot="5400000">
            <a:off x="3257550" y="2038350"/>
            <a:ext cx="1143000" cy="1028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5" idx="0"/>
          </p:cNvCxnSpPr>
          <p:nvPr/>
        </p:nvCxnSpPr>
        <p:spPr>
          <a:xfrm rot="5400000">
            <a:off x="2228850" y="1009650"/>
            <a:ext cx="1143000" cy="3086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2"/>
            <a:endCxn id="7" idx="0"/>
          </p:cNvCxnSpPr>
          <p:nvPr/>
        </p:nvCxnSpPr>
        <p:spPr>
          <a:xfrm rot="16200000" flipH="1">
            <a:off x="4438650" y="1885950"/>
            <a:ext cx="1143000" cy="1333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2"/>
            <a:endCxn id="8" idx="0"/>
          </p:cNvCxnSpPr>
          <p:nvPr/>
        </p:nvCxnSpPr>
        <p:spPr>
          <a:xfrm rot="16200000" flipH="1">
            <a:off x="5467350" y="857250"/>
            <a:ext cx="1143000" cy="3390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2"/>
            <a:endCxn id="10" idx="0"/>
          </p:cNvCxnSpPr>
          <p:nvPr/>
        </p:nvCxnSpPr>
        <p:spPr>
          <a:xfrm rot="5400000">
            <a:off x="5181600" y="4229100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Main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7726735" cy="590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Break Point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09800"/>
            <a:ext cx="8839200" cy="213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862334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Into vs. Step Over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5942762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14800"/>
            <a:ext cx="8610600" cy="163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Inspecting Variables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11" y="1981200"/>
            <a:ext cx="8915089" cy="25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505200"/>
            <a:ext cx="74676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printPassFailStatus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score)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 if</a:t>
            </a:r>
            <a:r>
              <a:rPr lang="en-US" dirty="0" smtClean="0">
                <a:solidFill>
                  <a:schemeClr val="tx1"/>
                </a:solidFill>
              </a:rPr>
              <a:t> (score &lt; PASS_CUTOFF)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("FAILED");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 else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("PASSED");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1676400"/>
            <a:ext cx="3581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printPassFailStatus</a:t>
            </a:r>
            <a:r>
              <a:rPr lang="en-US" dirty="0" smtClean="0">
                <a:solidFill>
                  <a:schemeClr val="tx1"/>
                </a:solidFill>
              </a:rPr>
              <a:t>(95)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2438400"/>
            <a:ext cx="3581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printPassFailStatus</a:t>
            </a:r>
            <a:r>
              <a:rPr lang="en-US" dirty="0" smtClean="0">
                <a:solidFill>
                  <a:schemeClr val="tx1"/>
                </a:solidFill>
              </a:rPr>
              <a:t>(25)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400" y="1676400"/>
            <a:ext cx="1981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Passed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2438400"/>
            <a:ext cx="1981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Failed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2133600"/>
            <a:ext cx="4648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if  </a:t>
            </a:r>
            <a:r>
              <a:rPr lang="en-US" dirty="0" smtClean="0">
                <a:solidFill>
                  <a:schemeClr val="tx1"/>
                </a:solidFill>
              </a:rPr>
              <a:t> (  &lt;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r>
              <a:rPr lang="en-US" dirty="0" smtClean="0">
                <a:solidFill>
                  <a:schemeClr val="tx1"/>
                </a:solidFill>
              </a:rPr>
              <a:t> expression&gt;  )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&lt;statement 1&gt;;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else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	&lt;statement 2&gt;;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2667000"/>
            <a:ext cx="2286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43600" y="2667000"/>
            <a:ext cx="2286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398218"/>
            <a:ext cx="8875395" cy="209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667000" y="1600200"/>
            <a:ext cx="35052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r>
              <a:rPr lang="en-US" dirty="0" err="1" smtClean="0"/>
              <a:t>boolean</a:t>
            </a:r>
            <a:r>
              <a:rPr lang="en-US" dirty="0" smtClean="0"/>
              <a:t> expression&gt;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rot="10800000">
            <a:off x="1752600" y="24384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4" idx="3"/>
          </p:cNvCxnSpPr>
          <p:nvPr/>
        </p:nvCxnSpPr>
        <p:spPr>
          <a:xfrm rot="10800000">
            <a:off x="6172200" y="2438400"/>
            <a:ext cx="990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219200" y="29718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592094" y="3009900"/>
            <a:ext cx="1142206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35052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 1&gt;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172200" y="35814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 2&gt;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1105694" y="4609306"/>
            <a:ext cx="12954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553994" y="4647406"/>
            <a:ext cx="12192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752600" y="5257800"/>
            <a:ext cx="54102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885406" y="5790406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295400" y="1828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705600" y="1828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fancyPrintGrade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score)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(score &lt; PASS_CUTOFF) 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("FAILED");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("PASSED");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("Congratulations!");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}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2362200"/>
            <a:ext cx="4876800" cy="1447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38400" y="4038600"/>
            <a:ext cx="4876800" cy="1676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1828800"/>
            <a:ext cx="6248400" cy="419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Statement – { } Convention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fancyPrintGrade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score)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(score &lt; PASS_CUTOFF)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("FAILED");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} </a:t>
            </a:r>
            <a:r>
              <a:rPr lang="en-US" b="1" dirty="0" smtClean="0">
                <a:solidFill>
                  <a:schemeClr val="tx1"/>
                </a:solidFill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("PASSED");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("Congratulations!");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Avoiding Code Duplication in If-Else (Edit)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fancyPrintGrade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score)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(score &lt; PASS_CUTOFF) 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("FAILED");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("PASSED");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("Congratulations!");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 in If-Else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fancyPrintGrade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score)   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	if</a:t>
            </a:r>
            <a:r>
              <a:rPr lang="en-US" dirty="0" smtClean="0">
                <a:solidFill>
                  <a:schemeClr val="tx1"/>
                </a:solidFill>
              </a:rPr>
              <a:t> (score &lt; PASS_CUTOFF)  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("FAILED");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("PASSED");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("Congratulations!");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("**************");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47800"/>
            <a:ext cx="74676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(score == MAX_SCORE)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("Perfect Score! Congratulations!");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657600"/>
            <a:ext cx="74676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(&lt;</a:t>
            </a:r>
            <a:r>
              <a:rPr lang="en-US" dirty="0" err="1" smtClean="0">
                <a:solidFill>
                  <a:schemeClr val="tx1"/>
                </a:solidFill>
              </a:rPr>
              <a:t>bool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expr</a:t>
            </a:r>
            <a:r>
              <a:rPr lang="en-US" dirty="0" smtClean="0">
                <a:solidFill>
                  <a:schemeClr val="tx1"/>
                </a:solidFill>
              </a:rPr>
              <a:t>&gt;)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&lt;statement&gt;;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667000" y="1600200"/>
            <a:ext cx="35052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r>
              <a:rPr lang="en-US" dirty="0" err="1" smtClean="0"/>
              <a:t>boolean</a:t>
            </a:r>
            <a:r>
              <a:rPr lang="en-US" dirty="0" smtClean="0"/>
              <a:t> expression&gt;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rot="10800000">
            <a:off x="1752600" y="24384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219200" y="29718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95997" y="4800203"/>
            <a:ext cx="3048000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35052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 1&gt;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1105694" y="4609306"/>
            <a:ext cx="12954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752600" y="5257800"/>
            <a:ext cx="26670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1828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352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Else-If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sz="2000" b="1" dirty="0" smtClean="0"/>
              <a:t>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char</a:t>
            </a:r>
            <a:r>
              <a:rPr lang="en-US" sz="2000" dirty="0" smtClean="0"/>
              <a:t> </a:t>
            </a:r>
            <a:r>
              <a:rPr lang="en-US" sz="2000" dirty="0" err="1" smtClean="0"/>
              <a:t>toLetterGrade</a:t>
            </a:r>
            <a:r>
              <a:rPr lang="en-US" sz="2000" dirty="0" smtClean="0"/>
              <a:t> (</a:t>
            </a:r>
            <a:r>
              <a:rPr lang="en-US" sz="2000" b="1" dirty="0" err="1" smtClean="0"/>
              <a:t>int</a:t>
            </a:r>
            <a:r>
              <a:rPr lang="en-US" sz="2000" dirty="0" smtClean="0"/>
              <a:t> score) {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if</a:t>
            </a:r>
            <a:r>
              <a:rPr lang="en-US" sz="2000" dirty="0" smtClean="0"/>
              <a:t> (score &gt;= A_CUTOFF)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'A';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else</a:t>
            </a:r>
            <a:r>
              <a:rPr lang="en-US" sz="2000" dirty="0" smtClean="0"/>
              <a:t> </a:t>
            </a:r>
            <a:r>
              <a:rPr lang="en-US" sz="2000" b="1" dirty="0" smtClean="0"/>
              <a:t>if</a:t>
            </a:r>
            <a:r>
              <a:rPr lang="en-US" sz="2000" dirty="0" smtClean="0"/>
              <a:t> (score &gt;= B_CUTOFF) 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'B';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else</a:t>
            </a:r>
            <a:r>
              <a:rPr lang="en-US" sz="2000" dirty="0" smtClean="0"/>
              <a:t> </a:t>
            </a:r>
            <a:r>
              <a:rPr lang="en-US" sz="2000" b="1" dirty="0" smtClean="0"/>
              <a:t>if</a:t>
            </a:r>
            <a:r>
              <a:rPr lang="en-US" sz="2000" dirty="0" smtClean="0"/>
              <a:t> (score &gt;= C_CUTOFF) 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'C';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else</a:t>
            </a:r>
            <a:r>
              <a:rPr lang="en-US" sz="2000" dirty="0" smtClean="0"/>
              <a:t> </a:t>
            </a:r>
            <a:r>
              <a:rPr lang="en-US" sz="2000" b="1" dirty="0" smtClean="0"/>
              <a:t>if</a:t>
            </a:r>
            <a:r>
              <a:rPr lang="en-US" sz="2000" dirty="0" smtClean="0"/>
              <a:t> (score &gt;= D_CUTOFF) 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'D';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else</a:t>
            </a:r>
            <a:r>
              <a:rPr lang="en-US" sz="2000" dirty="0" smtClean="0"/>
              <a:t> 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'F';</a:t>
            </a:r>
          </a:p>
          <a:p>
            <a:pPr lvl="2">
              <a:spcBef>
                <a:spcPct val="0"/>
              </a:spcBef>
            </a:pPr>
            <a:r>
              <a:rPr lang="en-US" sz="2000" dirty="0" smtClean="0"/>
              <a:t>}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295400"/>
            <a:ext cx="6477000" cy="495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sz="2000" b="1" dirty="0" smtClean="0"/>
              <a:t>if</a:t>
            </a:r>
            <a:r>
              <a:rPr lang="en-US" sz="2000" dirty="0" smtClean="0"/>
              <a:t> (score &gt;= A_CUTOFF) </a:t>
            </a:r>
          </a:p>
          <a:p>
            <a:pPr lvl="2">
              <a:spcBef>
                <a:spcPct val="0"/>
              </a:spcBef>
            </a:pPr>
            <a:r>
              <a:rPr lang="en-US" sz="2000" b="1" dirty="0" smtClean="0"/>
              <a:t>      return</a:t>
            </a:r>
            <a:r>
              <a:rPr lang="en-US" sz="2000" dirty="0" smtClean="0"/>
              <a:t> 'A';</a:t>
            </a:r>
          </a:p>
          <a:p>
            <a:pPr lvl="2">
              <a:spcBef>
                <a:spcPct val="0"/>
              </a:spcBef>
            </a:pPr>
            <a:r>
              <a:rPr lang="en-US" sz="2000" b="1" dirty="0" smtClean="0"/>
              <a:t>else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if</a:t>
            </a:r>
            <a:r>
              <a:rPr lang="en-US" sz="2000" dirty="0" smtClean="0"/>
              <a:t> (score &gt;= B_CUTOFF) 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return</a:t>
            </a:r>
            <a:r>
              <a:rPr lang="en-US" sz="2000" dirty="0" smtClean="0"/>
              <a:t> 'B';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else</a:t>
            </a:r>
            <a:r>
              <a:rPr lang="en-US" sz="2000" dirty="0" smtClean="0"/>
              <a:t> </a:t>
            </a:r>
          </a:p>
          <a:p>
            <a:pPr lvl="4">
              <a:spcBef>
                <a:spcPct val="0"/>
              </a:spcBef>
            </a:pPr>
            <a:r>
              <a:rPr lang="en-US" sz="2000" b="1" dirty="0" smtClean="0"/>
              <a:t>if</a:t>
            </a:r>
            <a:r>
              <a:rPr lang="en-US" sz="2000" dirty="0" smtClean="0"/>
              <a:t> (score &gt;= C_CUTOFF) </a:t>
            </a:r>
          </a:p>
          <a:p>
            <a:pPr lvl="4">
              <a:spcBef>
                <a:spcPct val="0"/>
              </a:spcBef>
            </a:pPr>
            <a:r>
              <a:rPr lang="en-US" sz="2000" b="1" dirty="0" smtClean="0"/>
              <a:t>    return</a:t>
            </a:r>
            <a:r>
              <a:rPr lang="en-US" sz="2000" dirty="0" smtClean="0"/>
              <a:t> 'C';</a:t>
            </a:r>
          </a:p>
          <a:p>
            <a:pPr lvl="3">
              <a:spcBef>
                <a:spcPct val="0"/>
              </a:spcBef>
            </a:pPr>
            <a:r>
              <a:rPr lang="en-US" sz="2000" b="1" dirty="0" smtClean="0"/>
              <a:t>      else</a:t>
            </a:r>
            <a:r>
              <a:rPr lang="en-US" sz="2000" dirty="0" smtClean="0"/>
              <a:t> </a:t>
            </a:r>
          </a:p>
          <a:p>
            <a:pPr lvl="4">
              <a:spcBef>
                <a:spcPct val="0"/>
              </a:spcBef>
            </a:pPr>
            <a:r>
              <a:rPr lang="en-US" sz="2000" b="1" dirty="0" smtClean="0"/>
              <a:t>     if</a:t>
            </a:r>
            <a:r>
              <a:rPr lang="en-US" sz="2000" dirty="0" smtClean="0"/>
              <a:t> (score &gt;= D_CUTOFF)</a:t>
            </a:r>
          </a:p>
          <a:p>
            <a:pPr lvl="4">
              <a:spcBef>
                <a:spcPct val="0"/>
              </a:spcBef>
            </a:pPr>
            <a:r>
              <a:rPr lang="en-US" sz="2000" b="1" dirty="0" smtClean="0"/>
              <a:t>        return</a:t>
            </a:r>
            <a:r>
              <a:rPr lang="en-US" sz="2000" dirty="0" smtClean="0"/>
              <a:t> 'D';</a:t>
            </a:r>
          </a:p>
          <a:p>
            <a:pPr lvl="4">
              <a:spcBef>
                <a:spcPct val="0"/>
              </a:spcBef>
            </a:pPr>
            <a:r>
              <a:rPr lang="en-US" sz="2000" b="1" dirty="0" smtClean="0"/>
              <a:t>     else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000" b="1" dirty="0" smtClean="0"/>
              <a:t>                                 return</a:t>
            </a:r>
            <a:r>
              <a:rPr lang="en-US" sz="2000" dirty="0" smtClean="0"/>
              <a:t> 'F'; 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5410200"/>
            <a:ext cx="1371600" cy="4572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1400" y="4795650"/>
            <a:ext cx="1371600" cy="38595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4495800"/>
            <a:ext cx="3048000" cy="1447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3893125"/>
            <a:ext cx="1371600" cy="37407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3581400"/>
            <a:ext cx="3429000" cy="2438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95600" y="2971800"/>
            <a:ext cx="13716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667000"/>
            <a:ext cx="3886200" cy="3429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4600" y="2057400"/>
            <a:ext cx="13716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058194" y="1523206"/>
            <a:ext cx="21336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>
            <a:stCxn id="4" idx="1"/>
          </p:cNvCxnSpPr>
          <p:nvPr/>
        </p:nvCxnSpPr>
        <p:spPr>
          <a:xfrm rot="10800000">
            <a:off x="1143794" y="2361406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610394" y="2894806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Decision 7"/>
          <p:cNvSpPr/>
          <p:nvPr/>
        </p:nvSpPr>
        <p:spPr>
          <a:xfrm>
            <a:off x="4039394" y="3429000"/>
            <a:ext cx="21336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rot="10800000">
            <a:off x="3124994" y="42672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591594" y="48006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4191000" y="23622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572794" y="2894806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6172200" y="42672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553994" y="4799806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7543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AnArgPrinter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[0]);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3600" y="44958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args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33600" y="51816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args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181600" y="44958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181600" y="5181600"/>
            <a:ext cx="1981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33600" y="58674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18" idx="1"/>
            <a:endCxn id="9" idx="3"/>
          </p:cNvCxnSpPr>
          <p:nvPr/>
        </p:nvCxnSpPr>
        <p:spPr>
          <a:xfrm rot="10800000">
            <a:off x="3657600" y="4762500"/>
            <a:ext cx="1524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1"/>
            <a:endCxn id="12" idx="3"/>
          </p:cNvCxnSpPr>
          <p:nvPr/>
        </p:nvCxnSpPr>
        <p:spPr>
          <a:xfrm rot="10800000">
            <a:off x="3657600" y="5448300"/>
            <a:ext cx="1524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8" grpId="0" animBg="1"/>
      <p:bldP spid="19" grpId="0" animBg="1"/>
      <p:bldP spid="2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3581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printHello</a:t>
            </a:r>
            <a:r>
              <a:rPr lang="en-US" dirty="0" smtClean="0">
                <a:solidFill>
                  <a:schemeClr val="tx1"/>
                </a:solidFill>
              </a:rPr>
              <a:t>(2);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1676400"/>
            <a:ext cx="3581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printHello</a:t>
            </a:r>
            <a:r>
              <a:rPr lang="en-US" dirty="0" smtClean="0">
                <a:solidFill>
                  <a:schemeClr val="tx1"/>
                </a:solidFill>
              </a:rPr>
              <a:t>(3);</a:t>
            </a:r>
            <a:endParaRPr lang="en-US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26670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35052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62600" y="26670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62600" y="35052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62600" y="4343400"/>
            <a:ext cx="1828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public static void </a:t>
            </a:r>
            <a:r>
              <a:rPr lang="en-US" dirty="0" err="1" smtClean="0"/>
              <a:t>printHello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1600200" y="4343400"/>
            <a:ext cx="609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600200" y="3505200"/>
            <a:ext cx="609600" cy="1588"/>
          </a:xfrm>
          <a:prstGeom prst="line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1181100" y="3924300"/>
            <a:ext cx="838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95400" y="3048000"/>
            <a:ext cx="61722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 counter = 0;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/>
              <a:t>if</a:t>
            </a:r>
            <a:r>
              <a:rPr lang="en-US" dirty="0" smtClean="0"/>
              <a:t> (counter &lt; n)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/>
              <a:t>counter  = counter + 1;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 (“hello”);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public static void </a:t>
            </a:r>
            <a:r>
              <a:rPr lang="en-US" dirty="0" err="1" smtClean="0"/>
              <a:t>printHello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95400" y="3048000"/>
            <a:ext cx="61722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 counter = 0;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/>
              <a:t>while</a:t>
            </a:r>
            <a:r>
              <a:rPr lang="en-US" dirty="0" smtClean="0"/>
              <a:t> (counter &lt; n)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/>
              <a:t>counter  = counter + 1;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 (“hello”);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}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vs. While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657600"/>
            <a:ext cx="74676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(&lt;</a:t>
            </a:r>
            <a:r>
              <a:rPr lang="en-US" dirty="0" err="1" smtClean="0">
                <a:solidFill>
                  <a:schemeClr val="tx1"/>
                </a:solidFill>
              </a:rPr>
              <a:t>bool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expr</a:t>
            </a:r>
            <a:r>
              <a:rPr lang="en-US" dirty="0" smtClean="0">
                <a:solidFill>
                  <a:schemeClr val="tx1"/>
                </a:solidFill>
              </a:rPr>
              <a:t>&gt;)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&lt;statement&gt;;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74676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 (&lt;</a:t>
            </a:r>
            <a:r>
              <a:rPr lang="en-US" dirty="0" err="1" smtClean="0">
                <a:solidFill>
                  <a:schemeClr val="tx1"/>
                </a:solidFill>
              </a:rPr>
              <a:t>bool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expr</a:t>
            </a:r>
            <a:r>
              <a:rPr lang="en-US" dirty="0" smtClean="0">
                <a:solidFill>
                  <a:schemeClr val="tx1"/>
                </a:solidFill>
              </a:rPr>
              <a:t>&gt;)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&lt;statement&gt;;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667000" y="1600200"/>
            <a:ext cx="35052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r>
              <a:rPr lang="en-US" dirty="0" err="1" smtClean="0"/>
              <a:t>boolean</a:t>
            </a:r>
            <a:r>
              <a:rPr lang="en-US" dirty="0" smtClean="0"/>
              <a:t> expression&gt;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rot="10800000">
            <a:off x="1752600" y="24384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219200" y="29718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95997" y="4800203"/>
            <a:ext cx="3048000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35052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&lt;statement&gt;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1105694" y="4609306"/>
            <a:ext cx="12954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752600" y="5257800"/>
            <a:ext cx="26670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1828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352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229100" y="1333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Statement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667000" y="1600200"/>
            <a:ext cx="35052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r>
              <a:rPr lang="en-US" dirty="0" err="1" smtClean="0"/>
              <a:t>boolean</a:t>
            </a:r>
            <a:r>
              <a:rPr lang="en-US" dirty="0" smtClean="0"/>
              <a:t> expression&gt;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rot="10800000">
            <a:off x="1752600" y="24384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219200" y="29718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95997" y="4800203"/>
            <a:ext cx="3048000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35052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&lt;statement&gt;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-723106" y="2628106"/>
            <a:ext cx="22098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1"/>
          </p:cNvCxnSpPr>
          <p:nvPr/>
        </p:nvCxnSpPr>
        <p:spPr>
          <a:xfrm rot="10800000">
            <a:off x="381000" y="3733800"/>
            <a:ext cx="3810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1828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352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381000" y="1522412"/>
            <a:ext cx="3886200" cy="1589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229100" y="1333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667000" y="3048000"/>
            <a:ext cx="3505200" cy="1676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r>
              <a:rPr lang="en-US" dirty="0" err="1" smtClean="0"/>
              <a:t>boolean</a:t>
            </a:r>
            <a:r>
              <a:rPr lang="en-US" dirty="0" smtClean="0"/>
              <a:t> expression&gt;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1"/>
          </p:cNvCxnSpPr>
          <p:nvPr/>
        </p:nvCxnSpPr>
        <p:spPr>
          <a:xfrm rot="10800000">
            <a:off x="1752600" y="38862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143000" y="3276600"/>
            <a:ext cx="1219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619500" y="5524500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22098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&lt;statement&gt;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2819400" y="2438400"/>
            <a:ext cx="1600200" cy="1588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81200" y="41148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480060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7" name="Straight Arrow Connector 26"/>
          <p:cNvCxnSpPr>
            <a:endCxn id="4" idx="0"/>
          </p:cNvCxnSpPr>
          <p:nvPr/>
        </p:nvCxnSpPr>
        <p:spPr>
          <a:xfrm rot="5400000">
            <a:off x="3771900" y="2400300"/>
            <a:ext cx="1295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Sentinel-Based Folding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28800"/>
            <a:ext cx="4109209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Fixed Number of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Loan loan1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loan2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loan3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loan4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sumLoan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 loan1, 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(loan2,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(loan3, loan4))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print(</a:t>
            </a:r>
            <a:r>
              <a:rPr lang="en-US" dirty="0" err="1" smtClean="0">
                <a:solidFill>
                  <a:schemeClr val="tx1"/>
                </a:solidFill>
              </a:rPr>
              <a:t>sumLoan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Generalizing to Variable Number of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8382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loan1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loan2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loan3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loan4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…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loanN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readLoan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Loan </a:t>
            </a:r>
            <a:r>
              <a:rPr lang="en-US" dirty="0" err="1" smtClean="0">
                <a:solidFill>
                  <a:schemeClr val="tx1"/>
                </a:solidFill>
              </a:rPr>
              <a:t>sumLoan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(loan1,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(loan2,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(loan3,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(loan4, ……(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					</a:t>
            </a:r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(loanN-1, </a:t>
            </a:r>
            <a:r>
              <a:rPr lang="en-US" dirty="0" err="1" smtClean="0">
                <a:solidFill>
                  <a:schemeClr val="tx1"/>
                </a:solidFill>
              </a:rPr>
              <a:t>loanN</a:t>
            </a:r>
            <a:r>
              <a:rPr lang="en-US" dirty="0" smtClean="0">
                <a:solidFill>
                  <a:schemeClr val="tx1"/>
                </a:solidFill>
              </a:rPr>
              <a:t>)*;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print (</a:t>
            </a:r>
            <a:r>
              <a:rPr lang="en-US" dirty="0" err="1" smtClean="0">
                <a:solidFill>
                  <a:schemeClr val="tx1"/>
                </a:solidFill>
              </a:rPr>
              <a:t>sumLoan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828800"/>
            <a:ext cx="2895600" cy="17526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0" y="3733800"/>
            <a:ext cx="6858000" cy="1447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1828800"/>
            <a:ext cx="3124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 Number of Statements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19200" y="6172200"/>
            <a:ext cx="3657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 Number of </a:t>
            </a:r>
            <a:r>
              <a:rPr lang="en-US" dirty="0" err="1" smtClean="0"/>
              <a:t>Subexpressions</a:t>
            </a:r>
            <a:r>
              <a:rPr lang="en-US" dirty="0" smtClean="0"/>
              <a:t> (function calls)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29200" y="5867400"/>
            <a:ext cx="3124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76800" y="2819400"/>
            <a:ext cx="3124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Loops and Arrays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rot="10800000" flipV="1">
            <a:off x="4038600" y="2095500"/>
            <a:ext cx="838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1"/>
          </p:cNvCxnSpPr>
          <p:nvPr/>
        </p:nvCxnSpPr>
        <p:spPr>
          <a:xfrm rot="10800000">
            <a:off x="4038600" y="2895600"/>
            <a:ext cx="838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</p:cNvCxnSpPr>
          <p:nvPr/>
        </p:nvCxnSpPr>
        <p:spPr>
          <a:xfrm rot="16200000" flipV="1">
            <a:off x="6038850" y="5314950"/>
            <a:ext cx="685800" cy="419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0"/>
          </p:cNvCxnSpPr>
          <p:nvPr/>
        </p:nvCxnSpPr>
        <p:spPr>
          <a:xfrm rot="5400000" flipH="1" flipV="1">
            <a:off x="2819400" y="5410200"/>
            <a:ext cx="9906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981200"/>
            <a:ext cx="7543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AnArgPrinter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 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[0]);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11430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refers to argument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1" idx="2"/>
          </p:cNvCxnSpPr>
          <p:nvPr/>
        </p:nvCxnSpPr>
        <p:spPr>
          <a:xfrm rot="5400000">
            <a:off x="4800600" y="838200"/>
            <a:ext cx="1066800" cy="2743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" y="38862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76200" y="4572000"/>
            <a:ext cx="7924800" cy="457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676400" y="6172200"/>
            <a:ext cx="525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does not supply argument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Exception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0"/>
            <a:endCxn id="15" idx="2"/>
          </p:cNvCxnSpPr>
          <p:nvPr/>
        </p:nvCxnSpPr>
        <p:spPr>
          <a:xfrm rot="16200000" flipV="1">
            <a:off x="3600450" y="5467350"/>
            <a:ext cx="1143000" cy="2667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Space-Efficient Adding of Fixed Number of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loan1 = </a:t>
            </a:r>
            <a:r>
              <a:rPr lang="en-US" dirty="0" err="1" smtClean="0"/>
              <a:t>readLoan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loan2 = </a:t>
            </a:r>
            <a:r>
              <a:rPr lang="en-US" dirty="0" err="1" smtClean="0"/>
              <a:t>readLoan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(loan1, loan2);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loan1 = </a:t>
            </a:r>
            <a:r>
              <a:rPr lang="en-US" dirty="0" err="1" smtClean="0"/>
              <a:t>readLoan</a:t>
            </a:r>
            <a:r>
              <a:rPr lang="en-US" dirty="0" smtClean="0"/>
              <a:t>(); // 3rd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loan1);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loan1 = </a:t>
            </a:r>
            <a:r>
              <a:rPr lang="en-US" dirty="0" err="1" smtClean="0"/>
              <a:t>readLoan</a:t>
            </a:r>
            <a:r>
              <a:rPr lang="en-US" dirty="0" smtClean="0"/>
              <a:t>(); // 4th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loan1);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/>
              <a:t>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3505200"/>
            <a:ext cx="4419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4067300"/>
            <a:ext cx="4419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More Space-Efficient Adding of Fixed Number of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2000" dirty="0" smtClean="0"/>
              <a:t>	</a:t>
            </a:r>
            <a:r>
              <a:rPr lang="en-US" dirty="0" smtClean="0"/>
              <a:t>Loan 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//first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3rd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</a:t>
            </a:r>
            <a:r>
              <a:rPr lang="en-US" dirty="0" err="1" smtClean="0"/>
              <a:t>nextLoan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4th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</a:t>
            </a:r>
            <a:r>
              <a:rPr lang="en-US" dirty="0" err="1" smtClean="0"/>
              <a:t>nextLoan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/>
              <a:t>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3259775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3810000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More Space-Efficient Adding of Variable Number of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6477000" cy="464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//first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3rd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</a:t>
            </a:r>
            <a:r>
              <a:rPr lang="en-US" dirty="0" err="1" smtClean="0"/>
              <a:t>nextLoan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4th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</a:t>
            </a:r>
            <a:r>
              <a:rPr lang="en-US" dirty="0" err="1" smtClean="0"/>
              <a:t>nextLoan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//Nth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sumLoan</a:t>
            </a:r>
            <a:r>
              <a:rPr lang="en-US" dirty="0" smtClean="0"/>
              <a:t>, </a:t>
            </a:r>
            <a:r>
              <a:rPr lang="en-US" dirty="0" err="1" smtClean="0"/>
              <a:t>nextLoan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//sentinel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smtClean="0"/>
              <a:t>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2702625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3252850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4097975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0" y="4648200"/>
            <a:ext cx="48006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0" y="3581400"/>
            <a:ext cx="1447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N-1 Repetitions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  <a:endCxn id="5" idx="3"/>
          </p:cNvCxnSpPr>
          <p:nvPr/>
        </p:nvCxnSpPr>
        <p:spPr>
          <a:xfrm rot="10800000">
            <a:off x="6934200" y="2969326"/>
            <a:ext cx="685800" cy="103117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  <a:endCxn id="6" idx="3"/>
          </p:cNvCxnSpPr>
          <p:nvPr/>
        </p:nvCxnSpPr>
        <p:spPr>
          <a:xfrm rot="10800000">
            <a:off x="6934200" y="3519550"/>
            <a:ext cx="685800" cy="48095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  <a:endCxn id="7" idx="3"/>
          </p:cNvCxnSpPr>
          <p:nvPr/>
        </p:nvCxnSpPr>
        <p:spPr>
          <a:xfrm rot="10800000" flipV="1">
            <a:off x="6934200" y="4000499"/>
            <a:ext cx="685800" cy="36417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1"/>
            <a:endCxn id="8" idx="3"/>
          </p:cNvCxnSpPr>
          <p:nvPr/>
        </p:nvCxnSpPr>
        <p:spPr>
          <a:xfrm rot="10800000" flipV="1">
            <a:off x="6934200" y="4000500"/>
            <a:ext cx="685800" cy="9144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2000" dirty="0" smtClean="0"/>
              <a:t> </a:t>
            </a:r>
            <a:r>
              <a:rPr lang="en-US" dirty="0" smtClean="0"/>
              <a:t>Loan 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//first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2397825"/>
            <a:ext cx="5105400" cy="5334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78486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4267200"/>
            <a:ext cx="1219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953000"/>
            <a:ext cx="1219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00400" y="4267200"/>
            <a:ext cx="1219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0" y="4953000"/>
            <a:ext cx="457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 waits forever for second loan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29000" y="60198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Boundary Condition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0"/>
            <a:endCxn id="6" idx="2"/>
          </p:cNvCxnSpPr>
          <p:nvPr/>
        </p:nvCxnSpPr>
        <p:spPr>
          <a:xfrm rot="16200000" flipV="1">
            <a:off x="4476750" y="5619750"/>
            <a:ext cx="381000" cy="419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//initial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4343400"/>
            <a:ext cx="7543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ALoan.add</a:t>
            </a:r>
            <a:r>
              <a:rPr lang="en-US" dirty="0" smtClean="0">
                <a:solidFill>
                  <a:schemeClr val="tx1"/>
                </a:solidFill>
              </a:rPr>
              <a:t>(new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(0), add(loan1, add (…., </a:t>
            </a:r>
            <a:r>
              <a:rPr lang="en-US" dirty="0" err="1" smtClean="0">
                <a:solidFill>
                  <a:schemeClr val="tx1"/>
                </a:solidFill>
              </a:rPr>
              <a:t>loanN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57150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Identity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  <a:endCxn id="5" idx="2"/>
          </p:cNvCxnSpPr>
          <p:nvPr/>
        </p:nvCxnSpPr>
        <p:spPr>
          <a:xfrm rot="5400000" flipH="1" flipV="1">
            <a:off x="4076700" y="5334000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Single Sentinel Value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//initial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0" y="1600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0" y="18812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62000" y="32528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191000"/>
            <a:ext cx="4114800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Single Loan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//initial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0" y="1600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0" y="18812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62000" y="23859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62000" y="2667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62000" y="32528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191000"/>
            <a:ext cx="4114800" cy="242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Loans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//initial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0" y="16002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0" y="18812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62000" y="23859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62000" y="2667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62000" y="23909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62000" y="26670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62000" y="2133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762000" y="325285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10000"/>
            <a:ext cx="4164112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Numbers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95400"/>
            <a:ext cx="7848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public class </a:t>
            </a:r>
            <a:r>
              <a:rPr lang="en-US" dirty="0" err="1" smtClean="0"/>
              <a:t>ANumberMultiplier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product = 1;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while (</a:t>
            </a:r>
            <a:r>
              <a:rPr lang="en-US" dirty="0" err="1" smtClean="0"/>
              <a:t>nextInt</a:t>
            </a:r>
            <a:r>
              <a:rPr lang="en-US" dirty="0" smtClean="0"/>
              <a:t>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product = product * </a:t>
            </a:r>
            <a:r>
              <a:rPr lang="en-US" dirty="0" err="1" smtClean="0"/>
              <a:t>nextInt</a:t>
            </a:r>
            <a:r>
              <a:rPr lang="en-US" dirty="0" smtClean="0"/>
              <a:t>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</a:t>
            </a:r>
            <a:r>
              <a:rPr lang="en-US" dirty="0" err="1" smtClean="0"/>
              <a:t>nextInt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(product);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6123" y="4114800"/>
            <a:ext cx="451327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Multiplying Numbers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1295400"/>
            <a:ext cx="52578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product = 1;</a:t>
            </a:r>
          </a:p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num = </a:t>
            </a:r>
            <a:r>
              <a:rPr lang="en-US" dirty="0" err="1" smtClean="0"/>
              <a:t>Console.readInt</a:t>
            </a:r>
            <a:r>
              <a:rPr lang="en-US" dirty="0" smtClean="0"/>
              <a:t>(); 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while</a:t>
            </a:r>
            <a:r>
              <a:rPr lang="en-US" dirty="0" smtClean="0"/>
              <a:t> (num &gt;= 0) {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product = product*num;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num = </a:t>
            </a:r>
            <a:r>
              <a:rPr lang="en-US" dirty="0" err="1" smtClean="0"/>
              <a:t>Console.readInt</a:t>
            </a:r>
            <a:r>
              <a:rPr lang="en-US" dirty="0" smtClean="0"/>
              <a:t>(); 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print (product);</a:t>
            </a:r>
            <a:endParaRPr lang="en-US" sz="24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0" y="2438400"/>
            <a:ext cx="1828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* 20 * 2 * 3</a:t>
            </a:r>
            <a:endParaRPr lang="en-US" dirty="0"/>
          </a:p>
        </p:txBody>
      </p:sp>
      <p:cxnSp>
        <p:nvCxnSpPr>
          <p:cNvPr id="7" name="Straight Arrow Connector 6"/>
          <p:cNvCxnSpPr>
            <a:stCxn id="10" idx="0"/>
            <a:endCxn id="5" idx="2"/>
          </p:cNvCxnSpPr>
          <p:nvPr/>
        </p:nvCxnSpPr>
        <p:spPr>
          <a:xfrm rot="5400000" flipH="1" flipV="1">
            <a:off x="7429500" y="3467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934200" y="3810000"/>
            <a:ext cx="1676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Identify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6123" y="4114800"/>
            <a:ext cx="451327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Input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" y="2286000"/>
            <a:ext cx="902779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Two Solutions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143000"/>
            <a:ext cx="7467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product = 1;</a:t>
            </a:r>
          </a:p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num = </a:t>
            </a:r>
            <a:r>
              <a:rPr lang="en-US" dirty="0" err="1" smtClean="0"/>
              <a:t>Console.readInt</a:t>
            </a:r>
            <a:r>
              <a:rPr lang="en-US" dirty="0" smtClean="0"/>
              <a:t>(); 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while</a:t>
            </a:r>
            <a:r>
              <a:rPr lang="en-US" dirty="0" smtClean="0"/>
              <a:t> (num &gt;= 0) {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product = product*num;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num = </a:t>
            </a:r>
            <a:r>
              <a:rPr lang="en-US" dirty="0" err="1" smtClean="0"/>
              <a:t>Console.readInt</a:t>
            </a:r>
            <a:r>
              <a:rPr lang="en-US" dirty="0" smtClean="0"/>
              <a:t>(); 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print (product);</a:t>
            </a:r>
            <a:endParaRPr lang="en-US" sz="24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962400"/>
            <a:ext cx="7467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//initial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//second loan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next loan or sentinel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print (</a:t>
            </a:r>
            <a:r>
              <a:rPr lang="en-US" dirty="0" err="1" smtClean="0"/>
              <a:t>sumLoan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1219200"/>
            <a:ext cx="1219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4191000"/>
            <a:ext cx="1600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1523999"/>
            <a:ext cx="914400" cy="24542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4495800"/>
            <a:ext cx="1600200" cy="2573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95600" y="1524000"/>
            <a:ext cx="2133600" cy="2573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4495800"/>
            <a:ext cx="2743200" cy="2573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9000" y="2286000"/>
            <a:ext cx="22860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5257800"/>
            <a:ext cx="37338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" y="1219200"/>
            <a:ext cx="1219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52400" y="2362200"/>
            <a:ext cx="1219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nextVal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629400" y="12954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first value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629400" y="21336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other value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572000" y="1981200"/>
            <a:ext cx="228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62400" y="5012375"/>
            <a:ext cx="1219200" cy="24542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1219200"/>
            <a:ext cx="2286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657600" y="4191000"/>
            <a:ext cx="30480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629400" y="29718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2400" y="327660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Binary folding function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477000" y="35814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!</a:t>
            </a:r>
            <a:r>
              <a:rPr lang="en-US" dirty="0" err="1" smtClean="0"/>
              <a:t>isSentinel</a:t>
            </a:r>
            <a:r>
              <a:rPr lang="en-US" dirty="0" smtClean="0"/>
              <a:t>(</a:t>
            </a:r>
            <a:r>
              <a:rPr lang="en-US" dirty="0" err="1" smtClean="0"/>
              <a:t>nextVal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15" idx="3"/>
            <a:endCxn id="6" idx="1"/>
          </p:cNvCxnSpPr>
          <p:nvPr/>
        </p:nvCxnSpPr>
        <p:spPr>
          <a:xfrm flipV="1">
            <a:off x="1371600" y="1371600"/>
            <a:ext cx="457200" cy="381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3"/>
            <a:endCxn id="7" idx="0"/>
          </p:cNvCxnSpPr>
          <p:nvPr/>
        </p:nvCxnSpPr>
        <p:spPr>
          <a:xfrm>
            <a:off x="1371600" y="1409700"/>
            <a:ext cx="1257300" cy="27813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8" idx="1"/>
          </p:cNvCxnSpPr>
          <p:nvPr/>
        </p:nvCxnSpPr>
        <p:spPr>
          <a:xfrm flipV="1">
            <a:off x="1371600" y="1646712"/>
            <a:ext cx="457200" cy="90598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6" idx="3"/>
            <a:endCxn id="10" idx="0"/>
          </p:cNvCxnSpPr>
          <p:nvPr/>
        </p:nvCxnSpPr>
        <p:spPr>
          <a:xfrm>
            <a:off x="1371600" y="2552700"/>
            <a:ext cx="1257300" cy="19431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1"/>
            <a:endCxn id="11" idx="3"/>
          </p:cNvCxnSpPr>
          <p:nvPr/>
        </p:nvCxnSpPr>
        <p:spPr>
          <a:xfrm rot="10800000" flipV="1">
            <a:off x="5029200" y="1485900"/>
            <a:ext cx="1600200" cy="16675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7" idx="1"/>
          </p:cNvCxnSpPr>
          <p:nvPr/>
        </p:nvCxnSpPr>
        <p:spPr>
          <a:xfrm rot="10800000" flipV="1">
            <a:off x="5029200" y="1485900"/>
            <a:ext cx="1600200" cy="30099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8" idx="1"/>
            <a:endCxn id="13" idx="3"/>
          </p:cNvCxnSpPr>
          <p:nvPr/>
        </p:nvCxnSpPr>
        <p:spPr>
          <a:xfrm rot="10800000" flipV="1">
            <a:off x="5715000" y="2324100"/>
            <a:ext cx="914400" cy="1143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" idx="1"/>
            <a:endCxn id="14" idx="0"/>
          </p:cNvCxnSpPr>
          <p:nvPr/>
        </p:nvCxnSpPr>
        <p:spPr>
          <a:xfrm rot="10800000" flipV="1">
            <a:off x="5829300" y="2324100"/>
            <a:ext cx="800100" cy="29337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4" idx="3"/>
            <a:endCxn id="19" idx="1"/>
          </p:cNvCxnSpPr>
          <p:nvPr/>
        </p:nvCxnSpPr>
        <p:spPr>
          <a:xfrm flipV="1">
            <a:off x="2438400" y="2133600"/>
            <a:ext cx="2133600" cy="14097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4" idx="3"/>
            <a:endCxn id="20" idx="0"/>
          </p:cNvCxnSpPr>
          <p:nvPr/>
        </p:nvCxnSpPr>
        <p:spPr>
          <a:xfrm>
            <a:off x="2438400" y="3543300"/>
            <a:ext cx="2133600" cy="146907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3" idx="1"/>
            <a:endCxn id="21" idx="3"/>
          </p:cNvCxnSpPr>
          <p:nvPr/>
        </p:nvCxnSpPr>
        <p:spPr>
          <a:xfrm rot="10800000">
            <a:off x="3429000" y="1371600"/>
            <a:ext cx="3200400" cy="17907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3" idx="1"/>
            <a:endCxn id="22" idx="0"/>
          </p:cNvCxnSpPr>
          <p:nvPr/>
        </p:nvCxnSpPr>
        <p:spPr>
          <a:xfrm rot="10800000" flipV="1">
            <a:off x="5181600" y="3162300"/>
            <a:ext cx="1447800" cy="10287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5" idx="1"/>
          </p:cNvCxnSpPr>
          <p:nvPr/>
        </p:nvCxnSpPr>
        <p:spPr>
          <a:xfrm rot="10800000" flipV="1">
            <a:off x="4495800" y="3771900"/>
            <a:ext cx="1981200" cy="10287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514600" y="1811975"/>
            <a:ext cx="1219200" cy="245425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514600" y="4771900"/>
            <a:ext cx="3429000" cy="2573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>
            <a:stCxn id="25" idx="1"/>
            <a:endCxn id="70" idx="2"/>
          </p:cNvCxnSpPr>
          <p:nvPr/>
        </p:nvCxnSpPr>
        <p:spPr>
          <a:xfrm rot="10800000">
            <a:off x="3124200" y="2057400"/>
            <a:ext cx="3352800" cy="17145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70" grpId="0" animBg="1"/>
      <p:bldP spid="71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Generalized Folding of a Sentinel-Terminated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002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5" name="Rectangle 4"/>
          <p:cNvSpPr/>
          <p:nvPr/>
        </p:nvSpPr>
        <p:spPr>
          <a:xfrm>
            <a:off x="2286000" y="16002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3657600" y="16002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7162800" y="16002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n</a:t>
            </a:r>
            <a:endParaRPr lang="en-US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2286000" y="31242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3657600" y="41910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7162800" y="5486400"/>
            <a:ext cx="9906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cxnSp>
        <p:nvCxnSpPr>
          <p:cNvPr id="12" name="Straight Arrow Connector 11"/>
          <p:cNvCxnSpPr>
            <a:stCxn id="4" idx="2"/>
            <a:endCxn id="8" idx="0"/>
          </p:cNvCxnSpPr>
          <p:nvPr/>
        </p:nvCxnSpPr>
        <p:spPr>
          <a:xfrm rot="16200000" flipH="1">
            <a:off x="1752600" y="2095500"/>
            <a:ext cx="6096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" name="Straight Arrow Connector 12"/>
          <p:cNvCxnSpPr>
            <a:stCxn id="5" idx="2"/>
            <a:endCxn id="8" idx="0"/>
          </p:cNvCxnSpPr>
          <p:nvPr/>
        </p:nvCxnSpPr>
        <p:spPr>
          <a:xfrm rot="5400000">
            <a:off x="2476500" y="2819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Straight Arrow Connector 15"/>
          <p:cNvCxnSpPr>
            <a:stCxn id="6" idx="2"/>
            <a:endCxn id="9" idx="0"/>
          </p:cNvCxnSpPr>
          <p:nvPr/>
        </p:nvCxnSpPr>
        <p:spPr>
          <a:xfrm rot="5400000">
            <a:off x="3314700" y="3352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>
            <a:stCxn id="8" idx="3"/>
            <a:endCxn id="9" idx="0"/>
          </p:cNvCxnSpPr>
          <p:nvPr/>
        </p:nvCxnSpPr>
        <p:spPr>
          <a:xfrm>
            <a:off x="3276600" y="3581400"/>
            <a:ext cx="8763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stCxn id="9" idx="3"/>
            <a:endCxn id="10" idx="1"/>
          </p:cNvCxnSpPr>
          <p:nvPr/>
        </p:nvCxnSpPr>
        <p:spPr>
          <a:xfrm>
            <a:off x="4648200" y="4648200"/>
            <a:ext cx="25146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5" name="Straight Arrow Connector 24"/>
          <p:cNvCxnSpPr>
            <a:stCxn id="7" idx="2"/>
            <a:endCxn id="10" idx="0"/>
          </p:cNvCxnSpPr>
          <p:nvPr/>
        </p:nvCxnSpPr>
        <p:spPr>
          <a:xfrm rot="5400000">
            <a:off x="6172200" y="4000500"/>
            <a:ext cx="2971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8" name="Rectangle 27"/>
          <p:cNvSpPr/>
          <p:nvPr/>
        </p:nvSpPr>
        <p:spPr>
          <a:xfrm>
            <a:off x="381000" y="5181600"/>
            <a:ext cx="2362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f: T, T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1000" y="5791200"/>
            <a:ext cx="23622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F(x, I) </a:t>
            </a:r>
            <a:r>
              <a:rPr lang="en-US" dirty="0" smtClean="0">
                <a:sym typeface="Wingdings"/>
              </a:rPr>
              <a:t> x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Folding Function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2362200"/>
            <a:ext cx="52578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dirty="0" smtClean="0"/>
              <a:t>T result = I;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T </a:t>
            </a:r>
            <a:r>
              <a:rPr lang="en-US" dirty="0" err="1" smtClean="0"/>
              <a:t>nextValue</a:t>
            </a:r>
            <a:r>
              <a:rPr lang="en-US" dirty="0" smtClean="0"/>
              <a:t> = </a:t>
            </a:r>
            <a:r>
              <a:rPr lang="en-US" dirty="0" err="1" smtClean="0"/>
              <a:t>getNextValue</a:t>
            </a:r>
            <a:r>
              <a:rPr lang="en-US" dirty="0" smtClean="0"/>
              <a:t>()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while</a:t>
            </a:r>
            <a:r>
              <a:rPr lang="en-US" dirty="0" smtClean="0"/>
              <a:t> (!</a:t>
            </a:r>
            <a:r>
              <a:rPr lang="en-US" dirty="0" err="1" smtClean="0"/>
              <a:t>isSentinel</a:t>
            </a:r>
            <a:r>
              <a:rPr lang="en-US" dirty="0" smtClean="0"/>
              <a:t>(</a:t>
            </a:r>
            <a:r>
              <a:rPr lang="en-US" dirty="0" err="1" smtClean="0"/>
              <a:t>nextValue</a:t>
            </a:r>
            <a:r>
              <a:rPr lang="en-US" dirty="0" smtClean="0"/>
              <a:t>)) {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result = f(result, </a:t>
            </a:r>
            <a:r>
              <a:rPr lang="en-US" dirty="0" err="1" smtClean="0"/>
              <a:t>nextValue</a:t>
            </a:r>
            <a:r>
              <a:rPr lang="en-US" dirty="0" smtClean="0"/>
              <a:t>);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nextValue</a:t>
            </a:r>
            <a:r>
              <a:rPr lang="en-US" dirty="0" smtClean="0"/>
              <a:t> = </a:t>
            </a:r>
            <a:r>
              <a:rPr lang="en-US" dirty="0" err="1" smtClean="0"/>
              <a:t>getNextValue</a:t>
            </a:r>
            <a:r>
              <a:rPr lang="en-US" dirty="0" smtClean="0"/>
              <a:t>(..);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62600" y="51816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≥ 0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4895850" y="3790950"/>
            <a:ext cx="1600200" cy="1181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62200" y="5181601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ALoan.add</a:t>
            </a:r>
            <a:r>
              <a:rPr lang="en-US" dirty="0" smtClean="0"/>
              <a:t>(), *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rot="5400000" flipH="1" flipV="1">
            <a:off x="3219452" y="3829053"/>
            <a:ext cx="1447797" cy="1257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81000" y="1600200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Loan, </a:t>
            </a:r>
            <a:r>
              <a:rPr lang="en-US" dirty="0" err="1" smtClean="0"/>
              <a:t>int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>
            <a:off x="2286000" y="1866900"/>
            <a:ext cx="533400" cy="876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419600" y="16002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</a:t>
            </a:r>
            <a:r>
              <a:rPr lang="en-US" dirty="0" err="1" smtClean="0"/>
              <a:t>ALoan</a:t>
            </a:r>
            <a:r>
              <a:rPr lang="en-US" dirty="0" smtClean="0"/>
              <a:t>(0),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rot="5400000">
            <a:off x="4438650" y="1809750"/>
            <a:ext cx="685800" cy="1333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3" grpId="0" animBg="1"/>
      <p:bldP spid="1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Two Solutions (Comments)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143000"/>
            <a:ext cx="8458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product = 1; //identity</a:t>
            </a:r>
          </a:p>
          <a:p>
            <a:pPr lvl="2">
              <a:spcBef>
                <a:spcPct val="0"/>
              </a:spcBef>
            </a:pPr>
            <a:r>
              <a:rPr lang="en-US" dirty="0" err="1" smtClean="0"/>
              <a:t>int</a:t>
            </a:r>
            <a:r>
              <a:rPr lang="en-US" dirty="0" smtClean="0"/>
              <a:t> num = </a:t>
            </a:r>
            <a:r>
              <a:rPr lang="en-US" dirty="0" err="1" smtClean="0"/>
              <a:t>Console.readInt</a:t>
            </a:r>
            <a:r>
              <a:rPr lang="en-US" dirty="0" smtClean="0"/>
              <a:t>(); // read next list value</a:t>
            </a:r>
          </a:p>
          <a:p>
            <a:pPr lvl="2">
              <a:spcBef>
                <a:spcPct val="0"/>
              </a:spcBef>
            </a:pPr>
            <a:r>
              <a:rPr lang="en-US" b="1" dirty="0" smtClean="0"/>
              <a:t>while</a:t>
            </a:r>
            <a:r>
              <a:rPr lang="en-US" dirty="0" smtClean="0"/>
              <a:t> (num &gt;= 0) { // sentinel checking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product = product*num; // binary folding function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	num = </a:t>
            </a:r>
            <a:r>
              <a:rPr lang="en-US" dirty="0" err="1" smtClean="0"/>
              <a:t>Console.readInt</a:t>
            </a:r>
            <a:r>
              <a:rPr lang="en-US" dirty="0" smtClean="0"/>
              <a:t>(); // read next value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  print (product);// print value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733800"/>
            <a:ext cx="8458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dirty="0" smtClean="0"/>
              <a:t>Loan </a:t>
            </a:r>
            <a:r>
              <a:rPr lang="en-US" dirty="0" err="1" smtClean="0"/>
              <a:t>sumLoan</a:t>
            </a:r>
            <a:r>
              <a:rPr lang="en-US" dirty="0" smtClean="0"/>
              <a:t> = new </a:t>
            </a:r>
            <a:r>
              <a:rPr lang="en-US" dirty="0" err="1" smtClean="0"/>
              <a:t>ALoan</a:t>
            </a:r>
            <a:r>
              <a:rPr lang="en-US" dirty="0" smtClean="0"/>
              <a:t>(0); //identity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Loan 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read next list value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dirty="0" err="1" smtClean="0"/>
              <a:t>nextLoan</a:t>
            </a:r>
            <a:r>
              <a:rPr lang="en-US" dirty="0" smtClean="0"/>
              <a:t>().</a:t>
            </a:r>
            <a:r>
              <a:rPr lang="en-US" dirty="0" err="1" smtClean="0"/>
              <a:t>getPrincipal</a:t>
            </a:r>
            <a:r>
              <a:rPr lang="en-US" dirty="0" smtClean="0"/>
              <a:t>() &gt;= 0) {// sentinel checking		</a:t>
            </a:r>
            <a:r>
              <a:rPr lang="en-US" dirty="0" err="1" smtClean="0"/>
              <a:t>sumLoan</a:t>
            </a:r>
            <a:r>
              <a:rPr lang="en-US" dirty="0" smtClean="0"/>
              <a:t> = </a:t>
            </a:r>
            <a:r>
              <a:rPr lang="en-US" dirty="0" err="1" smtClean="0"/>
              <a:t>Aloan.add</a:t>
            </a:r>
            <a:r>
              <a:rPr lang="en-US" dirty="0" smtClean="0"/>
              <a:t>(</a:t>
            </a:r>
            <a:r>
              <a:rPr lang="en-US" dirty="0" err="1" smtClean="0"/>
              <a:t>nextLoan</a:t>
            </a:r>
            <a:r>
              <a:rPr lang="en-US" dirty="0" smtClean="0"/>
              <a:t>, </a:t>
            </a:r>
            <a:r>
              <a:rPr lang="en-US" dirty="0" err="1" smtClean="0"/>
              <a:t>sumLoan</a:t>
            </a:r>
            <a:r>
              <a:rPr lang="en-US" dirty="0" smtClean="0"/>
              <a:t>); // binary folding function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dirty="0" err="1" smtClean="0"/>
              <a:t>nextLoan</a:t>
            </a:r>
            <a:r>
              <a:rPr lang="en-US" dirty="0" smtClean="0"/>
              <a:t> = </a:t>
            </a:r>
            <a:r>
              <a:rPr lang="en-US" dirty="0" err="1" smtClean="0"/>
              <a:t>readLoan</a:t>
            </a:r>
            <a:r>
              <a:rPr lang="en-US" dirty="0" smtClean="0"/>
              <a:t>(); // read next list value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print (</a:t>
            </a:r>
            <a:r>
              <a:rPr lang="en-US" dirty="0" err="1" smtClean="0"/>
              <a:t>sumLoan</a:t>
            </a:r>
            <a:r>
              <a:rPr lang="en-US" dirty="0" smtClean="0"/>
              <a:t>); // print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6927</TotalTime>
  <Words>1807</Words>
  <Application>Microsoft Office PowerPoint</Application>
  <PresentationFormat>On-screen Show (4:3)</PresentationFormat>
  <Paragraphs>909</Paragraphs>
  <Slides>93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Oriel</vt:lpstr>
      <vt:lpstr>Comp 110 Main &amp; Console Input</vt:lpstr>
      <vt:lpstr>Removing Training Wheels</vt:lpstr>
      <vt:lpstr>Main &amp; Console Input</vt:lpstr>
      <vt:lpstr>Hello World</vt:lpstr>
      <vt:lpstr>Hello World</vt:lpstr>
      <vt:lpstr>Main Arguments</vt:lpstr>
      <vt:lpstr>Main Arguments</vt:lpstr>
      <vt:lpstr>Main Arguments</vt:lpstr>
      <vt:lpstr>String Input</vt:lpstr>
      <vt:lpstr>String Input</vt:lpstr>
      <vt:lpstr>Reading a String</vt:lpstr>
      <vt:lpstr>String Input</vt:lpstr>
      <vt:lpstr>Importing a Package</vt:lpstr>
      <vt:lpstr>Try-Catch Block</vt:lpstr>
      <vt:lpstr>Integer Input</vt:lpstr>
      <vt:lpstr>Integer Input</vt:lpstr>
      <vt:lpstr>readInt()</vt:lpstr>
      <vt:lpstr>readInt()</vt:lpstr>
      <vt:lpstr>Integer Input</vt:lpstr>
      <vt:lpstr>Reading Other Primitive Values</vt:lpstr>
      <vt:lpstr>Pausing a Program to View Output in an Interactive Programming Environment</vt:lpstr>
      <vt:lpstr>Pausing a Program to View Output in an Interactive Programming Environment</vt:lpstr>
      <vt:lpstr>Expression vs. Statement</vt:lpstr>
      <vt:lpstr>Four Kinds of Methods</vt:lpstr>
      <vt:lpstr>Side Effects</vt:lpstr>
      <vt:lpstr>Alternative to Changing a Global Variable</vt:lpstr>
      <vt:lpstr>Function Calls</vt:lpstr>
      <vt:lpstr>Pausing a Program to View Output in an Interactive Programming Environment</vt:lpstr>
      <vt:lpstr>Separate Class</vt:lpstr>
      <vt:lpstr>Separate Class for Input</vt:lpstr>
      <vt:lpstr>Without Console</vt:lpstr>
      <vt:lpstr>Using Console</vt:lpstr>
      <vt:lpstr>Separation of Concerns</vt:lpstr>
      <vt:lpstr>Multiple Integer Input</vt:lpstr>
      <vt:lpstr>Multiple Integer Input</vt:lpstr>
      <vt:lpstr>Multiple Integer Input</vt:lpstr>
      <vt:lpstr>Computing Polar Coordinates</vt:lpstr>
      <vt:lpstr>Computing Polar Coordinates</vt:lpstr>
      <vt:lpstr>Computing Polar Coordinates</vt:lpstr>
      <vt:lpstr>Equivalent User Interfaces</vt:lpstr>
      <vt:lpstr>Equivalent User Interfaces</vt:lpstr>
      <vt:lpstr>Algorithm (edit)</vt:lpstr>
      <vt:lpstr>Algorithm</vt:lpstr>
      <vt:lpstr>Main Method</vt:lpstr>
      <vt:lpstr>Main Method Without Method Chaining</vt:lpstr>
      <vt:lpstr>readCarLoan()</vt:lpstr>
      <vt:lpstr>readCarLoan()</vt:lpstr>
      <vt:lpstr>Printing a LoanPair</vt:lpstr>
      <vt:lpstr>Printing a LoanPair</vt:lpstr>
      <vt:lpstr>ObjectEditor.edit</vt:lpstr>
      <vt:lpstr>Class-Level Decomposition</vt:lpstr>
      <vt:lpstr>Multi-Level Algorithm/Code</vt:lpstr>
      <vt:lpstr>Running Main</vt:lpstr>
      <vt:lpstr>Inserting a Break Point</vt:lpstr>
      <vt:lpstr>Single-Stepping</vt:lpstr>
      <vt:lpstr>Step Into vs. Step Over</vt:lpstr>
      <vt:lpstr>Inspecting Variables</vt:lpstr>
      <vt:lpstr>Conditionals</vt:lpstr>
      <vt:lpstr>If-Else Statement</vt:lpstr>
      <vt:lpstr>If-Else Statement</vt:lpstr>
      <vt:lpstr>Compound Statement</vt:lpstr>
      <vt:lpstr>Compound Statement – { } Convention</vt:lpstr>
      <vt:lpstr>Avoiding Code Duplication in If-Else (Edit)</vt:lpstr>
      <vt:lpstr>Avoiding Code Duplication in If-Else</vt:lpstr>
      <vt:lpstr>If Statement</vt:lpstr>
      <vt:lpstr>If Statement</vt:lpstr>
      <vt:lpstr>Else-If</vt:lpstr>
      <vt:lpstr>Nested If-Else</vt:lpstr>
      <vt:lpstr>Nested If-Else</vt:lpstr>
      <vt:lpstr>Looping</vt:lpstr>
      <vt:lpstr>Loops</vt:lpstr>
      <vt:lpstr>Loops</vt:lpstr>
      <vt:lpstr>If vs. While Statement</vt:lpstr>
      <vt:lpstr>If Statement</vt:lpstr>
      <vt:lpstr>While Statement</vt:lpstr>
      <vt:lpstr>While Loop</vt:lpstr>
      <vt:lpstr>Sentinel-Based Folding</vt:lpstr>
      <vt:lpstr>Adding Fixed Number of Loans</vt:lpstr>
      <vt:lpstr>Generalizing to Variable Number of Loans</vt:lpstr>
      <vt:lpstr>Space-Efficient Adding of Fixed Number of Loans</vt:lpstr>
      <vt:lpstr>More Space-Efficient Adding of Fixed Number of Loans</vt:lpstr>
      <vt:lpstr>More Space-Efficient Adding of Variable Number of Loans</vt:lpstr>
      <vt:lpstr>While Loop</vt:lpstr>
      <vt:lpstr>Correct Solution</vt:lpstr>
      <vt:lpstr>A Single Sentinel Value</vt:lpstr>
      <vt:lpstr>A Single Loan</vt:lpstr>
      <vt:lpstr>Two Loans</vt:lpstr>
      <vt:lpstr>Multiplying Numbers (Edit)</vt:lpstr>
      <vt:lpstr>Multiplying Numbers</vt:lpstr>
      <vt:lpstr>Comparing Two Solutions</vt:lpstr>
      <vt:lpstr>Generalized Folding of a Sentinel-Terminated List</vt:lpstr>
      <vt:lpstr>Generalized Folding Function</vt:lpstr>
      <vt:lpstr>Comparing Two Solutions (Comments)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1006</cp:revision>
  <dcterms:created xsi:type="dcterms:W3CDTF">2006-08-16T00:00:00Z</dcterms:created>
  <dcterms:modified xsi:type="dcterms:W3CDTF">2011-10-31T18:00:43Z</dcterms:modified>
</cp:coreProperties>
</file>