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69" r:id="rId3"/>
    <p:sldId id="270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9" autoAdjust="0"/>
    <p:restoredTop sz="94660" autoAdjust="0"/>
  </p:normalViewPr>
  <p:slideViewPr>
    <p:cSldViewPr>
      <p:cViewPr>
        <p:scale>
          <a:sx n="80" d="100"/>
          <a:sy n="80" d="100"/>
        </p:scale>
        <p:origin x="-378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83139" y="6289965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More 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</a:t>
            </a:r>
            <a:r>
              <a:rPr lang="en-US" smtClean="0"/>
              <a:t>: </a:t>
            </a:r>
            <a:r>
              <a:rPr lang="en-US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Constants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752600"/>
            <a:ext cx="70866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4038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 {sequences of characters}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2514600"/>
            <a:ext cx="6934200" cy="205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1600200"/>
            <a:ext cx="22860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 size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990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1"/>
            <a:endCxn id="5" idx="3"/>
          </p:cNvCxnSpPr>
          <p:nvPr/>
        </p:nvCxnSpPr>
        <p:spPr>
          <a:xfrm rot="10800000" flipV="1">
            <a:off x="5029200" y="1905000"/>
            <a:ext cx="914400" cy="1905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219200" y="35814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“123”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438400" y="2971800"/>
            <a:ext cx="1524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“hello 123”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19400" y="38100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“a”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343400" y="2743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‘a’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267200" y="35814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“”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562600" y="3048000"/>
            <a:ext cx="2133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“hello\n\n123”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553200" y="38100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“\\”</a:t>
            </a:r>
            <a:endParaRPr lang="en-US" dirty="0"/>
          </a:p>
        </p:txBody>
      </p:sp>
      <p:sp>
        <p:nvSpPr>
          <p:cNvPr id="21" name="Multiply 20"/>
          <p:cNvSpPr/>
          <p:nvPr/>
        </p:nvSpPr>
        <p:spPr>
          <a:xfrm>
            <a:off x="4876800" y="3048000"/>
            <a:ext cx="457200" cy="4572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57200" y="533400"/>
            <a:ext cx="19050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 Type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rot="16200000" flipH="1">
            <a:off x="1162050" y="1390650"/>
            <a:ext cx="685800" cy="1905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562600" y="37338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“\”</a:t>
            </a:r>
            <a:endParaRPr lang="en-US" dirty="0"/>
          </a:p>
        </p:txBody>
      </p:sp>
      <p:sp>
        <p:nvSpPr>
          <p:cNvPr id="23" name="Multiply 22"/>
          <p:cNvSpPr/>
          <p:nvPr/>
        </p:nvSpPr>
        <p:spPr>
          <a:xfrm>
            <a:off x="6096000" y="4038600"/>
            <a:ext cx="457200" cy="4572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9" grpId="0" animBg="1"/>
      <p:bldP spid="37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String Components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9812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String s = “hello world”;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1242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s.getFirstChar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37338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s.getSecondChar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Multiply 6"/>
          <p:cNvSpPr/>
          <p:nvPr/>
        </p:nvSpPr>
        <p:spPr>
          <a:xfrm>
            <a:off x="990600" y="2438400"/>
            <a:ext cx="2667000" cy="2438400"/>
          </a:xfrm>
          <a:prstGeom prst="mathMultiply">
            <a:avLst>
              <a:gd name="adj1" fmla="val 50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8200" y="1981200"/>
            <a:ext cx="1828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s.charAt</a:t>
            </a:r>
            <a:r>
              <a:rPr lang="en-US" dirty="0" smtClean="0">
                <a:solidFill>
                  <a:schemeClr val="tx1"/>
                </a:solidFill>
              </a:rPr>
              <a:t>(0)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8" idx="3"/>
            <a:endCxn id="10" idx="1"/>
          </p:cNvCxnSpPr>
          <p:nvPr/>
        </p:nvCxnSpPr>
        <p:spPr>
          <a:xfrm>
            <a:off x="6477000" y="22098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858000" y="19812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‘h’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2514600"/>
            <a:ext cx="1828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s.charAt</a:t>
            </a:r>
            <a:r>
              <a:rPr lang="en-US" dirty="0" smtClean="0">
                <a:solidFill>
                  <a:schemeClr val="tx1"/>
                </a:solidFill>
              </a:rPr>
              <a:t>(1)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12" idx="3"/>
            <a:endCxn id="14" idx="1"/>
          </p:cNvCxnSpPr>
          <p:nvPr/>
        </p:nvCxnSpPr>
        <p:spPr>
          <a:xfrm>
            <a:off x="6477000" y="27432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858000" y="25146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‘e’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8200" y="3429000"/>
            <a:ext cx="1828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s.charAt</a:t>
            </a:r>
            <a:r>
              <a:rPr lang="en-US" dirty="0" smtClean="0">
                <a:solidFill>
                  <a:schemeClr val="tx1"/>
                </a:solidFill>
              </a:rPr>
              <a:t>(-1)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8200" y="3962400"/>
            <a:ext cx="1828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s.charAt</a:t>
            </a:r>
            <a:r>
              <a:rPr lang="en-US" dirty="0" smtClean="0">
                <a:solidFill>
                  <a:schemeClr val="tx1"/>
                </a:solidFill>
              </a:rPr>
              <a:t>(11)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62000" y="4800600"/>
            <a:ext cx="2514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StringIndexBounds</a:t>
            </a:r>
            <a:r>
              <a:rPr lang="en-US" dirty="0" smtClean="0"/>
              <a:t> </a:t>
            </a:r>
            <a:r>
              <a:rPr lang="en-US" dirty="0" err="1" smtClean="0"/>
              <a:t>Excepion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3"/>
            <a:endCxn id="16" idx="1"/>
          </p:cNvCxnSpPr>
          <p:nvPr/>
        </p:nvCxnSpPr>
        <p:spPr>
          <a:xfrm flipV="1">
            <a:off x="3276600" y="4191000"/>
            <a:ext cx="1371600" cy="1104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7" idx="3"/>
            <a:endCxn id="15" idx="1"/>
          </p:cNvCxnSpPr>
          <p:nvPr/>
        </p:nvCxnSpPr>
        <p:spPr>
          <a:xfrm flipV="1">
            <a:off x="3276600" y="3657600"/>
            <a:ext cx="1371600" cy="1638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648200" y="4876800"/>
            <a:ext cx="1828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s.length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24" idx="3"/>
            <a:endCxn id="26" idx="1"/>
          </p:cNvCxnSpPr>
          <p:nvPr/>
        </p:nvCxnSpPr>
        <p:spPr>
          <a:xfrm>
            <a:off x="6477000" y="51054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858000" y="48768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648200" y="5410200"/>
            <a:ext cx="1828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“ ”.length()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7" idx="3"/>
            <a:endCxn id="29" idx="1"/>
          </p:cNvCxnSpPr>
          <p:nvPr/>
        </p:nvCxnSpPr>
        <p:spPr>
          <a:xfrm>
            <a:off x="6477000" y="56388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858000" y="54102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48200" y="5943600"/>
            <a:ext cx="1828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“”.length()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30" idx="3"/>
            <a:endCxn id="32" idx="1"/>
          </p:cNvCxnSpPr>
          <p:nvPr/>
        </p:nvCxnSpPr>
        <p:spPr>
          <a:xfrm>
            <a:off x="6477000" y="61722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858000" y="59436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410200" y="1219200"/>
            <a:ext cx="2514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>
          <a:xfrm rot="5400000">
            <a:off x="6115050" y="1581150"/>
            <a:ext cx="457200" cy="647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3" idx="2"/>
          </p:cNvCxnSpPr>
          <p:nvPr/>
        </p:nvCxnSpPr>
        <p:spPr>
          <a:xfrm rot="5400000">
            <a:off x="5886450" y="1809750"/>
            <a:ext cx="914400" cy="647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24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Substring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295400"/>
            <a:ext cx="60960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String substring 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beginIndex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endIndex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2209800"/>
            <a:ext cx="609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s.substring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beginIndex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endIndex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2743200"/>
            <a:ext cx="609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noProof="1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chemeClr val="tx1"/>
                </a:solidFill>
              </a:rPr>
              <a:t>s.charAt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beginIndex</a:t>
            </a:r>
            <a:r>
              <a:rPr lang="en-US" dirty="0" smtClean="0">
                <a:solidFill>
                  <a:schemeClr val="tx1"/>
                </a:solidFill>
              </a:rPr>
              <a:t>) .. </a:t>
            </a:r>
            <a:r>
              <a:rPr lang="en-US" dirty="0" err="1" smtClean="0">
                <a:solidFill>
                  <a:schemeClr val="tx1"/>
                </a:solidFill>
              </a:rPr>
              <a:t>s.charAt</a:t>
            </a:r>
            <a:r>
              <a:rPr lang="en-US" dirty="0" smtClean="0">
                <a:solidFill>
                  <a:schemeClr val="tx1"/>
                </a:solidFill>
              </a:rPr>
              <a:t>(endIndex-1)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4419600"/>
            <a:ext cx="3429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“hello </a:t>
            </a:r>
            <a:r>
              <a:rPr lang="en-US" dirty="0" err="1" smtClean="0">
                <a:solidFill>
                  <a:schemeClr val="tx1"/>
                </a:solidFill>
              </a:rPr>
              <a:t>world”.substring</a:t>
            </a:r>
            <a:r>
              <a:rPr lang="en-US" dirty="0" smtClean="0">
                <a:solidFill>
                  <a:schemeClr val="tx1"/>
                </a:solidFill>
              </a:rPr>
              <a:t>(4,7)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3"/>
            <a:endCxn id="9" idx="1"/>
          </p:cNvCxnSpPr>
          <p:nvPr/>
        </p:nvCxnSpPr>
        <p:spPr>
          <a:xfrm>
            <a:off x="4800600" y="46482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181600" y="44196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“o w”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953000"/>
            <a:ext cx="3429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“hello </a:t>
            </a:r>
            <a:r>
              <a:rPr lang="en-US" dirty="0" err="1" smtClean="0">
                <a:solidFill>
                  <a:schemeClr val="tx1"/>
                </a:solidFill>
              </a:rPr>
              <a:t>world”.substring</a:t>
            </a:r>
            <a:r>
              <a:rPr lang="en-US" dirty="0" smtClean="0">
                <a:solidFill>
                  <a:schemeClr val="tx1"/>
                </a:solidFill>
              </a:rPr>
              <a:t>(4,4)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3" idx="3"/>
            <a:endCxn id="15" idx="1"/>
          </p:cNvCxnSpPr>
          <p:nvPr/>
        </p:nvCxnSpPr>
        <p:spPr>
          <a:xfrm>
            <a:off x="4800600" y="51816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181600" y="49530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“”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371600" y="5486400"/>
            <a:ext cx="3429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“hello </a:t>
            </a:r>
            <a:r>
              <a:rPr lang="en-US" dirty="0" err="1" smtClean="0">
                <a:solidFill>
                  <a:schemeClr val="tx1"/>
                </a:solidFill>
              </a:rPr>
              <a:t>world”.substring</a:t>
            </a:r>
            <a:r>
              <a:rPr lang="en-US" dirty="0" smtClean="0">
                <a:solidFill>
                  <a:schemeClr val="tx1"/>
                </a:solidFill>
              </a:rPr>
              <a:t>(7,4)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62600" y="5715000"/>
            <a:ext cx="2514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StringIndexBounds</a:t>
            </a:r>
            <a:r>
              <a:rPr lang="en-US" dirty="0" smtClean="0"/>
              <a:t> Exception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1"/>
            <a:endCxn id="20" idx="3"/>
          </p:cNvCxnSpPr>
          <p:nvPr/>
        </p:nvCxnSpPr>
        <p:spPr>
          <a:xfrm rot="10800000">
            <a:off x="4800600" y="5715000"/>
            <a:ext cx="762000" cy="495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3" grpId="0" animBg="1"/>
      <p:bldP spid="15" grpId="0" animBg="1"/>
      <p:bldP spid="20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Strings?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295400"/>
            <a:ext cx="60960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Stings are read-only (immutable)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3048000"/>
            <a:ext cx="3429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“hello” + “world”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5" idx="3"/>
            <a:endCxn id="7" idx="1"/>
          </p:cNvCxnSpPr>
          <p:nvPr/>
        </p:nvCxnSpPr>
        <p:spPr>
          <a:xfrm>
            <a:off x="4800600" y="32766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181600" y="3048000"/>
            <a:ext cx="2286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“hello world”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7000" y="4724400"/>
            <a:ext cx="3429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Three different instances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0"/>
          </p:cNvCxnSpPr>
          <p:nvPr/>
        </p:nvCxnSpPr>
        <p:spPr>
          <a:xfrm rot="16200000" flipV="1">
            <a:off x="2914650" y="3257550"/>
            <a:ext cx="1295400" cy="1638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0"/>
          </p:cNvCxnSpPr>
          <p:nvPr/>
        </p:nvCxnSpPr>
        <p:spPr>
          <a:xfrm rot="16200000" flipV="1">
            <a:off x="3257550" y="3600450"/>
            <a:ext cx="1295400" cy="952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rot="5400000" flipH="1" flipV="1">
            <a:off x="4591050" y="3219450"/>
            <a:ext cx="1295400" cy="1714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String Operations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2098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s.toLowerCase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>
            <a:stCxn id="4" idx="3"/>
            <a:endCxn id="6" idx="1"/>
          </p:cNvCxnSpPr>
          <p:nvPr/>
        </p:nvCxnSpPr>
        <p:spPr>
          <a:xfrm>
            <a:off x="3276600" y="24384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57600" y="2209800"/>
            <a:ext cx="5181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copy of s with letters converted to lower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2743200"/>
            <a:ext cx="2819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s.toUpperCase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1" idx="3"/>
            <a:endCxn id="13" idx="1"/>
          </p:cNvCxnSpPr>
          <p:nvPr/>
        </p:nvCxnSpPr>
        <p:spPr>
          <a:xfrm>
            <a:off x="3276600" y="29718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57600" y="2743200"/>
            <a:ext cx="5181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copy of s with letters converted to upper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3276600"/>
            <a:ext cx="4419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“Hello </a:t>
            </a:r>
            <a:r>
              <a:rPr lang="en-US" dirty="0" err="1" smtClean="0">
                <a:solidFill>
                  <a:schemeClr val="tx1"/>
                </a:solidFill>
              </a:rPr>
              <a:t>World”.toLowerCase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4" idx="3"/>
            <a:endCxn id="16" idx="1"/>
          </p:cNvCxnSpPr>
          <p:nvPr/>
        </p:nvCxnSpPr>
        <p:spPr>
          <a:xfrm>
            <a:off x="4876800" y="35052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257800" y="3276600"/>
            <a:ext cx="3581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“hello world”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3810000"/>
            <a:ext cx="4419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“Hello </a:t>
            </a:r>
            <a:r>
              <a:rPr lang="en-US" dirty="0" err="1" smtClean="0">
                <a:solidFill>
                  <a:schemeClr val="tx1"/>
                </a:solidFill>
              </a:rPr>
              <a:t>World”.toUpperCase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20" idx="3"/>
            <a:endCxn id="22" idx="1"/>
          </p:cNvCxnSpPr>
          <p:nvPr/>
        </p:nvCxnSpPr>
        <p:spPr>
          <a:xfrm>
            <a:off x="4876800" y="40386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257800" y="3810000"/>
            <a:ext cx="3581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tx1"/>
                </a:solidFill>
              </a:rPr>
              <a:t>“HELLO WORLD”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  <p:bldP spid="13" grpId="0" animBg="1"/>
      <p:bldP spid="14" grpId="0" animBg="1"/>
      <p:bldP spid="16" grpId="0" animBg="1"/>
      <p:bldP spid="20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a Person by 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3886200" cy="5178552"/>
          </a:xfrm>
        </p:spPr>
        <p:txBody>
          <a:bodyPr/>
          <a:lstStyle/>
          <a:p>
            <a:r>
              <a:rPr lang="en-US" dirty="0" smtClean="0"/>
              <a:t>African Indian</a:t>
            </a:r>
          </a:p>
          <a:p>
            <a:r>
              <a:rPr lang="en-US" dirty="0" smtClean="0"/>
              <a:t>American Indian</a:t>
            </a:r>
          </a:p>
          <a:p>
            <a:r>
              <a:rPr lang="en-US" dirty="0" smtClean="0"/>
              <a:t>Asian</a:t>
            </a:r>
          </a:p>
          <a:p>
            <a:r>
              <a:rPr lang="en-US" dirty="0" smtClean="0"/>
              <a:t>Native Hawaiian</a:t>
            </a:r>
          </a:p>
          <a:p>
            <a:r>
              <a:rPr lang="en-US" dirty="0" smtClean="0"/>
              <a:t>White</a:t>
            </a:r>
          </a:p>
          <a:p>
            <a:r>
              <a:rPr lang="en-US" dirty="0" smtClean="0"/>
              <a:t>Some Other Race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7800" y="1600200"/>
            <a:ext cx="28956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2400" dirty="0" smtClean="0"/>
              <a:t>Data type to store a value capturing the race of a person?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a Person by Race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0" y="1752600"/>
            <a:ext cx="57912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dirty="0" smtClean="0"/>
              <a:t> race = AFRICAN_AMERICAN;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getRace</a:t>
            </a:r>
            <a:r>
              <a:rPr lang="en-US" dirty="0" smtClean="0"/>
              <a:t>() {</a:t>
            </a:r>
          </a:p>
          <a:p>
            <a:pPr>
              <a:buFontTx/>
              <a:buNone/>
            </a:pPr>
            <a:r>
              <a:rPr lang="en-US" dirty="0" smtClean="0"/>
              <a:t>		</a:t>
            </a:r>
            <a:r>
              <a:rPr lang="en-US" b="1" dirty="0" smtClean="0"/>
              <a:t>return</a:t>
            </a:r>
            <a:r>
              <a:rPr lang="en-US" dirty="0" smtClean="0"/>
              <a:t> race;</a:t>
            </a:r>
          </a:p>
          <a:p>
            <a:pPr>
              <a:buFontTx/>
              <a:buNone/>
            </a:pPr>
            <a:r>
              <a:rPr lang="en-US" dirty="0" smtClean="0"/>
              <a:t>	}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setRace</a:t>
            </a:r>
            <a:r>
              <a:rPr lang="en-US" dirty="0" smtClean="0"/>
              <a:t> 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newVal</a:t>
            </a:r>
            <a:r>
              <a:rPr lang="en-US" dirty="0" smtClean="0"/>
              <a:t>) {</a:t>
            </a:r>
          </a:p>
          <a:p>
            <a:pPr>
              <a:buFontTx/>
              <a:buNone/>
            </a:pPr>
            <a:r>
              <a:rPr lang="en-US" dirty="0" smtClean="0"/>
              <a:t>		race = </a:t>
            </a:r>
            <a:r>
              <a:rPr lang="en-US" dirty="0" err="1" smtClean="0"/>
              <a:t>newVal</a:t>
            </a:r>
            <a:r>
              <a:rPr lang="en-US" dirty="0" smtClean="0"/>
              <a:t>;</a:t>
            </a:r>
          </a:p>
          <a:p>
            <a:pPr>
              <a:buFontTx/>
              <a:buNone/>
            </a:pPr>
            <a:r>
              <a:rPr lang="en-US" dirty="0" smtClean="0"/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a Person by Race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362200"/>
            <a:ext cx="52578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AFRICAN_AMERICAN = 0;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AMERICAN_INDIAN = 1;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ASIAN = 2;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NATIVE_HAWAIIAN = 4;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WHITE = 4;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SOME_OTHER_RACE = 5;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Possible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362200"/>
            <a:ext cx="52578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AFRICAN_AMERICAN = 0;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AMERICAN_INDIAN = 1;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ASIAN = 2;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NATIVE_HAWAIIAN = 4;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WHITE = 4;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 </a:t>
            </a:r>
            <a:r>
              <a:rPr lang="en-US" b="1" dirty="0" err="1" smtClean="0"/>
              <a:t>int</a:t>
            </a:r>
            <a:r>
              <a:rPr lang="en-US" dirty="0" smtClean="0"/>
              <a:t> SOME_OTHER_RACE = 5;</a:t>
            </a:r>
          </a:p>
        </p:txBody>
      </p:sp>
      <p:sp>
        <p:nvSpPr>
          <p:cNvPr id="4" name="Rectangle 3"/>
          <p:cNvSpPr/>
          <p:nvPr/>
        </p:nvSpPr>
        <p:spPr>
          <a:xfrm>
            <a:off x="6324600" y="3581400"/>
            <a:ext cx="533400" cy="45720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00600" y="4038600"/>
            <a:ext cx="533400" cy="45720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Possible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28800" y="4876800"/>
            <a:ext cx="5257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2400" dirty="0" smtClean="0"/>
              <a:t>Programming environment does not know the relationship among constants!</a:t>
            </a:r>
            <a:endParaRPr lang="en-US" sz="2400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752600"/>
            <a:ext cx="4944156" cy="26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Types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14600"/>
          </a:xfrm>
        </p:spPr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, double, </a:t>
            </a:r>
            <a:r>
              <a:rPr lang="en-US" dirty="0" err="1"/>
              <a:t>boolean</a:t>
            </a:r>
            <a:r>
              <a:rPr lang="en-US" dirty="0"/>
              <a:t>, long, short, float, byte</a:t>
            </a:r>
          </a:p>
          <a:p>
            <a:r>
              <a:rPr lang="en-US" dirty="0"/>
              <a:t>char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a Person by Race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0" y="1752600"/>
            <a:ext cx="57912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None/>
            </a:pPr>
            <a:r>
              <a:rPr lang="en-US" b="1" dirty="0" smtClean="0"/>
              <a:t>	String </a:t>
            </a:r>
            <a:r>
              <a:rPr lang="en-US" dirty="0" smtClean="0"/>
              <a:t>race = AFRICAN_AMERICAN;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getRace</a:t>
            </a:r>
            <a:r>
              <a:rPr lang="en-US" dirty="0" smtClean="0"/>
              <a:t>() {</a:t>
            </a:r>
          </a:p>
          <a:p>
            <a:pPr>
              <a:buFontTx/>
              <a:buNone/>
            </a:pPr>
            <a:r>
              <a:rPr lang="en-US" dirty="0" smtClean="0"/>
              <a:t>		</a:t>
            </a:r>
            <a:r>
              <a:rPr lang="en-US" b="1" dirty="0" smtClean="0"/>
              <a:t>return</a:t>
            </a:r>
            <a:r>
              <a:rPr lang="en-US" dirty="0" smtClean="0"/>
              <a:t> race;</a:t>
            </a:r>
          </a:p>
          <a:p>
            <a:pPr>
              <a:buFontTx/>
              <a:buNone/>
            </a:pPr>
            <a:r>
              <a:rPr lang="en-US" dirty="0" smtClean="0"/>
              <a:t>	}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setRace</a:t>
            </a:r>
            <a:r>
              <a:rPr lang="en-US" dirty="0" smtClean="0"/>
              <a:t> 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newVal</a:t>
            </a:r>
            <a:r>
              <a:rPr lang="en-US" dirty="0" smtClean="0"/>
              <a:t>) {</a:t>
            </a:r>
          </a:p>
          <a:p>
            <a:pPr>
              <a:buFontTx/>
              <a:buNone/>
            </a:pPr>
            <a:r>
              <a:rPr lang="en-US" dirty="0" smtClean="0"/>
              <a:t>		race = </a:t>
            </a:r>
            <a:r>
              <a:rPr lang="en-US" dirty="0" err="1" smtClean="0"/>
              <a:t>newVal</a:t>
            </a:r>
            <a:r>
              <a:rPr lang="en-US" dirty="0" smtClean="0"/>
              <a:t>;</a:t>
            </a:r>
          </a:p>
          <a:p>
            <a:pPr>
              <a:buFontTx/>
              <a:buNone/>
            </a:pPr>
            <a:r>
              <a:rPr lang="en-US" dirty="0" smtClean="0"/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a Person by Race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362200"/>
            <a:ext cx="83058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</a:t>
            </a:r>
            <a:r>
              <a:rPr lang="en-US" dirty="0" smtClean="0"/>
              <a:t> String AFRICAN_AMERICAN = "African American";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</a:t>
            </a:r>
            <a:r>
              <a:rPr lang="en-US" dirty="0" smtClean="0"/>
              <a:t> String AMERICAN_INDIAN = "American Indian";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</a:t>
            </a:r>
            <a:r>
              <a:rPr lang="en-US" dirty="0" smtClean="0"/>
              <a:t> String ASIAN = "Asian";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</a:t>
            </a:r>
            <a:r>
              <a:rPr lang="en-US" dirty="0" smtClean="0"/>
              <a:t> String NATIVE_HAWAIIAN = "Native Hawaiian";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</a:t>
            </a:r>
            <a:r>
              <a:rPr lang="en-US" dirty="0" smtClean="0"/>
              <a:t> String WHITE = "White";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public static</a:t>
            </a:r>
            <a:r>
              <a:rPr lang="en-US" dirty="0" smtClean="0"/>
              <a:t> String SOME_OTHER_RACE = "Some Other Race";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Possible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4876800"/>
            <a:ext cx="3733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2400" dirty="0" smtClean="0"/>
              <a:t>User or programmer can make mistake!</a:t>
            </a:r>
            <a:endParaRPr lang="en-US" sz="2400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752600"/>
            <a:ext cx="4953000" cy="268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724400" y="4876800"/>
            <a:ext cx="3733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2400" dirty="0" smtClean="0"/>
              <a:t>String type is space inefficient!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Possible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4876800"/>
            <a:ext cx="3733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2400" dirty="0" smtClean="0"/>
              <a:t>User or programmer can make mistake!</a:t>
            </a:r>
            <a:endParaRPr lang="en-US" sz="2400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752600"/>
            <a:ext cx="492485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val 7"/>
          <p:cNvSpPr/>
          <p:nvPr/>
        </p:nvSpPr>
        <p:spPr>
          <a:xfrm>
            <a:off x="3581400" y="2819400"/>
            <a:ext cx="609600" cy="609600"/>
          </a:xfrm>
          <a:prstGeom prst="ellipse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6" idx="0"/>
            <a:endCxn id="8" idx="4"/>
          </p:cNvCxnSpPr>
          <p:nvPr/>
        </p:nvCxnSpPr>
        <p:spPr>
          <a:xfrm rot="5400000" flipH="1" flipV="1">
            <a:off x="2381250" y="3371850"/>
            <a:ext cx="1447800" cy="1562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 </a:t>
            </a:r>
            <a:r>
              <a:rPr lang="en-US" dirty="0" err="1" smtClean="0"/>
              <a:t>enum</a:t>
            </a:r>
            <a:endParaRPr 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752600"/>
            <a:ext cx="4314825" cy="2983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219200" y="5105400"/>
            <a:ext cx="6705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Like class or an interface, an </a:t>
            </a:r>
            <a:r>
              <a:rPr lang="en-US" sz="2000" dirty="0" err="1" smtClean="0"/>
              <a:t>enum</a:t>
            </a:r>
            <a:r>
              <a:rPr lang="en-US" sz="2000" dirty="0" smtClean="0"/>
              <a:t> is declared in its own file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Displaying an </a:t>
            </a:r>
            <a:r>
              <a:rPr lang="en-US" dirty="0" err="1" smtClean="0"/>
              <a:t>Enum</a:t>
            </a:r>
            <a:endParaRPr lang="en-US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431618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95400"/>
            <a:ext cx="4316186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Types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14600"/>
          </a:xfrm>
        </p:spPr>
        <p:txBody>
          <a:bodyPr/>
          <a:lstStyle/>
          <a:p>
            <a:r>
              <a:rPr lang="en-US" dirty="0"/>
              <a:t>Constants (Literals &amp; Named Constants)</a:t>
            </a:r>
          </a:p>
          <a:p>
            <a:r>
              <a:rPr lang="en-US" dirty="0"/>
              <a:t>Operations  with Invocation Syntax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 Constants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752600"/>
            <a:ext cx="7086600" cy="2971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40386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 {letters, digits, operations, … 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2514600"/>
            <a:ext cx="6934200" cy="2057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3600" y="1600200"/>
            <a:ext cx="22860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 bits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143000" y="28194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‘a’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8" idx="1"/>
            <a:endCxn id="5" idx="3"/>
          </p:cNvCxnSpPr>
          <p:nvPr/>
        </p:nvCxnSpPr>
        <p:spPr>
          <a:xfrm rot="10800000" flipV="1">
            <a:off x="5029200" y="1905000"/>
            <a:ext cx="9144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143000" y="35814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‘A’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133600" y="26670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‘1’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057400" y="33528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‘&lt;’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124200" y="29718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  ’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895600" y="37338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 ’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267200" y="27432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‘’’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191000" y="35814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 \’’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257800" y="25908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‘\n’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334000" y="32766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324600" y="30480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‘\’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477000" y="3810000"/>
            <a:ext cx="7620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‘\\’</a:t>
            </a:r>
            <a:endParaRPr lang="en-US" dirty="0"/>
          </a:p>
        </p:txBody>
      </p:sp>
      <p:sp>
        <p:nvSpPr>
          <p:cNvPr id="30" name="Multiply 29"/>
          <p:cNvSpPr/>
          <p:nvPr/>
        </p:nvSpPr>
        <p:spPr>
          <a:xfrm>
            <a:off x="4800600" y="3048000"/>
            <a:ext cx="457200" cy="4572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Multiply 30"/>
          <p:cNvSpPr/>
          <p:nvPr/>
        </p:nvSpPr>
        <p:spPr>
          <a:xfrm>
            <a:off x="5791200" y="3505200"/>
            <a:ext cx="457200" cy="4572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Multiply 31"/>
          <p:cNvSpPr/>
          <p:nvPr/>
        </p:nvSpPr>
        <p:spPr>
          <a:xfrm>
            <a:off x="6858000" y="3352800"/>
            <a:ext cx="457200" cy="4572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352800" y="5334000"/>
            <a:ext cx="2514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Escape Sequence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33" idx="0"/>
            <a:endCxn id="36" idx="2"/>
          </p:cNvCxnSpPr>
          <p:nvPr/>
        </p:nvCxnSpPr>
        <p:spPr>
          <a:xfrm rot="16200000" flipV="1">
            <a:off x="3942113" y="4666012"/>
            <a:ext cx="1295400" cy="405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455225" y="3657600"/>
            <a:ext cx="228600" cy="381000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943600" y="5334000"/>
            <a:ext cx="2514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newline character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8" idx="0"/>
            <a:endCxn id="26" idx="2"/>
          </p:cNvCxnSpPr>
          <p:nvPr/>
        </p:nvCxnSpPr>
        <p:spPr>
          <a:xfrm rot="16200000" flipV="1">
            <a:off x="5314950" y="3448050"/>
            <a:ext cx="2209800" cy="1562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1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Escape Sequences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5908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Escape 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Character Denoted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’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 space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\\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\”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Characters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18288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‘’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6600" y="18288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00600" y="18288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‘a’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24600" y="18288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57400" y="2895600"/>
            <a:ext cx="4724400" cy="4572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Ordinal number(integer code)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6781800" y="3124200"/>
            <a:ext cx="1295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1"/>
          </p:cNvCxnSpPr>
          <p:nvPr/>
        </p:nvCxnSpPr>
        <p:spPr>
          <a:xfrm rot="10800000">
            <a:off x="762000" y="3124200"/>
            <a:ext cx="1295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057401" y="3733800"/>
            <a:ext cx="4724400" cy="4572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Position in ordered character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Characters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16002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‘’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24200" y="16002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48200" y="16002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‘a’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629400" y="16002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76400" y="21336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‘’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124200" y="21336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48200" y="21336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‘A’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29400" y="21336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76400" y="25908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‘’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124200" y="25908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648200" y="25908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‘0’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629400" y="25908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029200" y="16002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‘b’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029200" y="21336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‘B’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029200" y="25908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‘1’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10200" y="16002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‘c’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410200" y="21336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‘C’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410200" y="2590800"/>
            <a:ext cx="609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‘2’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14400" y="38862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‘a’ &gt; ‘b’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14400" y="44196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‘B’ &gt; ‘A’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914400" y="49530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‘4’ &gt; ‘0’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914400" y="54864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‘0’ &gt; ‘’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2" idx="3"/>
            <a:endCxn id="29" idx="1"/>
          </p:cNvCxnSpPr>
          <p:nvPr/>
        </p:nvCxnSpPr>
        <p:spPr>
          <a:xfrm>
            <a:off x="2438400" y="41148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819400" y="38862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9400" y="44196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true</a:t>
            </a:r>
          </a:p>
        </p:txBody>
      </p:sp>
      <p:cxnSp>
        <p:nvCxnSpPr>
          <p:cNvPr id="32" name="Straight Arrow Connector 31"/>
          <p:cNvCxnSpPr>
            <a:stCxn id="23" idx="3"/>
            <a:endCxn id="31" idx="1"/>
          </p:cNvCxnSpPr>
          <p:nvPr/>
        </p:nvCxnSpPr>
        <p:spPr>
          <a:xfrm>
            <a:off x="2438400" y="46482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819400" y="49530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true</a:t>
            </a:r>
          </a:p>
        </p:txBody>
      </p:sp>
      <p:cxnSp>
        <p:nvCxnSpPr>
          <p:cNvPr id="36" name="Straight Arrow Connector 35"/>
          <p:cNvCxnSpPr>
            <a:stCxn id="24" idx="3"/>
            <a:endCxn id="35" idx="1"/>
          </p:cNvCxnSpPr>
          <p:nvPr/>
        </p:nvCxnSpPr>
        <p:spPr>
          <a:xfrm>
            <a:off x="2438400" y="51816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819400" y="54864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true</a:t>
            </a:r>
          </a:p>
        </p:txBody>
      </p:sp>
      <p:cxnSp>
        <p:nvCxnSpPr>
          <p:cNvPr id="39" name="Straight Arrow Connector 38"/>
          <p:cNvCxnSpPr>
            <a:stCxn id="25" idx="3"/>
            <a:endCxn id="38" idx="1"/>
          </p:cNvCxnSpPr>
          <p:nvPr/>
        </p:nvCxnSpPr>
        <p:spPr>
          <a:xfrm>
            <a:off x="2438400" y="57150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800600" y="38862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‘a’ &gt; ‘A’</a:t>
            </a:r>
            <a:endParaRPr lang="en-US" dirty="0"/>
          </a:p>
        </p:txBody>
      </p:sp>
      <p:cxnSp>
        <p:nvCxnSpPr>
          <p:cNvPr id="42" name="Straight Arrow Connector 41"/>
          <p:cNvCxnSpPr>
            <a:stCxn id="41" idx="3"/>
            <a:endCxn id="43" idx="1"/>
          </p:cNvCxnSpPr>
          <p:nvPr/>
        </p:nvCxnSpPr>
        <p:spPr>
          <a:xfrm>
            <a:off x="6324600" y="41148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705600" y="38862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???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800600" y="44196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‘a’ &gt; ‘0’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44" idx="3"/>
            <a:endCxn id="46" idx="1"/>
          </p:cNvCxnSpPr>
          <p:nvPr/>
        </p:nvCxnSpPr>
        <p:spPr>
          <a:xfrm>
            <a:off x="6324600" y="46482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705600" y="44196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9" grpId="0" animBg="1"/>
      <p:bldP spid="31" grpId="0" animBg="1"/>
      <p:bldP spid="35" grpId="0" animBg="1"/>
      <p:bldP spid="38" grpId="0" animBg="1"/>
      <p:bldP spid="41" grpId="0" animBg="1"/>
      <p:bldP spid="43" grpId="0" animBg="1"/>
      <p:bldP spid="44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Converting Between Characters and Their Ordinal Numbers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5240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) ‘a’ 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3"/>
            <a:endCxn id="6" idx="1"/>
          </p:cNvCxnSpPr>
          <p:nvPr/>
        </p:nvCxnSpPr>
        <p:spPr>
          <a:xfrm>
            <a:off x="1905000" y="17526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86000" y="1524000"/>
            <a:ext cx="2590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Ordinal number of ‘a’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22098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b="1" dirty="0" smtClean="0"/>
              <a:t>char</a:t>
            </a:r>
            <a:r>
              <a:rPr lang="en-US" dirty="0" smtClean="0"/>
              <a:t>) 55 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3"/>
            <a:endCxn id="13" idx="1"/>
          </p:cNvCxnSpPr>
          <p:nvPr/>
        </p:nvCxnSpPr>
        <p:spPr>
          <a:xfrm>
            <a:off x="1905000" y="24384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86000" y="2057400"/>
            <a:ext cx="25908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Character whose ordinal number is 55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81000" y="33528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) ‘’ 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3"/>
            <a:endCxn id="18" idx="1"/>
          </p:cNvCxnSpPr>
          <p:nvPr/>
        </p:nvCxnSpPr>
        <p:spPr>
          <a:xfrm>
            <a:off x="1905000" y="35814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286000" y="33528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1000" y="38862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b="1" dirty="0" smtClean="0"/>
              <a:t>char</a:t>
            </a:r>
            <a:r>
              <a:rPr lang="en-US" dirty="0" smtClean="0"/>
              <a:t>) 0 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3"/>
            <a:endCxn id="22" idx="1"/>
          </p:cNvCxnSpPr>
          <p:nvPr/>
        </p:nvCxnSpPr>
        <p:spPr>
          <a:xfrm>
            <a:off x="1905000" y="41148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286000" y="38862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‘’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1000" y="44196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) ‘d’ 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25" idx="1"/>
          </p:cNvCxnSpPr>
          <p:nvPr/>
        </p:nvCxnSpPr>
        <p:spPr>
          <a:xfrm>
            <a:off x="1905000" y="46482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286000" y="44196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???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1000" y="49530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b="1" dirty="0" smtClean="0"/>
              <a:t>char</a:t>
            </a:r>
            <a:r>
              <a:rPr lang="en-US" dirty="0" smtClean="0"/>
              <a:t>) 1 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6" idx="3"/>
            <a:endCxn id="28" idx="1"/>
          </p:cNvCxnSpPr>
          <p:nvPr/>
        </p:nvCxnSpPr>
        <p:spPr>
          <a:xfrm>
            <a:off x="1905000" y="51816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286000" y="49530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???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1000" y="5486400"/>
            <a:ext cx="1524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b="1" dirty="0" smtClean="0"/>
              <a:t>char</a:t>
            </a:r>
            <a:r>
              <a:rPr lang="en-US" dirty="0" smtClean="0"/>
              <a:t>) -1 </a:t>
            </a:r>
            <a:endParaRPr lang="en-US" dirty="0"/>
          </a:p>
        </p:txBody>
      </p:sp>
      <p:sp>
        <p:nvSpPr>
          <p:cNvPr id="30" name="Multiply 29"/>
          <p:cNvSpPr/>
          <p:nvPr/>
        </p:nvSpPr>
        <p:spPr>
          <a:xfrm>
            <a:off x="1676400" y="5715000"/>
            <a:ext cx="457200" cy="4572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114800" y="3352800"/>
            <a:ext cx="2895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 ‘c’ – 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) ‘a’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31" idx="3"/>
            <a:endCxn id="33" idx="1"/>
          </p:cNvCxnSpPr>
          <p:nvPr/>
        </p:nvCxnSpPr>
        <p:spPr>
          <a:xfrm>
            <a:off x="7010400" y="35814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391400" y="33528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114800" y="3886200"/>
            <a:ext cx="2895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‘c’ – ‘a’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36" idx="3"/>
            <a:endCxn id="38" idx="1"/>
          </p:cNvCxnSpPr>
          <p:nvPr/>
        </p:nvCxnSpPr>
        <p:spPr>
          <a:xfrm>
            <a:off x="7010400" y="41148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7391400" y="38862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562600" y="2057400"/>
            <a:ext cx="2895600" cy="76200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Implicit conversion to wider type</a:t>
            </a:r>
            <a:endParaRPr lang="en-US" dirty="0"/>
          </a:p>
        </p:txBody>
      </p:sp>
      <p:cxnSp>
        <p:nvCxnSpPr>
          <p:cNvPr id="41" name="Straight Arrow Connector 40"/>
          <p:cNvCxnSpPr>
            <a:stCxn id="39" idx="2"/>
          </p:cNvCxnSpPr>
          <p:nvPr/>
        </p:nvCxnSpPr>
        <p:spPr>
          <a:xfrm rot="5400000">
            <a:off x="5600700" y="2552700"/>
            <a:ext cx="1143000" cy="1676400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42" name="Straight Arrow Connector 41"/>
          <p:cNvCxnSpPr>
            <a:stCxn id="39" idx="2"/>
          </p:cNvCxnSpPr>
          <p:nvPr/>
        </p:nvCxnSpPr>
        <p:spPr>
          <a:xfrm rot="5400000">
            <a:off x="5829300" y="2781300"/>
            <a:ext cx="1143000" cy="1219200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45" name="Rectangle 44"/>
          <p:cNvSpPr/>
          <p:nvPr/>
        </p:nvSpPr>
        <p:spPr>
          <a:xfrm>
            <a:off x="4114800" y="4419600"/>
            <a:ext cx="2895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char</a:t>
            </a:r>
            <a:r>
              <a:rPr lang="en-US" dirty="0" smtClean="0">
                <a:solidFill>
                  <a:schemeClr val="tx1"/>
                </a:solidFill>
              </a:rPr>
              <a:t>) (‘c’ - 2)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stCxn id="45" idx="3"/>
            <a:endCxn id="47" idx="1"/>
          </p:cNvCxnSpPr>
          <p:nvPr/>
        </p:nvCxnSpPr>
        <p:spPr>
          <a:xfrm>
            <a:off x="7010400" y="46482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391400" y="44196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‘a’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114800" y="4953000"/>
            <a:ext cx="2895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char</a:t>
            </a:r>
            <a:r>
              <a:rPr lang="en-US" dirty="0" smtClean="0">
                <a:solidFill>
                  <a:schemeClr val="tx1"/>
                </a:solidFill>
              </a:rPr>
              <a:t>) (‘A’ + 2)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010400" y="51816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7391400" y="49530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‘C’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114800" y="5486400"/>
            <a:ext cx="2895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(char)</a:t>
            </a:r>
            <a:r>
              <a:rPr lang="en-US" dirty="0" smtClean="0">
                <a:solidFill>
                  <a:schemeClr val="tx1"/>
                </a:solidFill>
              </a:rPr>
              <a:t> (‘C’ - ‘A’ + ‘a’)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53" idx="3"/>
            <a:endCxn id="55" idx="1"/>
          </p:cNvCxnSpPr>
          <p:nvPr/>
        </p:nvCxnSpPr>
        <p:spPr>
          <a:xfrm>
            <a:off x="7010400" y="57150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391400" y="54864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‘c’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  <p:bldP spid="13" grpId="0" animBg="1"/>
      <p:bldP spid="16" grpId="0" animBg="1"/>
      <p:bldP spid="18" grpId="0" animBg="1"/>
      <p:bldP spid="20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6" grpId="0" animBg="1"/>
      <p:bldP spid="38" grpId="0" animBg="1"/>
      <p:bldP spid="39" grpId="0" animBg="1"/>
      <p:bldP spid="45" grpId="0" animBg="1"/>
      <p:bldP spid="47" grpId="0" animBg="1"/>
      <p:bldP spid="50" grpId="0" animBg="1"/>
      <p:bldP spid="52" grpId="0" animBg="1"/>
      <p:bldP spid="53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Useful Character Operation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22098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Character.isLetter</a:t>
            </a:r>
            <a:r>
              <a:rPr lang="en-US" dirty="0" smtClean="0">
                <a:solidFill>
                  <a:schemeClr val="tx1"/>
                </a:solidFill>
              </a:rPr>
              <a:t>(c)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>
            <a:stCxn id="4" idx="3"/>
            <a:endCxn id="6" idx="1"/>
          </p:cNvCxnSpPr>
          <p:nvPr/>
        </p:nvCxnSpPr>
        <p:spPr>
          <a:xfrm>
            <a:off x="4800600" y="24384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181600" y="2209800"/>
            <a:ext cx="2590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true</a:t>
            </a:r>
            <a:r>
              <a:rPr lang="en-US" dirty="0" smtClean="0">
                <a:solidFill>
                  <a:schemeClr val="tx1"/>
                </a:solidFill>
              </a:rPr>
              <a:t> if c is a letter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6800" y="27432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Character.isLetter</a:t>
            </a:r>
            <a:r>
              <a:rPr lang="en-US" dirty="0" smtClean="0">
                <a:solidFill>
                  <a:schemeClr val="tx1"/>
                </a:solidFill>
              </a:rPr>
              <a:t>(‘c’)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9" idx="3"/>
            <a:endCxn id="11" idx="1"/>
          </p:cNvCxnSpPr>
          <p:nvPr/>
        </p:nvCxnSpPr>
        <p:spPr>
          <a:xfrm>
            <a:off x="4800600" y="29718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181600" y="2743200"/>
            <a:ext cx="2590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true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6800" y="32766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Character.isLetter</a:t>
            </a:r>
            <a:r>
              <a:rPr lang="en-US" dirty="0" smtClean="0">
                <a:solidFill>
                  <a:schemeClr val="tx1"/>
                </a:solidFill>
              </a:rPr>
              <a:t>(‘A’)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12" idx="3"/>
            <a:endCxn id="14" idx="1"/>
          </p:cNvCxnSpPr>
          <p:nvPr/>
        </p:nvCxnSpPr>
        <p:spPr>
          <a:xfrm>
            <a:off x="4800600" y="35052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181600" y="3276600"/>
            <a:ext cx="2590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true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38100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Character.isLetter</a:t>
            </a:r>
            <a:r>
              <a:rPr lang="en-US" dirty="0" smtClean="0">
                <a:solidFill>
                  <a:schemeClr val="tx1"/>
                </a:solidFill>
              </a:rPr>
              <a:t>(‘1’)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5" idx="3"/>
            <a:endCxn id="17" idx="1"/>
          </p:cNvCxnSpPr>
          <p:nvPr/>
        </p:nvCxnSpPr>
        <p:spPr>
          <a:xfrm>
            <a:off x="4800600" y="40386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181600" y="3810000"/>
            <a:ext cx="2590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false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4343400"/>
            <a:ext cx="3733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Character.isLetter</a:t>
            </a:r>
            <a:r>
              <a:rPr lang="en-US" dirty="0" smtClean="0">
                <a:solidFill>
                  <a:schemeClr val="tx1"/>
                </a:solidFill>
              </a:rPr>
              <a:t>(‘ ’)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8" idx="3"/>
            <a:endCxn id="20" idx="1"/>
          </p:cNvCxnSpPr>
          <p:nvPr/>
        </p:nvCxnSpPr>
        <p:spPr>
          <a:xfrm>
            <a:off x="4800600" y="45720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181600" y="4343400"/>
            <a:ext cx="25908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false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6631</TotalTime>
  <Words>794</Words>
  <Application>Microsoft Office PowerPoint</Application>
  <PresentationFormat>On-screen Show (4:3)</PresentationFormat>
  <Paragraphs>241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Comp 110 More Types</vt:lpstr>
      <vt:lpstr>Primitive Types</vt:lpstr>
      <vt:lpstr>Primitive Types</vt:lpstr>
      <vt:lpstr>char Constants</vt:lpstr>
      <vt:lpstr>Useful Escape Sequences</vt:lpstr>
      <vt:lpstr>Ordering Characters</vt:lpstr>
      <vt:lpstr>Ordering Characters</vt:lpstr>
      <vt:lpstr>Converting Between Characters and Their Ordinal Numbers</vt:lpstr>
      <vt:lpstr>A Useful Character Operation</vt:lpstr>
      <vt:lpstr>String Constants</vt:lpstr>
      <vt:lpstr>Accessing String Components</vt:lpstr>
      <vt:lpstr>Accessing Substring</vt:lpstr>
      <vt:lpstr>Changing Strings?</vt:lpstr>
      <vt:lpstr>Useful String Operations</vt:lpstr>
      <vt:lpstr>Classifying a Person by Race</vt:lpstr>
      <vt:lpstr>Classifying a Person by Race</vt:lpstr>
      <vt:lpstr>Classifying a Person by Race</vt:lpstr>
      <vt:lpstr>Errors Possible</vt:lpstr>
      <vt:lpstr>Errors Possible</vt:lpstr>
      <vt:lpstr>Classifying a Person by Race</vt:lpstr>
      <vt:lpstr>Classifying a Person by Race</vt:lpstr>
      <vt:lpstr>Errors Possible</vt:lpstr>
      <vt:lpstr>Errors Possible</vt:lpstr>
      <vt:lpstr>Declaring an enum</vt:lpstr>
      <vt:lpstr>Displaying an Enum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carterjl</cp:lastModifiedBy>
  <cp:revision>992</cp:revision>
  <dcterms:created xsi:type="dcterms:W3CDTF">2006-08-16T00:00:00Z</dcterms:created>
  <dcterms:modified xsi:type="dcterms:W3CDTF">2011-10-05T17:53:11Z</dcterms:modified>
</cp:coreProperties>
</file>