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19" autoAdjust="0"/>
    <p:restoredTop sz="94660" autoAdjust="0"/>
  </p:normalViewPr>
  <p:slideViewPr>
    <p:cSldViewPr>
      <p:cViewPr>
        <p:scale>
          <a:sx n="80" d="100"/>
          <a:sy n="80" d="100"/>
        </p:scale>
        <p:origin x="-1742" y="-1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5BFCD-1A9F-4E04-964F-3BE1AA8E8FD6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1EB67-F149-44AB-8268-6FBAA37BC8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591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924800" cy="5178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483194" y="6172200"/>
            <a:ext cx="526694" cy="55265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483139" y="6289965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77D36F-9883-46BD-B382-AD309B12512B}" type="slidenum">
              <a:rPr lang="en-US" sz="1400" smtClean="0">
                <a:solidFill>
                  <a:schemeClr val="bg1"/>
                </a:solidFill>
              </a:rPr>
              <a:pPr algn="ctr"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514600"/>
            <a:ext cx="6172200" cy="1894362"/>
          </a:xfrm>
        </p:spPr>
        <p:txBody>
          <a:bodyPr/>
          <a:lstStyle/>
          <a:p>
            <a:pPr algn="ctr"/>
            <a:r>
              <a:rPr lang="en-US" dirty="0" smtClean="0"/>
              <a:t>Comp 110</a:t>
            </a:r>
            <a:br>
              <a:rPr lang="en-US" dirty="0" smtClean="0"/>
            </a:br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172200" cy="1117122"/>
          </a:xfrm>
        </p:spPr>
        <p:txBody>
          <a:bodyPr/>
          <a:lstStyle/>
          <a:p>
            <a:r>
              <a:rPr lang="en-US" dirty="0" smtClean="0"/>
              <a:t>Instructor: </a:t>
            </a:r>
            <a:r>
              <a:rPr lang="en-US" smtClean="0"/>
              <a:t>Jason Carter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Else Branching</a:t>
            </a:r>
            <a:endParaRPr lang="en-US" dirty="0"/>
          </a:p>
        </p:txBody>
      </p:sp>
      <p:sp>
        <p:nvSpPr>
          <p:cNvPr id="4" name="Flowchart: Decision 3"/>
          <p:cNvSpPr/>
          <p:nvPr/>
        </p:nvSpPr>
        <p:spPr>
          <a:xfrm>
            <a:off x="2058194" y="1676400"/>
            <a:ext cx="1294606" cy="9144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>
            <a:stCxn id="4" idx="1"/>
          </p:cNvCxnSpPr>
          <p:nvPr/>
        </p:nvCxnSpPr>
        <p:spPr>
          <a:xfrm rot="10800000">
            <a:off x="1143794" y="2132812"/>
            <a:ext cx="914400" cy="78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>
            <a:off x="762794" y="2513806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3352800" y="2133600"/>
            <a:ext cx="914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3886994" y="2513806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owchart: Decision 20"/>
          <p:cNvSpPr/>
          <p:nvPr/>
        </p:nvSpPr>
        <p:spPr>
          <a:xfrm>
            <a:off x="3630928" y="2895600"/>
            <a:ext cx="1294606" cy="9144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" name="Straight Connector 21"/>
          <p:cNvCxnSpPr>
            <a:stCxn id="21" idx="1"/>
          </p:cNvCxnSpPr>
          <p:nvPr/>
        </p:nvCxnSpPr>
        <p:spPr>
          <a:xfrm rot="10800000">
            <a:off x="2716528" y="3352012"/>
            <a:ext cx="914400" cy="78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2335528" y="3733006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4925534" y="3352800"/>
            <a:ext cx="914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5459728" y="3733006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lowchart: Decision 25"/>
          <p:cNvSpPr/>
          <p:nvPr/>
        </p:nvSpPr>
        <p:spPr>
          <a:xfrm>
            <a:off x="5191020" y="4114800"/>
            <a:ext cx="1294606" cy="9144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7" name="Straight Connector 26"/>
          <p:cNvCxnSpPr>
            <a:stCxn id="26" idx="1"/>
          </p:cNvCxnSpPr>
          <p:nvPr/>
        </p:nvCxnSpPr>
        <p:spPr>
          <a:xfrm rot="10800000">
            <a:off x="4276620" y="4571212"/>
            <a:ext cx="914400" cy="78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3895620" y="4952206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6485626" y="4572000"/>
            <a:ext cx="914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>
            <a:off x="7019820" y="4952206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Then Branching</a:t>
            </a:r>
            <a:endParaRPr lang="en-US" dirty="0"/>
          </a:p>
        </p:txBody>
      </p:sp>
      <p:sp>
        <p:nvSpPr>
          <p:cNvPr id="4" name="Flowchart: Decision 3"/>
          <p:cNvSpPr/>
          <p:nvPr/>
        </p:nvSpPr>
        <p:spPr>
          <a:xfrm>
            <a:off x="5180806" y="1676400"/>
            <a:ext cx="1294606" cy="9144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>
            <a:stCxn id="4" idx="1"/>
          </p:cNvCxnSpPr>
          <p:nvPr/>
        </p:nvCxnSpPr>
        <p:spPr>
          <a:xfrm rot="10800000">
            <a:off x="4266406" y="2132812"/>
            <a:ext cx="914400" cy="78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>
            <a:off x="3885406" y="2513806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6475412" y="2133600"/>
            <a:ext cx="914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7009606" y="2513806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owchart: Decision 20"/>
          <p:cNvSpPr/>
          <p:nvPr/>
        </p:nvSpPr>
        <p:spPr>
          <a:xfrm>
            <a:off x="3629340" y="2895600"/>
            <a:ext cx="1294606" cy="9144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" name="Straight Connector 21"/>
          <p:cNvCxnSpPr>
            <a:stCxn id="21" idx="1"/>
          </p:cNvCxnSpPr>
          <p:nvPr/>
        </p:nvCxnSpPr>
        <p:spPr>
          <a:xfrm rot="10800000">
            <a:off x="2714940" y="3352012"/>
            <a:ext cx="914400" cy="78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2333940" y="3733006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4923946" y="3352800"/>
            <a:ext cx="914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5458140" y="3733006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lowchart: Decision 25"/>
          <p:cNvSpPr/>
          <p:nvPr/>
        </p:nvSpPr>
        <p:spPr>
          <a:xfrm>
            <a:off x="2058194" y="4114800"/>
            <a:ext cx="1294606" cy="9144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7" name="Straight Connector 26"/>
          <p:cNvCxnSpPr>
            <a:stCxn id="26" idx="1"/>
          </p:cNvCxnSpPr>
          <p:nvPr/>
        </p:nvCxnSpPr>
        <p:spPr>
          <a:xfrm rot="10800000">
            <a:off x="1143794" y="4571212"/>
            <a:ext cx="914400" cy="78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762794" y="4952206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3352800" y="4572000"/>
            <a:ext cx="914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>
            <a:off x="3886994" y="4952206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Then Branching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524000"/>
            <a:ext cx="7239000" cy="441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>
              <a:spcBef>
                <a:spcPct val="0"/>
              </a:spcBef>
            </a:pPr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 smtClean="0"/>
              <a:t>static</a:t>
            </a:r>
            <a:r>
              <a:rPr lang="en-US" sz="1400" dirty="0" smtClean="0"/>
              <a:t> </a:t>
            </a:r>
            <a:r>
              <a:rPr lang="en-US" sz="1400" b="1" dirty="0" smtClean="0"/>
              <a:t>char</a:t>
            </a:r>
            <a:r>
              <a:rPr lang="en-US" sz="1400" dirty="0" smtClean="0"/>
              <a:t> </a:t>
            </a:r>
            <a:r>
              <a:rPr lang="en-US" sz="1400" dirty="0" err="1" smtClean="0"/>
              <a:t>toLetterGrade</a:t>
            </a:r>
            <a:r>
              <a:rPr lang="en-US" sz="1400" dirty="0" smtClean="0"/>
              <a:t> (</a:t>
            </a:r>
            <a:r>
              <a:rPr lang="en-US" sz="1400" b="1" dirty="0" err="1" smtClean="0"/>
              <a:t>int</a:t>
            </a:r>
            <a:r>
              <a:rPr lang="en-US" sz="1400" dirty="0" smtClean="0"/>
              <a:t> score)</a:t>
            </a:r>
          </a:p>
          <a:p>
            <a:pPr lvl="1">
              <a:spcBef>
                <a:spcPct val="0"/>
              </a:spcBef>
            </a:pPr>
            <a:r>
              <a:rPr lang="en-US" sz="1400" b="1" dirty="0" smtClean="0"/>
              <a:t>	if</a:t>
            </a:r>
            <a:r>
              <a:rPr lang="en-US" sz="1400" dirty="0" smtClean="0"/>
              <a:t> (score &gt;= D_CUTOFF)</a:t>
            </a:r>
          </a:p>
          <a:p>
            <a:pPr lvl="1">
              <a:spcBef>
                <a:spcPct val="0"/>
              </a:spcBef>
            </a:pPr>
            <a:r>
              <a:rPr lang="en-US" sz="1400" b="1" dirty="0" smtClean="0"/>
              <a:t>		if</a:t>
            </a:r>
            <a:r>
              <a:rPr lang="en-US" sz="1400" dirty="0" smtClean="0"/>
              <a:t> (score &gt;= C_CUTOFF)</a:t>
            </a:r>
          </a:p>
          <a:p>
            <a:pPr lvl="2">
              <a:spcBef>
                <a:spcPct val="0"/>
              </a:spcBef>
            </a:pPr>
            <a:r>
              <a:rPr lang="en-US" sz="1400" b="1" dirty="0" smtClean="0"/>
              <a:t>		if</a:t>
            </a:r>
            <a:r>
              <a:rPr lang="en-US" sz="1400" dirty="0" smtClean="0"/>
              <a:t> (score &gt;= B_CUTOFF)</a:t>
            </a:r>
          </a:p>
          <a:p>
            <a:pPr lvl="1">
              <a:spcBef>
                <a:spcPct val="0"/>
              </a:spcBef>
            </a:pPr>
            <a:r>
              <a:rPr lang="en-US" sz="1400" b="1" dirty="0" smtClean="0"/>
              <a:t>				if</a:t>
            </a:r>
            <a:r>
              <a:rPr lang="en-US" sz="1400" dirty="0" smtClean="0"/>
              <a:t> (score &gt;= A_CUTOFF)</a:t>
            </a:r>
          </a:p>
          <a:p>
            <a:pPr lvl="1">
              <a:spcBef>
                <a:spcPct val="0"/>
              </a:spcBef>
            </a:pPr>
            <a:r>
              <a:rPr lang="en-US" sz="1400" b="1" dirty="0" smtClean="0"/>
              <a:t>					return</a:t>
            </a:r>
            <a:r>
              <a:rPr lang="en-US" sz="1400" dirty="0" smtClean="0"/>
              <a:t> 'A‘;</a:t>
            </a:r>
          </a:p>
          <a:p>
            <a:pPr lvl="1">
              <a:spcBef>
                <a:spcPct val="0"/>
              </a:spcBef>
            </a:pPr>
            <a:r>
              <a:rPr lang="en-US" sz="1400" b="1" dirty="0" smtClean="0"/>
              <a:t>				else</a:t>
            </a:r>
            <a:endParaRPr lang="en-US" sz="1400" dirty="0" smtClean="0"/>
          </a:p>
          <a:p>
            <a:pPr lvl="1">
              <a:spcBef>
                <a:spcPct val="0"/>
              </a:spcBef>
            </a:pPr>
            <a:r>
              <a:rPr lang="en-US" sz="1400" b="1" dirty="0" smtClean="0"/>
              <a:t>					return</a:t>
            </a:r>
            <a:r>
              <a:rPr lang="en-US" sz="1400" dirty="0" smtClean="0"/>
              <a:t> 'B';</a:t>
            </a:r>
          </a:p>
          <a:p>
            <a:pPr lvl="1">
              <a:spcBef>
                <a:spcPct val="0"/>
              </a:spcBef>
            </a:pPr>
            <a:r>
              <a:rPr lang="en-US" sz="1400" b="1" dirty="0" smtClean="0"/>
              <a:t>			else</a:t>
            </a:r>
            <a:r>
              <a:rPr lang="en-US" sz="1400" dirty="0" smtClean="0"/>
              <a:t>     </a:t>
            </a:r>
            <a:r>
              <a:rPr lang="en-US" sz="1400" b="1" dirty="0" smtClean="0"/>
              <a:t>// </a:t>
            </a:r>
            <a:r>
              <a:rPr lang="en-US" sz="1400" dirty="0" smtClean="0"/>
              <a:t>score &lt; B_CUTOFF</a:t>
            </a:r>
          </a:p>
          <a:p>
            <a:pPr lvl="2">
              <a:spcBef>
                <a:spcPct val="0"/>
              </a:spcBef>
            </a:pPr>
            <a:r>
              <a:rPr lang="en-US" sz="1400" b="1" dirty="0" smtClean="0"/>
              <a:t>			return</a:t>
            </a:r>
            <a:r>
              <a:rPr lang="en-US" sz="1400" dirty="0" smtClean="0"/>
              <a:t> 'C‘;</a:t>
            </a:r>
          </a:p>
          <a:p>
            <a:pPr lvl="1">
              <a:spcBef>
                <a:spcPct val="0"/>
              </a:spcBef>
            </a:pPr>
            <a:r>
              <a:rPr lang="en-US" sz="1400" b="1" dirty="0" smtClean="0"/>
              <a:t>		else</a:t>
            </a:r>
            <a:r>
              <a:rPr lang="en-US" sz="1400" dirty="0" smtClean="0"/>
              <a:t>    </a:t>
            </a:r>
            <a:r>
              <a:rPr lang="en-US" sz="1400" b="1" dirty="0" smtClean="0"/>
              <a:t>// </a:t>
            </a:r>
            <a:r>
              <a:rPr lang="en-US" sz="1400" dirty="0" smtClean="0"/>
              <a:t>score &lt; C_CUTOFF</a:t>
            </a:r>
          </a:p>
          <a:p>
            <a:pPr lvl="3">
              <a:spcBef>
                <a:spcPct val="0"/>
              </a:spcBef>
            </a:pPr>
            <a:r>
              <a:rPr lang="en-US" sz="1400" b="1" dirty="0" smtClean="0"/>
              <a:t>		return</a:t>
            </a:r>
            <a:r>
              <a:rPr lang="en-US" sz="1400" dirty="0" smtClean="0"/>
              <a:t> 'D';</a:t>
            </a:r>
          </a:p>
          <a:p>
            <a:pPr lvl="2">
              <a:spcBef>
                <a:spcPct val="0"/>
              </a:spcBef>
            </a:pPr>
            <a:r>
              <a:rPr lang="en-US" sz="1400" b="1" dirty="0" smtClean="0"/>
              <a:t>else</a:t>
            </a:r>
            <a:r>
              <a:rPr lang="en-US" sz="1400" dirty="0" smtClean="0"/>
              <a:t>    </a:t>
            </a:r>
            <a:r>
              <a:rPr lang="en-US" sz="1400" b="1" dirty="0" smtClean="0"/>
              <a:t>// </a:t>
            </a:r>
            <a:r>
              <a:rPr lang="en-US" sz="1400" dirty="0" smtClean="0"/>
              <a:t>score &lt; D_CUTOFF</a:t>
            </a:r>
          </a:p>
          <a:p>
            <a:pPr lvl="2">
              <a:spcBef>
                <a:spcPct val="0"/>
              </a:spcBef>
            </a:pPr>
            <a:r>
              <a:rPr lang="en-US" sz="1400" b="1" dirty="0" smtClean="0"/>
              <a:t>	return</a:t>
            </a:r>
            <a:r>
              <a:rPr lang="en-US" sz="1400" dirty="0" smtClean="0"/>
              <a:t> 'F'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1400" dirty="0" smtClean="0"/>
              <a:t>	}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1400" dirty="0" smtClean="0"/>
              <a:t>          }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Branching</a:t>
            </a:r>
            <a:endParaRPr lang="en-US" dirty="0"/>
          </a:p>
        </p:txBody>
      </p:sp>
      <p:sp>
        <p:nvSpPr>
          <p:cNvPr id="4" name="Flowchart: Decision 3"/>
          <p:cNvSpPr/>
          <p:nvPr/>
        </p:nvSpPr>
        <p:spPr>
          <a:xfrm>
            <a:off x="3780107" y="1523212"/>
            <a:ext cx="1294606" cy="9144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2561701" y="2361406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 flipV="1">
            <a:off x="2941907" y="1980410"/>
            <a:ext cx="838200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5075507" y="1980412"/>
            <a:ext cx="8382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>
            <a:off x="5531913" y="2360618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owchart: Decision 30"/>
          <p:cNvSpPr/>
          <p:nvPr/>
        </p:nvSpPr>
        <p:spPr>
          <a:xfrm>
            <a:off x="2283574" y="2742412"/>
            <a:ext cx="1294606" cy="9144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rot="5400000">
            <a:off x="1352716" y="3580606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 flipV="1">
            <a:off x="1722708" y="3199611"/>
            <a:ext cx="560866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>
            <a:off x="3578974" y="3199612"/>
            <a:ext cx="533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3721953" y="3579818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lowchart: Decision 35"/>
          <p:cNvSpPr/>
          <p:nvPr/>
        </p:nvSpPr>
        <p:spPr>
          <a:xfrm>
            <a:off x="5268015" y="2742412"/>
            <a:ext cx="1294606" cy="9144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rot="5400000">
            <a:off x="4325354" y="3580606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0800000" flipV="1">
            <a:off x="4707149" y="3199611"/>
            <a:ext cx="560866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>
            <a:off x="6563415" y="3199612"/>
            <a:ext cx="533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>
            <a:off x="6716609" y="3579818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owchart: Decision 43"/>
          <p:cNvSpPr/>
          <p:nvPr/>
        </p:nvSpPr>
        <p:spPr>
          <a:xfrm>
            <a:off x="6454145" y="3960824"/>
            <a:ext cx="1294606" cy="9144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5" name="Straight Arrow Connector 44"/>
          <p:cNvCxnSpPr/>
          <p:nvPr/>
        </p:nvCxnSpPr>
        <p:spPr>
          <a:xfrm rot="5400000">
            <a:off x="5511484" y="4799018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0800000" flipV="1">
            <a:off x="5893279" y="4418023"/>
            <a:ext cx="560866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10800000">
            <a:off x="7749545" y="4418024"/>
            <a:ext cx="533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>
            <a:off x="7902739" y="4798230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lowchart: Decision 48"/>
          <p:cNvSpPr/>
          <p:nvPr/>
        </p:nvSpPr>
        <p:spPr>
          <a:xfrm>
            <a:off x="1095855" y="3961612"/>
            <a:ext cx="1294606" cy="9144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0" name="Straight Arrow Connector 49"/>
          <p:cNvCxnSpPr/>
          <p:nvPr/>
        </p:nvCxnSpPr>
        <p:spPr>
          <a:xfrm rot="5400000">
            <a:off x="153194" y="4799806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0800000" flipV="1">
            <a:off x="534989" y="4418811"/>
            <a:ext cx="560866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0800000">
            <a:off x="2391255" y="4418812"/>
            <a:ext cx="533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>
            <a:off x="2544449" y="4799018"/>
            <a:ext cx="76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Branching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524000"/>
            <a:ext cx="7239000" cy="480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smtClean="0"/>
              <a:t>static</a:t>
            </a:r>
            <a:r>
              <a:rPr lang="en-US" sz="1600" dirty="0" smtClean="0"/>
              <a:t> </a:t>
            </a:r>
            <a:r>
              <a:rPr lang="en-US" sz="1600" b="1" dirty="0" smtClean="0"/>
              <a:t>char</a:t>
            </a:r>
            <a:r>
              <a:rPr lang="en-US" sz="1600" dirty="0" smtClean="0"/>
              <a:t> </a:t>
            </a:r>
            <a:r>
              <a:rPr lang="en-US" sz="1600" dirty="0" err="1" smtClean="0"/>
              <a:t>toLetterGrade</a:t>
            </a:r>
            <a:r>
              <a:rPr lang="en-US" sz="1600" dirty="0" smtClean="0"/>
              <a:t> (</a:t>
            </a:r>
            <a:r>
              <a:rPr lang="en-US" sz="1600" b="1" dirty="0" err="1" smtClean="0"/>
              <a:t>int</a:t>
            </a:r>
            <a:r>
              <a:rPr lang="en-US" sz="1600" dirty="0" smtClean="0"/>
              <a:t> score) {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	if</a:t>
            </a:r>
            <a:r>
              <a:rPr lang="en-US" sz="1600" dirty="0" smtClean="0"/>
              <a:t> (score &gt;= B_CUTOFF)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		if</a:t>
            </a:r>
            <a:r>
              <a:rPr lang="en-US" sz="1600" dirty="0" smtClean="0"/>
              <a:t> (score &gt;= A_CUTOFF)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	   		return</a:t>
            </a:r>
            <a:r>
              <a:rPr lang="en-US" sz="1600" dirty="0" smtClean="0"/>
              <a:t> 'A';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   	</a:t>
            </a:r>
            <a:r>
              <a:rPr lang="en-US" sz="1600" b="1" dirty="0" smtClean="0"/>
              <a:t>else</a:t>
            </a:r>
            <a:endParaRPr lang="en-US" sz="1600" dirty="0" smtClean="0"/>
          </a:p>
          <a:p>
            <a:pPr>
              <a:spcBef>
                <a:spcPct val="0"/>
              </a:spcBef>
            </a:pPr>
            <a:r>
              <a:rPr lang="en-US" sz="1600" b="1" dirty="0" smtClean="0"/>
              <a:t>			return</a:t>
            </a:r>
            <a:r>
              <a:rPr lang="en-US" sz="1600" dirty="0" smtClean="0"/>
              <a:t> 'B';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	else</a:t>
            </a:r>
            <a:r>
              <a:rPr lang="en-US" sz="1600" dirty="0" smtClean="0"/>
              <a:t>    // score &lt; B_CUTOFF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		if</a:t>
            </a:r>
            <a:r>
              <a:rPr lang="en-US" sz="1600" dirty="0" smtClean="0"/>
              <a:t> (score &lt; C_CUTOFF)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			if</a:t>
            </a:r>
            <a:r>
              <a:rPr lang="en-US" sz="1600" dirty="0" smtClean="0"/>
              <a:t> (score &lt; D_CUTOFF)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				return</a:t>
            </a:r>
            <a:r>
              <a:rPr lang="en-US" sz="1600" dirty="0" smtClean="0"/>
              <a:t> 'F';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			else</a:t>
            </a:r>
            <a:endParaRPr lang="en-US" sz="1600" dirty="0" smtClean="0"/>
          </a:p>
          <a:p>
            <a:pPr>
              <a:spcBef>
                <a:spcPct val="0"/>
              </a:spcBef>
            </a:pPr>
            <a:r>
              <a:rPr lang="en-US" sz="1600" b="1" dirty="0" smtClean="0"/>
              <a:t>				return</a:t>
            </a:r>
            <a:r>
              <a:rPr lang="en-US" sz="1600" dirty="0" smtClean="0"/>
              <a:t> 'D';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    	</a:t>
            </a:r>
            <a:r>
              <a:rPr lang="en-US" sz="1600" b="1" dirty="0" smtClean="0"/>
              <a:t>else</a:t>
            </a:r>
            <a:r>
              <a:rPr lang="en-US" sz="1600" dirty="0" smtClean="0"/>
              <a:t>    // score &gt;= C_CUTOFF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			return</a:t>
            </a:r>
            <a:r>
              <a:rPr lang="en-US" sz="1600" dirty="0" smtClean="0"/>
              <a:t> 'C';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}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If-Else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Linear branching preferable to balanced branches</a:t>
            </a:r>
          </a:p>
          <a:p>
            <a:r>
              <a:rPr lang="en-US" dirty="0" smtClean="0"/>
              <a:t>Else branching preferable to then branching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Nesting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1524000"/>
            <a:ext cx="7086600" cy="480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smtClean="0"/>
              <a:t>static</a:t>
            </a:r>
            <a:r>
              <a:rPr lang="en-US" sz="1600" dirty="0" smtClean="0"/>
              <a:t> </a:t>
            </a:r>
            <a:r>
              <a:rPr lang="en-US" sz="1600" b="1" dirty="0" smtClean="0"/>
              <a:t>char</a:t>
            </a:r>
            <a:r>
              <a:rPr lang="en-US" sz="1600" dirty="0" smtClean="0"/>
              <a:t> </a:t>
            </a:r>
            <a:r>
              <a:rPr lang="en-US" sz="1600" dirty="0" err="1" smtClean="0"/>
              <a:t>toLetterGrade</a:t>
            </a:r>
            <a:r>
              <a:rPr lang="en-US" sz="1600" dirty="0" smtClean="0"/>
              <a:t> (</a:t>
            </a:r>
            <a:r>
              <a:rPr lang="en-US" sz="1600" b="1" dirty="0" err="1" smtClean="0"/>
              <a:t>int</a:t>
            </a:r>
            <a:r>
              <a:rPr lang="en-US" sz="1600" dirty="0" smtClean="0"/>
              <a:t> score) {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</a:t>
            </a:r>
            <a:r>
              <a:rPr lang="en-US" sz="1600" b="1" dirty="0" smtClean="0"/>
              <a:t>char</a:t>
            </a:r>
            <a:r>
              <a:rPr lang="en-US" sz="1600" dirty="0" smtClean="0"/>
              <a:t> result;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	if</a:t>
            </a:r>
            <a:r>
              <a:rPr lang="en-US" sz="1600" dirty="0" smtClean="0"/>
              <a:t> (score &gt;= A_CUTOFF)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result</a:t>
            </a:r>
            <a:r>
              <a:rPr lang="en-US" sz="1600" b="1" dirty="0" smtClean="0"/>
              <a:t> = </a:t>
            </a:r>
            <a:r>
              <a:rPr lang="en-US" sz="1600" dirty="0" smtClean="0"/>
              <a:t>'A';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	if</a:t>
            </a:r>
            <a:r>
              <a:rPr lang="en-US" sz="1600" dirty="0" smtClean="0"/>
              <a:t> ((score &lt; A_CUTOFF) &amp;&amp; (score &gt;= B_CUTOFF)) 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result = 'B';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	if</a:t>
            </a:r>
            <a:r>
              <a:rPr lang="en-US" sz="1600" dirty="0" smtClean="0"/>
              <a:t> ((score &lt; B_CUTOFF) &amp;&amp; (score &gt;= C_CUTOFF))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result</a:t>
            </a:r>
            <a:r>
              <a:rPr lang="en-US" sz="1600" b="1" dirty="0" smtClean="0"/>
              <a:t> =</a:t>
            </a:r>
            <a:r>
              <a:rPr lang="en-US" sz="1600" dirty="0" smtClean="0"/>
              <a:t> 'C';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	if</a:t>
            </a:r>
            <a:r>
              <a:rPr lang="en-US" sz="1600" dirty="0" smtClean="0"/>
              <a:t> ((score &lt; C_CUTOFF) &amp;&amp; (score &gt;= D_CUTOFF))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result</a:t>
            </a:r>
            <a:r>
              <a:rPr lang="en-US" sz="1600" b="1" dirty="0" smtClean="0"/>
              <a:t> = </a:t>
            </a:r>
            <a:r>
              <a:rPr lang="en-US" sz="1600" dirty="0" smtClean="0"/>
              <a:t>'D';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	if</a:t>
            </a:r>
            <a:r>
              <a:rPr lang="en-US" sz="1600" dirty="0" smtClean="0"/>
              <a:t> (score &lt; D_CUTOFF)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result</a:t>
            </a:r>
            <a:r>
              <a:rPr lang="en-US" sz="1600" b="1" dirty="0" smtClean="0"/>
              <a:t> = </a:t>
            </a:r>
            <a:r>
              <a:rPr lang="en-US" sz="1600" dirty="0" smtClean="0"/>
              <a:t>F';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	return </a:t>
            </a:r>
            <a:r>
              <a:rPr lang="en-US" sz="1600" dirty="0" smtClean="0"/>
              <a:t>result;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}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Else Branch is Needed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1524000"/>
            <a:ext cx="7086600" cy="480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smtClean="0"/>
              <a:t>static</a:t>
            </a:r>
            <a:r>
              <a:rPr lang="en-US" sz="1600" dirty="0" smtClean="0"/>
              <a:t> </a:t>
            </a:r>
            <a:r>
              <a:rPr lang="en-US" sz="1600" b="1" dirty="0" smtClean="0"/>
              <a:t>char</a:t>
            </a:r>
            <a:r>
              <a:rPr lang="en-US" sz="1600" dirty="0" smtClean="0"/>
              <a:t> </a:t>
            </a:r>
            <a:r>
              <a:rPr lang="en-US" sz="1600" dirty="0" err="1" smtClean="0"/>
              <a:t>toLetterGrade</a:t>
            </a:r>
            <a:r>
              <a:rPr lang="en-US" sz="1600" dirty="0" smtClean="0"/>
              <a:t> (</a:t>
            </a:r>
            <a:r>
              <a:rPr lang="en-US" sz="1600" b="1" dirty="0" err="1" smtClean="0"/>
              <a:t>int</a:t>
            </a:r>
            <a:r>
              <a:rPr lang="en-US" sz="1600" dirty="0" smtClean="0"/>
              <a:t> score) {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</a:t>
            </a:r>
            <a:r>
              <a:rPr lang="en-US" sz="1600" b="1" dirty="0" smtClean="0"/>
              <a:t>char</a:t>
            </a:r>
            <a:r>
              <a:rPr lang="en-US" sz="1600" dirty="0" smtClean="0"/>
              <a:t> result;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	if</a:t>
            </a:r>
            <a:r>
              <a:rPr lang="en-US" sz="1600" dirty="0" smtClean="0"/>
              <a:t> (score &gt;= A_CUTOFF)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result</a:t>
            </a:r>
            <a:r>
              <a:rPr lang="en-US" sz="1600" b="1" dirty="0" smtClean="0"/>
              <a:t> = </a:t>
            </a:r>
            <a:r>
              <a:rPr lang="en-US" sz="1600" dirty="0" smtClean="0"/>
              <a:t>'A';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</a:t>
            </a:r>
            <a:r>
              <a:rPr lang="en-US" sz="1600" b="1" dirty="0" smtClean="0"/>
              <a:t>else if</a:t>
            </a:r>
            <a:r>
              <a:rPr lang="en-US" sz="1600" dirty="0" smtClean="0"/>
              <a:t> (score &gt;= B_CUTOFF)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result = 'B';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</a:t>
            </a:r>
            <a:r>
              <a:rPr lang="en-US" sz="1600" b="1" dirty="0" smtClean="0"/>
              <a:t>else if</a:t>
            </a:r>
            <a:r>
              <a:rPr lang="en-US" sz="1600" dirty="0" smtClean="0"/>
              <a:t> (score &gt;= C_CUTOFF)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result</a:t>
            </a:r>
            <a:r>
              <a:rPr lang="en-US" sz="1600" b="1" dirty="0" smtClean="0"/>
              <a:t> =</a:t>
            </a:r>
            <a:r>
              <a:rPr lang="en-US" sz="1600" dirty="0" smtClean="0"/>
              <a:t> 'C';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</a:t>
            </a:r>
            <a:r>
              <a:rPr lang="en-US" sz="1600" b="1" dirty="0" smtClean="0"/>
              <a:t>else if</a:t>
            </a:r>
            <a:r>
              <a:rPr lang="en-US" sz="1600" dirty="0" smtClean="0"/>
              <a:t> (score &gt;= D_CUTOFF)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result</a:t>
            </a:r>
            <a:r>
              <a:rPr lang="en-US" sz="1600" b="1" dirty="0" smtClean="0"/>
              <a:t> = </a:t>
            </a:r>
            <a:r>
              <a:rPr lang="en-US" sz="1600" dirty="0" smtClean="0"/>
              <a:t>'D';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</a:t>
            </a:r>
            <a:r>
              <a:rPr lang="en-US" sz="1600" b="1" dirty="0" smtClean="0"/>
              <a:t>else</a:t>
            </a:r>
            <a:endParaRPr lang="en-US" sz="1600" dirty="0" smtClean="0"/>
          </a:p>
          <a:p>
            <a:pPr>
              <a:spcBef>
                <a:spcPct val="0"/>
              </a:spcBef>
            </a:pPr>
            <a:r>
              <a:rPr lang="en-US" sz="1600" dirty="0" smtClean="0"/>
              <a:t>		result</a:t>
            </a:r>
            <a:r>
              <a:rPr lang="en-US" sz="1600" b="1" dirty="0" smtClean="0"/>
              <a:t> = </a:t>
            </a:r>
            <a:r>
              <a:rPr lang="en-US" sz="1600" dirty="0" smtClean="0"/>
              <a:t>F';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	return </a:t>
            </a:r>
            <a:r>
              <a:rPr lang="en-US" sz="1600" dirty="0" smtClean="0"/>
              <a:t>result;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}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Nesting with Early Returns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1524000"/>
            <a:ext cx="7086600" cy="480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smtClean="0"/>
              <a:t>static</a:t>
            </a:r>
            <a:r>
              <a:rPr lang="en-US" sz="1600" dirty="0" smtClean="0"/>
              <a:t> </a:t>
            </a:r>
            <a:r>
              <a:rPr lang="en-US" sz="1600" b="1" dirty="0" smtClean="0"/>
              <a:t>char</a:t>
            </a:r>
            <a:r>
              <a:rPr lang="en-US" sz="1600" dirty="0" smtClean="0"/>
              <a:t> </a:t>
            </a:r>
            <a:r>
              <a:rPr lang="en-US" sz="1600" dirty="0" err="1" smtClean="0"/>
              <a:t>toLetterGrade</a:t>
            </a:r>
            <a:r>
              <a:rPr lang="en-US" sz="1600" dirty="0" smtClean="0"/>
              <a:t> (</a:t>
            </a:r>
            <a:r>
              <a:rPr lang="en-US" sz="1600" b="1" dirty="0" err="1" smtClean="0"/>
              <a:t>int</a:t>
            </a:r>
            <a:r>
              <a:rPr lang="en-US" sz="1600" dirty="0" smtClean="0"/>
              <a:t> score) {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</a:t>
            </a:r>
            <a:r>
              <a:rPr lang="en-US" sz="1600" b="1" dirty="0" smtClean="0"/>
              <a:t>char</a:t>
            </a:r>
            <a:r>
              <a:rPr lang="en-US" sz="1600" dirty="0" smtClean="0"/>
              <a:t> result;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	if</a:t>
            </a:r>
            <a:r>
              <a:rPr lang="en-US" sz="1600" dirty="0" smtClean="0"/>
              <a:t> (score &gt;= A_CUTOFF)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</a:t>
            </a:r>
            <a:r>
              <a:rPr lang="en-US" sz="1600" b="1" dirty="0" smtClean="0"/>
              <a:t>return </a:t>
            </a:r>
            <a:r>
              <a:rPr lang="en-US" sz="1600" dirty="0" smtClean="0"/>
              <a:t>'A';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e</a:t>
            </a:r>
            <a:r>
              <a:rPr lang="en-US" sz="1600" b="1" dirty="0" smtClean="0"/>
              <a:t>lse if</a:t>
            </a:r>
            <a:r>
              <a:rPr lang="en-US" sz="1600" dirty="0" smtClean="0"/>
              <a:t> (score &gt;= B_CUTOFF)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</a:t>
            </a:r>
            <a:r>
              <a:rPr lang="en-US" sz="1600" b="1" dirty="0" smtClean="0"/>
              <a:t>return</a:t>
            </a:r>
            <a:r>
              <a:rPr lang="en-US" sz="1600" dirty="0" smtClean="0"/>
              <a:t> 'B';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</a:t>
            </a:r>
            <a:r>
              <a:rPr lang="en-US" sz="1600" b="1" dirty="0" smtClean="0"/>
              <a:t>else if</a:t>
            </a:r>
            <a:r>
              <a:rPr lang="en-US" sz="1600" dirty="0" smtClean="0"/>
              <a:t> (score &gt;= C_CUTOFF)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</a:t>
            </a:r>
            <a:r>
              <a:rPr lang="en-US" sz="1600" b="1" dirty="0" smtClean="0"/>
              <a:t>return</a:t>
            </a:r>
            <a:r>
              <a:rPr lang="en-US" sz="1600" dirty="0" smtClean="0"/>
              <a:t> 'C';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</a:t>
            </a:r>
            <a:r>
              <a:rPr lang="en-US" sz="1600" b="1" dirty="0" smtClean="0"/>
              <a:t>else if</a:t>
            </a:r>
            <a:r>
              <a:rPr lang="en-US" sz="1600" dirty="0" smtClean="0"/>
              <a:t> (score &gt;= D_CUTOFF)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</a:t>
            </a:r>
            <a:r>
              <a:rPr lang="en-US" sz="1600" b="1" dirty="0" smtClean="0"/>
              <a:t>return </a:t>
            </a:r>
            <a:r>
              <a:rPr lang="en-US" sz="1600" dirty="0" smtClean="0"/>
              <a:t>'D';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</a:t>
            </a:r>
            <a:r>
              <a:rPr lang="en-US" sz="1600" b="1" dirty="0" smtClean="0"/>
              <a:t>return </a:t>
            </a:r>
            <a:r>
              <a:rPr lang="en-US" sz="1600" dirty="0" smtClean="0"/>
              <a:t>F';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}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Equivalent Solution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1524000"/>
            <a:ext cx="7086600" cy="480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smtClean="0"/>
              <a:t>static</a:t>
            </a:r>
            <a:r>
              <a:rPr lang="en-US" sz="1600" dirty="0" smtClean="0"/>
              <a:t> </a:t>
            </a:r>
            <a:r>
              <a:rPr lang="en-US" sz="1600" b="1" dirty="0" smtClean="0"/>
              <a:t>char</a:t>
            </a:r>
            <a:r>
              <a:rPr lang="en-US" sz="1600" dirty="0" smtClean="0"/>
              <a:t> </a:t>
            </a:r>
            <a:r>
              <a:rPr lang="en-US" sz="1600" dirty="0" err="1" smtClean="0"/>
              <a:t>toLetterGrade</a:t>
            </a:r>
            <a:r>
              <a:rPr lang="en-US" sz="1600" dirty="0" smtClean="0"/>
              <a:t> (</a:t>
            </a:r>
            <a:r>
              <a:rPr lang="en-US" sz="1600" b="1" dirty="0" err="1" smtClean="0"/>
              <a:t>int</a:t>
            </a:r>
            <a:r>
              <a:rPr lang="en-US" sz="1600" dirty="0" smtClean="0"/>
              <a:t> score) {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	if</a:t>
            </a:r>
            <a:r>
              <a:rPr lang="en-US" sz="1600" dirty="0" smtClean="0"/>
              <a:t> (score &gt;= A_CUTOFF)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</a:t>
            </a:r>
            <a:r>
              <a:rPr lang="en-US" sz="1600" b="1" dirty="0" smtClean="0"/>
              <a:t>return </a:t>
            </a:r>
            <a:r>
              <a:rPr lang="en-US" sz="1600" dirty="0" smtClean="0"/>
              <a:t>'A';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</a:t>
            </a:r>
            <a:r>
              <a:rPr lang="en-US" sz="1600" b="1" dirty="0" smtClean="0"/>
              <a:t>else if</a:t>
            </a:r>
            <a:r>
              <a:rPr lang="en-US" sz="1600" dirty="0" smtClean="0"/>
              <a:t> (score &gt;= B_CUTOFF)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</a:t>
            </a:r>
            <a:r>
              <a:rPr lang="en-US" sz="1600" b="1" dirty="0" smtClean="0"/>
              <a:t>return</a:t>
            </a:r>
            <a:r>
              <a:rPr lang="en-US" sz="1600" dirty="0" smtClean="0"/>
              <a:t> 'B';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</a:t>
            </a:r>
            <a:r>
              <a:rPr lang="en-US" sz="1600" b="1" dirty="0" smtClean="0"/>
              <a:t>else if</a:t>
            </a:r>
            <a:r>
              <a:rPr lang="en-US" sz="1600" dirty="0" smtClean="0"/>
              <a:t> (score &gt;= C_CUTOFF)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</a:t>
            </a:r>
            <a:r>
              <a:rPr lang="en-US" sz="1600" b="1" dirty="0" smtClean="0"/>
              <a:t>return</a:t>
            </a:r>
            <a:r>
              <a:rPr lang="en-US" sz="1600" dirty="0" smtClean="0"/>
              <a:t> 'C';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</a:t>
            </a:r>
            <a:r>
              <a:rPr lang="en-US" sz="1600" b="1" dirty="0" smtClean="0"/>
              <a:t>else if</a:t>
            </a:r>
            <a:r>
              <a:rPr lang="en-US" sz="1600" dirty="0" smtClean="0"/>
              <a:t> (score &gt;= D_CUTOFF)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</a:t>
            </a:r>
            <a:r>
              <a:rPr lang="en-US" sz="1600" b="1" dirty="0" smtClean="0"/>
              <a:t>return </a:t>
            </a:r>
            <a:r>
              <a:rPr lang="en-US" sz="1600" dirty="0" smtClean="0"/>
              <a:t>'D';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</a:t>
            </a:r>
            <a:r>
              <a:rPr lang="en-US" sz="1600" b="1" dirty="0" smtClean="0"/>
              <a:t>else</a:t>
            </a:r>
            <a:endParaRPr lang="en-US" sz="1600" dirty="0" smtClean="0"/>
          </a:p>
          <a:p>
            <a:pPr>
              <a:spcBef>
                <a:spcPct val="0"/>
              </a:spcBef>
            </a:pPr>
            <a:r>
              <a:rPr lang="en-US" sz="1600" dirty="0" smtClean="0"/>
              <a:t>		</a:t>
            </a:r>
            <a:r>
              <a:rPr lang="en-US" sz="1600" b="1" dirty="0" smtClean="0"/>
              <a:t>return </a:t>
            </a:r>
            <a:r>
              <a:rPr lang="en-US" sz="1600" dirty="0" smtClean="0"/>
              <a:t>F';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}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Miscellaneous (Side effects)</a:t>
            </a:r>
            <a:endParaRPr lang="en-US" sz="2000" dirty="0" smtClean="0"/>
          </a:p>
          <a:p>
            <a:r>
              <a:rPr lang="en-US" dirty="0" smtClean="0"/>
              <a:t>Style issues</a:t>
            </a:r>
          </a:p>
          <a:p>
            <a:r>
              <a:rPr lang="en-US" dirty="0" smtClean="0"/>
              <a:t>Early returns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Returns in Procedures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590800"/>
            <a:ext cx="7696200" cy="228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smtClean="0"/>
              <a:t>void</a:t>
            </a:r>
            <a:r>
              <a:rPr lang="en-US" sz="1600" dirty="0" smtClean="0"/>
              <a:t> </a:t>
            </a:r>
            <a:r>
              <a:rPr lang="en-US" sz="1600" dirty="0" err="1" smtClean="0"/>
              <a:t>printLetterGrade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score) { 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	if</a:t>
            </a:r>
            <a:r>
              <a:rPr lang="en-US" sz="1600" dirty="0" smtClean="0"/>
              <a:t> (score &lt; 0) {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</a:t>
            </a:r>
            <a:r>
              <a:rPr lang="en-US" sz="1600" dirty="0" err="1" smtClean="0"/>
              <a:t>System.out.println</a:t>
            </a:r>
            <a:r>
              <a:rPr lang="en-US" sz="1600" dirty="0" smtClean="0"/>
              <a:t> ("Illegal score");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		return</a:t>
            </a:r>
            <a:r>
              <a:rPr lang="en-US" sz="1600" dirty="0" smtClean="0"/>
              <a:t>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} 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</a:t>
            </a:r>
            <a:r>
              <a:rPr lang="en-US" sz="1600" dirty="0" err="1" smtClean="0"/>
              <a:t>System.out.println</a:t>
            </a:r>
            <a:r>
              <a:rPr lang="en-US" sz="1600" dirty="0" smtClean="0"/>
              <a:t>(“Letter Grade:” + </a:t>
            </a:r>
            <a:r>
              <a:rPr lang="en-US" sz="1600" dirty="0" err="1" smtClean="0"/>
              <a:t>toLetterGrade</a:t>
            </a:r>
            <a:r>
              <a:rPr lang="en-US" sz="1600" dirty="0" smtClean="0"/>
              <a:t>(score”));	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}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Without Early Return in Procedures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590800"/>
            <a:ext cx="7696200" cy="228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smtClean="0"/>
              <a:t>void</a:t>
            </a:r>
            <a:r>
              <a:rPr lang="en-US" sz="1600" dirty="0" smtClean="0"/>
              <a:t> </a:t>
            </a:r>
            <a:r>
              <a:rPr lang="en-US" sz="1600" dirty="0" err="1" smtClean="0"/>
              <a:t>printLetterGrade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score) { 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</a:t>
            </a:r>
            <a:r>
              <a:rPr lang="en-US" sz="1600" b="1" dirty="0" smtClean="0"/>
              <a:t>if</a:t>
            </a:r>
            <a:r>
              <a:rPr lang="en-US" sz="1600" dirty="0" smtClean="0"/>
              <a:t> (score &lt; 0)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</a:t>
            </a:r>
            <a:r>
              <a:rPr lang="en-US" sz="1600" dirty="0" err="1" smtClean="0"/>
              <a:t>System.out.println</a:t>
            </a:r>
            <a:r>
              <a:rPr lang="en-US" sz="1600" dirty="0" smtClean="0"/>
              <a:t> ("Illegal score");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	else</a:t>
            </a:r>
            <a:endParaRPr lang="en-US" sz="1600" dirty="0" smtClean="0"/>
          </a:p>
          <a:p>
            <a:pPr>
              <a:spcBef>
                <a:spcPct val="0"/>
              </a:spcBef>
            </a:pPr>
            <a:r>
              <a:rPr lang="en-US" sz="1600" dirty="0" smtClean="0"/>
              <a:t>		</a:t>
            </a:r>
            <a:r>
              <a:rPr lang="en-US" sz="1600" dirty="0" err="1" smtClean="0"/>
              <a:t>System.out.println</a:t>
            </a:r>
            <a:r>
              <a:rPr lang="en-US" sz="1600" dirty="0" smtClean="0"/>
              <a:t> (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	"Letter Grade: ” + </a:t>
            </a:r>
            <a:r>
              <a:rPr lang="en-US" sz="1600" dirty="0" err="1" smtClean="0"/>
              <a:t>toLetterGrade</a:t>
            </a:r>
            <a:r>
              <a:rPr lang="en-US" sz="1600" dirty="0" smtClean="0"/>
              <a:t>(score));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}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Dangling Else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057400"/>
            <a:ext cx="7696200" cy="228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600" dirty="0" smtClean="0"/>
              <a:t>	</a:t>
            </a:r>
            <a:r>
              <a:rPr lang="en-US" sz="1600" b="1" dirty="0" smtClean="0"/>
              <a:t>if</a:t>
            </a:r>
            <a:r>
              <a:rPr lang="en-US" sz="1600" dirty="0" smtClean="0"/>
              <a:t> (score &gt;= B_CUTOFF)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</a:t>
            </a:r>
            <a:r>
              <a:rPr lang="en-US" sz="1600" b="1" dirty="0" smtClean="0"/>
              <a:t>if</a:t>
            </a:r>
            <a:r>
              <a:rPr lang="en-US" sz="1600" dirty="0" smtClean="0"/>
              <a:t> (score &gt;= A_CUTOFF)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</a:t>
            </a:r>
            <a:r>
              <a:rPr lang="en-US" sz="1600" dirty="0" err="1" smtClean="0"/>
              <a:t>System.out.println</a:t>
            </a:r>
            <a:r>
              <a:rPr lang="en-US" sz="1600" dirty="0" smtClean="0"/>
              <a:t> ("excellent!");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else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</a:t>
            </a:r>
            <a:r>
              <a:rPr lang="en-US" sz="1600" dirty="0" err="1" smtClean="0"/>
              <a:t>System.out.println</a:t>
            </a:r>
            <a:r>
              <a:rPr lang="en-US" sz="1600" dirty="0" smtClean="0"/>
              <a:t> ("bad");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}</a:t>
            </a:r>
          </a:p>
        </p:txBody>
      </p:sp>
      <p:sp>
        <p:nvSpPr>
          <p:cNvPr id="5" name="Rectangle 4"/>
          <p:cNvSpPr/>
          <p:nvPr/>
        </p:nvSpPr>
        <p:spPr>
          <a:xfrm>
            <a:off x="3200400" y="4800600"/>
            <a:ext cx="2590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Matching if?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71600" y="3124200"/>
            <a:ext cx="1143000" cy="381000"/>
          </a:xfrm>
          <a:prstGeom prst="rect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5" idx="0"/>
            <a:endCxn id="6" idx="2"/>
          </p:cNvCxnSpPr>
          <p:nvPr/>
        </p:nvCxnSpPr>
        <p:spPr>
          <a:xfrm rot="16200000" flipV="1">
            <a:off x="2571750" y="2876550"/>
            <a:ext cx="1295400" cy="2552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Dangling Else: Matching Outermost If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057400"/>
            <a:ext cx="7696200" cy="228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600" dirty="0" smtClean="0"/>
              <a:t>	</a:t>
            </a:r>
            <a:r>
              <a:rPr lang="en-US" sz="1600" b="1" dirty="0" smtClean="0"/>
              <a:t>if</a:t>
            </a:r>
            <a:r>
              <a:rPr lang="en-US" sz="1600" dirty="0" smtClean="0"/>
              <a:t> (score &gt;= B_CUTOFF)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</a:t>
            </a:r>
            <a:r>
              <a:rPr lang="en-US" sz="1600" b="1" dirty="0" smtClean="0"/>
              <a:t>if</a:t>
            </a:r>
            <a:r>
              <a:rPr lang="en-US" sz="1600" dirty="0" smtClean="0"/>
              <a:t> (score &gt;= A_CUTOFF)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	</a:t>
            </a:r>
            <a:r>
              <a:rPr lang="en-US" sz="1600" dirty="0" err="1" smtClean="0"/>
              <a:t>System.out.println</a:t>
            </a:r>
            <a:r>
              <a:rPr lang="en-US" sz="1600" dirty="0" smtClean="0"/>
              <a:t> ("excellent!");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</a:t>
            </a:r>
            <a:r>
              <a:rPr lang="en-US" sz="1600" b="1" dirty="0" smtClean="0"/>
              <a:t>else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	</a:t>
            </a:r>
            <a:r>
              <a:rPr lang="en-US" sz="1600" dirty="0" err="1" smtClean="0"/>
              <a:t>System.out.println</a:t>
            </a:r>
            <a:r>
              <a:rPr lang="en-US" sz="1600" dirty="0" smtClean="0"/>
              <a:t> ("bad");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Dangling Else: Matching Innermost If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057400"/>
            <a:ext cx="7696200" cy="228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600" dirty="0" smtClean="0"/>
              <a:t>	</a:t>
            </a:r>
            <a:r>
              <a:rPr lang="en-US" sz="1600" b="1" dirty="0" smtClean="0"/>
              <a:t>if</a:t>
            </a:r>
            <a:r>
              <a:rPr lang="en-US" sz="1600" dirty="0" smtClean="0"/>
              <a:t> (score &gt;= B_CUTOFF)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</a:t>
            </a:r>
            <a:r>
              <a:rPr lang="en-US" sz="1600" b="1" dirty="0" smtClean="0"/>
              <a:t>if</a:t>
            </a:r>
            <a:r>
              <a:rPr lang="en-US" sz="1600" dirty="0" smtClean="0"/>
              <a:t> (score &gt;= A_CUTOFF)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	</a:t>
            </a:r>
            <a:r>
              <a:rPr lang="en-US" sz="1600" dirty="0" err="1" smtClean="0"/>
              <a:t>System.out.println</a:t>
            </a:r>
            <a:r>
              <a:rPr lang="en-US" sz="1600" dirty="0" smtClean="0"/>
              <a:t> ("excellent!");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</a:t>
            </a:r>
            <a:r>
              <a:rPr lang="en-US" sz="1600" b="1" dirty="0" smtClean="0"/>
              <a:t>else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			</a:t>
            </a:r>
            <a:r>
              <a:rPr lang="en-US" sz="1600" dirty="0" err="1" smtClean="0"/>
              <a:t>System.out.println</a:t>
            </a:r>
            <a:r>
              <a:rPr lang="en-US" sz="1600" dirty="0" smtClean="0"/>
              <a:t> ("bad");</a:t>
            </a:r>
          </a:p>
        </p:txBody>
      </p:sp>
      <p:sp>
        <p:nvSpPr>
          <p:cNvPr id="5" name="Rectangle 4"/>
          <p:cNvSpPr/>
          <p:nvPr/>
        </p:nvSpPr>
        <p:spPr>
          <a:xfrm>
            <a:off x="2514600" y="4800600"/>
            <a:ext cx="3429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Correct interpretation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If-Else Style Reminder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Linear Branching preferable to Balanced Branches</a:t>
            </a:r>
          </a:p>
          <a:p>
            <a:r>
              <a:rPr lang="en-US" dirty="0" smtClean="0"/>
              <a:t>Else Branching Preferable to Then Branching</a:t>
            </a:r>
          </a:p>
          <a:p>
            <a:pPr lvl="1"/>
            <a:r>
              <a:rPr lang="en-US" dirty="0" smtClean="0"/>
              <a:t>Do not have dangling-else ambiguity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Kinds of Methods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371600"/>
            <a:ext cx="4343400" cy="83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400" b="1" noProof="1" smtClean="0"/>
              <a:t>public</a:t>
            </a:r>
            <a:r>
              <a:rPr lang="en-US" sz="1400" noProof="1" smtClean="0"/>
              <a:t> </a:t>
            </a:r>
            <a:r>
              <a:rPr lang="en-US" sz="1400" b="1" noProof="1" smtClean="0"/>
              <a:t>void</a:t>
            </a:r>
            <a:r>
              <a:rPr lang="en-US" sz="1400" noProof="1" smtClean="0"/>
              <a:t> setWeight (double newVal) {</a:t>
            </a:r>
          </a:p>
          <a:p>
            <a:pPr>
              <a:spcBef>
                <a:spcPct val="0"/>
              </a:spcBef>
            </a:pPr>
            <a:r>
              <a:rPr lang="en-US" sz="1400" noProof="1" smtClean="0">
                <a:solidFill>
                  <a:schemeClr val="tx1"/>
                </a:solidFill>
              </a:rPr>
              <a:t>      </a:t>
            </a:r>
            <a:r>
              <a:rPr lang="en-US" sz="1400" noProof="1" smtClean="0"/>
              <a:t>weight = newVal;</a:t>
            </a:r>
          </a:p>
          <a:p>
            <a:pPr>
              <a:spcBef>
                <a:spcPct val="0"/>
              </a:spcBef>
            </a:pPr>
            <a:r>
              <a:rPr lang="en-US" sz="1400" noProof="1" smtClean="0"/>
              <a:t>}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304800" y="2590800"/>
            <a:ext cx="43434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400" b="1" dirty="0" smtClean="0"/>
              <a:t>public static</a:t>
            </a:r>
            <a:r>
              <a:rPr lang="en-US" sz="1400" dirty="0" smtClean="0"/>
              <a:t> double </a:t>
            </a:r>
            <a:r>
              <a:rPr lang="en-US" sz="1400" dirty="0" err="1" smtClean="0"/>
              <a:t>calculatBMI</a:t>
            </a:r>
            <a:r>
              <a:rPr lang="en-US" sz="1400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	double weight, double height) {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         </a:t>
            </a:r>
            <a:r>
              <a:rPr lang="en-US" sz="1400" b="1" dirty="0" smtClean="0"/>
              <a:t>return</a:t>
            </a:r>
            <a:r>
              <a:rPr lang="en-US" sz="1400" dirty="0" smtClean="0"/>
              <a:t> weight/(height*height);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304800" y="4038600"/>
            <a:ext cx="4343400" cy="83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getWeight</a:t>
            </a:r>
            <a:r>
              <a:rPr lang="en-US" sz="1400" dirty="0" smtClean="0"/>
              <a:t>() {</a:t>
            </a:r>
          </a:p>
          <a:p>
            <a:r>
              <a:rPr lang="en-US" sz="1400" b="1" dirty="0" smtClean="0"/>
              <a:t>         return</a:t>
            </a:r>
            <a:r>
              <a:rPr lang="en-US" sz="1400" dirty="0" smtClean="0"/>
              <a:t> weight;</a:t>
            </a:r>
          </a:p>
          <a:p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304800" y="5257800"/>
            <a:ext cx="43434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400" b="1" noProof="1" smtClean="0"/>
              <a:t>public</a:t>
            </a:r>
            <a:r>
              <a:rPr lang="en-US" sz="1400" noProof="1" smtClean="0"/>
              <a:t> </a:t>
            </a:r>
            <a:r>
              <a:rPr lang="en-US" sz="1400" b="1" noProof="1" smtClean="0"/>
              <a:t>static</a:t>
            </a:r>
            <a:r>
              <a:rPr lang="en-US" sz="1400" noProof="1" smtClean="0"/>
              <a:t> </a:t>
            </a:r>
            <a:r>
              <a:rPr lang="en-US" sz="1400" b="1" noProof="1" smtClean="0"/>
              <a:t>int</a:t>
            </a:r>
            <a:r>
              <a:rPr lang="en-US" sz="1400" noProof="1" smtClean="0"/>
              <a:t> readNextNumber() {</a:t>
            </a:r>
          </a:p>
          <a:p>
            <a:pPr>
              <a:spcBef>
                <a:spcPct val="0"/>
              </a:spcBef>
            </a:pPr>
            <a:r>
              <a:rPr lang="en-US" sz="1400" noProof="1" smtClean="0"/>
              <a:t>         System.out.println(”Next Number:");</a:t>
            </a:r>
          </a:p>
          <a:p>
            <a:pPr>
              <a:spcBef>
                <a:spcPct val="0"/>
              </a:spcBef>
            </a:pPr>
            <a:r>
              <a:rPr lang="en-US" sz="1400" noProof="1" smtClean="0"/>
              <a:t>         </a:t>
            </a:r>
            <a:r>
              <a:rPr lang="en-US" sz="1400" b="1" noProof="1" smtClean="0"/>
              <a:t>return</a:t>
            </a:r>
            <a:r>
              <a:rPr lang="en-US" sz="1400" noProof="1" smtClean="0"/>
              <a:t> Keyboard.readInt();</a:t>
            </a:r>
          </a:p>
          <a:p>
            <a:pPr>
              <a:spcBef>
                <a:spcPct val="0"/>
              </a:spcBef>
            </a:pPr>
            <a:r>
              <a:rPr lang="en-US" sz="1400" noProof="1" smtClean="0"/>
              <a:t>}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304800" y="1066800"/>
            <a:ext cx="1295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4800" y="2286000"/>
            <a:ext cx="1295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" y="2286000"/>
            <a:ext cx="1981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pure function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953000" y="1600200"/>
            <a:ext cx="25908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setWeight</a:t>
            </a:r>
            <a:r>
              <a:rPr lang="en-US" dirty="0" smtClean="0"/>
              <a:t>(70);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953000" y="2590800"/>
            <a:ext cx="25908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calculateBMI</a:t>
            </a:r>
            <a:r>
              <a:rPr lang="en-US" dirty="0" smtClean="0"/>
              <a:t>(70, 1.77)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953000" y="3352800"/>
            <a:ext cx="25908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calculateBMI</a:t>
            </a:r>
            <a:r>
              <a:rPr lang="en-US" dirty="0" smtClean="0"/>
              <a:t>(70, 1.77)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953000" y="2971800"/>
            <a:ext cx="25908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620000" y="1600200"/>
            <a:ext cx="7620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620000" y="2590800"/>
            <a:ext cx="10668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24.57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20000" y="3352800"/>
            <a:ext cx="10668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24.57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953000" y="4038600"/>
            <a:ext cx="25908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getWeight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620000" y="4038600"/>
            <a:ext cx="7620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70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953000" y="4343400"/>
            <a:ext cx="25908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setWeight</a:t>
            </a:r>
            <a:r>
              <a:rPr lang="en-US" dirty="0" smtClean="0"/>
              <a:t>(77)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620000" y="4343400"/>
            <a:ext cx="7620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953000" y="4648200"/>
            <a:ext cx="25908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getWeight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620000" y="4648200"/>
            <a:ext cx="7620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77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04800" y="3733800"/>
            <a:ext cx="1981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impure function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953000" y="4953000"/>
            <a:ext cx="25908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getWeight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620000" y="4953000"/>
            <a:ext cx="7620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77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105400" y="5486400"/>
            <a:ext cx="457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105400" y="5791200"/>
            <a:ext cx="457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5105400" y="6096000"/>
            <a:ext cx="457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0" name="Right Arrow 29"/>
          <p:cNvSpPr/>
          <p:nvPr/>
        </p:nvSpPr>
        <p:spPr>
          <a:xfrm>
            <a:off x="4724400" y="5486400"/>
            <a:ext cx="381000" cy="304800"/>
          </a:xfrm>
          <a:prstGeom prst="rightArrow">
            <a:avLst>
              <a:gd name="adj1" fmla="val 3301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638800" y="5486400"/>
            <a:ext cx="2362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readNextNumber</a:t>
            </a:r>
            <a:r>
              <a:rPr lang="en-US" dirty="0" smtClean="0"/>
              <a:t> ()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7924800" y="5486400"/>
            <a:ext cx="7620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5</a:t>
            </a:r>
            <a:endParaRPr lang="en-US" dirty="0"/>
          </a:p>
        </p:txBody>
      </p:sp>
      <p:sp>
        <p:nvSpPr>
          <p:cNvPr id="33" name="Right Arrow 32"/>
          <p:cNvSpPr/>
          <p:nvPr/>
        </p:nvSpPr>
        <p:spPr>
          <a:xfrm>
            <a:off x="4724400" y="5791200"/>
            <a:ext cx="381000" cy="304800"/>
          </a:xfrm>
          <a:prstGeom prst="rightArrow">
            <a:avLst>
              <a:gd name="adj1" fmla="val 3301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>
            <a:off x="4724400" y="6096000"/>
            <a:ext cx="381000" cy="304800"/>
          </a:xfrm>
          <a:prstGeom prst="rightArrow">
            <a:avLst>
              <a:gd name="adj1" fmla="val 3301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638800" y="5791200"/>
            <a:ext cx="23622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readNextNumber</a:t>
            </a:r>
            <a:r>
              <a:rPr lang="en-US" dirty="0" smtClean="0"/>
              <a:t> ()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7924800" y="5791200"/>
            <a:ext cx="7620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ym typeface="Wingdings"/>
              </a:rPr>
              <a:t> 4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04800" y="4953000"/>
            <a:ext cx="3733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impure function with side effects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0" grpId="1" animBg="1"/>
      <p:bldP spid="31" grpId="0" animBg="1"/>
      <p:bldP spid="32" grpId="0" animBg="1"/>
      <p:bldP spid="33" grpId="0" animBg="1"/>
      <p:bldP spid="33" grpId="1" animBg="1"/>
      <p:bldP spid="34" grpId="0" animBg="1"/>
      <p:bldP spid="35" grpId="0" animBg="1"/>
      <p:bldP spid="36" grpId="0" animBg="1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Effects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524000"/>
            <a:ext cx="43434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getWeight</a:t>
            </a:r>
            <a:r>
              <a:rPr lang="en-US" sz="1400" dirty="0" smtClean="0"/>
              <a:t>() { </a:t>
            </a:r>
          </a:p>
          <a:p>
            <a:r>
              <a:rPr lang="en-US" sz="1400" dirty="0" smtClean="0"/>
              <a:t>        </a:t>
            </a:r>
            <a:r>
              <a:rPr lang="en-US" sz="1400" dirty="0" err="1" smtClean="0"/>
              <a:t>System.out.println</a:t>
            </a:r>
            <a:r>
              <a:rPr lang="en-US" sz="1400" dirty="0" smtClean="0"/>
              <a:t>(“get Weight called” ); </a:t>
            </a:r>
          </a:p>
          <a:p>
            <a:r>
              <a:rPr lang="en-US" sz="1400" dirty="0" smtClean="0"/>
              <a:t>        </a:t>
            </a:r>
            <a:r>
              <a:rPr lang="en-US" sz="1400" b="1" dirty="0" smtClean="0"/>
              <a:t>return</a:t>
            </a:r>
            <a:r>
              <a:rPr lang="en-US" sz="1400" dirty="0" smtClean="0"/>
              <a:t> weight;                      	</a:t>
            </a:r>
          </a:p>
          <a:p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685800" y="3048000"/>
            <a:ext cx="43434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400" b="1" noProof="1" smtClean="0"/>
              <a:t>public</a:t>
            </a:r>
            <a:r>
              <a:rPr lang="en-US" sz="1400" noProof="1" smtClean="0"/>
              <a:t> </a:t>
            </a:r>
            <a:r>
              <a:rPr lang="en-US" sz="1400" b="1" noProof="1" smtClean="0"/>
              <a:t>static</a:t>
            </a:r>
            <a:r>
              <a:rPr lang="en-US" sz="1400" noProof="1" smtClean="0"/>
              <a:t> </a:t>
            </a:r>
            <a:r>
              <a:rPr lang="en-US" sz="1400" b="1" noProof="1" smtClean="0"/>
              <a:t>int</a:t>
            </a:r>
            <a:r>
              <a:rPr lang="en-US" sz="1400" noProof="1" smtClean="0"/>
              <a:t> readNextNumber() {</a:t>
            </a:r>
          </a:p>
          <a:p>
            <a:pPr>
              <a:spcBef>
                <a:spcPct val="0"/>
              </a:spcBef>
            </a:pPr>
            <a:r>
              <a:rPr lang="en-US" sz="1400" noProof="1" smtClean="0"/>
              <a:t>        System.out.println(”Next Number:");</a:t>
            </a:r>
          </a:p>
          <a:p>
            <a:pPr>
              <a:spcBef>
                <a:spcPct val="0"/>
              </a:spcBef>
            </a:pPr>
            <a:r>
              <a:rPr lang="en-US" sz="1400" b="1" noProof="1" smtClean="0"/>
              <a:t>        return</a:t>
            </a:r>
            <a:r>
              <a:rPr lang="en-US" sz="1400" noProof="1" smtClean="0"/>
              <a:t> </a:t>
            </a:r>
            <a:r>
              <a:rPr lang="en-US" sz="1400" b="1" noProof="1" smtClean="0"/>
              <a:t>new</a:t>
            </a:r>
            <a:r>
              <a:rPr lang="en-US" sz="1400" noProof="1" smtClean="0"/>
              <a:t> Keyboard.readInt();</a:t>
            </a:r>
          </a:p>
          <a:p>
            <a:pPr>
              <a:spcBef>
                <a:spcPct val="0"/>
              </a:spcBef>
            </a:pPr>
            <a:r>
              <a:rPr lang="en-US" sz="1400" noProof="1" smtClean="0"/>
              <a:t>}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685800" y="4572000"/>
            <a:ext cx="43434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 err="1" smtClean="0"/>
              <a:t>int</a:t>
            </a:r>
            <a:r>
              <a:rPr lang="en-US" sz="1400" dirty="0" smtClean="0"/>
              <a:t> increment() { </a:t>
            </a:r>
          </a:p>
          <a:p>
            <a:r>
              <a:rPr lang="en-US" sz="1400" dirty="0" smtClean="0"/>
              <a:t>      counter++;</a:t>
            </a:r>
          </a:p>
          <a:p>
            <a:r>
              <a:rPr lang="en-US" sz="1400" dirty="0" smtClean="0"/>
              <a:t>      return counter;                      </a:t>
            </a:r>
          </a:p>
          <a:p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1752600" y="914400"/>
            <a:ext cx="5181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Effect other than computing the return value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38800" y="1828800"/>
            <a:ext cx="2590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Printing something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638800" y="3352800"/>
            <a:ext cx="2590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Reading input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638800" y="4800600"/>
            <a:ext cx="2590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Changing global variable</a:t>
            </a:r>
            <a:endParaRPr lang="en-US" dirty="0"/>
          </a:p>
        </p:txBody>
      </p:sp>
      <p:sp>
        <p:nvSpPr>
          <p:cNvPr id="11" name="&quot;No&quot; Symbol 10"/>
          <p:cNvSpPr/>
          <p:nvPr/>
        </p:nvSpPr>
        <p:spPr>
          <a:xfrm>
            <a:off x="6248400" y="4495800"/>
            <a:ext cx="1371600" cy="1143000"/>
          </a:xfrm>
          <a:prstGeom prst="noSmoking">
            <a:avLst>
              <a:gd name="adj" fmla="val 385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Alternative to Changing a Global Variable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1524000"/>
            <a:ext cx="43434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 err="1" smtClean="0"/>
              <a:t>int</a:t>
            </a:r>
            <a:r>
              <a:rPr lang="en-US" sz="1400" dirty="0" smtClean="0"/>
              <a:t> increment() { </a:t>
            </a:r>
          </a:p>
          <a:p>
            <a:r>
              <a:rPr lang="en-US" sz="1400" dirty="0" smtClean="0"/>
              <a:t>      counter++;</a:t>
            </a:r>
          </a:p>
          <a:p>
            <a:r>
              <a:rPr lang="en-US" sz="1400" dirty="0" smtClean="0"/>
              <a:t>      return counter;                      </a:t>
            </a:r>
          </a:p>
          <a:p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2286000" y="3124200"/>
            <a:ext cx="43434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 smtClean="0"/>
              <a:t>void</a:t>
            </a:r>
            <a:r>
              <a:rPr lang="en-US" sz="1400" dirty="0" smtClean="0"/>
              <a:t> </a:t>
            </a:r>
            <a:r>
              <a:rPr lang="en-US" sz="1400" dirty="0" err="1" smtClean="0"/>
              <a:t>incrementCounter</a:t>
            </a:r>
            <a:r>
              <a:rPr lang="en-US" sz="1400" dirty="0" smtClean="0"/>
              <a:t>() {</a:t>
            </a:r>
          </a:p>
          <a:p>
            <a:r>
              <a:rPr lang="en-US" sz="1400" dirty="0" smtClean="0"/>
              <a:t>        counter++;                      </a:t>
            </a:r>
          </a:p>
          <a:p>
            <a:r>
              <a:rPr lang="en-US" sz="1400" dirty="0" smtClean="0"/>
              <a:t>}</a:t>
            </a:r>
          </a:p>
          <a:p>
            <a:endParaRPr lang="en-US" sz="1400" dirty="0" smtClean="0"/>
          </a:p>
          <a:p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getCounter</a:t>
            </a:r>
            <a:r>
              <a:rPr lang="en-US" sz="1400" dirty="0" smtClean="0"/>
              <a:t>() {</a:t>
            </a:r>
          </a:p>
          <a:p>
            <a:r>
              <a:rPr lang="en-US" sz="1400" dirty="0" smtClean="0"/>
              <a:t>        return counter;                      </a:t>
            </a:r>
          </a:p>
          <a:p>
            <a:r>
              <a:rPr lang="en-US" sz="1400" dirty="0" smtClean="0"/>
              <a:t>}</a:t>
            </a:r>
          </a:p>
        </p:txBody>
      </p:sp>
      <p:sp>
        <p:nvSpPr>
          <p:cNvPr id="6" name="&quot;No&quot; Symbol 5"/>
          <p:cNvSpPr/>
          <p:nvPr/>
        </p:nvSpPr>
        <p:spPr>
          <a:xfrm>
            <a:off x="3810000" y="1447800"/>
            <a:ext cx="1447800" cy="1219200"/>
          </a:xfrm>
          <a:prstGeom prst="noSmoking">
            <a:avLst>
              <a:gd name="adj" fmla="val 385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If-Else vs. Boolean Expressions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2133600"/>
            <a:ext cx="43434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 smtClean="0"/>
              <a:t>static</a:t>
            </a:r>
            <a:r>
              <a:rPr lang="en-US" sz="1400" dirty="0" smtClean="0"/>
              <a:t> </a:t>
            </a:r>
            <a:r>
              <a:rPr lang="en-US" sz="1400" dirty="0" err="1" smtClean="0"/>
              <a:t>boolean</a:t>
            </a:r>
            <a:r>
              <a:rPr lang="en-US" sz="1400" dirty="0" smtClean="0"/>
              <a:t> </a:t>
            </a:r>
            <a:r>
              <a:rPr lang="en-US" sz="1400" dirty="0" err="1" smtClean="0"/>
              <a:t>hasFailed</a:t>
            </a:r>
            <a:r>
              <a:rPr lang="en-US" sz="1400" dirty="0" smtClean="0"/>
              <a:t>(</a:t>
            </a:r>
            <a:r>
              <a:rPr lang="en-US" sz="1400" b="1" dirty="0" err="1" smtClean="0"/>
              <a:t>int</a:t>
            </a:r>
            <a:r>
              <a:rPr lang="en-US" sz="1400" dirty="0" smtClean="0"/>
              <a:t> score) {</a:t>
            </a:r>
          </a:p>
          <a:p>
            <a:pPr>
              <a:spcBef>
                <a:spcPct val="0"/>
              </a:spcBef>
            </a:pPr>
            <a:r>
              <a:rPr lang="en-US" sz="1400" b="1" dirty="0" smtClean="0"/>
              <a:t>	if</a:t>
            </a:r>
            <a:r>
              <a:rPr lang="en-US" sz="1400" dirty="0" smtClean="0"/>
              <a:t> (score &lt; PASS_CUTOFF)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		</a:t>
            </a:r>
            <a:r>
              <a:rPr lang="en-US" sz="1400" b="1" dirty="0" smtClean="0"/>
              <a:t>return</a:t>
            </a:r>
            <a:r>
              <a:rPr lang="en-US" sz="1400" dirty="0" smtClean="0"/>
              <a:t> true;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	</a:t>
            </a:r>
            <a:r>
              <a:rPr lang="en-US" sz="1400" b="1" dirty="0" smtClean="0"/>
              <a:t>else</a:t>
            </a:r>
            <a:endParaRPr lang="en-US" sz="1400" dirty="0" smtClean="0"/>
          </a:p>
          <a:p>
            <a:pPr>
              <a:spcBef>
                <a:spcPct val="0"/>
              </a:spcBef>
            </a:pPr>
            <a:r>
              <a:rPr lang="en-US" sz="1400" dirty="0" smtClean="0"/>
              <a:t>		</a:t>
            </a:r>
            <a:r>
              <a:rPr lang="en-US" sz="1400" b="1" dirty="0" smtClean="0"/>
              <a:t>return</a:t>
            </a:r>
            <a:r>
              <a:rPr lang="en-US" sz="1400" dirty="0" smtClean="0"/>
              <a:t> false;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}</a:t>
            </a:r>
          </a:p>
          <a:p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If-Else Style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2133600"/>
            <a:ext cx="43434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 smtClean="0"/>
              <a:t>static</a:t>
            </a:r>
            <a:r>
              <a:rPr lang="en-US" sz="1400" dirty="0" smtClean="0"/>
              <a:t> </a:t>
            </a:r>
            <a:r>
              <a:rPr lang="en-US" sz="1400" b="1" dirty="0" err="1" smtClean="0"/>
              <a:t>boolean</a:t>
            </a:r>
            <a:r>
              <a:rPr lang="en-US" sz="1400" dirty="0" smtClean="0"/>
              <a:t> </a:t>
            </a:r>
            <a:r>
              <a:rPr lang="en-US" sz="1400" dirty="0" err="1" smtClean="0"/>
              <a:t>hasFailed</a:t>
            </a:r>
            <a:r>
              <a:rPr lang="en-US" sz="1400" dirty="0" smtClean="0"/>
              <a:t>(</a:t>
            </a:r>
            <a:r>
              <a:rPr lang="en-US" sz="1400" b="1" dirty="0" err="1" smtClean="0"/>
              <a:t>int</a:t>
            </a:r>
            <a:r>
              <a:rPr lang="en-US" sz="1400" dirty="0" smtClean="0"/>
              <a:t> score) {</a:t>
            </a:r>
          </a:p>
          <a:p>
            <a:pPr>
              <a:spcBef>
                <a:spcPct val="0"/>
              </a:spcBef>
            </a:pPr>
            <a:r>
              <a:rPr lang="en-US" sz="1400" b="1" dirty="0" smtClean="0"/>
              <a:t>	return</a:t>
            </a:r>
            <a:r>
              <a:rPr lang="en-US" sz="1400" dirty="0" smtClean="0"/>
              <a:t> score &lt; PASS_CUTOFF;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}</a:t>
            </a:r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If-Else: Redundant Test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28800" y="1524000"/>
            <a:ext cx="5181600" cy="381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smtClean="0"/>
              <a:t>static</a:t>
            </a:r>
            <a:r>
              <a:rPr lang="en-US" sz="1600" dirty="0" smtClean="0"/>
              <a:t> </a:t>
            </a:r>
            <a:r>
              <a:rPr lang="en-US" sz="1600" b="1" dirty="0" smtClean="0"/>
              <a:t>char</a:t>
            </a:r>
            <a:r>
              <a:rPr lang="en-US" sz="1600" dirty="0" smtClean="0"/>
              <a:t> </a:t>
            </a:r>
            <a:r>
              <a:rPr lang="en-US" sz="1600" dirty="0" err="1" smtClean="0"/>
              <a:t>toLetterGrade</a:t>
            </a:r>
            <a:r>
              <a:rPr lang="en-US" sz="1600" dirty="0" smtClean="0"/>
              <a:t> (</a:t>
            </a:r>
            <a:r>
              <a:rPr lang="en-US" sz="1600" b="1" dirty="0" err="1" smtClean="0"/>
              <a:t>int</a:t>
            </a:r>
            <a:r>
              <a:rPr lang="en-US" sz="1600" dirty="0" smtClean="0"/>
              <a:t> score) {</a:t>
            </a:r>
          </a:p>
          <a:p>
            <a:r>
              <a:rPr lang="en-US" sz="1600" b="1" dirty="0" smtClean="0"/>
              <a:t>	if</a:t>
            </a:r>
            <a:r>
              <a:rPr lang="en-US" sz="1600" dirty="0" smtClean="0"/>
              <a:t> ((score &gt;= A_CUTOFF == true)</a:t>
            </a:r>
          </a:p>
          <a:p>
            <a:r>
              <a:rPr lang="en-US" sz="1600" b="1" dirty="0" smtClean="0"/>
              <a:t>		return</a:t>
            </a:r>
            <a:r>
              <a:rPr lang="en-US" sz="1600" dirty="0" smtClean="0"/>
              <a:t> 'A';</a:t>
            </a:r>
          </a:p>
          <a:p>
            <a:r>
              <a:rPr lang="en-US" sz="1600" b="1" dirty="0" smtClean="0"/>
              <a:t>	else</a:t>
            </a:r>
            <a:r>
              <a:rPr lang="en-US" sz="1600" dirty="0" smtClean="0"/>
              <a:t> </a:t>
            </a:r>
            <a:r>
              <a:rPr lang="en-US" sz="1600" b="1" dirty="0" smtClean="0"/>
              <a:t>if</a:t>
            </a:r>
            <a:r>
              <a:rPr lang="en-US" sz="1600" dirty="0" smtClean="0"/>
              <a:t> (score &gt;= B_CUTOFF == true)</a:t>
            </a:r>
          </a:p>
          <a:p>
            <a:r>
              <a:rPr lang="en-US" sz="1600" b="1" dirty="0" smtClean="0"/>
              <a:t>		return</a:t>
            </a:r>
            <a:r>
              <a:rPr lang="en-US" sz="1600" dirty="0" smtClean="0"/>
              <a:t> 'B';</a:t>
            </a:r>
          </a:p>
          <a:p>
            <a:r>
              <a:rPr lang="en-US" sz="1600" b="1" dirty="0" smtClean="0"/>
              <a:t>	else</a:t>
            </a:r>
            <a:r>
              <a:rPr lang="en-US" sz="1600" dirty="0" smtClean="0"/>
              <a:t> </a:t>
            </a:r>
            <a:r>
              <a:rPr lang="en-US" sz="1600" b="1" dirty="0" smtClean="0"/>
              <a:t>if</a:t>
            </a:r>
            <a:r>
              <a:rPr lang="en-US" sz="1600" dirty="0" smtClean="0"/>
              <a:t> (score &gt;= C_CUTOFF == true)</a:t>
            </a:r>
          </a:p>
          <a:p>
            <a:r>
              <a:rPr lang="en-US" sz="1600" b="1" dirty="0" smtClean="0"/>
              <a:t>		return</a:t>
            </a:r>
            <a:r>
              <a:rPr lang="en-US" sz="1600" dirty="0" smtClean="0"/>
              <a:t> 'C';</a:t>
            </a:r>
          </a:p>
          <a:p>
            <a:r>
              <a:rPr lang="en-US" sz="1600" b="1" dirty="0" smtClean="0"/>
              <a:t>	else</a:t>
            </a:r>
            <a:r>
              <a:rPr lang="en-US" sz="1600" dirty="0" smtClean="0"/>
              <a:t> </a:t>
            </a:r>
            <a:r>
              <a:rPr lang="en-US" sz="1600" b="1" dirty="0" smtClean="0"/>
              <a:t>if</a:t>
            </a:r>
            <a:r>
              <a:rPr lang="en-US" sz="1600" dirty="0" smtClean="0"/>
              <a:t> (score &gt;= D_CUTOFF == true)</a:t>
            </a:r>
          </a:p>
          <a:p>
            <a:r>
              <a:rPr lang="en-US" sz="1600" b="1" dirty="0" smtClean="0"/>
              <a:t>		return</a:t>
            </a:r>
            <a:r>
              <a:rPr lang="en-US" sz="1600" dirty="0" smtClean="0"/>
              <a:t> 'D';</a:t>
            </a:r>
          </a:p>
          <a:p>
            <a:r>
              <a:rPr lang="en-US" sz="1600" b="1" dirty="0" smtClean="0"/>
              <a:t>	else</a:t>
            </a:r>
            <a:endParaRPr lang="en-US" sz="1600" dirty="0" smtClean="0"/>
          </a:p>
          <a:p>
            <a:r>
              <a:rPr lang="en-US" sz="1600" b="1" dirty="0" smtClean="0"/>
              <a:t>		return</a:t>
            </a:r>
            <a:r>
              <a:rPr lang="en-US" sz="1600" dirty="0" smtClean="0"/>
              <a:t> 'F';</a:t>
            </a:r>
          </a:p>
          <a:p>
            <a:r>
              <a:rPr lang="en-US" sz="1600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If-Else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28800" y="1524000"/>
            <a:ext cx="5181600" cy="381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smtClean="0"/>
              <a:t>static</a:t>
            </a:r>
            <a:r>
              <a:rPr lang="en-US" sz="1600" dirty="0" smtClean="0"/>
              <a:t> </a:t>
            </a:r>
            <a:r>
              <a:rPr lang="en-US" sz="1600" b="1" dirty="0" smtClean="0"/>
              <a:t>char</a:t>
            </a:r>
            <a:r>
              <a:rPr lang="en-US" sz="1600" dirty="0" smtClean="0"/>
              <a:t> </a:t>
            </a:r>
            <a:r>
              <a:rPr lang="en-US" sz="1600" dirty="0" err="1" smtClean="0"/>
              <a:t>toLetterGrade</a:t>
            </a:r>
            <a:r>
              <a:rPr lang="en-US" sz="1600" dirty="0" smtClean="0"/>
              <a:t> (</a:t>
            </a:r>
            <a:r>
              <a:rPr lang="en-US" sz="1600" b="1" dirty="0" err="1" smtClean="0"/>
              <a:t>int</a:t>
            </a:r>
            <a:r>
              <a:rPr lang="en-US" sz="1600" dirty="0" smtClean="0"/>
              <a:t> score)</a:t>
            </a:r>
          </a:p>
          <a:p>
            <a:r>
              <a:rPr lang="en-US" sz="1600" b="1" dirty="0" smtClean="0"/>
              <a:t>	if</a:t>
            </a:r>
            <a:r>
              <a:rPr lang="en-US" sz="1600" dirty="0" smtClean="0"/>
              <a:t> ((score &gt;= A_CUTOFF)</a:t>
            </a:r>
          </a:p>
          <a:p>
            <a:r>
              <a:rPr lang="en-US" sz="1600" b="1" dirty="0" smtClean="0"/>
              <a:t>		return</a:t>
            </a:r>
            <a:r>
              <a:rPr lang="en-US" sz="1600" dirty="0" smtClean="0"/>
              <a:t> 'A';</a:t>
            </a:r>
          </a:p>
          <a:p>
            <a:r>
              <a:rPr lang="en-US" sz="1600" b="1" dirty="0" smtClean="0"/>
              <a:t>	else</a:t>
            </a:r>
            <a:r>
              <a:rPr lang="en-US" sz="1600" dirty="0" smtClean="0"/>
              <a:t> </a:t>
            </a:r>
            <a:r>
              <a:rPr lang="en-US" sz="1600" b="1" dirty="0" smtClean="0"/>
              <a:t>if</a:t>
            </a:r>
            <a:r>
              <a:rPr lang="en-US" sz="1600" dirty="0" smtClean="0"/>
              <a:t> (score &gt;= B_CUTOFF)</a:t>
            </a:r>
          </a:p>
          <a:p>
            <a:r>
              <a:rPr lang="en-US" sz="1600" b="1" dirty="0" smtClean="0"/>
              <a:t>		return</a:t>
            </a:r>
            <a:r>
              <a:rPr lang="en-US" sz="1600" dirty="0" smtClean="0"/>
              <a:t> 'B';</a:t>
            </a:r>
          </a:p>
          <a:p>
            <a:r>
              <a:rPr lang="en-US" sz="1600" b="1" dirty="0" smtClean="0"/>
              <a:t>	else</a:t>
            </a:r>
            <a:r>
              <a:rPr lang="en-US" sz="1600" dirty="0" smtClean="0"/>
              <a:t> </a:t>
            </a:r>
            <a:r>
              <a:rPr lang="en-US" sz="1600" b="1" dirty="0" smtClean="0"/>
              <a:t>if</a:t>
            </a:r>
            <a:r>
              <a:rPr lang="en-US" sz="1600" dirty="0" smtClean="0"/>
              <a:t> (score &gt;= C_CUTOFF)</a:t>
            </a:r>
          </a:p>
          <a:p>
            <a:r>
              <a:rPr lang="en-US" sz="1600" b="1" dirty="0" smtClean="0"/>
              <a:t>		return</a:t>
            </a:r>
            <a:r>
              <a:rPr lang="en-US" sz="1600" dirty="0" smtClean="0"/>
              <a:t> 'C';</a:t>
            </a:r>
          </a:p>
          <a:p>
            <a:r>
              <a:rPr lang="en-US" sz="1600" b="1" dirty="0" smtClean="0"/>
              <a:t>	else</a:t>
            </a:r>
            <a:r>
              <a:rPr lang="en-US" sz="1600" dirty="0" smtClean="0"/>
              <a:t> </a:t>
            </a:r>
            <a:r>
              <a:rPr lang="en-US" sz="1600" b="1" dirty="0" smtClean="0"/>
              <a:t>if</a:t>
            </a:r>
            <a:r>
              <a:rPr lang="en-US" sz="1600" dirty="0" smtClean="0"/>
              <a:t> (score &gt;= D_CUTOFF)</a:t>
            </a:r>
          </a:p>
          <a:p>
            <a:r>
              <a:rPr lang="en-US" sz="1600" b="1" dirty="0" smtClean="0"/>
              <a:t>		return</a:t>
            </a:r>
            <a:r>
              <a:rPr lang="en-US" sz="1600" dirty="0" smtClean="0"/>
              <a:t> 'D';</a:t>
            </a:r>
          </a:p>
          <a:p>
            <a:r>
              <a:rPr lang="en-US" sz="1600" b="1" dirty="0" smtClean="0"/>
              <a:t>	else</a:t>
            </a:r>
            <a:endParaRPr lang="en-US" sz="1600" dirty="0" smtClean="0"/>
          </a:p>
          <a:p>
            <a:r>
              <a:rPr lang="en-US" sz="1600" b="1" dirty="0" smtClean="0"/>
              <a:t>		return</a:t>
            </a:r>
            <a:r>
              <a:rPr lang="en-US" sz="1600" dirty="0" smtClean="0"/>
              <a:t> 'F';</a:t>
            </a:r>
          </a:p>
          <a:p>
            <a:r>
              <a:rPr lang="en-US" sz="1600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6323</TotalTime>
  <Words>420</Words>
  <Application>Microsoft Office PowerPoint</Application>
  <PresentationFormat>On-screen Show (4:3)</PresentationFormat>
  <Paragraphs>250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Oriel</vt:lpstr>
      <vt:lpstr>Comp 110 Conditionals</vt:lpstr>
      <vt:lpstr>More on Conditionals</vt:lpstr>
      <vt:lpstr>Four Kinds of Methods</vt:lpstr>
      <vt:lpstr>Side Effects</vt:lpstr>
      <vt:lpstr>Alternative to Changing a Global Variable</vt:lpstr>
      <vt:lpstr>If-Else vs. Boolean Expressions</vt:lpstr>
      <vt:lpstr>If-Else Style</vt:lpstr>
      <vt:lpstr>If-Else: Redundant Test</vt:lpstr>
      <vt:lpstr>Nested If-Else</vt:lpstr>
      <vt:lpstr>Else Branching</vt:lpstr>
      <vt:lpstr>Then Branching</vt:lpstr>
      <vt:lpstr>Then Branching</vt:lpstr>
      <vt:lpstr>Balanced Branching</vt:lpstr>
      <vt:lpstr>Balanced Branching</vt:lpstr>
      <vt:lpstr>Nested If-Else Style</vt:lpstr>
      <vt:lpstr>No Nesting</vt:lpstr>
      <vt:lpstr>When Else Branch is Needed</vt:lpstr>
      <vt:lpstr>No Nesting with Early Returns</vt:lpstr>
      <vt:lpstr>Equivalent Solution</vt:lpstr>
      <vt:lpstr>Early Returns in Procedures</vt:lpstr>
      <vt:lpstr>Without Early Return in Procedures</vt:lpstr>
      <vt:lpstr>Dangling Else</vt:lpstr>
      <vt:lpstr>Dangling Else: Matching Outermost If</vt:lpstr>
      <vt:lpstr>Dangling Else: Matching Innermost If</vt:lpstr>
      <vt:lpstr>Nested If-Else Style Reminder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</dc:creator>
  <cp:lastModifiedBy>Jason</cp:lastModifiedBy>
  <cp:revision>978</cp:revision>
  <dcterms:created xsi:type="dcterms:W3CDTF">2006-08-16T00:00:00Z</dcterms:created>
  <dcterms:modified xsi:type="dcterms:W3CDTF">2011-11-02T16:30:03Z</dcterms:modified>
</cp:coreProperties>
</file>