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8"/>
  </p:notesMasterIdLst>
  <p:sldIdLst>
    <p:sldId id="256" r:id="rId2"/>
    <p:sldId id="257" r:id="rId3"/>
    <p:sldId id="258" r:id="rId4"/>
    <p:sldId id="259" r:id="rId5"/>
    <p:sldId id="261" r:id="rId6"/>
    <p:sldId id="262" r:id="rId7"/>
    <p:sldId id="263" r:id="rId8"/>
    <p:sldId id="260" r:id="rId9"/>
    <p:sldId id="264" r:id="rId10"/>
    <p:sldId id="265" r:id="rId11"/>
    <p:sldId id="266" r:id="rId12"/>
    <p:sldId id="267" r:id="rId13"/>
    <p:sldId id="270" r:id="rId14"/>
    <p:sldId id="272" r:id="rId15"/>
    <p:sldId id="271" r:id="rId16"/>
    <p:sldId id="273" r:id="rId17"/>
    <p:sldId id="274" r:id="rId18"/>
    <p:sldId id="275" r:id="rId19"/>
    <p:sldId id="276" r:id="rId20"/>
    <p:sldId id="277" r:id="rId21"/>
    <p:sldId id="278" r:id="rId22"/>
    <p:sldId id="26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5" r:id="rId45"/>
    <p:sldId id="301" r:id="rId46"/>
    <p:sldId id="302" r:id="rId47"/>
    <p:sldId id="306" r:id="rId48"/>
    <p:sldId id="307" r:id="rId49"/>
    <p:sldId id="308" r:id="rId50"/>
    <p:sldId id="309" r:id="rId51"/>
    <p:sldId id="310" r:id="rId52"/>
    <p:sldId id="311" r:id="rId53"/>
    <p:sldId id="312" r:id="rId54"/>
    <p:sldId id="313" r:id="rId55"/>
    <p:sldId id="314" r:id="rId56"/>
    <p:sldId id="316" r:id="rId57"/>
    <p:sldId id="318" r:id="rId58"/>
    <p:sldId id="319" r:id="rId59"/>
    <p:sldId id="317" r:id="rId60"/>
    <p:sldId id="320" r:id="rId61"/>
    <p:sldId id="321" r:id="rId62"/>
    <p:sldId id="322" r:id="rId63"/>
    <p:sldId id="323" r:id="rId64"/>
    <p:sldId id="324" r:id="rId65"/>
    <p:sldId id="325" r:id="rId66"/>
    <p:sldId id="326" r:id="rId67"/>
    <p:sldId id="328" r:id="rId68"/>
    <p:sldId id="329" r:id="rId69"/>
    <p:sldId id="330" r:id="rId70"/>
    <p:sldId id="331" r:id="rId71"/>
    <p:sldId id="332" r:id="rId72"/>
    <p:sldId id="333" r:id="rId73"/>
    <p:sldId id="334" r:id="rId74"/>
    <p:sldId id="335" r:id="rId75"/>
    <p:sldId id="336" r:id="rId76"/>
    <p:sldId id="337"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11" autoAdjust="0"/>
    <p:restoredTop sz="94660" autoAdjust="0"/>
  </p:normalViewPr>
  <p:slideViewPr>
    <p:cSldViewPr>
      <p:cViewPr>
        <p:scale>
          <a:sx n="80" d="100"/>
          <a:sy n="80" d="100"/>
        </p:scale>
        <p:origin x="-1709" y="-1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25BFCD-1A9F-4E04-964F-3BE1AA8E8FD6}" type="datetimeFigureOut">
              <a:rPr lang="en-US" smtClean="0"/>
              <a:pPr/>
              <a:t>11/2/2011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C1EB67-F149-44AB-8268-6FBAA37BC8D1}" type="slidenum">
              <a:rPr lang="en-US" smtClean="0"/>
              <a:pPr/>
              <a:t>‹#›</a:t>
            </a:fld>
            <a:endParaRPr lang="en-US"/>
          </a:p>
        </p:txBody>
      </p:sp>
    </p:spTree>
    <p:extLst>
      <p:ext uri="{BB962C8B-B14F-4D97-AF65-F5344CB8AC3E}">
        <p14:creationId xmlns:p14="http://schemas.microsoft.com/office/powerpoint/2010/main" val="3468493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a:prstGeom prst="rect">
            <a:avLst/>
          </a:prstGeo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rot="5400000">
            <a:off x="7589520" y="1081851"/>
            <a:ext cx="2011680" cy="384048"/>
          </a:xfrm>
          <a:prstGeom prst="rect">
            <a:avLst/>
          </a:prstGeom>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a:xfrm rot="5400000">
            <a:off x="6990186" y="3737240"/>
            <a:ext cx="3200400"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458200" y="6191451"/>
            <a:ext cx="585216" cy="525018"/>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rot="5400000">
            <a:off x="7589520" y="1081851"/>
            <a:ext cx="2011680" cy="384048"/>
          </a:xfrm>
          <a:prstGeom prst="rect">
            <a:avLst/>
          </a:prstGeom>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a:xfrm rot="5400000">
            <a:off x="6990186" y="3737240"/>
            <a:ext cx="3200400"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458200" y="6191451"/>
            <a:ext cx="585216" cy="525018"/>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295400"/>
            <a:ext cx="7924800" cy="51785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5"/>
          </p:nvPr>
        </p:nvSpPr>
        <p:spPr>
          <a:xfrm>
            <a:off x="8458200" y="6191451"/>
            <a:ext cx="585216" cy="525018"/>
          </a:xfrm>
          <a:prstGeom prst="rect">
            <a:avLst/>
          </a:prstGeom>
        </p:spPr>
        <p:txBody>
          <a:bodyPr rtlCol="0"/>
          <a:lstStyle/>
          <a:p>
            <a:fld id="{B6F15528-21DE-4FAA-801E-634DDDAF4B2B}"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a:prstGeom prst="rect">
            <a:avLst/>
          </a:prstGeom>
        </p:spPr>
        <p:txBody>
          <a:bodyPr/>
          <a:lstStyle/>
          <a:p>
            <a:fld id="{1D8BD707-D9CF-40AE-B4C6-C98DA3205C09}" type="datetimeFigureOut">
              <a:rPr lang="en-US" smtClean="0"/>
              <a:pPr/>
              <a:t>11/2/2011</a:t>
            </a:fld>
            <a:endParaRPr lang="en-US"/>
          </a:p>
        </p:txBody>
      </p:sp>
      <p:sp>
        <p:nvSpPr>
          <p:cNvPr id="5" name="Footer Placeholder 4"/>
          <p:cNvSpPr>
            <a:spLocks noGrp="1"/>
          </p:cNvSpPr>
          <p:nvPr>
            <p:ph type="ftr" sz="quarter" idx="11"/>
          </p:nvPr>
        </p:nvSpPr>
        <p:spPr bwMode="auto">
          <a:xfrm rot="5400000">
            <a:off x="7077456" y="4178808"/>
            <a:ext cx="3657600" cy="384048"/>
          </a:xfrm>
          <a:prstGeom prst="rect">
            <a:avLst/>
          </a:prstGeo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a:prstGeom prst="rect">
            <a:avLst/>
          </a:prstGeo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rot="5400000">
            <a:off x="7589520" y="1081851"/>
            <a:ext cx="2011680" cy="384048"/>
          </a:xfrm>
          <a:prstGeom prst="rect">
            <a:avLst/>
          </a:prstGeom>
        </p:spPr>
        <p:txBody>
          <a:bodyPr/>
          <a:lstStyle/>
          <a:p>
            <a:fld id="{1D8BD707-D9CF-40AE-B4C6-C98DA3205C09}" type="datetimeFigureOut">
              <a:rPr lang="en-US" smtClean="0"/>
              <a:pPr/>
              <a:t>11/2/2011</a:t>
            </a:fld>
            <a:endParaRPr lang="en-US"/>
          </a:p>
        </p:txBody>
      </p:sp>
      <p:sp>
        <p:nvSpPr>
          <p:cNvPr id="6" name="Footer Placeholder 5"/>
          <p:cNvSpPr>
            <a:spLocks noGrp="1"/>
          </p:cNvSpPr>
          <p:nvPr>
            <p:ph type="ftr" sz="quarter" idx="11"/>
          </p:nvPr>
        </p:nvSpPr>
        <p:spPr>
          <a:xfrm rot="5400000">
            <a:off x="6990186" y="3737240"/>
            <a:ext cx="3200400"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458200" y="6191451"/>
            <a:ext cx="585216" cy="525018"/>
          </a:xfrm>
          <a:prstGeom prst="rect">
            <a:avLst/>
          </a:prstGeom>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a:xfrm rot="5400000">
            <a:off x="7589520" y="1081851"/>
            <a:ext cx="2011680" cy="384048"/>
          </a:xfrm>
          <a:prstGeom prst="rect">
            <a:avLst/>
          </a:prstGeom>
        </p:spPr>
        <p:txBody>
          <a:bodyPr/>
          <a:lstStyle/>
          <a:p>
            <a:fld id="{1D8BD707-D9CF-40AE-B4C6-C98DA3205C09}" type="datetimeFigureOut">
              <a:rPr lang="en-US" smtClean="0"/>
              <a:pPr/>
              <a:t>11/2/2011</a:t>
            </a:fld>
            <a:endParaRPr lang="en-US"/>
          </a:p>
        </p:txBody>
      </p:sp>
      <p:sp>
        <p:nvSpPr>
          <p:cNvPr id="8" name="Footer Placeholder 7"/>
          <p:cNvSpPr>
            <a:spLocks noGrp="1"/>
          </p:cNvSpPr>
          <p:nvPr>
            <p:ph type="ftr" sz="quarter" idx="11"/>
          </p:nvPr>
        </p:nvSpPr>
        <p:spPr>
          <a:xfrm rot="5400000">
            <a:off x="6990186" y="3737240"/>
            <a:ext cx="3200400" cy="365760"/>
          </a:xfrm>
          <a:prstGeom prst="rect">
            <a:avLst/>
          </a:prstGeom>
        </p:spPr>
        <p:txBody>
          <a:bodyPr/>
          <a:lstStyle/>
          <a:p>
            <a:endParaRPr lang="en-US"/>
          </a:p>
        </p:txBody>
      </p:sp>
      <p:sp>
        <p:nvSpPr>
          <p:cNvPr id="9" name="Slide Number Placeholder 8"/>
          <p:cNvSpPr>
            <a:spLocks noGrp="1"/>
          </p:cNvSpPr>
          <p:nvPr>
            <p:ph type="sldNum" sz="quarter" idx="12"/>
          </p:nvPr>
        </p:nvSpPr>
        <p:spPr>
          <a:xfrm>
            <a:off x="8458200" y="6191451"/>
            <a:ext cx="585216" cy="525018"/>
          </a:xfrm>
          <a:prstGeom prst="rect">
            <a:avLst/>
          </a:prstGeom>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a:xfrm rot="5400000">
            <a:off x="7589520" y="1081851"/>
            <a:ext cx="2011680" cy="384048"/>
          </a:xfrm>
          <a:prstGeom prst="rect">
            <a:avLst/>
          </a:prstGeom>
        </p:spPr>
        <p:txBody>
          <a:bodyPr rtlCol="0"/>
          <a:lstStyle/>
          <a:p>
            <a:fld id="{1D8BD707-D9CF-40AE-B4C6-C98DA3205C09}" type="datetimeFigureOut">
              <a:rPr lang="en-US" smtClean="0"/>
              <a:pPr/>
              <a:t>11/2/2011</a:t>
            </a:fld>
            <a:endParaRPr lang="en-US"/>
          </a:p>
        </p:txBody>
      </p:sp>
      <p:sp>
        <p:nvSpPr>
          <p:cNvPr id="7" name="Slide Number Placeholder 6"/>
          <p:cNvSpPr>
            <a:spLocks noGrp="1"/>
          </p:cNvSpPr>
          <p:nvPr>
            <p:ph type="sldNum" sz="quarter" idx="11"/>
          </p:nvPr>
        </p:nvSpPr>
        <p:spPr>
          <a:xfrm>
            <a:off x="8458200" y="6191451"/>
            <a:ext cx="585216" cy="525018"/>
          </a:xfrm>
          <a:prstGeom prst="rect">
            <a:avLst/>
          </a:prstGeom>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a:xfrm rot="5400000">
            <a:off x="6990186" y="3737240"/>
            <a:ext cx="3200400" cy="365760"/>
          </a:xfrm>
          <a:prstGeom prst="rect">
            <a:avLst/>
          </a:prstGeom>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5400000">
            <a:off x="7589520" y="1081851"/>
            <a:ext cx="2011680" cy="384048"/>
          </a:xfrm>
          <a:prstGeom prst="rect">
            <a:avLst/>
          </a:prstGeom>
        </p:spPr>
        <p:txBody>
          <a:bodyPr/>
          <a:lstStyle/>
          <a:p>
            <a:fld id="{1D8BD707-D9CF-40AE-B4C6-C98DA3205C09}" type="datetimeFigureOut">
              <a:rPr lang="en-US" smtClean="0"/>
              <a:pPr/>
              <a:t>11/2/2011</a:t>
            </a:fld>
            <a:endParaRPr lang="en-US"/>
          </a:p>
        </p:txBody>
      </p:sp>
      <p:sp>
        <p:nvSpPr>
          <p:cNvPr id="3" name="Footer Placeholder 2"/>
          <p:cNvSpPr>
            <a:spLocks noGrp="1"/>
          </p:cNvSpPr>
          <p:nvPr>
            <p:ph type="ftr" sz="quarter" idx="11"/>
          </p:nvPr>
        </p:nvSpPr>
        <p:spPr>
          <a:xfrm rot="5400000">
            <a:off x="6990186" y="3737240"/>
            <a:ext cx="3200400"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8458200" y="6191451"/>
            <a:ext cx="585216" cy="525018"/>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a:xfrm rot="5400000">
            <a:off x="7589520" y="1081851"/>
            <a:ext cx="2011680" cy="384048"/>
          </a:xfrm>
          <a:prstGeom prst="rect">
            <a:avLst/>
          </a:prstGeom>
        </p:spPr>
        <p:txBody>
          <a:bodyPr rtlCol="0"/>
          <a:lstStyle/>
          <a:p>
            <a:fld id="{1D8BD707-D9CF-40AE-B4C6-C98DA3205C09}" type="datetimeFigureOut">
              <a:rPr lang="en-US" smtClean="0"/>
              <a:pPr/>
              <a:t>11/2/2011</a:t>
            </a:fld>
            <a:endParaRPr lang="en-US"/>
          </a:p>
        </p:txBody>
      </p:sp>
      <p:sp>
        <p:nvSpPr>
          <p:cNvPr id="22" name="Slide Number Placeholder 21"/>
          <p:cNvSpPr>
            <a:spLocks noGrp="1"/>
          </p:cNvSpPr>
          <p:nvPr>
            <p:ph type="sldNum" sz="quarter" idx="15"/>
          </p:nvPr>
        </p:nvSpPr>
        <p:spPr>
          <a:xfrm>
            <a:off x="8458200" y="6191451"/>
            <a:ext cx="585216" cy="525018"/>
          </a:xfrm>
          <a:prstGeom prst="rect">
            <a:avLst/>
          </a:prstGeom>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a:xfrm rot="5400000">
            <a:off x="6990186" y="3737240"/>
            <a:ext cx="3200400" cy="365760"/>
          </a:xfrm>
          <a:prstGeom prst="rect">
            <a:avLst/>
          </a:prstGeom>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a:xfrm rot="5400000">
            <a:off x="7589520" y="1081851"/>
            <a:ext cx="2011680" cy="384048"/>
          </a:xfrm>
          <a:prstGeom prst="rect">
            <a:avLst/>
          </a:prstGeom>
        </p:spPr>
        <p:txBody>
          <a:bodyPr rtlCol="0"/>
          <a:lstStyle/>
          <a:p>
            <a:fld id="{1D8BD707-D9CF-40AE-B4C6-C98DA3205C09}" type="datetimeFigureOut">
              <a:rPr lang="en-US" smtClean="0"/>
              <a:pPr/>
              <a:t>11/2/2011</a:t>
            </a:fld>
            <a:endParaRPr lang="en-US"/>
          </a:p>
        </p:txBody>
      </p:sp>
      <p:sp>
        <p:nvSpPr>
          <p:cNvPr id="18" name="Slide Number Placeholder 17"/>
          <p:cNvSpPr>
            <a:spLocks noGrp="1"/>
          </p:cNvSpPr>
          <p:nvPr>
            <p:ph type="sldNum" sz="quarter" idx="11"/>
          </p:nvPr>
        </p:nvSpPr>
        <p:spPr>
          <a:xfrm>
            <a:off x="8458200" y="6191451"/>
            <a:ext cx="585216" cy="525018"/>
          </a:xfrm>
          <a:prstGeom prst="rect">
            <a:avLst/>
          </a:prstGeom>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a:xfrm rot="5400000">
            <a:off x="6990186" y="3737240"/>
            <a:ext cx="3200400" cy="365760"/>
          </a:xfrm>
          <a:prstGeom prst="rect">
            <a:avLst/>
          </a:prstGeom>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924800" cy="792162"/>
          </a:xfrm>
          <a:prstGeom prst="rect">
            <a:avLst/>
          </a:prstGeom>
        </p:spPr>
        <p:txBody>
          <a:bodyPr vert="horz" anchor="ctr" anchorCtr="1">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95400"/>
            <a:ext cx="7924800" cy="51785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483194" y="6172200"/>
            <a:ext cx="526694" cy="552651"/>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000" dirty="0"/>
          </a:p>
        </p:txBody>
      </p:sp>
      <p:sp>
        <p:nvSpPr>
          <p:cNvPr id="14" name="TextBox 13"/>
          <p:cNvSpPr txBox="1"/>
          <p:nvPr userDrawn="1"/>
        </p:nvSpPr>
        <p:spPr>
          <a:xfrm>
            <a:off x="8483139" y="6289965"/>
            <a:ext cx="533400" cy="307777"/>
          </a:xfrm>
          <a:prstGeom prst="rect">
            <a:avLst/>
          </a:prstGeom>
          <a:noFill/>
        </p:spPr>
        <p:txBody>
          <a:bodyPr wrap="square" rtlCol="0">
            <a:spAutoFit/>
          </a:bodyPr>
          <a:lstStyle/>
          <a:p>
            <a:pPr algn="ctr"/>
            <a:fld id="{5B77D36F-9883-46BD-B382-AD309B12512B}" type="slidenum">
              <a:rPr lang="en-US" sz="1400" smtClean="0">
                <a:solidFill>
                  <a:schemeClr val="bg1"/>
                </a:solidFill>
              </a:rPr>
              <a:pPr algn="ctr"/>
              <a:t>‹#›</a:t>
            </a:fld>
            <a:endParaRPr lang="en-US"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514600"/>
            <a:ext cx="6172200" cy="1894362"/>
          </a:xfrm>
        </p:spPr>
        <p:txBody>
          <a:bodyPr/>
          <a:lstStyle/>
          <a:p>
            <a:pPr algn="ctr"/>
            <a:r>
              <a:rPr lang="en-US" dirty="0" smtClean="0"/>
              <a:t>Comp 110</a:t>
            </a:r>
            <a:br>
              <a:rPr lang="en-US" dirty="0" smtClean="0"/>
            </a:br>
            <a:r>
              <a:rPr lang="en-US" dirty="0" smtClean="0"/>
              <a:t>Loops</a:t>
            </a:r>
            <a:endParaRPr lang="en-US" dirty="0"/>
          </a:p>
        </p:txBody>
      </p:sp>
      <p:sp>
        <p:nvSpPr>
          <p:cNvPr id="3" name="Subtitle 2"/>
          <p:cNvSpPr>
            <a:spLocks noGrp="1"/>
          </p:cNvSpPr>
          <p:nvPr>
            <p:ph type="subTitle" idx="1"/>
          </p:nvPr>
        </p:nvSpPr>
        <p:spPr>
          <a:xfrm>
            <a:off x="2286000" y="5257800"/>
            <a:ext cx="6172200" cy="1117122"/>
          </a:xfrm>
        </p:spPr>
        <p:txBody>
          <a:bodyPr/>
          <a:lstStyle/>
          <a:p>
            <a:r>
              <a:rPr lang="en-US" dirty="0" smtClean="0"/>
              <a:t>Instructor: </a:t>
            </a:r>
            <a:r>
              <a:rPr lang="en-US" smtClean="0"/>
              <a:t>Jason Carter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First N Numbers: 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counter = 0; </a:t>
            </a:r>
          </a:p>
          <a:p>
            <a:pPr marL="0" lvl="2">
              <a:spcBef>
                <a:spcPct val="0"/>
              </a:spcBef>
            </a:pPr>
            <a:r>
              <a:rPr lang="en-US" b="1" dirty="0" smtClean="0">
                <a:solidFill>
                  <a:schemeClr val="tx1"/>
                </a:solidFill>
              </a:rPr>
              <a:t>while</a:t>
            </a:r>
            <a:r>
              <a:rPr lang="en-US" dirty="0" smtClean="0">
                <a:solidFill>
                  <a:schemeClr val="tx1"/>
                </a:solidFill>
              </a:rPr>
              <a:t> (counter &lt; n) {</a:t>
            </a:r>
          </a:p>
          <a:p>
            <a:pPr marL="0" lvl="2">
              <a:spcBef>
                <a:spcPct val="0"/>
              </a:spcBef>
            </a:pPr>
            <a:r>
              <a:rPr lang="en-US" dirty="0" smtClean="0">
                <a:solidFill>
                  <a:schemeClr val="tx1"/>
                </a:solidFill>
              </a:rPr>
              <a:t>	product *= counter;</a:t>
            </a:r>
          </a:p>
          <a:p>
            <a:pPr marL="0" lvl="2">
              <a:spcBef>
                <a:spcPct val="0"/>
              </a:spcBef>
            </a:pPr>
            <a:r>
              <a:rPr lang="en-US" dirty="0" smtClean="0">
                <a:solidFill>
                  <a:schemeClr val="tx1"/>
                </a:solidFill>
              </a:rPr>
              <a:t>	counter += 1;</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Off by one</a:t>
            </a:r>
            <a:endParaRPr lang="en-US" dirty="0"/>
          </a:p>
        </p:txBody>
      </p:sp>
      <p:sp>
        <p:nvSpPr>
          <p:cNvPr id="8" name="Rectangle 7"/>
          <p:cNvSpPr/>
          <p:nvPr/>
        </p:nvSpPr>
        <p:spPr>
          <a:xfrm>
            <a:off x="4648200" y="24384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1*0*1*2*3*4*…*n-1</a:t>
            </a:r>
            <a:endParaRPr lang="en-US" dirty="0"/>
          </a:p>
        </p:txBody>
      </p:sp>
      <p:cxnSp>
        <p:nvCxnSpPr>
          <p:cNvPr id="9" name="Straight Arrow Connector 8"/>
          <p:cNvCxnSpPr>
            <a:stCxn id="7" idx="0"/>
            <a:endCxn id="8" idx="2"/>
          </p:cNvCxnSpPr>
          <p:nvPr/>
        </p:nvCxnSpPr>
        <p:spPr>
          <a:xfrm rot="5400000" flipH="1" flipV="1">
            <a:off x="4991100" y="4229100"/>
            <a:ext cx="2209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First N Numbers: 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counter = 1; </a:t>
            </a:r>
          </a:p>
          <a:p>
            <a:pPr marL="0" lvl="2">
              <a:spcBef>
                <a:spcPct val="0"/>
              </a:spcBef>
            </a:pPr>
            <a:r>
              <a:rPr lang="en-US" b="1" dirty="0" smtClean="0">
                <a:solidFill>
                  <a:schemeClr val="tx1"/>
                </a:solidFill>
              </a:rPr>
              <a:t>while</a:t>
            </a:r>
            <a:r>
              <a:rPr lang="en-US" dirty="0" smtClean="0">
                <a:solidFill>
                  <a:schemeClr val="tx1"/>
                </a:solidFill>
              </a:rPr>
              <a:t> (counter &lt; n) {</a:t>
            </a:r>
          </a:p>
          <a:p>
            <a:pPr marL="0" lvl="2">
              <a:spcBef>
                <a:spcPct val="0"/>
              </a:spcBef>
            </a:pPr>
            <a:r>
              <a:rPr lang="en-US" dirty="0" smtClean="0">
                <a:solidFill>
                  <a:schemeClr val="tx1"/>
                </a:solidFill>
              </a:rPr>
              <a:t>	product *= counter;</a:t>
            </a:r>
          </a:p>
          <a:p>
            <a:pPr marL="0" lvl="2">
              <a:spcBef>
                <a:spcPct val="0"/>
              </a:spcBef>
            </a:pPr>
            <a:r>
              <a:rPr lang="en-US" dirty="0" smtClean="0">
                <a:solidFill>
                  <a:schemeClr val="tx1"/>
                </a:solidFill>
              </a:rPr>
              <a:t>	counter += 1;</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Off by one</a:t>
            </a:r>
            <a:endParaRPr lang="en-US" dirty="0"/>
          </a:p>
        </p:txBody>
      </p:sp>
      <p:sp>
        <p:nvSpPr>
          <p:cNvPr id="8" name="Rectangle 7"/>
          <p:cNvSpPr/>
          <p:nvPr/>
        </p:nvSpPr>
        <p:spPr>
          <a:xfrm>
            <a:off x="4648200" y="24384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1*1*2*3*4*…*n-1</a:t>
            </a:r>
            <a:endParaRPr lang="en-US" dirty="0"/>
          </a:p>
        </p:txBody>
      </p:sp>
      <p:cxnSp>
        <p:nvCxnSpPr>
          <p:cNvPr id="9" name="Straight Arrow Connector 8"/>
          <p:cNvCxnSpPr>
            <a:stCxn id="7" idx="0"/>
            <a:endCxn id="8" idx="2"/>
          </p:cNvCxnSpPr>
          <p:nvPr/>
        </p:nvCxnSpPr>
        <p:spPr>
          <a:xfrm rot="5400000" flipH="1" flipV="1">
            <a:off x="4991100" y="4229100"/>
            <a:ext cx="22098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667000" y="2133600"/>
            <a:ext cx="381000" cy="3048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First N Numbers: 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counter = 1; </a:t>
            </a:r>
          </a:p>
          <a:p>
            <a:pPr marL="0" lvl="2">
              <a:spcBef>
                <a:spcPct val="0"/>
              </a:spcBef>
            </a:pPr>
            <a:r>
              <a:rPr lang="en-US" b="1" dirty="0" smtClean="0">
                <a:solidFill>
                  <a:schemeClr val="tx1"/>
                </a:solidFill>
              </a:rPr>
              <a:t>while</a:t>
            </a:r>
            <a:r>
              <a:rPr lang="en-US" dirty="0" smtClean="0">
                <a:solidFill>
                  <a:schemeClr val="tx1"/>
                </a:solidFill>
              </a:rPr>
              <a:t> (counter &lt;= n) {</a:t>
            </a:r>
          </a:p>
          <a:p>
            <a:pPr marL="0" lvl="2">
              <a:spcBef>
                <a:spcPct val="0"/>
              </a:spcBef>
            </a:pPr>
            <a:r>
              <a:rPr lang="en-US" dirty="0" smtClean="0">
                <a:solidFill>
                  <a:schemeClr val="tx1"/>
                </a:solidFill>
              </a:rPr>
              <a:t>	product *= counter;</a:t>
            </a:r>
          </a:p>
          <a:p>
            <a:pPr marL="0" lvl="2">
              <a:spcBef>
                <a:spcPct val="0"/>
              </a:spcBef>
            </a:pPr>
            <a:r>
              <a:rPr lang="en-US" dirty="0" smtClean="0">
                <a:solidFill>
                  <a:schemeClr val="tx1"/>
                </a:solidFill>
              </a:rPr>
              <a:t>	counter += 1;</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8" name="Rectangle 7"/>
          <p:cNvSpPr/>
          <p:nvPr/>
        </p:nvSpPr>
        <p:spPr>
          <a:xfrm>
            <a:off x="4648200" y="24384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1*1*2*3*4*…*n-1*n</a:t>
            </a:r>
            <a:endParaRPr lang="en-US" dirty="0"/>
          </a:p>
        </p:txBody>
      </p:sp>
      <p:sp>
        <p:nvSpPr>
          <p:cNvPr id="10" name="Rectangle 9"/>
          <p:cNvSpPr/>
          <p:nvPr/>
        </p:nvSpPr>
        <p:spPr>
          <a:xfrm>
            <a:off x="2895600" y="2438400"/>
            <a:ext cx="457200" cy="3048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Better Name</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nextMultiplier</a:t>
            </a:r>
            <a:r>
              <a:rPr lang="en-US" dirty="0" smtClean="0">
                <a:solidFill>
                  <a:schemeClr val="tx1"/>
                </a:solidFill>
              </a:rPr>
              <a:t> = 1;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nextMultiplier</a:t>
            </a:r>
            <a:r>
              <a:rPr lang="en-US" dirty="0" smtClean="0">
                <a:solidFill>
                  <a:schemeClr val="tx1"/>
                </a:solidFill>
              </a:rPr>
              <a:t> &lt;= n) {</a:t>
            </a:r>
          </a:p>
          <a:p>
            <a:pPr marL="0" lvl="2">
              <a:spcBef>
                <a:spcPct val="0"/>
              </a:spcBef>
            </a:pPr>
            <a:r>
              <a:rPr lang="en-US" dirty="0" smtClean="0">
                <a:solidFill>
                  <a:schemeClr val="tx1"/>
                </a:solidFill>
              </a:rPr>
              <a:t>	product *= </a:t>
            </a:r>
            <a:r>
              <a:rPr lang="en-US" dirty="0" err="1" smtClean="0">
                <a:solidFill>
                  <a:schemeClr val="tx1"/>
                </a:solidFill>
              </a:rPr>
              <a:t>nextMultiplier</a:t>
            </a:r>
            <a:r>
              <a:rPr lang="en-US" dirty="0" smtClean="0">
                <a:solidFill>
                  <a:schemeClr val="tx1"/>
                </a:solidFill>
              </a:rPr>
              <a:t>;</a:t>
            </a:r>
          </a:p>
          <a:p>
            <a:pPr marL="0" lvl="2">
              <a:spcBef>
                <a:spcPct val="0"/>
              </a:spcBef>
            </a:pPr>
            <a:r>
              <a:rPr lang="en-US" dirty="0" smtClean="0">
                <a:solidFill>
                  <a:schemeClr val="tx1"/>
                </a:solidFill>
              </a:rPr>
              <a:t>	</a:t>
            </a:r>
            <a:r>
              <a:rPr lang="en-US" dirty="0" err="1" smtClean="0">
                <a:solidFill>
                  <a:schemeClr val="tx1"/>
                </a:solidFill>
              </a:rPr>
              <a:t>nextMultiplier</a:t>
            </a:r>
            <a:r>
              <a:rPr lang="en-US" dirty="0" smtClean="0">
                <a:solidFill>
                  <a:schemeClr val="tx1"/>
                </a:solidFill>
              </a:rPr>
              <a:t> += 1;</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8" name="Rectangle 7"/>
          <p:cNvSpPr/>
          <p:nvPr/>
        </p:nvSpPr>
        <p:spPr>
          <a:xfrm>
            <a:off x="4648200" y="19050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1*1*2*3*4*…*n-1*n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Better Name</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nextMultiplier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nextMultiplier</a:t>
            </a:r>
            <a:r>
              <a:rPr lang="en-US" dirty="0" smtClean="0">
                <a:solidFill>
                  <a:schemeClr val="tx1"/>
                </a:solidFill>
              </a:rPr>
              <a:t> &lt;= n) {</a:t>
            </a:r>
          </a:p>
          <a:p>
            <a:pPr marL="0" lvl="2">
              <a:spcBef>
                <a:spcPct val="0"/>
              </a:spcBef>
            </a:pPr>
            <a:r>
              <a:rPr lang="en-US" dirty="0" smtClean="0">
                <a:solidFill>
                  <a:schemeClr val="tx1"/>
                </a:solidFill>
              </a:rPr>
              <a:t>	product *= </a:t>
            </a:r>
            <a:r>
              <a:rPr lang="en-US" dirty="0" err="1" smtClean="0">
                <a:solidFill>
                  <a:schemeClr val="tx1"/>
                </a:solidFill>
              </a:rPr>
              <a:t>nextMultiplier</a:t>
            </a:r>
            <a:r>
              <a:rPr lang="en-US" dirty="0" smtClean="0">
                <a:solidFill>
                  <a:schemeClr val="tx1"/>
                </a:solidFill>
              </a:rPr>
              <a:t>;</a:t>
            </a:r>
          </a:p>
          <a:p>
            <a:pPr marL="0" lvl="2">
              <a:spcBef>
                <a:spcPct val="0"/>
              </a:spcBef>
            </a:pPr>
            <a:r>
              <a:rPr lang="en-US" dirty="0" smtClean="0">
                <a:solidFill>
                  <a:schemeClr val="tx1"/>
                </a:solidFill>
              </a:rPr>
              <a:t>	</a:t>
            </a:r>
            <a:r>
              <a:rPr lang="en-US" dirty="0" err="1" smtClean="0">
                <a:solidFill>
                  <a:schemeClr val="tx1"/>
                </a:solidFill>
              </a:rPr>
              <a:t>nextMultiplier</a:t>
            </a:r>
            <a:r>
              <a:rPr lang="en-US" dirty="0" smtClean="0">
                <a:solidFill>
                  <a:schemeClr val="tx1"/>
                </a:solidFill>
              </a:rPr>
              <a:t> += 1;</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6" name="Rectangle 5"/>
          <p:cNvSpPr/>
          <p:nvPr/>
        </p:nvSpPr>
        <p:spPr>
          <a:xfrm>
            <a:off x="3429000" y="2133600"/>
            <a:ext cx="381000" cy="3048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Easier to spot off-by-one errors</a:t>
            </a:r>
            <a:endParaRPr lang="en-US" dirty="0"/>
          </a:p>
        </p:txBody>
      </p:sp>
      <p:cxnSp>
        <p:nvCxnSpPr>
          <p:cNvPr id="10" name="Straight Arrow Connector 9"/>
          <p:cNvCxnSpPr>
            <a:stCxn id="7" idx="0"/>
            <a:endCxn id="6" idx="2"/>
          </p:cNvCxnSpPr>
          <p:nvPr/>
        </p:nvCxnSpPr>
        <p:spPr>
          <a:xfrm rot="16200000" flipV="1">
            <a:off x="3409950" y="2647950"/>
            <a:ext cx="2895600" cy="24765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648200" y="19050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1*1*2*3*4*…*n-1*n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Incrementing Counter Before Operation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&lt;= n) {</a:t>
            </a:r>
          </a:p>
          <a:p>
            <a:pPr marL="0" lvl="2">
              <a:spcBef>
                <a:spcPct val="0"/>
              </a:spcBef>
            </a:pPr>
            <a:r>
              <a:rPr lang="en-US" dirty="0" smtClean="0">
                <a:solidFill>
                  <a:schemeClr val="tx1"/>
                </a:solidFill>
              </a:rPr>
              <a:t>	</a:t>
            </a:r>
            <a:r>
              <a:rPr lang="en-US" dirty="0" err="1" smtClean="0">
                <a:solidFill>
                  <a:schemeClr val="tx1"/>
                </a:solidFill>
              </a:rPr>
              <a:t>prevMultiplier</a:t>
            </a:r>
            <a:r>
              <a:rPr lang="en-US" dirty="0" smtClean="0">
                <a:solidFill>
                  <a:schemeClr val="tx1"/>
                </a:solidFill>
              </a:rPr>
              <a:t> += 1;</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8" name="Rectangle 7"/>
          <p:cNvSpPr/>
          <p:nvPr/>
        </p:nvSpPr>
        <p:spPr>
          <a:xfrm>
            <a:off x="4648200" y="22098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1*1*2*3*4*…*n-1*n*n+1</a:t>
            </a:r>
            <a:endParaRPr lang="en-US" dirty="0"/>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Off by one</a:t>
            </a:r>
            <a:endParaRPr lang="en-US" dirty="0"/>
          </a:p>
        </p:txBody>
      </p:sp>
      <p:cxnSp>
        <p:nvCxnSpPr>
          <p:cNvPr id="10" name="Straight Arrow Connector 9"/>
          <p:cNvCxnSpPr>
            <a:stCxn id="7" idx="0"/>
            <a:endCxn id="8" idx="2"/>
          </p:cNvCxnSpPr>
          <p:nvPr/>
        </p:nvCxnSpPr>
        <p:spPr>
          <a:xfrm rot="5400000" flipH="1" flipV="1">
            <a:off x="4876800" y="4114800"/>
            <a:ext cx="2438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Incrementing Counter Before Operation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&lt; n) {</a:t>
            </a:r>
          </a:p>
          <a:p>
            <a:pPr marL="0" lvl="2">
              <a:spcBef>
                <a:spcPct val="0"/>
              </a:spcBef>
            </a:pPr>
            <a:r>
              <a:rPr lang="en-US" dirty="0" smtClean="0">
                <a:solidFill>
                  <a:schemeClr val="tx1"/>
                </a:solidFill>
              </a:rPr>
              <a:t>	</a:t>
            </a:r>
            <a:r>
              <a:rPr lang="en-US" dirty="0" err="1" smtClean="0">
                <a:solidFill>
                  <a:schemeClr val="tx1"/>
                </a:solidFill>
              </a:rPr>
              <a:t>prevMultiplier</a:t>
            </a:r>
            <a:r>
              <a:rPr lang="en-US" dirty="0" smtClean="0">
                <a:solidFill>
                  <a:schemeClr val="tx1"/>
                </a:solidFill>
              </a:rPr>
              <a:t> += 1;</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8" name="Rectangle 7"/>
          <p:cNvSpPr/>
          <p:nvPr/>
        </p:nvSpPr>
        <p:spPr>
          <a:xfrm>
            <a:off x="4648200" y="22098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1*1*2*3*4*…*n-1*n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Checking of Non Equality</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n) {</a:t>
            </a:r>
          </a:p>
          <a:p>
            <a:pPr marL="0" lvl="2">
              <a:spcBef>
                <a:spcPct val="0"/>
              </a:spcBef>
            </a:pPr>
            <a:r>
              <a:rPr lang="en-US" dirty="0" smtClean="0">
                <a:solidFill>
                  <a:schemeClr val="tx1"/>
                </a:solidFill>
              </a:rPr>
              <a:t>	</a:t>
            </a:r>
            <a:r>
              <a:rPr lang="en-US" dirty="0" err="1" smtClean="0">
                <a:solidFill>
                  <a:schemeClr val="tx1"/>
                </a:solidFill>
              </a:rPr>
              <a:t>prevMultiplier</a:t>
            </a:r>
            <a:r>
              <a:rPr lang="en-US" dirty="0" smtClean="0">
                <a:solidFill>
                  <a:schemeClr val="tx1"/>
                </a:solidFill>
              </a:rPr>
              <a:t> += 1;</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Checking of Non Equality</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-5;</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n) {</a:t>
            </a:r>
          </a:p>
          <a:p>
            <a:pPr marL="0" lvl="2">
              <a:spcBef>
                <a:spcPct val="0"/>
              </a:spcBef>
            </a:pPr>
            <a:r>
              <a:rPr lang="en-US" dirty="0" smtClean="0">
                <a:solidFill>
                  <a:schemeClr val="tx1"/>
                </a:solidFill>
              </a:rPr>
              <a:t>	</a:t>
            </a:r>
            <a:r>
              <a:rPr lang="en-US" dirty="0" err="1" smtClean="0">
                <a:solidFill>
                  <a:schemeClr val="tx1"/>
                </a:solidFill>
              </a:rPr>
              <a:t>prevMultiplier</a:t>
            </a:r>
            <a:r>
              <a:rPr lang="en-US" dirty="0" smtClean="0">
                <a:solidFill>
                  <a:schemeClr val="tx1"/>
                </a:solidFill>
              </a:rPr>
              <a:t> += 1;</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Checking of Non Equality</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-5;</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n) {</a:t>
            </a:r>
          </a:p>
          <a:p>
            <a:pPr marL="0" lvl="2">
              <a:spcBef>
                <a:spcPct val="0"/>
              </a:spcBef>
            </a:pPr>
            <a:r>
              <a:rPr lang="en-US" dirty="0" smtClean="0">
                <a:solidFill>
                  <a:schemeClr val="tx1"/>
                </a:solidFill>
              </a:rPr>
              <a:t>	</a:t>
            </a:r>
            <a:r>
              <a:rPr lang="en-US" dirty="0" err="1" smtClean="0">
                <a:solidFill>
                  <a:schemeClr val="tx1"/>
                </a:solidFill>
              </a:rPr>
              <a:t>prevMultiplier</a:t>
            </a:r>
            <a:r>
              <a:rPr lang="en-US" dirty="0" smtClean="0">
                <a:solidFill>
                  <a:schemeClr val="tx1"/>
                </a:solidFill>
              </a:rPr>
              <a:t> += 1;</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6" name="Rectangle 5"/>
          <p:cNvSpPr/>
          <p:nvPr/>
        </p:nvSpPr>
        <p:spPr>
          <a:xfrm>
            <a:off x="4648200" y="22098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-5*-4*-3*-2*-1*0*1*2...</a:t>
            </a:r>
            <a:endParaRPr lang="en-US" dirty="0">
              <a:solidFill>
                <a:schemeClr val="tx1"/>
              </a:solidFill>
            </a:endParaRPr>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Infinite loop</a:t>
            </a:r>
            <a:endParaRPr lang="en-US" dirty="0"/>
          </a:p>
        </p:txBody>
      </p:sp>
      <p:cxnSp>
        <p:nvCxnSpPr>
          <p:cNvPr id="8" name="Straight Arrow Connector 7"/>
          <p:cNvCxnSpPr>
            <a:stCxn id="7" idx="0"/>
          </p:cNvCxnSpPr>
          <p:nvPr/>
        </p:nvCxnSpPr>
        <p:spPr>
          <a:xfrm rot="5400000" flipH="1" flipV="1">
            <a:off x="4876800" y="4114800"/>
            <a:ext cx="2438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Loops</a:t>
            </a:r>
            <a:endParaRPr lang="en-US" dirty="0"/>
          </a:p>
        </p:txBody>
      </p:sp>
      <p:sp>
        <p:nvSpPr>
          <p:cNvPr id="3" name="Content Placeholder 2"/>
          <p:cNvSpPr>
            <a:spLocks noGrp="1"/>
          </p:cNvSpPr>
          <p:nvPr>
            <p:ph sz="quarter" idx="1"/>
          </p:nvPr>
        </p:nvSpPr>
        <p:spPr/>
        <p:txBody>
          <a:bodyPr/>
          <a:lstStyle/>
          <a:p>
            <a:r>
              <a:rPr lang="en-US" dirty="0" smtClean="0"/>
              <a:t>More loops</a:t>
            </a:r>
            <a:endParaRPr lang="en-US" sz="2000" dirty="0" smtClean="0"/>
          </a:p>
          <a:p>
            <a:r>
              <a:rPr lang="en-US" dirty="0" smtClean="0"/>
              <a:t>Off-by-one errors </a:t>
            </a:r>
          </a:p>
          <a:p>
            <a:r>
              <a:rPr lang="en-US" dirty="0" smtClean="0"/>
              <a:t>Infinite loops</a:t>
            </a:r>
          </a:p>
          <a:p>
            <a:r>
              <a:rPr lang="en-US" dirty="0" smtClean="0"/>
              <a:t>Nested Loops</a:t>
            </a:r>
          </a:p>
          <a:p>
            <a:r>
              <a:rPr lang="en-US" dirty="0" smtClean="0"/>
              <a:t>Animations</a:t>
            </a:r>
          </a:p>
          <a:p>
            <a:r>
              <a:rPr lang="en-US" dirty="0" smtClean="0"/>
              <a:t>Concurrency</a:t>
            </a:r>
          </a:p>
          <a:p>
            <a:r>
              <a:rPr lang="en-US" dirty="0" smtClean="0"/>
              <a:t>Synchronized methods</a:t>
            </a:r>
          </a:p>
          <a:p>
            <a:r>
              <a:rPr lang="en-US" dirty="0" smtClean="0"/>
              <a:t>Property changes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Counter Not Changed</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&lt; n) {</a:t>
            </a:r>
          </a:p>
          <a:p>
            <a:pPr marL="0" lvl="2">
              <a:spcBef>
                <a:spcPct val="0"/>
              </a:spcBef>
            </a:pPr>
            <a:r>
              <a:rPr lang="en-US" dirty="0" smtClean="0">
                <a:solidFill>
                  <a:schemeClr val="tx1"/>
                </a:solidFill>
              </a:rPr>
              <a:t>	</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6" name="Rectangle 5"/>
          <p:cNvSpPr/>
          <p:nvPr/>
        </p:nvSpPr>
        <p:spPr>
          <a:xfrm>
            <a:off x="4648200" y="22098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1*0*0*0*…</a:t>
            </a:r>
            <a:endParaRPr lang="en-US" dirty="0"/>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Infinite loop</a:t>
            </a:r>
            <a:endParaRPr lang="en-US" dirty="0"/>
          </a:p>
        </p:txBody>
      </p:sp>
      <p:cxnSp>
        <p:nvCxnSpPr>
          <p:cNvPr id="8" name="Straight Arrow Connector 7"/>
          <p:cNvCxnSpPr>
            <a:stCxn id="7" idx="0"/>
          </p:cNvCxnSpPr>
          <p:nvPr/>
        </p:nvCxnSpPr>
        <p:spPr>
          <a:xfrm rot="5400000" flipH="1" flipV="1">
            <a:off x="4876800" y="4114800"/>
            <a:ext cx="2438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Counter Changed in the Wrong Direction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a:t>
            </a:r>
          </a:p>
          <a:p>
            <a:pPr marL="0" lvl="2">
              <a:spcBef>
                <a:spcPct val="0"/>
              </a:spcBef>
            </a:pPr>
            <a:r>
              <a:rPr lang="en-US" b="1" dirty="0" err="1" smtClean="0">
                <a:solidFill>
                  <a:schemeClr val="tx1"/>
                </a:solidFill>
              </a:rPr>
              <a:t>int</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 0; </a:t>
            </a:r>
          </a:p>
          <a:p>
            <a:pPr marL="0" lvl="2">
              <a:spcBef>
                <a:spcPct val="0"/>
              </a:spcBef>
            </a:pPr>
            <a:r>
              <a:rPr lang="en-US" b="1" dirty="0" smtClean="0">
                <a:solidFill>
                  <a:schemeClr val="tx1"/>
                </a:solidFill>
              </a:rPr>
              <a:t>while</a:t>
            </a:r>
            <a:r>
              <a:rPr lang="en-US" dirty="0" smtClean="0">
                <a:solidFill>
                  <a:schemeClr val="tx1"/>
                </a:solidFill>
              </a:rPr>
              <a:t> (</a:t>
            </a:r>
            <a:r>
              <a:rPr lang="en-US" dirty="0" err="1" smtClean="0">
                <a:solidFill>
                  <a:schemeClr val="tx1"/>
                </a:solidFill>
              </a:rPr>
              <a:t>prevMultiplier</a:t>
            </a:r>
            <a:r>
              <a:rPr lang="en-US" dirty="0" smtClean="0">
                <a:solidFill>
                  <a:schemeClr val="tx1"/>
                </a:solidFill>
              </a:rPr>
              <a:t> &lt; n) {</a:t>
            </a:r>
          </a:p>
          <a:p>
            <a:pPr marL="0" lvl="2">
              <a:spcBef>
                <a:spcPct val="0"/>
              </a:spcBef>
            </a:pPr>
            <a:r>
              <a:rPr lang="en-US" dirty="0" smtClean="0">
                <a:solidFill>
                  <a:schemeClr val="tx1"/>
                </a:solidFill>
              </a:rPr>
              <a:t>	 </a:t>
            </a:r>
            <a:r>
              <a:rPr lang="en-US" dirty="0" err="1" smtClean="0">
                <a:solidFill>
                  <a:schemeClr val="tx1"/>
                </a:solidFill>
              </a:rPr>
              <a:t>prevMultiplier</a:t>
            </a:r>
            <a:r>
              <a:rPr lang="en-US" dirty="0" smtClean="0">
                <a:solidFill>
                  <a:schemeClr val="tx1"/>
                </a:solidFill>
              </a:rPr>
              <a:t> -= 1;</a:t>
            </a:r>
          </a:p>
          <a:p>
            <a:pPr marL="0" lvl="2">
              <a:spcBef>
                <a:spcPct val="0"/>
              </a:spcBef>
            </a:pPr>
            <a:r>
              <a:rPr lang="en-US" dirty="0" smtClean="0">
                <a:solidFill>
                  <a:schemeClr val="tx1"/>
                </a:solidFill>
              </a:rPr>
              <a:t>	product *= </a:t>
            </a:r>
            <a:r>
              <a:rPr lang="en-US" dirty="0" err="1" smtClean="0">
                <a:solidFill>
                  <a:schemeClr val="tx1"/>
                </a:solidFill>
              </a:rPr>
              <a:t>prevMultiplier</a:t>
            </a:r>
            <a:r>
              <a:rPr lang="en-US" dirty="0" smtClean="0">
                <a:solidFill>
                  <a:schemeClr val="tx1"/>
                </a:solidFill>
              </a:rPr>
              <a:t>;</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6" name="Rectangle 5"/>
          <p:cNvSpPr/>
          <p:nvPr/>
        </p:nvSpPr>
        <p:spPr>
          <a:xfrm>
            <a:off x="4648200" y="22098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1*0*-1*-2*…</a:t>
            </a:r>
            <a:endParaRPr lang="en-US" dirty="0"/>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Infinite loop</a:t>
            </a:r>
            <a:endParaRPr lang="en-US" dirty="0"/>
          </a:p>
        </p:txBody>
      </p:sp>
      <p:cxnSp>
        <p:nvCxnSpPr>
          <p:cNvPr id="8" name="Straight Arrow Connector 7"/>
          <p:cNvCxnSpPr>
            <a:stCxn id="7" idx="0"/>
          </p:cNvCxnSpPr>
          <p:nvPr/>
        </p:nvCxnSpPr>
        <p:spPr>
          <a:xfrm rot="5400000" flipH="1" flipV="1">
            <a:off x="4876800" y="4114800"/>
            <a:ext cx="2438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Guarding Against Infinite Loops</a:t>
            </a:r>
            <a:endParaRPr lang="en-US" dirty="0"/>
          </a:p>
        </p:txBody>
      </p:sp>
      <p:sp>
        <p:nvSpPr>
          <p:cNvPr id="3" name="Content Placeholder 2"/>
          <p:cNvSpPr>
            <a:spLocks noGrp="1"/>
          </p:cNvSpPr>
          <p:nvPr>
            <p:ph sz="quarter" idx="1"/>
          </p:nvPr>
        </p:nvSpPr>
        <p:spPr/>
        <p:txBody>
          <a:bodyPr/>
          <a:lstStyle/>
          <a:p>
            <a:r>
              <a:rPr lang="en-US" dirty="0" smtClean="0"/>
              <a:t>Update variable(s) in loop expression</a:t>
            </a:r>
          </a:p>
          <a:p>
            <a:r>
              <a:rPr lang="en-US" dirty="0" smtClean="0"/>
              <a:t>Expression must converge to false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Decrementing Solution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914400" lvl="4">
              <a:spcBef>
                <a:spcPct val="0"/>
              </a:spcBef>
            </a:pPr>
            <a:r>
              <a:rPr lang="en-US" b="1" dirty="0" err="1" smtClean="0"/>
              <a:t>int</a:t>
            </a:r>
            <a:r>
              <a:rPr lang="en-US" dirty="0" smtClean="0"/>
              <a:t> product = 1;</a:t>
            </a:r>
          </a:p>
          <a:p>
            <a:pPr marL="914400" lvl="4">
              <a:spcBef>
                <a:spcPct val="0"/>
              </a:spcBef>
            </a:pPr>
            <a:r>
              <a:rPr lang="en-US" b="1" dirty="0" smtClean="0"/>
              <a:t>while</a:t>
            </a:r>
            <a:r>
              <a:rPr lang="en-US" dirty="0" smtClean="0"/>
              <a:t> (n &gt; 0) {</a:t>
            </a:r>
          </a:p>
          <a:p>
            <a:pPr marL="914400" lvl="4">
              <a:spcBef>
                <a:spcPct val="0"/>
              </a:spcBef>
            </a:pPr>
            <a:r>
              <a:rPr lang="en-US" dirty="0" smtClean="0"/>
              <a:t>	product *= n;</a:t>
            </a:r>
          </a:p>
          <a:p>
            <a:pPr marL="914400" lvl="4">
              <a:spcBef>
                <a:spcPct val="0"/>
              </a:spcBef>
            </a:pPr>
            <a:r>
              <a:rPr lang="en-US" dirty="0" smtClean="0"/>
              <a:t>	n -= 1;</a:t>
            </a:r>
          </a:p>
          <a:p>
            <a:pPr marL="914400" lvl="4">
              <a:spcBef>
                <a:spcPct val="0"/>
              </a:spcBef>
            </a:pPr>
            <a:r>
              <a:rPr lang="en-US" dirty="0" smtClean="0"/>
              <a:t>}</a:t>
            </a:r>
          </a:p>
          <a:p>
            <a:pPr marL="914400" lvl="4">
              <a:spcBef>
                <a:spcPct val="0"/>
              </a:spcBef>
            </a:pPr>
            <a:r>
              <a:rPr lang="en-US" dirty="0" err="1" smtClean="0"/>
              <a:t>System.out.println</a:t>
            </a:r>
            <a:r>
              <a:rPr lang="en-US" dirty="0" smtClean="0"/>
              <a:t>(product);</a:t>
            </a:r>
            <a:endParaRPr lang="en-US" dirty="0">
              <a:solidFill>
                <a:schemeClr val="tx1"/>
              </a:solidFill>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6" name="Rectangle 5"/>
          <p:cNvSpPr/>
          <p:nvPr/>
        </p:nvSpPr>
        <p:spPr>
          <a:xfrm>
            <a:off x="4648200" y="22098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1*n*n-1*n-2*..1</a:t>
            </a:r>
            <a:endParaRPr lang="en-US" dirty="0">
              <a:solidFill>
                <a:schemeClr val="tx1"/>
              </a:solidFill>
            </a:endParaRPr>
          </a:p>
        </p:txBody>
      </p:sp>
      <p:sp>
        <p:nvSpPr>
          <p:cNvPr id="7" name="Rectangle 6"/>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Backwards multiplication</a:t>
            </a:r>
            <a:endParaRPr lang="en-US" dirty="0"/>
          </a:p>
        </p:txBody>
      </p:sp>
      <p:cxnSp>
        <p:nvCxnSpPr>
          <p:cNvPr id="8" name="Straight Arrow Connector 7"/>
          <p:cNvCxnSpPr>
            <a:stCxn id="7" idx="0"/>
          </p:cNvCxnSpPr>
          <p:nvPr/>
        </p:nvCxnSpPr>
        <p:spPr>
          <a:xfrm rot="5400000" flipH="1" flipV="1">
            <a:off x="4876800" y="4114800"/>
            <a:ext cx="24384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Decrementing Solution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914400" lvl="4">
              <a:spcBef>
                <a:spcPct val="0"/>
              </a:spcBef>
            </a:pPr>
            <a:r>
              <a:rPr lang="en-US" b="1" dirty="0" err="1" smtClean="0"/>
              <a:t>int</a:t>
            </a:r>
            <a:r>
              <a:rPr lang="en-US" dirty="0" smtClean="0"/>
              <a:t> product = 1;</a:t>
            </a:r>
          </a:p>
          <a:p>
            <a:pPr marL="914400" lvl="4">
              <a:spcBef>
                <a:spcPct val="0"/>
              </a:spcBef>
            </a:pPr>
            <a:r>
              <a:rPr lang="en-US" b="1" dirty="0" smtClean="0"/>
              <a:t>while</a:t>
            </a:r>
            <a:r>
              <a:rPr lang="en-US" dirty="0" smtClean="0"/>
              <a:t> (n &gt; 0) {</a:t>
            </a:r>
          </a:p>
          <a:p>
            <a:pPr marL="914400" lvl="4">
              <a:spcBef>
                <a:spcPct val="0"/>
              </a:spcBef>
            </a:pPr>
            <a:r>
              <a:rPr lang="en-US" dirty="0" smtClean="0"/>
              <a:t>	product *= n;</a:t>
            </a:r>
          </a:p>
          <a:p>
            <a:pPr marL="914400" lvl="4">
              <a:spcBef>
                <a:spcPct val="0"/>
              </a:spcBef>
            </a:pPr>
            <a:r>
              <a:rPr lang="en-US" dirty="0" smtClean="0"/>
              <a:t>	n--;</a:t>
            </a:r>
          </a:p>
          <a:p>
            <a:pPr marL="914400" lvl="4">
              <a:spcBef>
                <a:spcPct val="0"/>
              </a:spcBef>
            </a:pPr>
            <a:r>
              <a:rPr lang="en-US" dirty="0" smtClean="0"/>
              <a:t>}</a:t>
            </a:r>
          </a:p>
          <a:p>
            <a:pPr marL="914400" lvl="4">
              <a:spcBef>
                <a:spcPct val="0"/>
              </a:spcBef>
            </a:pPr>
            <a:r>
              <a:rPr lang="en-US" dirty="0" err="1" smtClean="0"/>
              <a:t>System.out.println</a:t>
            </a:r>
            <a:r>
              <a:rPr lang="en-US" dirty="0" smtClean="0"/>
              <a:t>(product);</a:t>
            </a:r>
            <a:endParaRPr lang="en-US" dirty="0">
              <a:solidFill>
                <a:schemeClr val="tx1"/>
              </a:solidFill>
            </a:endParaRPr>
          </a:p>
        </p:txBody>
      </p:sp>
      <p:sp>
        <p:nvSpPr>
          <p:cNvPr id="9" name="Rectangle 8"/>
          <p:cNvSpPr/>
          <p:nvPr/>
        </p:nvSpPr>
        <p:spPr>
          <a:xfrm>
            <a:off x="3048000" y="2590800"/>
            <a:ext cx="533400" cy="4572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Rectangle 9"/>
          <p:cNvSpPr/>
          <p:nvPr/>
        </p:nvSpPr>
        <p:spPr>
          <a:xfrm>
            <a:off x="2895600" y="47244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 </a:t>
            </a:r>
            <a:r>
              <a:rPr lang="en-US" dirty="0" smtClean="0">
                <a:sym typeface="Wingdings"/>
              </a:rPr>
              <a:t> n = n - 1</a:t>
            </a:r>
            <a:endParaRPr lang="en-US" dirty="0"/>
          </a:p>
        </p:txBody>
      </p:sp>
      <p:sp>
        <p:nvSpPr>
          <p:cNvPr id="11" name="Rectangle 10"/>
          <p:cNvSpPr/>
          <p:nvPr/>
        </p:nvSpPr>
        <p:spPr>
          <a:xfrm>
            <a:off x="2895600" y="55626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 </a:t>
            </a:r>
            <a:r>
              <a:rPr lang="en-US" dirty="0" smtClean="0">
                <a:sym typeface="Wingdings"/>
              </a:rPr>
              <a:t> n = n + 1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Counter-Controlled vs. Event-Controlled</a:t>
            </a:r>
            <a:endParaRPr lang="en-US" dirty="0"/>
          </a:p>
        </p:txBody>
      </p:sp>
      <p:sp>
        <p:nvSpPr>
          <p:cNvPr id="4" name="Rectangle 3"/>
          <p:cNvSpPr/>
          <p:nvPr/>
        </p:nvSpPr>
        <p:spPr>
          <a:xfrm>
            <a:off x="457200" y="1447800"/>
            <a:ext cx="51054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t>int</a:t>
            </a:r>
            <a:r>
              <a:rPr lang="en-US" b="1" dirty="0" smtClean="0"/>
              <a:t> </a:t>
            </a:r>
            <a:r>
              <a:rPr lang="en-US" dirty="0" smtClean="0"/>
              <a:t>product = 1; </a:t>
            </a:r>
          </a:p>
          <a:p>
            <a:pPr marL="0" lvl="2">
              <a:spcBef>
                <a:spcPct val="0"/>
              </a:spcBef>
            </a:pPr>
            <a:r>
              <a:rPr lang="en-US" b="1" dirty="0" err="1" smtClean="0"/>
              <a:t>int</a:t>
            </a: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b="1" dirty="0" smtClean="0"/>
              <a:t>while</a:t>
            </a:r>
            <a:r>
              <a:rPr lang="en-US" dirty="0" smtClean="0"/>
              <a:t> (</a:t>
            </a:r>
            <a:r>
              <a:rPr lang="en-US" dirty="0" err="1" smtClean="0"/>
              <a:t>nextNum</a:t>
            </a:r>
            <a:r>
              <a:rPr lang="en-US" dirty="0" smtClean="0"/>
              <a:t> &gt;= 0) { </a:t>
            </a:r>
          </a:p>
          <a:p>
            <a:pPr marL="0" lvl="2">
              <a:spcBef>
                <a:spcPct val="0"/>
              </a:spcBef>
            </a:pPr>
            <a:r>
              <a:rPr lang="en-US" dirty="0" smtClean="0"/>
              <a:t>	product *= </a:t>
            </a:r>
            <a:r>
              <a:rPr lang="en-US" dirty="0" err="1" smtClean="0"/>
              <a:t>nextNum</a:t>
            </a:r>
            <a:r>
              <a:rPr lang="en-US" dirty="0" smtClean="0"/>
              <a:t>; </a:t>
            </a:r>
          </a:p>
          <a:p>
            <a:pPr marL="0" lvl="2">
              <a:spcBef>
                <a:spcPct val="0"/>
              </a:spcBef>
            </a:pP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dirty="0" smtClean="0"/>
              <a:t>}</a:t>
            </a:r>
          </a:p>
          <a:p>
            <a:pPr>
              <a:spcBef>
                <a:spcPct val="0"/>
              </a:spcBef>
            </a:pPr>
            <a:r>
              <a:rPr lang="en-US" dirty="0" smtClean="0"/>
              <a:t>print (product);</a:t>
            </a:r>
            <a:endParaRPr lang="en-US" sz="2400" dirty="0">
              <a:latin typeface="Courier New" pitchFamily="49" charset="0"/>
            </a:endParaRPr>
          </a:p>
        </p:txBody>
      </p:sp>
      <p:sp>
        <p:nvSpPr>
          <p:cNvPr id="5" name="Rectangle 4"/>
          <p:cNvSpPr/>
          <p:nvPr/>
        </p:nvSpPr>
        <p:spPr>
          <a:xfrm>
            <a:off x="457200" y="3886200"/>
            <a:ext cx="5105400" cy="2590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a:spcBef>
                <a:spcPct val="0"/>
              </a:spcBef>
            </a:pPr>
            <a:r>
              <a:rPr lang="en-US" b="1" dirty="0" err="1" smtClean="0">
                <a:solidFill>
                  <a:schemeClr val="tx1"/>
                </a:solidFill>
              </a:rPr>
              <a:t>int</a:t>
            </a:r>
            <a:r>
              <a:rPr lang="en-US" dirty="0" smtClean="0">
                <a:solidFill>
                  <a:schemeClr val="tx1"/>
                </a:solidFill>
              </a:rPr>
              <a:t> n = </a:t>
            </a:r>
            <a:r>
              <a:rPr lang="en-US" dirty="0" err="1" smtClean="0">
                <a:solidFill>
                  <a:schemeClr val="tx1"/>
                </a:solidFill>
              </a:rPr>
              <a:t>readNumElements</a:t>
            </a:r>
            <a:r>
              <a:rPr lang="en-US" dirty="0" smtClean="0">
                <a:solidFill>
                  <a:schemeClr val="tx1"/>
                </a:solidFill>
              </a:rPr>
              <a:t>();</a:t>
            </a:r>
          </a:p>
          <a:p>
            <a:pPr>
              <a:spcBef>
                <a:spcPct val="0"/>
              </a:spcBef>
            </a:pPr>
            <a:r>
              <a:rPr lang="en-US" b="1" dirty="0" err="1" smtClean="0">
                <a:solidFill>
                  <a:schemeClr val="tx1"/>
                </a:solidFill>
              </a:rPr>
              <a:t>int</a:t>
            </a:r>
            <a:r>
              <a:rPr lang="en-US" dirty="0" smtClean="0">
                <a:solidFill>
                  <a:schemeClr val="tx1"/>
                </a:solidFill>
              </a:rPr>
              <a:t> counter = 0;</a:t>
            </a:r>
          </a:p>
          <a:p>
            <a:pPr>
              <a:spcBef>
                <a:spcPct val="0"/>
              </a:spcBef>
            </a:pPr>
            <a:r>
              <a:rPr lang="en-US" dirty="0" smtClean="0">
                <a:solidFill>
                  <a:schemeClr val="tx1"/>
                </a:solidFill>
              </a:rPr>
              <a:t>while (counter &lt; n) {</a:t>
            </a:r>
          </a:p>
          <a:p>
            <a:pPr>
              <a:spcBef>
                <a:spcPct val="0"/>
              </a:spcBef>
            </a:pPr>
            <a:r>
              <a:rPr lang="en-US" dirty="0" smtClean="0">
                <a:solidFill>
                  <a:schemeClr val="tx1"/>
                </a:solidFill>
              </a:rPr>
              <a:t>	</a:t>
            </a:r>
            <a:r>
              <a:rPr lang="en-US" b="1" dirty="0" err="1" smtClean="0">
                <a:solidFill>
                  <a:schemeClr val="tx1"/>
                </a:solidFill>
              </a:rPr>
              <a:t>int</a:t>
            </a:r>
            <a:r>
              <a:rPr lang="en-US" dirty="0" smtClean="0">
                <a:solidFill>
                  <a:schemeClr val="tx1"/>
                </a:solidFill>
              </a:rPr>
              <a:t> </a:t>
            </a:r>
            <a:r>
              <a:rPr lang="en-US" dirty="0" err="1" smtClean="0">
                <a:solidFill>
                  <a:schemeClr val="tx1"/>
                </a:solidFill>
              </a:rPr>
              <a:t>nextNum</a:t>
            </a:r>
            <a:r>
              <a:rPr lang="en-US" dirty="0" smtClean="0">
                <a:solidFill>
                  <a:schemeClr val="tx1"/>
                </a:solidFill>
              </a:rPr>
              <a:t> = </a:t>
            </a:r>
            <a:r>
              <a:rPr lang="en-US" dirty="0" err="1" smtClean="0">
                <a:solidFill>
                  <a:schemeClr val="tx1"/>
                </a:solidFill>
              </a:rPr>
              <a:t>readNum</a:t>
            </a:r>
            <a:r>
              <a:rPr lang="en-US" dirty="0" smtClean="0">
                <a:solidFill>
                  <a:schemeClr val="tx1"/>
                </a:solidFill>
              </a:rPr>
              <a:t>();</a:t>
            </a:r>
          </a:p>
          <a:p>
            <a:pPr>
              <a:spcBef>
                <a:spcPct val="0"/>
              </a:spcBef>
            </a:pPr>
            <a:r>
              <a:rPr lang="en-US" dirty="0" smtClean="0">
                <a:solidFill>
                  <a:schemeClr val="tx1"/>
                </a:solidFill>
              </a:rPr>
              <a:t>	product *= </a:t>
            </a:r>
            <a:r>
              <a:rPr lang="en-US" dirty="0" err="1" smtClean="0">
                <a:solidFill>
                  <a:schemeClr val="tx1"/>
                </a:solidFill>
              </a:rPr>
              <a:t>nextNum</a:t>
            </a:r>
            <a:r>
              <a:rPr lang="en-US" dirty="0" smtClean="0">
                <a:solidFill>
                  <a:schemeClr val="tx1"/>
                </a:solidFill>
              </a:rPr>
              <a:t>; </a:t>
            </a:r>
          </a:p>
          <a:p>
            <a:pPr>
              <a:spcBef>
                <a:spcPct val="0"/>
              </a:spcBef>
            </a:pPr>
            <a:r>
              <a:rPr lang="en-US" dirty="0" smtClean="0">
                <a:solidFill>
                  <a:schemeClr val="tx1"/>
                </a:solidFill>
              </a:rPr>
              <a:t>	counter += 1;</a:t>
            </a:r>
          </a:p>
          <a:p>
            <a:pPr>
              <a:spcBef>
                <a:spcPct val="0"/>
              </a:spcBef>
            </a:pPr>
            <a:r>
              <a:rPr lang="en-US" dirty="0" smtClean="0">
                <a:solidFill>
                  <a:schemeClr val="tx1"/>
                </a:solidFill>
              </a:rPr>
              <a:t>}</a:t>
            </a:r>
            <a:endParaRPr lang="en-US" dirty="0">
              <a:solidFill>
                <a:schemeClr val="tx1"/>
              </a:solidFill>
            </a:endParaRPr>
          </a:p>
        </p:txBody>
      </p:sp>
      <p:sp>
        <p:nvSpPr>
          <p:cNvPr id="6" name="Rectangle 5"/>
          <p:cNvSpPr/>
          <p:nvPr/>
        </p:nvSpPr>
        <p:spPr>
          <a:xfrm>
            <a:off x="5638800" y="20574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Event-controlled</a:t>
            </a:r>
            <a:endParaRPr lang="en-US" dirty="0"/>
          </a:p>
        </p:txBody>
      </p:sp>
      <p:sp>
        <p:nvSpPr>
          <p:cNvPr id="7" name="Rectangle 6"/>
          <p:cNvSpPr/>
          <p:nvPr/>
        </p:nvSpPr>
        <p:spPr>
          <a:xfrm>
            <a:off x="5638800" y="46482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Counter-controlled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Counter-Controlled vs. Event-Controlled</a:t>
            </a:r>
            <a:endParaRPr lang="en-US" dirty="0"/>
          </a:p>
        </p:txBody>
      </p:sp>
      <p:sp>
        <p:nvSpPr>
          <p:cNvPr id="3" name="Content Placeholder 2"/>
          <p:cNvSpPr>
            <a:spLocks noGrp="1"/>
          </p:cNvSpPr>
          <p:nvPr>
            <p:ph sz="quarter" idx="1"/>
          </p:nvPr>
        </p:nvSpPr>
        <p:spPr>
          <a:xfrm>
            <a:off x="457200" y="1295400"/>
            <a:ext cx="3886200" cy="5178552"/>
          </a:xfrm>
        </p:spPr>
        <p:txBody>
          <a:bodyPr/>
          <a:lstStyle/>
          <a:p>
            <a:r>
              <a:rPr lang="en-US" dirty="0" smtClean="0"/>
              <a:t>Number of loop iterations (executions of loop body) known before loop executed</a:t>
            </a:r>
          </a:p>
          <a:p>
            <a:pPr lvl="1"/>
            <a:r>
              <a:rPr lang="en-US" dirty="0" smtClean="0"/>
              <a:t>initialize counter to some value</a:t>
            </a:r>
          </a:p>
          <a:p>
            <a:pPr lvl="1"/>
            <a:r>
              <a:rPr lang="en-US" dirty="0" smtClean="0"/>
              <a:t>increment/decrement counter by fixed step beginning/end of body</a:t>
            </a:r>
          </a:p>
          <a:p>
            <a:pPr lvl="1"/>
            <a:r>
              <a:rPr lang="en-US" dirty="0" smtClean="0"/>
              <a:t> exit when counter reaches limit</a:t>
            </a:r>
            <a:endParaRPr lang="en-US" dirty="0"/>
          </a:p>
        </p:txBody>
      </p:sp>
      <p:sp>
        <p:nvSpPr>
          <p:cNvPr id="4" name="Content Placeholder 2"/>
          <p:cNvSpPr txBox="1">
            <a:spLocks/>
          </p:cNvSpPr>
          <p:nvPr/>
        </p:nvSpPr>
        <p:spPr>
          <a:xfrm>
            <a:off x="4572000" y="1295400"/>
            <a:ext cx="3886200" cy="5178552"/>
          </a:xfrm>
          <a:prstGeom prst="rect">
            <a:avLst/>
          </a:prstGeom>
        </p:spPr>
        <p:txBody>
          <a:bodyPr vert="horz">
            <a:normAutofit/>
          </a:bodyPr>
          <a:lstStyle/>
          <a:p>
            <a:pPr marL="274320" lvl="0" indent="-274320">
              <a:spcBef>
                <a:spcPts val="600"/>
              </a:spcBef>
              <a:buClr>
                <a:schemeClr val="accent1"/>
              </a:buClr>
              <a:buSzPct val="70000"/>
              <a:buFont typeface="Wingdings"/>
              <a:buChar char=""/>
            </a:pPr>
            <a:r>
              <a:rPr lang="en-US" sz="2400" dirty="0" smtClean="0"/>
              <a:t>Limit not known before loop starts</a:t>
            </a:r>
          </a:p>
          <a:p>
            <a:pPr marL="731520" lvl="1" indent="-274320">
              <a:spcBef>
                <a:spcPts val="600"/>
              </a:spcBef>
              <a:buClr>
                <a:schemeClr val="accent1"/>
              </a:buClr>
              <a:buSzPct val="70000"/>
              <a:buFont typeface="Wingdings"/>
              <a:buChar char=""/>
            </a:pPr>
            <a:r>
              <a:rPr lang="en-US" sz="2000" dirty="0" smtClean="0"/>
              <a:t>Test one more events (e.g. reading of input) occurring while loop executes</a:t>
            </a:r>
          </a:p>
          <a:p>
            <a:pPr marL="731520" lvl="1" indent="-274320">
              <a:spcBef>
                <a:spcPts val="600"/>
              </a:spcBef>
              <a:buClr>
                <a:schemeClr val="accent1"/>
              </a:buClr>
              <a:buSzPct val="70000"/>
              <a:buFont typeface="Wingdings"/>
              <a:buChar char=""/>
            </a:pPr>
            <a:r>
              <a:rPr lang="en-US" sz="2000" dirty="0" smtClean="0"/>
              <a:t>Terminate when events make loop condition 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Counter-Controlled vs. Event-Controlled</a:t>
            </a:r>
            <a:endParaRPr lang="en-US" dirty="0"/>
          </a:p>
        </p:txBody>
      </p:sp>
      <p:sp>
        <p:nvSpPr>
          <p:cNvPr id="4" name="Rectangle 3"/>
          <p:cNvSpPr/>
          <p:nvPr/>
        </p:nvSpPr>
        <p:spPr>
          <a:xfrm>
            <a:off x="304800" y="1828800"/>
            <a:ext cx="4648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Counting until 10 in Hide &amp; Seek</a:t>
            </a:r>
            <a:endParaRPr lang="en-US" dirty="0"/>
          </a:p>
        </p:txBody>
      </p:sp>
      <p:sp>
        <p:nvSpPr>
          <p:cNvPr id="5" name="Rectangle 4"/>
          <p:cNvSpPr/>
          <p:nvPr/>
        </p:nvSpPr>
        <p:spPr>
          <a:xfrm>
            <a:off x="304800" y="2590800"/>
            <a:ext cx="4648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Searching for others in Hide &amp; Seek</a:t>
            </a:r>
            <a:endParaRPr lang="en-US" dirty="0"/>
          </a:p>
        </p:txBody>
      </p:sp>
      <p:sp>
        <p:nvSpPr>
          <p:cNvPr id="6" name="Rectangle 5"/>
          <p:cNvSpPr/>
          <p:nvPr/>
        </p:nvSpPr>
        <p:spPr>
          <a:xfrm>
            <a:off x="304800" y="3352800"/>
            <a:ext cx="4648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Grading Comp14 exams</a:t>
            </a:r>
            <a:endParaRPr lang="en-US" dirty="0"/>
          </a:p>
        </p:txBody>
      </p:sp>
      <p:sp>
        <p:nvSpPr>
          <p:cNvPr id="7" name="Rectangle 6"/>
          <p:cNvSpPr/>
          <p:nvPr/>
        </p:nvSpPr>
        <p:spPr>
          <a:xfrm>
            <a:off x="304800" y="4114800"/>
            <a:ext cx="4648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Fishing for the right answer from students</a:t>
            </a:r>
            <a:endParaRPr lang="en-US" dirty="0"/>
          </a:p>
        </p:txBody>
      </p:sp>
      <p:sp>
        <p:nvSpPr>
          <p:cNvPr id="8" name="Rectangle 7"/>
          <p:cNvSpPr/>
          <p:nvPr/>
        </p:nvSpPr>
        <p:spPr>
          <a:xfrm>
            <a:off x="304800" y="4876800"/>
            <a:ext cx="4648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Counting the days until it is vacation</a:t>
            </a:r>
            <a:endParaRPr lang="en-US" dirty="0"/>
          </a:p>
        </p:txBody>
      </p:sp>
      <p:sp>
        <p:nvSpPr>
          <p:cNvPr id="9" name="Rectangle 8"/>
          <p:cNvSpPr/>
          <p:nvPr/>
        </p:nvSpPr>
        <p:spPr>
          <a:xfrm>
            <a:off x="304800" y="5638800"/>
            <a:ext cx="4648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Counting # of candies in a jar</a:t>
            </a:r>
            <a:endParaRPr lang="en-US" dirty="0"/>
          </a:p>
        </p:txBody>
      </p:sp>
      <p:sp>
        <p:nvSpPr>
          <p:cNvPr id="10" name="Rectangle 9"/>
          <p:cNvSpPr/>
          <p:nvPr/>
        </p:nvSpPr>
        <p:spPr>
          <a:xfrm>
            <a:off x="5486400" y="1828800"/>
            <a:ext cx="2895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Counter-controlled</a:t>
            </a:r>
            <a:endParaRPr lang="en-US" dirty="0">
              <a:solidFill>
                <a:schemeClr val="tx1"/>
              </a:solidFill>
            </a:endParaRPr>
          </a:p>
        </p:txBody>
      </p:sp>
      <p:sp>
        <p:nvSpPr>
          <p:cNvPr id="11" name="Rectangle 10"/>
          <p:cNvSpPr/>
          <p:nvPr/>
        </p:nvSpPr>
        <p:spPr>
          <a:xfrm>
            <a:off x="5486400" y="2590800"/>
            <a:ext cx="2895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Event-controlled</a:t>
            </a:r>
            <a:endParaRPr lang="en-US" dirty="0">
              <a:solidFill>
                <a:schemeClr val="tx1"/>
              </a:solidFill>
            </a:endParaRPr>
          </a:p>
        </p:txBody>
      </p:sp>
      <p:sp>
        <p:nvSpPr>
          <p:cNvPr id="12" name="Rectangle 11"/>
          <p:cNvSpPr/>
          <p:nvPr/>
        </p:nvSpPr>
        <p:spPr>
          <a:xfrm>
            <a:off x="5486400" y="3352800"/>
            <a:ext cx="2895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Counter-controlled</a:t>
            </a:r>
            <a:endParaRPr lang="en-US" dirty="0">
              <a:solidFill>
                <a:schemeClr val="tx1"/>
              </a:solidFill>
            </a:endParaRPr>
          </a:p>
        </p:txBody>
      </p:sp>
      <p:sp>
        <p:nvSpPr>
          <p:cNvPr id="13" name="Rectangle 12"/>
          <p:cNvSpPr/>
          <p:nvPr/>
        </p:nvSpPr>
        <p:spPr>
          <a:xfrm>
            <a:off x="5486400" y="4114800"/>
            <a:ext cx="2895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Event-controlled &amp; counter-controlled</a:t>
            </a:r>
            <a:endParaRPr lang="en-US" dirty="0">
              <a:solidFill>
                <a:schemeClr val="tx1"/>
              </a:solidFill>
            </a:endParaRPr>
          </a:p>
        </p:txBody>
      </p:sp>
      <p:sp>
        <p:nvSpPr>
          <p:cNvPr id="14" name="Rectangle 13"/>
          <p:cNvSpPr/>
          <p:nvPr/>
        </p:nvSpPr>
        <p:spPr>
          <a:xfrm>
            <a:off x="5486400" y="4876800"/>
            <a:ext cx="2895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Counter-controlled</a:t>
            </a:r>
            <a:endParaRPr lang="en-US" dirty="0">
              <a:solidFill>
                <a:schemeClr val="tx1"/>
              </a:solidFill>
            </a:endParaRPr>
          </a:p>
        </p:txBody>
      </p:sp>
      <p:sp>
        <p:nvSpPr>
          <p:cNvPr id="15" name="Rectangle 14"/>
          <p:cNvSpPr/>
          <p:nvPr/>
        </p:nvSpPr>
        <p:spPr>
          <a:xfrm>
            <a:off x="5486400" y="5638800"/>
            <a:ext cx="2895600" cy="533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solidFill>
                  <a:schemeClr val="tx1"/>
                </a:solidFill>
              </a:rPr>
              <a:t>Event-controlled</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Factorial List (Edit)</a:t>
            </a:r>
            <a:endParaRPr lang="en-US" dirty="0"/>
          </a:p>
        </p:txBody>
      </p:sp>
      <p:sp>
        <p:nvSpPr>
          <p:cNvPr id="4" name="Rectangle 3"/>
          <p:cNvSpPr/>
          <p:nvPr/>
        </p:nvSpPr>
        <p:spPr>
          <a:xfrm>
            <a:off x="3657600" y="1295400"/>
            <a:ext cx="42672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5">
              <a:spcBef>
                <a:spcPct val="0"/>
              </a:spcBef>
            </a:pPr>
            <a:r>
              <a:rPr lang="en-US" b="1" dirty="0" err="1" smtClean="0"/>
              <a:t>int</a:t>
            </a:r>
            <a:r>
              <a:rPr lang="en-US" b="1" dirty="0" smtClean="0"/>
              <a:t> </a:t>
            </a:r>
            <a:r>
              <a:rPr lang="en-US" dirty="0" smtClean="0"/>
              <a:t>n = ???;</a:t>
            </a:r>
            <a:endParaRPr lang="en-US" b="1" dirty="0" smtClean="0"/>
          </a:p>
          <a:p>
            <a:pPr marL="0" lvl="5">
              <a:spcBef>
                <a:spcPct val="0"/>
              </a:spcBef>
            </a:pPr>
            <a:r>
              <a:rPr lang="en-US" b="1" dirty="0" err="1" smtClean="0"/>
              <a:t>int</a:t>
            </a:r>
            <a:r>
              <a:rPr lang="en-US" dirty="0" smtClean="0"/>
              <a:t> product = 1;</a:t>
            </a:r>
          </a:p>
          <a:p>
            <a:pPr marL="0" lvl="5">
              <a:spcBef>
                <a:spcPct val="0"/>
              </a:spcBef>
            </a:pPr>
            <a:r>
              <a:rPr lang="en-US" b="1" dirty="0" smtClean="0"/>
              <a:t>while</a:t>
            </a:r>
            <a:r>
              <a:rPr lang="en-US" dirty="0" smtClean="0"/>
              <a:t> (n &gt; 0) {</a:t>
            </a:r>
          </a:p>
          <a:p>
            <a:pPr marL="0" lvl="5">
              <a:spcBef>
                <a:spcPct val="0"/>
              </a:spcBef>
            </a:pPr>
            <a:r>
              <a:rPr lang="en-US" dirty="0" smtClean="0"/>
              <a:t>	product *= n;</a:t>
            </a:r>
          </a:p>
          <a:p>
            <a:pPr marL="0" lvl="5">
              <a:spcBef>
                <a:spcPct val="0"/>
              </a:spcBef>
            </a:pPr>
            <a:r>
              <a:rPr lang="en-US" dirty="0" smtClean="0"/>
              <a:t>	n -= 1;</a:t>
            </a:r>
          </a:p>
          <a:p>
            <a:pPr marL="0" lvl="5">
              <a:spcBef>
                <a:spcPct val="0"/>
              </a:spcBef>
            </a:pPr>
            <a:r>
              <a:rPr lang="en-US" dirty="0" smtClean="0"/>
              <a:t>}</a:t>
            </a:r>
          </a:p>
          <a:p>
            <a:pPr marL="0" lvl="5">
              <a:spcBef>
                <a:spcPct val="0"/>
              </a:spcBef>
            </a:pPr>
            <a:r>
              <a:rPr lang="en-US" b="1" dirty="0" smtClean="0"/>
              <a:t>return</a:t>
            </a:r>
            <a:r>
              <a:rPr lang="en-US" dirty="0" smtClean="0"/>
              <a:t> product;</a:t>
            </a:r>
          </a:p>
        </p:txBody>
      </p:sp>
      <p:pic>
        <p:nvPicPr>
          <p:cNvPr id="2051" name="Picture 3"/>
          <p:cNvPicPr>
            <a:picLocks noChangeAspect="1" noChangeArrowheads="1"/>
          </p:cNvPicPr>
          <p:nvPr/>
        </p:nvPicPr>
        <p:blipFill>
          <a:blip r:embed="rId2"/>
          <a:srcRect/>
          <a:stretch>
            <a:fillRect/>
          </a:stretch>
        </p:blipFill>
        <p:spPr bwMode="auto">
          <a:xfrm>
            <a:off x="685800" y="1524000"/>
            <a:ext cx="2403566" cy="182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Factorial List</a:t>
            </a:r>
            <a:endParaRPr lang="en-US" dirty="0"/>
          </a:p>
        </p:txBody>
      </p:sp>
      <p:sp>
        <p:nvSpPr>
          <p:cNvPr id="4" name="Rectangle 3"/>
          <p:cNvSpPr/>
          <p:nvPr/>
        </p:nvSpPr>
        <p:spPr>
          <a:xfrm>
            <a:off x="3657600" y="1295400"/>
            <a:ext cx="42672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smtClean="0"/>
              <a:t>public static </a:t>
            </a:r>
            <a:r>
              <a:rPr lang="en-US" b="1" dirty="0" err="1" smtClean="0"/>
              <a:t>int</a:t>
            </a:r>
            <a:r>
              <a:rPr lang="en-US" b="1" dirty="0" smtClean="0"/>
              <a:t> </a:t>
            </a:r>
            <a:r>
              <a:rPr lang="en-US" dirty="0" smtClean="0"/>
              <a:t>factorial (</a:t>
            </a:r>
            <a:r>
              <a:rPr lang="en-US" b="1" dirty="0" err="1" smtClean="0"/>
              <a:t>int</a:t>
            </a:r>
            <a:r>
              <a:rPr lang="en-US" dirty="0" smtClean="0"/>
              <a:t> n) {</a:t>
            </a:r>
            <a:endParaRPr lang="en-US" b="1" dirty="0" smtClean="0"/>
          </a:p>
          <a:p>
            <a:pPr marL="0" lvl="2">
              <a:spcBef>
                <a:spcPct val="0"/>
              </a:spcBef>
            </a:pPr>
            <a:r>
              <a:rPr lang="en-US" b="1" dirty="0" smtClean="0"/>
              <a:t>	</a:t>
            </a:r>
            <a:r>
              <a:rPr lang="en-US" b="1" dirty="0" err="1" smtClean="0"/>
              <a:t>int</a:t>
            </a:r>
            <a:r>
              <a:rPr lang="en-US" dirty="0" smtClean="0"/>
              <a:t> product = 1;</a:t>
            </a:r>
          </a:p>
          <a:p>
            <a:pPr marL="0" lvl="2">
              <a:spcBef>
                <a:spcPct val="0"/>
              </a:spcBef>
            </a:pPr>
            <a:r>
              <a:rPr lang="en-US" b="1" dirty="0" smtClean="0"/>
              <a:t>	while</a:t>
            </a:r>
            <a:r>
              <a:rPr lang="en-US" dirty="0" smtClean="0"/>
              <a:t> (n &gt; 0) {</a:t>
            </a:r>
          </a:p>
          <a:p>
            <a:pPr marL="0" lvl="2">
              <a:spcBef>
                <a:spcPct val="0"/>
              </a:spcBef>
            </a:pPr>
            <a:r>
              <a:rPr lang="en-US" dirty="0" smtClean="0"/>
              <a:t>		product *= n;</a:t>
            </a:r>
          </a:p>
          <a:p>
            <a:pPr marL="0" lvl="2">
              <a:spcBef>
                <a:spcPct val="0"/>
              </a:spcBef>
            </a:pPr>
            <a:r>
              <a:rPr lang="en-US" dirty="0" smtClean="0"/>
              <a:t>		n -= 1;</a:t>
            </a:r>
          </a:p>
          <a:p>
            <a:pPr marL="0" lvl="2">
              <a:spcBef>
                <a:spcPct val="0"/>
              </a:spcBef>
            </a:pPr>
            <a:r>
              <a:rPr lang="en-US" dirty="0" smtClean="0"/>
              <a:t>	}</a:t>
            </a:r>
          </a:p>
          <a:p>
            <a:pPr marL="0" lvl="2">
              <a:spcBef>
                <a:spcPct val="0"/>
              </a:spcBef>
            </a:pPr>
            <a:r>
              <a:rPr lang="en-US" b="1" dirty="0" smtClean="0"/>
              <a:t>	return</a:t>
            </a:r>
            <a:r>
              <a:rPr lang="en-US" dirty="0" smtClean="0"/>
              <a:t> product;</a:t>
            </a:r>
          </a:p>
          <a:p>
            <a:pPr marL="0" lvl="2">
              <a:spcBef>
                <a:spcPct val="0"/>
              </a:spcBef>
            </a:pPr>
            <a:r>
              <a:rPr lang="en-US" dirty="0" smtClean="0"/>
              <a:t> }</a:t>
            </a:r>
            <a:endParaRPr lang="en-US" dirty="0"/>
          </a:p>
        </p:txBody>
      </p:sp>
      <p:sp>
        <p:nvSpPr>
          <p:cNvPr id="5" name="Rectangle 4"/>
          <p:cNvSpPr/>
          <p:nvPr/>
        </p:nvSpPr>
        <p:spPr>
          <a:xfrm>
            <a:off x="457200" y="3886200"/>
            <a:ext cx="76962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smtClean="0"/>
              <a:t>public static void </a:t>
            </a:r>
            <a:r>
              <a:rPr lang="en-US" dirty="0" smtClean="0"/>
              <a:t>main (String[] </a:t>
            </a:r>
            <a:r>
              <a:rPr lang="en-US" dirty="0" err="1" smtClean="0"/>
              <a:t>args</a:t>
            </a:r>
            <a:r>
              <a:rPr lang="en-US" dirty="0" smtClean="0"/>
              <a:t>) {</a:t>
            </a:r>
          </a:p>
          <a:p>
            <a:pPr marL="0" lvl="2">
              <a:spcBef>
                <a:spcPct val="0"/>
              </a:spcBef>
            </a:pPr>
            <a:r>
              <a:rPr lang="en-US" b="1" dirty="0" smtClean="0"/>
              <a:t>	</a:t>
            </a:r>
            <a:r>
              <a:rPr lang="en-US" b="1" dirty="0" err="1" smtClean="0"/>
              <a:t>int</a:t>
            </a:r>
            <a:r>
              <a:rPr lang="en-US" dirty="0" smtClean="0"/>
              <a:t> </a:t>
            </a:r>
            <a:r>
              <a:rPr lang="en-US" dirty="0" err="1" smtClean="0"/>
              <a:t>newVal</a:t>
            </a:r>
            <a:r>
              <a:rPr lang="en-US" dirty="0" smtClean="0"/>
              <a:t> = </a:t>
            </a:r>
            <a:r>
              <a:rPr lang="en-US" dirty="0" err="1" smtClean="0"/>
              <a:t>Console.readInt</a:t>
            </a:r>
            <a:r>
              <a:rPr lang="en-US" dirty="0" smtClean="0"/>
              <a:t>();</a:t>
            </a:r>
          </a:p>
          <a:p>
            <a:pPr marL="0" lvl="2">
              <a:spcBef>
                <a:spcPct val="0"/>
              </a:spcBef>
            </a:pPr>
            <a:r>
              <a:rPr lang="en-US" b="1" dirty="0" smtClean="0"/>
              <a:t>	while</a:t>
            </a:r>
            <a:r>
              <a:rPr lang="en-US" dirty="0" smtClean="0"/>
              <a:t> (</a:t>
            </a:r>
            <a:r>
              <a:rPr lang="en-US" dirty="0" err="1" smtClean="0"/>
              <a:t>newVal</a:t>
            </a:r>
            <a:r>
              <a:rPr lang="en-US" dirty="0" smtClean="0"/>
              <a:t> &gt;= 0) {</a:t>
            </a:r>
          </a:p>
          <a:p>
            <a:pPr marL="0" lvl="2">
              <a:spcBef>
                <a:spcPct val="0"/>
              </a:spcBef>
            </a:pPr>
            <a:r>
              <a:rPr lang="en-US" dirty="0" smtClean="0"/>
              <a:t>		</a:t>
            </a:r>
            <a:r>
              <a:rPr lang="en-US" dirty="0" err="1" smtClean="0"/>
              <a:t>System.out.println</a:t>
            </a:r>
            <a:r>
              <a:rPr lang="en-US" dirty="0" smtClean="0"/>
              <a:t>(“factorial =“ + factorial(</a:t>
            </a:r>
            <a:r>
              <a:rPr lang="en-US" dirty="0" err="1" smtClean="0"/>
              <a:t>newVal</a:t>
            </a:r>
            <a:r>
              <a:rPr lang="en-US" dirty="0" smtClean="0"/>
              <a:t>));</a:t>
            </a:r>
          </a:p>
          <a:p>
            <a:pPr marL="0" lvl="2">
              <a:spcBef>
                <a:spcPct val="0"/>
              </a:spcBef>
            </a:pPr>
            <a:r>
              <a:rPr lang="en-US" dirty="0" smtClean="0"/>
              <a:t>		</a:t>
            </a:r>
            <a:r>
              <a:rPr lang="en-US" dirty="0" err="1" smtClean="0"/>
              <a:t>newVal</a:t>
            </a:r>
            <a:r>
              <a:rPr lang="en-US" dirty="0" smtClean="0"/>
              <a:t> = </a:t>
            </a:r>
            <a:r>
              <a:rPr lang="en-US" dirty="0" err="1" smtClean="0"/>
              <a:t>Console.readInt</a:t>
            </a:r>
            <a:r>
              <a:rPr lang="en-US" dirty="0" smtClean="0"/>
              <a:t>();</a:t>
            </a:r>
          </a:p>
          <a:p>
            <a:pPr marL="0" lvl="2">
              <a:spcBef>
                <a:spcPct val="0"/>
              </a:spcBef>
            </a:pPr>
            <a:r>
              <a:rPr lang="en-US" dirty="0" smtClean="0"/>
              <a:t>	}</a:t>
            </a:r>
          </a:p>
          <a:p>
            <a:pPr marL="0" lvl="2">
              <a:spcBef>
                <a:spcPct val="0"/>
              </a:spcBef>
            </a:pPr>
            <a:r>
              <a:rPr lang="en-US" dirty="0" smtClean="0"/>
              <a:t> }</a:t>
            </a:r>
          </a:p>
        </p:txBody>
      </p:sp>
      <p:pic>
        <p:nvPicPr>
          <p:cNvPr id="6" name="Picture 3"/>
          <p:cNvPicPr>
            <a:picLocks noChangeAspect="1" noChangeArrowheads="1"/>
          </p:cNvPicPr>
          <p:nvPr/>
        </p:nvPicPr>
        <p:blipFill>
          <a:blip r:embed="rId2"/>
          <a:srcRect/>
          <a:stretch>
            <a:fillRect/>
          </a:stretch>
        </p:blipFill>
        <p:spPr bwMode="auto">
          <a:xfrm>
            <a:off x="685800" y="1524000"/>
            <a:ext cx="2403566" cy="182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Numbers</a:t>
            </a:r>
            <a:endParaRPr lang="en-US" dirty="0"/>
          </a:p>
        </p:txBody>
      </p:sp>
      <p:sp>
        <p:nvSpPr>
          <p:cNvPr id="4" name="Rectangle 3"/>
          <p:cNvSpPr/>
          <p:nvPr/>
        </p:nvSpPr>
        <p:spPr>
          <a:xfrm>
            <a:off x="1905000" y="1752600"/>
            <a:ext cx="51054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dirty="0" err="1" smtClean="0"/>
              <a:t>int</a:t>
            </a:r>
            <a:r>
              <a:rPr lang="en-US" dirty="0" smtClean="0"/>
              <a:t> product = 1; </a:t>
            </a:r>
          </a:p>
          <a:p>
            <a:pPr marL="0" lvl="2">
              <a:spcBef>
                <a:spcPct val="0"/>
              </a:spcBef>
            </a:pPr>
            <a:r>
              <a:rPr lang="en-US" dirty="0" err="1" smtClean="0"/>
              <a:t>int</a:t>
            </a: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b="1" dirty="0" smtClean="0"/>
              <a:t>while</a:t>
            </a:r>
            <a:r>
              <a:rPr lang="en-US" dirty="0" smtClean="0"/>
              <a:t> (</a:t>
            </a:r>
            <a:r>
              <a:rPr lang="en-US" dirty="0" err="1" smtClean="0"/>
              <a:t>nextNum</a:t>
            </a:r>
            <a:r>
              <a:rPr lang="en-US" dirty="0" smtClean="0"/>
              <a:t> &gt;= 0) { </a:t>
            </a:r>
          </a:p>
          <a:p>
            <a:pPr marL="0" lvl="2">
              <a:spcBef>
                <a:spcPct val="0"/>
              </a:spcBef>
            </a:pPr>
            <a:r>
              <a:rPr lang="en-US" dirty="0" smtClean="0"/>
              <a:t>	product = product* </a:t>
            </a:r>
            <a:r>
              <a:rPr lang="en-US" dirty="0" err="1" smtClean="0"/>
              <a:t>nextNum</a:t>
            </a:r>
            <a:r>
              <a:rPr lang="en-US" dirty="0" smtClean="0"/>
              <a:t>; </a:t>
            </a:r>
          </a:p>
          <a:p>
            <a:pPr marL="0" lvl="2">
              <a:spcBef>
                <a:spcPct val="0"/>
              </a:spcBef>
            </a:pP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dirty="0" smtClean="0"/>
              <a:t>}</a:t>
            </a:r>
          </a:p>
          <a:p>
            <a:pPr>
              <a:spcBef>
                <a:spcPct val="0"/>
              </a:spcBef>
            </a:pPr>
            <a:r>
              <a:rPr lang="en-US" dirty="0" smtClean="0"/>
              <a:t>print (product);</a:t>
            </a:r>
            <a:endParaRPr lang="en-US" sz="2400" dirty="0">
              <a:latin typeface="Courier New" pitchFamily="49" charset="0"/>
            </a:endParaRPr>
          </a:p>
        </p:txBody>
      </p:sp>
      <p:pic>
        <p:nvPicPr>
          <p:cNvPr id="5" name="Picture 2"/>
          <p:cNvPicPr>
            <a:picLocks noChangeAspect="1" noChangeArrowheads="1"/>
          </p:cNvPicPr>
          <p:nvPr/>
        </p:nvPicPr>
        <p:blipFill>
          <a:blip r:embed="rId2"/>
          <a:srcRect/>
          <a:stretch>
            <a:fillRect/>
          </a:stretch>
        </p:blipFill>
        <p:spPr bwMode="auto">
          <a:xfrm>
            <a:off x="2209800" y="4343400"/>
            <a:ext cx="4513277" cy="182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Removing Code Duplication (Edit)</a:t>
            </a:r>
            <a:endParaRPr lang="en-US" dirty="0"/>
          </a:p>
        </p:txBody>
      </p:sp>
      <p:sp>
        <p:nvSpPr>
          <p:cNvPr id="5" name="Rectangle 4"/>
          <p:cNvSpPr/>
          <p:nvPr/>
        </p:nvSpPr>
        <p:spPr>
          <a:xfrm>
            <a:off x="457200" y="3886200"/>
            <a:ext cx="76962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smtClean="0"/>
              <a:t>public static void </a:t>
            </a:r>
            <a:r>
              <a:rPr lang="en-US" dirty="0" smtClean="0"/>
              <a:t>main (String[] </a:t>
            </a:r>
            <a:r>
              <a:rPr lang="en-US" dirty="0" err="1" smtClean="0"/>
              <a:t>args</a:t>
            </a:r>
            <a:r>
              <a:rPr lang="en-US" dirty="0" smtClean="0"/>
              <a:t>) {</a:t>
            </a:r>
          </a:p>
          <a:p>
            <a:pPr marL="0" lvl="2">
              <a:spcBef>
                <a:spcPct val="0"/>
              </a:spcBef>
            </a:pPr>
            <a:r>
              <a:rPr lang="en-US" b="1" dirty="0" smtClean="0"/>
              <a:t>	</a:t>
            </a:r>
            <a:r>
              <a:rPr lang="en-US" b="1" dirty="0" err="1" smtClean="0"/>
              <a:t>int</a:t>
            </a:r>
            <a:r>
              <a:rPr lang="en-US" dirty="0" smtClean="0"/>
              <a:t> </a:t>
            </a:r>
            <a:r>
              <a:rPr lang="en-US" dirty="0" err="1" smtClean="0"/>
              <a:t>newVal</a:t>
            </a:r>
            <a:r>
              <a:rPr lang="en-US" dirty="0" smtClean="0"/>
              <a:t> = </a:t>
            </a:r>
            <a:r>
              <a:rPr lang="en-US" dirty="0" err="1" smtClean="0"/>
              <a:t>Console.readInt</a:t>
            </a:r>
            <a:r>
              <a:rPr lang="en-US" dirty="0" smtClean="0"/>
              <a:t>();</a:t>
            </a:r>
          </a:p>
          <a:p>
            <a:pPr marL="0" lvl="2">
              <a:spcBef>
                <a:spcPct val="0"/>
              </a:spcBef>
            </a:pPr>
            <a:r>
              <a:rPr lang="en-US" b="1" dirty="0" smtClean="0"/>
              <a:t>	while</a:t>
            </a:r>
            <a:r>
              <a:rPr lang="en-US" dirty="0" smtClean="0"/>
              <a:t> (</a:t>
            </a:r>
            <a:r>
              <a:rPr lang="en-US" dirty="0" err="1" smtClean="0"/>
              <a:t>newVal</a:t>
            </a:r>
            <a:r>
              <a:rPr lang="en-US" dirty="0" smtClean="0"/>
              <a:t> &gt;= 0) {</a:t>
            </a:r>
          </a:p>
          <a:p>
            <a:pPr marL="0" lvl="2">
              <a:spcBef>
                <a:spcPct val="0"/>
              </a:spcBef>
            </a:pPr>
            <a:r>
              <a:rPr lang="en-US" dirty="0" smtClean="0"/>
              <a:t>		</a:t>
            </a:r>
            <a:r>
              <a:rPr lang="en-US" dirty="0" err="1" smtClean="0"/>
              <a:t>System.out.println</a:t>
            </a:r>
            <a:r>
              <a:rPr lang="en-US" dirty="0" smtClean="0"/>
              <a:t>(“factorial =“ + factorial(</a:t>
            </a:r>
            <a:r>
              <a:rPr lang="en-US" dirty="0" err="1" smtClean="0"/>
              <a:t>newVal</a:t>
            </a:r>
            <a:r>
              <a:rPr lang="en-US" dirty="0" smtClean="0"/>
              <a:t>));</a:t>
            </a:r>
          </a:p>
          <a:p>
            <a:pPr marL="0" lvl="2">
              <a:spcBef>
                <a:spcPct val="0"/>
              </a:spcBef>
            </a:pPr>
            <a:r>
              <a:rPr lang="en-US" dirty="0" smtClean="0"/>
              <a:t>		</a:t>
            </a:r>
            <a:r>
              <a:rPr lang="en-US" dirty="0" err="1" smtClean="0"/>
              <a:t>newVal</a:t>
            </a:r>
            <a:r>
              <a:rPr lang="en-US" dirty="0" smtClean="0"/>
              <a:t> = </a:t>
            </a:r>
            <a:r>
              <a:rPr lang="en-US" dirty="0" err="1" smtClean="0"/>
              <a:t>Console.readInt</a:t>
            </a:r>
            <a:r>
              <a:rPr lang="en-US" dirty="0" smtClean="0"/>
              <a:t>();</a:t>
            </a:r>
          </a:p>
          <a:p>
            <a:pPr marL="0" lvl="2">
              <a:spcBef>
                <a:spcPct val="0"/>
              </a:spcBef>
            </a:pPr>
            <a:r>
              <a:rPr lang="en-US" dirty="0" smtClean="0"/>
              <a:t>	}</a:t>
            </a:r>
          </a:p>
          <a:p>
            <a:pPr marL="0" lvl="2">
              <a:spcBef>
                <a:spcPct val="0"/>
              </a:spcBef>
            </a:pPr>
            <a:r>
              <a:rPr lang="en-US" dirty="0" smtClean="0"/>
              <a:t> }</a:t>
            </a:r>
          </a:p>
        </p:txBody>
      </p:sp>
      <p:pic>
        <p:nvPicPr>
          <p:cNvPr id="6" name="Picture 3"/>
          <p:cNvPicPr>
            <a:picLocks noChangeAspect="1" noChangeArrowheads="1"/>
          </p:cNvPicPr>
          <p:nvPr/>
        </p:nvPicPr>
        <p:blipFill>
          <a:blip r:embed="rId2"/>
          <a:srcRect/>
          <a:stretch>
            <a:fillRect/>
          </a:stretch>
        </p:blipFill>
        <p:spPr bwMode="auto">
          <a:xfrm>
            <a:off x="685800" y="1524000"/>
            <a:ext cx="2403566" cy="1828800"/>
          </a:xfrm>
          <a:prstGeom prst="rect">
            <a:avLst/>
          </a:prstGeom>
          <a:noFill/>
          <a:ln w="9525">
            <a:noFill/>
            <a:miter lim="800000"/>
            <a:headEnd/>
            <a:tailEnd/>
          </a:ln>
          <a:effectLst/>
        </p:spPr>
      </p:pic>
      <p:sp>
        <p:nvSpPr>
          <p:cNvPr id="7" name="Rectangle 6"/>
          <p:cNvSpPr/>
          <p:nvPr/>
        </p:nvSpPr>
        <p:spPr>
          <a:xfrm>
            <a:off x="3657600" y="1295400"/>
            <a:ext cx="42672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smtClean="0"/>
              <a:t>public static </a:t>
            </a:r>
            <a:r>
              <a:rPr lang="en-US" b="1" dirty="0" err="1" smtClean="0"/>
              <a:t>int</a:t>
            </a:r>
            <a:r>
              <a:rPr lang="en-US" b="1" dirty="0" smtClean="0"/>
              <a:t> </a:t>
            </a:r>
            <a:r>
              <a:rPr lang="en-US" dirty="0" smtClean="0"/>
              <a:t>factorial (</a:t>
            </a:r>
            <a:r>
              <a:rPr lang="en-US" b="1" dirty="0" err="1" smtClean="0"/>
              <a:t>int</a:t>
            </a:r>
            <a:r>
              <a:rPr lang="en-US" dirty="0" smtClean="0"/>
              <a:t> n) {</a:t>
            </a:r>
            <a:endParaRPr lang="en-US" b="1" dirty="0" smtClean="0"/>
          </a:p>
          <a:p>
            <a:pPr marL="0" lvl="2">
              <a:spcBef>
                <a:spcPct val="0"/>
              </a:spcBef>
            </a:pPr>
            <a:r>
              <a:rPr lang="en-US" b="1" dirty="0" smtClean="0"/>
              <a:t>	</a:t>
            </a:r>
            <a:r>
              <a:rPr lang="en-US" b="1" dirty="0" err="1" smtClean="0"/>
              <a:t>int</a:t>
            </a:r>
            <a:r>
              <a:rPr lang="en-US" dirty="0" smtClean="0"/>
              <a:t> product = 1;</a:t>
            </a:r>
          </a:p>
          <a:p>
            <a:pPr marL="0" lvl="2">
              <a:spcBef>
                <a:spcPct val="0"/>
              </a:spcBef>
            </a:pPr>
            <a:r>
              <a:rPr lang="en-US" b="1" dirty="0" smtClean="0"/>
              <a:t>	while</a:t>
            </a:r>
            <a:r>
              <a:rPr lang="en-US" dirty="0" smtClean="0"/>
              <a:t> (n &gt; 0) {</a:t>
            </a:r>
          </a:p>
          <a:p>
            <a:pPr marL="0" lvl="2">
              <a:spcBef>
                <a:spcPct val="0"/>
              </a:spcBef>
            </a:pPr>
            <a:r>
              <a:rPr lang="en-US" dirty="0" smtClean="0"/>
              <a:t>		product *= n;</a:t>
            </a:r>
          </a:p>
          <a:p>
            <a:pPr marL="0" lvl="2">
              <a:spcBef>
                <a:spcPct val="0"/>
              </a:spcBef>
            </a:pPr>
            <a:r>
              <a:rPr lang="en-US" dirty="0" smtClean="0"/>
              <a:t>		n -= 1;</a:t>
            </a:r>
          </a:p>
          <a:p>
            <a:pPr marL="0" lvl="2">
              <a:spcBef>
                <a:spcPct val="0"/>
              </a:spcBef>
            </a:pPr>
            <a:r>
              <a:rPr lang="en-US" dirty="0" smtClean="0"/>
              <a:t>	}</a:t>
            </a:r>
          </a:p>
          <a:p>
            <a:pPr marL="0" lvl="2">
              <a:spcBef>
                <a:spcPct val="0"/>
              </a:spcBef>
            </a:pPr>
            <a:r>
              <a:rPr lang="en-US" b="1" dirty="0" smtClean="0"/>
              <a:t>	return</a:t>
            </a:r>
            <a:r>
              <a:rPr lang="en-US" dirty="0" smtClean="0"/>
              <a:t> product;</a:t>
            </a:r>
          </a:p>
          <a:p>
            <a:pPr marL="0" lvl="2">
              <a:spcBef>
                <a:spcPct val="0"/>
              </a:spcBef>
            </a:pPr>
            <a:r>
              <a:rPr lang="en-US" dirty="0" smtClean="0"/>
              <a:t>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 Statement</a:t>
            </a:r>
            <a:endParaRPr lang="en-US" dirty="0"/>
          </a:p>
        </p:txBody>
      </p:sp>
      <p:sp>
        <p:nvSpPr>
          <p:cNvPr id="5" name="Rectangle 4"/>
          <p:cNvSpPr/>
          <p:nvPr/>
        </p:nvSpPr>
        <p:spPr>
          <a:xfrm>
            <a:off x="457200" y="3886200"/>
            <a:ext cx="7696200" cy="2590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smtClean="0"/>
              <a:t>public static void </a:t>
            </a:r>
            <a:r>
              <a:rPr lang="en-US" dirty="0" smtClean="0"/>
              <a:t>main (String[] </a:t>
            </a:r>
            <a:r>
              <a:rPr lang="en-US" dirty="0" err="1" smtClean="0"/>
              <a:t>args</a:t>
            </a:r>
            <a:r>
              <a:rPr lang="en-US" dirty="0" smtClean="0"/>
              <a:t>) {</a:t>
            </a:r>
          </a:p>
          <a:p>
            <a:pPr marL="0" lvl="2">
              <a:spcBef>
                <a:spcPct val="0"/>
              </a:spcBef>
            </a:pPr>
            <a:r>
              <a:rPr lang="en-US" dirty="0" smtClean="0"/>
              <a:t>	</a:t>
            </a:r>
            <a:r>
              <a:rPr lang="en-US" b="1" dirty="0" smtClean="0"/>
              <a:t>while</a:t>
            </a:r>
            <a:r>
              <a:rPr lang="en-US" dirty="0" smtClean="0"/>
              <a:t> (</a:t>
            </a:r>
            <a:r>
              <a:rPr lang="en-US" b="1" dirty="0" smtClean="0"/>
              <a:t>true</a:t>
            </a:r>
            <a:r>
              <a:rPr lang="en-US" dirty="0" smtClean="0"/>
              <a:t>) { // loop condition never false</a:t>
            </a:r>
          </a:p>
          <a:p>
            <a:pPr marL="0" lvl="2">
              <a:spcBef>
                <a:spcPct val="0"/>
              </a:spcBef>
            </a:pPr>
            <a:r>
              <a:rPr lang="en-US" dirty="0" smtClean="0"/>
              <a:t>		</a:t>
            </a:r>
            <a:r>
              <a:rPr lang="en-US" b="1" dirty="0" err="1" smtClean="0"/>
              <a:t>int</a:t>
            </a:r>
            <a:r>
              <a:rPr lang="en-US" dirty="0" smtClean="0"/>
              <a:t> </a:t>
            </a:r>
            <a:r>
              <a:rPr lang="en-US" dirty="0" err="1" smtClean="0"/>
              <a:t>newVal</a:t>
            </a:r>
            <a:r>
              <a:rPr lang="en-US" dirty="0" smtClean="0"/>
              <a:t> = </a:t>
            </a:r>
            <a:r>
              <a:rPr lang="en-US" dirty="0" err="1" smtClean="0"/>
              <a:t>Console.readInt</a:t>
            </a:r>
            <a:r>
              <a:rPr lang="en-US" dirty="0" smtClean="0"/>
              <a:t>();</a:t>
            </a:r>
          </a:p>
          <a:p>
            <a:pPr marL="0" lvl="2">
              <a:spcBef>
                <a:spcPct val="0"/>
              </a:spcBef>
            </a:pPr>
            <a:r>
              <a:rPr lang="en-US" dirty="0" smtClean="0"/>
              <a:t>		</a:t>
            </a:r>
            <a:r>
              <a:rPr lang="en-US" b="1" dirty="0" smtClean="0"/>
              <a:t>if</a:t>
            </a:r>
            <a:r>
              <a:rPr lang="en-US" dirty="0" smtClean="0"/>
              <a:t> (</a:t>
            </a:r>
            <a:r>
              <a:rPr lang="en-US" dirty="0" err="1" smtClean="0"/>
              <a:t>newVal</a:t>
            </a:r>
            <a:r>
              <a:rPr lang="en-US" dirty="0" smtClean="0"/>
              <a:t> &lt; 0) {</a:t>
            </a:r>
          </a:p>
          <a:p>
            <a:pPr marL="0" lvl="2">
              <a:spcBef>
                <a:spcPct val="0"/>
              </a:spcBef>
            </a:pPr>
            <a:r>
              <a:rPr lang="en-US" dirty="0" smtClean="0"/>
              <a:t>			 </a:t>
            </a:r>
            <a:r>
              <a:rPr lang="en-US" b="1" dirty="0" smtClean="0"/>
              <a:t>break</a:t>
            </a:r>
            <a:r>
              <a:rPr lang="en-US" dirty="0" smtClean="0"/>
              <a:t>;</a:t>
            </a:r>
          </a:p>
          <a:p>
            <a:pPr marL="0" lvl="2">
              <a:spcBef>
                <a:spcPct val="0"/>
              </a:spcBef>
            </a:pPr>
            <a:r>
              <a:rPr lang="en-US" dirty="0" smtClean="0"/>
              <a:t>		}</a:t>
            </a:r>
          </a:p>
          <a:p>
            <a:pPr marL="0" lvl="2">
              <a:spcBef>
                <a:spcPct val="0"/>
              </a:spcBef>
            </a:pPr>
            <a:r>
              <a:rPr lang="en-US" dirty="0" smtClean="0"/>
              <a:t>		</a:t>
            </a:r>
            <a:r>
              <a:rPr lang="en-US" dirty="0" err="1" smtClean="0"/>
              <a:t>System.out.println</a:t>
            </a:r>
            <a:r>
              <a:rPr lang="en-US" dirty="0" smtClean="0"/>
              <a:t>(“factorial =“ + factorial(</a:t>
            </a:r>
            <a:r>
              <a:rPr lang="en-US" dirty="0" err="1" smtClean="0"/>
              <a:t>newVal</a:t>
            </a:r>
            <a:r>
              <a:rPr lang="en-US" dirty="0" smtClean="0"/>
              <a:t>);</a:t>
            </a:r>
          </a:p>
          <a:p>
            <a:pPr marL="0" lvl="2">
              <a:spcBef>
                <a:spcPct val="0"/>
              </a:spcBef>
            </a:pPr>
            <a:r>
              <a:rPr lang="en-US" dirty="0" smtClean="0"/>
              <a:t>	}</a:t>
            </a:r>
          </a:p>
          <a:p>
            <a:pPr marL="0" lvl="2">
              <a:spcBef>
                <a:spcPct val="0"/>
              </a:spcBef>
            </a:pPr>
            <a:r>
              <a:rPr lang="en-US" dirty="0" smtClean="0"/>
              <a:t> }</a:t>
            </a:r>
            <a:endParaRPr lang="en-US" dirty="0">
              <a:solidFill>
                <a:srgbClr val="2D2DB3"/>
              </a:solidFill>
            </a:endParaRPr>
          </a:p>
        </p:txBody>
      </p:sp>
      <p:pic>
        <p:nvPicPr>
          <p:cNvPr id="6" name="Picture 3"/>
          <p:cNvPicPr>
            <a:picLocks noChangeAspect="1" noChangeArrowheads="1"/>
          </p:cNvPicPr>
          <p:nvPr/>
        </p:nvPicPr>
        <p:blipFill>
          <a:blip r:embed="rId2"/>
          <a:srcRect/>
          <a:stretch>
            <a:fillRect/>
          </a:stretch>
        </p:blipFill>
        <p:spPr bwMode="auto">
          <a:xfrm>
            <a:off x="685800" y="1524000"/>
            <a:ext cx="2403566" cy="1828800"/>
          </a:xfrm>
          <a:prstGeom prst="rect">
            <a:avLst/>
          </a:prstGeom>
          <a:noFill/>
          <a:ln w="9525">
            <a:noFill/>
            <a:miter lim="800000"/>
            <a:headEnd/>
            <a:tailEnd/>
          </a:ln>
          <a:effectLst/>
        </p:spPr>
      </p:pic>
      <p:sp>
        <p:nvSpPr>
          <p:cNvPr id="7" name="Rectangle 6"/>
          <p:cNvSpPr/>
          <p:nvPr/>
        </p:nvSpPr>
        <p:spPr>
          <a:xfrm>
            <a:off x="3657600" y="1295400"/>
            <a:ext cx="42672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smtClean="0"/>
              <a:t>public static </a:t>
            </a:r>
            <a:r>
              <a:rPr lang="en-US" b="1" dirty="0" err="1" smtClean="0"/>
              <a:t>int</a:t>
            </a:r>
            <a:r>
              <a:rPr lang="en-US" b="1" dirty="0" smtClean="0"/>
              <a:t> </a:t>
            </a:r>
            <a:r>
              <a:rPr lang="en-US" dirty="0" smtClean="0"/>
              <a:t>factorial (</a:t>
            </a:r>
            <a:r>
              <a:rPr lang="en-US" b="1" dirty="0" err="1" smtClean="0"/>
              <a:t>int</a:t>
            </a:r>
            <a:r>
              <a:rPr lang="en-US" dirty="0" smtClean="0"/>
              <a:t> n) {</a:t>
            </a:r>
            <a:endParaRPr lang="en-US" b="1" dirty="0" smtClean="0"/>
          </a:p>
          <a:p>
            <a:pPr marL="0" lvl="2">
              <a:spcBef>
                <a:spcPct val="0"/>
              </a:spcBef>
            </a:pPr>
            <a:r>
              <a:rPr lang="en-US" b="1" dirty="0" smtClean="0"/>
              <a:t>	</a:t>
            </a:r>
            <a:r>
              <a:rPr lang="en-US" b="1" dirty="0" err="1" smtClean="0"/>
              <a:t>int</a:t>
            </a:r>
            <a:r>
              <a:rPr lang="en-US" dirty="0" smtClean="0"/>
              <a:t> product = 1;</a:t>
            </a:r>
          </a:p>
          <a:p>
            <a:pPr marL="0" lvl="2">
              <a:spcBef>
                <a:spcPct val="0"/>
              </a:spcBef>
            </a:pPr>
            <a:r>
              <a:rPr lang="en-US" b="1" dirty="0" smtClean="0"/>
              <a:t>	while</a:t>
            </a:r>
            <a:r>
              <a:rPr lang="en-US" dirty="0" smtClean="0"/>
              <a:t> (n &gt; 0) {</a:t>
            </a:r>
          </a:p>
          <a:p>
            <a:pPr marL="0" lvl="2">
              <a:spcBef>
                <a:spcPct val="0"/>
              </a:spcBef>
            </a:pPr>
            <a:r>
              <a:rPr lang="en-US" dirty="0" smtClean="0"/>
              <a:t>		product *= n;</a:t>
            </a:r>
          </a:p>
          <a:p>
            <a:pPr marL="0" lvl="2">
              <a:spcBef>
                <a:spcPct val="0"/>
              </a:spcBef>
            </a:pPr>
            <a:r>
              <a:rPr lang="en-US" dirty="0" smtClean="0"/>
              <a:t>		n -= 1;</a:t>
            </a:r>
          </a:p>
          <a:p>
            <a:pPr marL="0" lvl="2">
              <a:spcBef>
                <a:spcPct val="0"/>
              </a:spcBef>
            </a:pPr>
            <a:r>
              <a:rPr lang="en-US" dirty="0" smtClean="0"/>
              <a:t>	}</a:t>
            </a:r>
          </a:p>
          <a:p>
            <a:pPr marL="0" lvl="2">
              <a:spcBef>
                <a:spcPct val="0"/>
              </a:spcBef>
            </a:pPr>
            <a:r>
              <a:rPr lang="en-US" b="1" dirty="0" smtClean="0"/>
              <a:t>	return</a:t>
            </a:r>
            <a:r>
              <a:rPr lang="en-US" dirty="0" smtClean="0"/>
              <a:t> product;</a:t>
            </a:r>
          </a:p>
          <a:p>
            <a:pPr marL="0" lvl="2">
              <a:spcBef>
                <a:spcPct val="0"/>
              </a:spcBef>
            </a:pPr>
            <a:r>
              <a:rPr lang="en-US" dirty="0" smtClean="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Animated Shuttle</a:t>
            </a:r>
            <a:endParaRPr lang="en-US" dirty="0"/>
          </a:p>
        </p:txBody>
      </p:sp>
      <p:pic>
        <p:nvPicPr>
          <p:cNvPr id="1028" name="Picture 4"/>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2050"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3074"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4098"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5122"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6146"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7170"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8194"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Cumulative Assignment</a:t>
            </a:r>
            <a:endParaRPr lang="en-US" dirty="0"/>
          </a:p>
        </p:txBody>
      </p:sp>
      <p:sp>
        <p:nvSpPr>
          <p:cNvPr id="4" name="Rectangle 3"/>
          <p:cNvSpPr/>
          <p:nvPr/>
        </p:nvSpPr>
        <p:spPr>
          <a:xfrm>
            <a:off x="1905000" y="1447800"/>
            <a:ext cx="51054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dirty="0" err="1" smtClean="0"/>
              <a:t>int</a:t>
            </a:r>
            <a:r>
              <a:rPr lang="en-US" dirty="0" smtClean="0"/>
              <a:t> product = 1; </a:t>
            </a:r>
          </a:p>
          <a:p>
            <a:pPr marL="0" lvl="2">
              <a:spcBef>
                <a:spcPct val="0"/>
              </a:spcBef>
            </a:pPr>
            <a:r>
              <a:rPr lang="en-US" dirty="0" err="1" smtClean="0"/>
              <a:t>int</a:t>
            </a: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b="1" dirty="0" smtClean="0"/>
              <a:t>while</a:t>
            </a:r>
            <a:r>
              <a:rPr lang="en-US" dirty="0" smtClean="0"/>
              <a:t> (</a:t>
            </a:r>
            <a:r>
              <a:rPr lang="en-US" dirty="0" err="1" smtClean="0"/>
              <a:t>nextNum</a:t>
            </a:r>
            <a:r>
              <a:rPr lang="en-US" dirty="0" smtClean="0"/>
              <a:t> &gt;= 0) { </a:t>
            </a:r>
          </a:p>
          <a:p>
            <a:pPr marL="0" lvl="2">
              <a:spcBef>
                <a:spcPct val="0"/>
              </a:spcBef>
            </a:pPr>
            <a:r>
              <a:rPr lang="en-US" dirty="0" smtClean="0"/>
              <a:t>	product *= </a:t>
            </a:r>
            <a:r>
              <a:rPr lang="en-US" dirty="0" err="1" smtClean="0"/>
              <a:t>nextNum</a:t>
            </a:r>
            <a:r>
              <a:rPr lang="en-US" dirty="0" smtClean="0"/>
              <a:t>; </a:t>
            </a:r>
          </a:p>
          <a:p>
            <a:pPr marL="0" lvl="2">
              <a:spcBef>
                <a:spcPct val="0"/>
              </a:spcBef>
            </a:pP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dirty="0" smtClean="0"/>
              <a:t>}</a:t>
            </a:r>
          </a:p>
          <a:p>
            <a:pPr>
              <a:spcBef>
                <a:spcPct val="0"/>
              </a:spcBef>
            </a:pPr>
            <a:r>
              <a:rPr lang="en-US" dirty="0" smtClean="0"/>
              <a:t>print (product);</a:t>
            </a:r>
            <a:endParaRPr lang="en-US" sz="2400" dirty="0">
              <a:latin typeface="Courier New" pitchFamily="49" charset="0"/>
            </a:endParaRPr>
          </a:p>
        </p:txBody>
      </p:sp>
      <p:sp>
        <p:nvSpPr>
          <p:cNvPr id="6" name="Rectangle 5"/>
          <p:cNvSpPr/>
          <p:nvPr/>
        </p:nvSpPr>
        <p:spPr>
          <a:xfrm>
            <a:off x="2819400" y="2438400"/>
            <a:ext cx="2438400" cy="304800"/>
          </a:xfrm>
          <a:prstGeom prst="rect">
            <a:avLst/>
          </a:prstGeom>
          <a:noFill/>
          <a:ln w="38100"/>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7" name="Rectangle 6"/>
          <p:cNvSpPr/>
          <p:nvPr/>
        </p:nvSpPr>
        <p:spPr>
          <a:xfrm>
            <a:off x="304800" y="4191000"/>
            <a:ext cx="3200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product *= </a:t>
            </a:r>
            <a:r>
              <a:rPr lang="en-US" sz="1600" dirty="0" err="1" smtClean="0"/>
              <a:t>nextNum</a:t>
            </a:r>
            <a:r>
              <a:rPr lang="en-US" sz="1600" dirty="0" smtClean="0"/>
              <a:t>;</a:t>
            </a:r>
            <a:endParaRPr lang="en-US" sz="1600" dirty="0"/>
          </a:p>
        </p:txBody>
      </p:sp>
      <p:sp>
        <p:nvSpPr>
          <p:cNvPr id="8" name="Rectangle 7"/>
          <p:cNvSpPr/>
          <p:nvPr/>
        </p:nvSpPr>
        <p:spPr>
          <a:xfrm>
            <a:off x="4191000" y="4191000"/>
            <a:ext cx="434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product = product * </a:t>
            </a:r>
            <a:r>
              <a:rPr lang="en-US" sz="1600" dirty="0" err="1" smtClean="0"/>
              <a:t>nextNum</a:t>
            </a:r>
            <a:r>
              <a:rPr lang="en-US" sz="1600" dirty="0" smtClean="0"/>
              <a:t>;</a:t>
            </a:r>
            <a:endParaRPr lang="en-US" sz="1600" dirty="0"/>
          </a:p>
        </p:txBody>
      </p:sp>
      <p:cxnSp>
        <p:nvCxnSpPr>
          <p:cNvPr id="10" name="Straight Arrow Connector 9"/>
          <p:cNvCxnSpPr>
            <a:stCxn id="7" idx="3"/>
            <a:endCxn id="8" idx="1"/>
          </p:cNvCxnSpPr>
          <p:nvPr/>
        </p:nvCxnSpPr>
        <p:spPr>
          <a:xfrm>
            <a:off x="3505200" y="4419600"/>
            <a:ext cx="685800" cy="158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04800" y="4724400"/>
            <a:ext cx="3200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&lt;</a:t>
            </a:r>
            <a:r>
              <a:rPr lang="en-US" sz="1600" dirty="0" err="1" smtClean="0"/>
              <a:t>var</a:t>
            </a:r>
            <a:r>
              <a:rPr lang="en-US" sz="1600" dirty="0" smtClean="0"/>
              <a:t>&gt;  &lt;operator&gt;=  &lt;</a:t>
            </a:r>
            <a:r>
              <a:rPr lang="en-US" sz="1600" dirty="0" err="1" smtClean="0"/>
              <a:t>expr</a:t>
            </a:r>
            <a:r>
              <a:rPr lang="en-US" sz="1600" dirty="0" smtClean="0"/>
              <a:t>&gt;</a:t>
            </a:r>
            <a:endParaRPr lang="en-US" sz="1600" dirty="0"/>
          </a:p>
        </p:txBody>
      </p:sp>
      <p:sp>
        <p:nvSpPr>
          <p:cNvPr id="14" name="Rectangle 13"/>
          <p:cNvSpPr/>
          <p:nvPr/>
        </p:nvSpPr>
        <p:spPr>
          <a:xfrm>
            <a:off x="4191000" y="4724400"/>
            <a:ext cx="434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&lt;</a:t>
            </a:r>
            <a:r>
              <a:rPr lang="en-US" sz="1600" dirty="0" err="1" smtClean="0"/>
              <a:t>var</a:t>
            </a:r>
            <a:r>
              <a:rPr lang="en-US" sz="1600" dirty="0" smtClean="0"/>
              <a:t>&gt; = &lt;</a:t>
            </a:r>
            <a:r>
              <a:rPr lang="en-US" sz="1600" dirty="0" err="1" smtClean="0"/>
              <a:t>var</a:t>
            </a:r>
            <a:r>
              <a:rPr lang="en-US" sz="1600" dirty="0" smtClean="0"/>
              <a:t>&gt; &lt;operator&gt;  &lt;</a:t>
            </a:r>
            <a:r>
              <a:rPr lang="en-US" sz="1600" dirty="0" err="1" smtClean="0"/>
              <a:t>expr</a:t>
            </a:r>
            <a:r>
              <a:rPr lang="en-US" sz="1600" dirty="0" smtClean="0"/>
              <a:t>&gt;</a:t>
            </a:r>
            <a:endParaRPr lang="en-US" sz="1600" dirty="0"/>
          </a:p>
        </p:txBody>
      </p:sp>
      <p:cxnSp>
        <p:nvCxnSpPr>
          <p:cNvPr id="15" name="Straight Arrow Connector 14"/>
          <p:cNvCxnSpPr>
            <a:stCxn id="13" idx="3"/>
            <a:endCxn id="14" idx="1"/>
          </p:cNvCxnSpPr>
          <p:nvPr/>
        </p:nvCxnSpPr>
        <p:spPr>
          <a:xfrm>
            <a:off x="3505200" y="4953000"/>
            <a:ext cx="685800" cy="158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304800" y="5257800"/>
            <a:ext cx="3200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sum += num</a:t>
            </a:r>
            <a:endParaRPr lang="en-US" sz="1600" dirty="0"/>
          </a:p>
        </p:txBody>
      </p:sp>
      <p:sp>
        <p:nvSpPr>
          <p:cNvPr id="28" name="Rectangle 27"/>
          <p:cNvSpPr/>
          <p:nvPr/>
        </p:nvSpPr>
        <p:spPr>
          <a:xfrm>
            <a:off x="4191000" y="5257800"/>
            <a:ext cx="434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sum = </a:t>
            </a:r>
            <a:r>
              <a:rPr lang="en-US" sz="1600" dirty="0" err="1" smtClean="0"/>
              <a:t>sum+num</a:t>
            </a:r>
            <a:endParaRPr lang="en-US" sz="1600" dirty="0"/>
          </a:p>
        </p:txBody>
      </p:sp>
      <p:cxnSp>
        <p:nvCxnSpPr>
          <p:cNvPr id="29" name="Straight Arrow Connector 28"/>
          <p:cNvCxnSpPr>
            <a:stCxn id="27" idx="3"/>
            <a:endCxn id="28" idx="1"/>
          </p:cNvCxnSpPr>
          <p:nvPr/>
        </p:nvCxnSpPr>
        <p:spPr>
          <a:xfrm>
            <a:off x="3505200" y="5486400"/>
            <a:ext cx="685800" cy="1588"/>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3" grpId="0" animBg="1"/>
      <p:bldP spid="14" grpId="0" animBg="1"/>
      <p:bldP spid="27" grpId="0" animBg="1"/>
      <p:bldP spid="2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9218"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10242"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Animated Shuttle</a:t>
            </a:r>
            <a:endParaRPr lang="en-US" dirty="0"/>
          </a:p>
        </p:txBody>
      </p:sp>
      <p:pic>
        <p:nvPicPr>
          <p:cNvPr id="11266" name="Picture 2"/>
          <p:cNvPicPr>
            <a:picLocks noChangeAspect="1" noChangeArrowheads="1"/>
          </p:cNvPicPr>
          <p:nvPr/>
        </p:nvPicPr>
        <p:blipFill>
          <a:blip r:embed="rId2"/>
          <a:srcRect/>
          <a:stretch>
            <a:fillRect/>
          </a:stretch>
        </p:blipFill>
        <p:spPr bwMode="auto">
          <a:xfrm>
            <a:off x="2486025"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err="1" smtClean="0"/>
              <a:t>AnimateFromOrigin</a:t>
            </a:r>
            <a:r>
              <a:rPr lang="en-US" sz="3200" dirty="0" smtClean="0"/>
              <a:t> Semantics (Edit)</a:t>
            </a:r>
            <a:endParaRPr lang="en-US" dirty="0"/>
          </a:p>
        </p:txBody>
      </p:sp>
      <p:sp>
        <p:nvSpPr>
          <p:cNvPr id="5" name="Content Placeholder 4"/>
          <p:cNvSpPr>
            <a:spLocks noGrp="1"/>
          </p:cNvSpPr>
          <p:nvPr>
            <p:ph sz="quarter" idx="1"/>
          </p:nvPr>
        </p:nvSpPr>
        <p:spPr/>
        <p:txBody>
          <a:bodyPr/>
          <a:lstStyle/>
          <a:p>
            <a:r>
              <a:rPr lang="en-US" dirty="0" smtClean="0"/>
              <a:t>Basic Idea: Should animate from origin to current location</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err="1" smtClean="0"/>
              <a:t>AnimateFromOrigin</a:t>
            </a:r>
            <a:r>
              <a:rPr lang="en-US" sz="3200" dirty="0" smtClean="0"/>
              <a:t> Semantics</a:t>
            </a:r>
            <a:endParaRPr lang="en-US" dirty="0"/>
          </a:p>
        </p:txBody>
      </p:sp>
      <p:sp>
        <p:nvSpPr>
          <p:cNvPr id="5" name="Content Placeholder 4"/>
          <p:cNvSpPr>
            <a:spLocks noGrp="1"/>
          </p:cNvSpPr>
          <p:nvPr>
            <p:ph sz="quarter" idx="1"/>
          </p:nvPr>
        </p:nvSpPr>
        <p:spPr/>
        <p:txBody>
          <a:bodyPr/>
          <a:lstStyle/>
          <a:p>
            <a:r>
              <a:rPr lang="en-US" dirty="0" smtClean="0"/>
              <a:t>Basic Idea: Should animate from origin to current location</a:t>
            </a:r>
          </a:p>
          <a:p>
            <a:r>
              <a:rPr lang="en-US" dirty="0" smtClean="0"/>
              <a:t>Should move to origin</a:t>
            </a:r>
          </a:p>
          <a:p>
            <a:r>
              <a:rPr lang="en-US" dirty="0" smtClean="0"/>
              <a:t>Should animate first in Y direction to current Y</a:t>
            </a:r>
          </a:p>
          <a:p>
            <a:r>
              <a:rPr lang="en-US" dirty="0" smtClean="0"/>
              <a:t>Next should animate in X direction to current X</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Animating to a Destination Location</a:t>
            </a:r>
            <a:endParaRPr lang="en-US" dirty="0"/>
          </a:p>
        </p:txBody>
      </p:sp>
      <p:sp>
        <p:nvSpPr>
          <p:cNvPr id="5" name="Content Placeholder 4"/>
          <p:cNvSpPr>
            <a:spLocks noGrp="1"/>
          </p:cNvSpPr>
          <p:nvPr>
            <p:ph sz="quarter" idx="1"/>
          </p:nvPr>
        </p:nvSpPr>
        <p:spPr/>
        <p:txBody>
          <a:bodyPr/>
          <a:lstStyle/>
          <a:p>
            <a:pPr marL="609600" indent="-609600">
              <a:lnSpc>
                <a:spcPct val="90000"/>
              </a:lnSpc>
              <a:buFontTx/>
              <a:buAutoNum type="arabicPeriod"/>
            </a:pPr>
            <a:r>
              <a:rPr lang="en-US" dirty="0" smtClean="0"/>
              <a:t>Should move a constant distance in straight line to destination</a:t>
            </a:r>
          </a:p>
          <a:p>
            <a:pPr marL="609600" indent="-609600">
              <a:lnSpc>
                <a:spcPct val="90000"/>
              </a:lnSpc>
              <a:buFontTx/>
              <a:buAutoNum type="arabicPeriod"/>
            </a:pPr>
            <a:r>
              <a:rPr lang="en-US" dirty="0" smtClean="0"/>
              <a:t>Go back to 1 if location not reached</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Animating to a Destination Location</a:t>
            </a:r>
            <a:endParaRPr lang="en-US" dirty="0"/>
          </a:p>
        </p:txBody>
      </p:sp>
      <p:sp>
        <p:nvSpPr>
          <p:cNvPr id="5" name="Content Placeholder 4"/>
          <p:cNvSpPr>
            <a:spLocks noGrp="1"/>
          </p:cNvSpPr>
          <p:nvPr>
            <p:ph sz="quarter" idx="1"/>
          </p:nvPr>
        </p:nvSpPr>
        <p:spPr/>
        <p:txBody>
          <a:bodyPr/>
          <a:lstStyle/>
          <a:p>
            <a:pPr marL="609600" indent="-609600">
              <a:buFontTx/>
              <a:buAutoNum type="arabicPeriod"/>
            </a:pPr>
            <a:r>
              <a:rPr lang="en-US" dirty="0" smtClean="0"/>
              <a:t>Should move a constant distance in straight line to destination</a:t>
            </a:r>
          </a:p>
          <a:p>
            <a:pPr marL="609600" indent="-609600">
              <a:buFontTx/>
              <a:buAutoNum type="arabicPeriod"/>
            </a:pPr>
            <a:r>
              <a:rPr lang="en-US" dirty="0" smtClean="0"/>
              <a:t>Should pause for time defined by </a:t>
            </a:r>
            <a:r>
              <a:rPr lang="en-US" dirty="0" err="1" smtClean="0"/>
              <a:t>animationPauseTime</a:t>
            </a:r>
            <a:r>
              <a:rPr lang="en-US" dirty="0" smtClean="0"/>
              <a:t> property</a:t>
            </a:r>
          </a:p>
          <a:p>
            <a:pPr marL="609600" indent="-609600">
              <a:buFontTx/>
              <a:buAutoNum type="arabicPeriod"/>
            </a:pPr>
            <a:r>
              <a:rPr lang="en-US" dirty="0" smtClean="0"/>
              <a:t>Go back to 1 if location not reached</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Pausing Program</a:t>
            </a:r>
            <a:endParaRPr lang="en-US" dirty="0"/>
          </a:p>
        </p:txBody>
      </p:sp>
      <p:sp>
        <p:nvSpPr>
          <p:cNvPr id="5" name="Content Placeholder 4"/>
          <p:cNvSpPr>
            <a:spLocks noGrp="1"/>
          </p:cNvSpPr>
          <p:nvPr>
            <p:ph sz="quarter" idx="1"/>
          </p:nvPr>
        </p:nvSpPr>
        <p:spPr>
          <a:xfrm>
            <a:off x="457200" y="3886200"/>
            <a:ext cx="7924800" cy="2587752"/>
          </a:xfrm>
        </p:spPr>
        <p:txBody>
          <a:bodyPr/>
          <a:lstStyle/>
          <a:p>
            <a:pPr>
              <a:lnSpc>
                <a:spcPct val="90000"/>
              </a:lnSpc>
            </a:pPr>
            <a:r>
              <a:rPr lang="en-US" dirty="0" smtClean="0"/>
              <a:t>ASSIGNMENT_TIME different on different computers!</a:t>
            </a:r>
          </a:p>
          <a:p>
            <a:pPr>
              <a:lnSpc>
                <a:spcPct val="90000"/>
              </a:lnSpc>
            </a:pPr>
            <a:r>
              <a:rPr lang="en-US" dirty="0" smtClean="0"/>
              <a:t>Unnecessarily using the CPU (Busy Waiting)</a:t>
            </a:r>
          </a:p>
          <a:p>
            <a:pPr>
              <a:lnSpc>
                <a:spcPct val="90000"/>
              </a:lnSpc>
            </a:pPr>
            <a:r>
              <a:rPr lang="en-US" dirty="0" smtClean="0"/>
              <a:t>Need the OS to suspend to put to sleep program for pause time</a:t>
            </a:r>
            <a:endParaRPr lang="en-US" dirty="0"/>
          </a:p>
        </p:txBody>
      </p:sp>
      <p:sp>
        <p:nvSpPr>
          <p:cNvPr id="7" name="Rectangle 6"/>
          <p:cNvSpPr/>
          <p:nvPr/>
        </p:nvSpPr>
        <p:spPr>
          <a:xfrm>
            <a:off x="609600" y="1219200"/>
            <a:ext cx="7772400" cy="2514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90000"/>
              </a:lnSpc>
              <a:buFontTx/>
              <a:buNone/>
            </a:pPr>
            <a:r>
              <a:rPr lang="en-US" b="1" dirty="0" smtClean="0"/>
              <a:t>void</a:t>
            </a:r>
            <a:r>
              <a:rPr lang="en-US" dirty="0" smtClean="0"/>
              <a:t> sleep (</a:t>
            </a:r>
            <a:r>
              <a:rPr lang="en-US" b="1" dirty="0" err="1" smtClean="0"/>
              <a:t>int</a:t>
            </a:r>
            <a:r>
              <a:rPr lang="en-US" dirty="0" smtClean="0"/>
              <a:t> </a:t>
            </a:r>
            <a:r>
              <a:rPr lang="en-US" dirty="0" err="1" smtClean="0"/>
              <a:t>pauseTime</a:t>
            </a:r>
            <a:r>
              <a:rPr lang="en-US" dirty="0" smtClean="0"/>
              <a:t>) {</a:t>
            </a:r>
          </a:p>
          <a:p>
            <a:pPr>
              <a:lnSpc>
                <a:spcPct val="90000"/>
              </a:lnSpc>
              <a:buFontTx/>
              <a:buNone/>
            </a:pPr>
            <a:r>
              <a:rPr lang="en-US" b="1" dirty="0" err="1" smtClean="0"/>
              <a:t>int</a:t>
            </a:r>
            <a:r>
              <a:rPr lang="en-US" dirty="0" smtClean="0"/>
              <a:t> </a:t>
            </a:r>
            <a:r>
              <a:rPr lang="en-US" dirty="0" err="1" smtClean="0"/>
              <a:t>numberOfAssignments</a:t>
            </a:r>
            <a:r>
              <a:rPr lang="en-US" dirty="0" smtClean="0"/>
              <a:t> = </a:t>
            </a:r>
            <a:r>
              <a:rPr lang="en-US" dirty="0" err="1" smtClean="0"/>
              <a:t>pauseTime</a:t>
            </a:r>
            <a:r>
              <a:rPr lang="en-US" dirty="0" smtClean="0"/>
              <a:t>; //ASSIGNMENT_TIME;</a:t>
            </a:r>
          </a:p>
          <a:p>
            <a:pPr>
              <a:lnSpc>
                <a:spcPct val="90000"/>
              </a:lnSpc>
              <a:buFontTx/>
              <a:buNone/>
            </a:pPr>
            <a:endParaRPr lang="en-US" b="1" dirty="0" smtClean="0"/>
          </a:p>
          <a:p>
            <a:pPr>
              <a:lnSpc>
                <a:spcPct val="90000"/>
              </a:lnSpc>
              <a:buFontTx/>
              <a:buNone/>
            </a:pPr>
            <a:r>
              <a:rPr lang="en-US" b="1" dirty="0" smtClean="0"/>
              <a:t>for</a:t>
            </a:r>
            <a:r>
              <a:rPr lang="en-US" dirty="0" smtClean="0"/>
              <a:t> (</a:t>
            </a:r>
            <a:r>
              <a:rPr lang="en-US" b="1" dirty="0" err="1" smtClean="0"/>
              <a:t>int</a:t>
            </a:r>
            <a:r>
              <a:rPr lang="en-US" dirty="0" smtClean="0"/>
              <a:t> </a:t>
            </a:r>
            <a:r>
              <a:rPr lang="en-US" dirty="0" err="1" smtClean="0"/>
              <a:t>i</a:t>
            </a:r>
            <a:r>
              <a:rPr lang="en-US" dirty="0" smtClean="0"/>
              <a:t> = 0; </a:t>
            </a:r>
            <a:r>
              <a:rPr lang="en-US" dirty="0" err="1" smtClean="0"/>
              <a:t>i</a:t>
            </a:r>
            <a:r>
              <a:rPr lang="en-US" dirty="0" smtClean="0"/>
              <a:t> &lt; </a:t>
            </a:r>
            <a:r>
              <a:rPr lang="en-US" dirty="0" err="1" smtClean="0"/>
              <a:t>numberOfAssignments</a:t>
            </a:r>
            <a:r>
              <a:rPr lang="en-US" dirty="0" smtClean="0"/>
              <a:t>; </a:t>
            </a:r>
            <a:r>
              <a:rPr lang="en-US" dirty="0" err="1" smtClean="0"/>
              <a:t>i</a:t>
            </a:r>
            <a:r>
              <a:rPr lang="en-US" dirty="0" smtClean="0"/>
              <a:t>++) {</a:t>
            </a:r>
          </a:p>
          <a:p>
            <a:pPr>
              <a:lnSpc>
                <a:spcPct val="90000"/>
              </a:lnSpc>
              <a:buFontTx/>
              <a:buNone/>
            </a:pPr>
            <a:r>
              <a:rPr lang="en-US" dirty="0" smtClean="0"/>
              <a:t>	</a:t>
            </a:r>
            <a:r>
              <a:rPr lang="en-US" dirty="0" err="1" smtClean="0"/>
              <a:t>int</a:t>
            </a:r>
            <a:r>
              <a:rPr lang="en-US" dirty="0" smtClean="0"/>
              <a:t> dummy = 0; // nonsense assignment</a:t>
            </a:r>
          </a:p>
          <a:p>
            <a:pPr>
              <a:lnSpc>
                <a:spcPct val="90000"/>
              </a:lnSpc>
              <a:buFontTx/>
              <a:buNone/>
            </a:pPr>
            <a:r>
              <a:rPr lang="en-US" dirty="0" smtClean="0"/>
              <a:t>}</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Pausing Program</a:t>
            </a:r>
            <a:endParaRPr lang="en-US" dirty="0"/>
          </a:p>
        </p:txBody>
      </p:sp>
      <p:sp>
        <p:nvSpPr>
          <p:cNvPr id="7" name="Rectangle 6"/>
          <p:cNvSpPr/>
          <p:nvPr/>
        </p:nvSpPr>
        <p:spPr>
          <a:xfrm>
            <a:off x="609600" y="1219200"/>
            <a:ext cx="7772400" cy="2514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80000"/>
              </a:lnSpc>
              <a:buFontTx/>
              <a:buNone/>
            </a:pPr>
            <a:r>
              <a:rPr lang="en-US" b="1" dirty="0" smtClean="0"/>
              <a:t>void</a:t>
            </a:r>
            <a:r>
              <a:rPr lang="en-US" dirty="0" smtClean="0"/>
              <a:t> sleep(</a:t>
            </a:r>
            <a:r>
              <a:rPr lang="en-US" b="1" dirty="0" err="1" smtClean="0"/>
              <a:t>int</a:t>
            </a:r>
            <a:r>
              <a:rPr lang="en-US" dirty="0" smtClean="0"/>
              <a:t> </a:t>
            </a:r>
            <a:r>
              <a:rPr lang="en-US" dirty="0" err="1" smtClean="0"/>
              <a:t>pauseTime</a:t>
            </a:r>
            <a:r>
              <a:rPr lang="en-US" dirty="0" smtClean="0"/>
              <a:t>) {</a:t>
            </a:r>
          </a:p>
          <a:p>
            <a:pPr marL="609600" indent="-609600">
              <a:lnSpc>
                <a:spcPct val="80000"/>
              </a:lnSpc>
              <a:buFontTx/>
              <a:buNone/>
            </a:pPr>
            <a:r>
              <a:rPr lang="en-US" b="1" dirty="0" smtClean="0"/>
              <a:t>	try</a:t>
            </a:r>
            <a:r>
              <a:rPr lang="en-US" dirty="0" smtClean="0"/>
              <a:t> {</a:t>
            </a:r>
          </a:p>
          <a:p>
            <a:pPr marL="609600" indent="-609600">
              <a:lnSpc>
                <a:spcPct val="80000"/>
              </a:lnSpc>
              <a:buFontTx/>
              <a:buNone/>
            </a:pPr>
            <a:r>
              <a:rPr lang="en-US" dirty="0" smtClean="0"/>
              <a:t>		// OS suspends program for </a:t>
            </a:r>
            <a:r>
              <a:rPr lang="en-US" dirty="0" err="1" smtClean="0"/>
              <a:t>pauseTime</a:t>
            </a:r>
            <a:endParaRPr lang="en-US" dirty="0" smtClean="0"/>
          </a:p>
          <a:p>
            <a:pPr marL="609600" indent="-609600">
              <a:lnSpc>
                <a:spcPct val="80000"/>
              </a:lnSpc>
              <a:buFontTx/>
              <a:buNone/>
            </a:pPr>
            <a:r>
              <a:rPr lang="en-US" dirty="0" smtClean="0"/>
              <a:t>		</a:t>
            </a:r>
            <a:r>
              <a:rPr lang="en-US" dirty="0" err="1" smtClean="0"/>
              <a:t>Thread.sleep</a:t>
            </a:r>
            <a:r>
              <a:rPr lang="en-US" dirty="0" smtClean="0"/>
              <a:t>(</a:t>
            </a:r>
            <a:r>
              <a:rPr lang="en-US" dirty="0" err="1" smtClean="0"/>
              <a:t>pauseTime</a:t>
            </a:r>
            <a:r>
              <a:rPr lang="en-US" dirty="0" smtClean="0"/>
              <a:t>); </a:t>
            </a:r>
          </a:p>
          <a:p>
            <a:pPr marL="609600" indent="-609600">
              <a:lnSpc>
                <a:spcPct val="80000"/>
              </a:lnSpc>
              <a:buFontTx/>
              <a:buNone/>
            </a:pPr>
            <a:r>
              <a:rPr lang="en-US" dirty="0" smtClean="0"/>
              <a:t>	} </a:t>
            </a:r>
            <a:r>
              <a:rPr lang="en-US" b="1" dirty="0" smtClean="0"/>
              <a:t>catch</a:t>
            </a:r>
            <a:r>
              <a:rPr lang="en-US" dirty="0" smtClean="0"/>
              <a:t> (Exception e) {</a:t>
            </a:r>
          </a:p>
          <a:p>
            <a:pPr marL="609600" indent="-609600">
              <a:lnSpc>
                <a:spcPct val="80000"/>
              </a:lnSpc>
              <a:buFontTx/>
              <a:buNone/>
            </a:pPr>
            <a:r>
              <a:rPr lang="en-US" dirty="0" smtClean="0"/>
              <a:t>		// program may be forcibly interrupted while sleeping</a:t>
            </a:r>
          </a:p>
          <a:p>
            <a:pPr marL="609600" indent="-609600">
              <a:lnSpc>
                <a:spcPct val="80000"/>
              </a:lnSpc>
              <a:buFontTx/>
              <a:buNone/>
            </a:pPr>
            <a:r>
              <a:rPr lang="en-US" dirty="0" smtClean="0"/>
              <a:t>		</a:t>
            </a:r>
            <a:r>
              <a:rPr lang="en-US" dirty="0" err="1" smtClean="0"/>
              <a:t>e.printStackTrace</a:t>
            </a:r>
            <a:r>
              <a:rPr lang="en-US" dirty="0" smtClean="0"/>
              <a:t>();</a:t>
            </a:r>
          </a:p>
          <a:p>
            <a:pPr marL="609600" indent="-609600">
              <a:lnSpc>
                <a:spcPct val="80000"/>
              </a:lnSpc>
              <a:buFontTx/>
              <a:buNone/>
            </a:pPr>
            <a:r>
              <a:rPr lang="en-US" dirty="0" smtClean="0"/>
              <a:t>	  };</a:t>
            </a:r>
          </a:p>
          <a:p>
            <a:pPr marL="609600" indent="-609600">
              <a:lnSpc>
                <a:spcPct val="80000"/>
              </a:lnSpc>
              <a:buFontTx/>
              <a:buNone/>
            </a:pPr>
            <a:r>
              <a:rPr lang="en-US" dirty="0" smtClean="0"/>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Pause Time Property (Edit)</a:t>
            </a:r>
            <a:endParaRPr lang="en-US" dirty="0"/>
          </a:p>
        </p:txBody>
      </p:sp>
      <p:sp>
        <p:nvSpPr>
          <p:cNvPr id="7" name="Rectangle 6"/>
          <p:cNvSpPr/>
          <p:nvPr/>
        </p:nvSpPr>
        <p:spPr>
          <a:xfrm>
            <a:off x="609600" y="1219200"/>
            <a:ext cx="7772400" cy="2514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90000"/>
              </a:lnSpc>
              <a:buFontTx/>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Positive Numbers</a:t>
            </a:r>
            <a:endParaRPr lang="en-US" dirty="0"/>
          </a:p>
        </p:txBody>
      </p:sp>
      <p:sp>
        <p:nvSpPr>
          <p:cNvPr id="4" name="Rectangle 3"/>
          <p:cNvSpPr/>
          <p:nvPr/>
        </p:nvSpPr>
        <p:spPr>
          <a:xfrm>
            <a:off x="1905000" y="1752600"/>
            <a:ext cx="51054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t>int</a:t>
            </a:r>
            <a:r>
              <a:rPr lang="en-US" dirty="0" smtClean="0"/>
              <a:t> product = 1; </a:t>
            </a:r>
          </a:p>
          <a:p>
            <a:pPr marL="0" lvl="2">
              <a:spcBef>
                <a:spcPct val="0"/>
              </a:spcBef>
            </a:pPr>
            <a:r>
              <a:rPr lang="en-US" b="1" dirty="0" err="1" smtClean="0"/>
              <a:t>int</a:t>
            </a: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b="1" dirty="0" smtClean="0"/>
              <a:t>while</a:t>
            </a:r>
            <a:r>
              <a:rPr lang="en-US" dirty="0" smtClean="0"/>
              <a:t> (</a:t>
            </a:r>
            <a:r>
              <a:rPr lang="en-US" dirty="0" err="1" smtClean="0"/>
              <a:t>nextNum</a:t>
            </a:r>
            <a:r>
              <a:rPr lang="en-US" dirty="0" smtClean="0"/>
              <a:t> &gt;= 0) { </a:t>
            </a:r>
          </a:p>
          <a:p>
            <a:pPr marL="0" lvl="2">
              <a:spcBef>
                <a:spcPct val="0"/>
              </a:spcBef>
            </a:pPr>
            <a:r>
              <a:rPr lang="en-US" dirty="0" smtClean="0"/>
              <a:t>	product *= </a:t>
            </a:r>
            <a:r>
              <a:rPr lang="en-US" dirty="0" err="1" smtClean="0"/>
              <a:t>nextNum</a:t>
            </a:r>
            <a:r>
              <a:rPr lang="en-US" dirty="0" smtClean="0"/>
              <a:t>; </a:t>
            </a:r>
          </a:p>
          <a:p>
            <a:pPr marL="0" lvl="2">
              <a:spcBef>
                <a:spcPct val="0"/>
              </a:spcBef>
            </a:pP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dirty="0" smtClean="0"/>
              <a:t>}</a:t>
            </a:r>
          </a:p>
          <a:p>
            <a:pPr>
              <a:spcBef>
                <a:spcPct val="0"/>
              </a:spcBef>
            </a:pPr>
            <a:r>
              <a:rPr lang="en-US" dirty="0" smtClean="0"/>
              <a:t>print(product);</a:t>
            </a:r>
            <a:endParaRPr lang="en-US" sz="2400" dirty="0">
              <a:latin typeface="Courier New" pitchFamily="49" charset="0"/>
            </a:endParaRPr>
          </a:p>
        </p:txBody>
      </p:sp>
      <p:pic>
        <p:nvPicPr>
          <p:cNvPr id="5" name="Picture 2"/>
          <p:cNvPicPr>
            <a:picLocks noChangeAspect="1" noChangeArrowheads="1"/>
          </p:cNvPicPr>
          <p:nvPr/>
        </p:nvPicPr>
        <p:blipFill>
          <a:blip r:embed="rId2"/>
          <a:srcRect/>
          <a:stretch>
            <a:fillRect/>
          </a:stretch>
        </p:blipFill>
        <p:spPr bwMode="auto">
          <a:xfrm>
            <a:off x="2209800" y="4343400"/>
            <a:ext cx="4513277" cy="182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Pause Time Property</a:t>
            </a:r>
            <a:endParaRPr lang="en-US" dirty="0"/>
          </a:p>
        </p:txBody>
      </p:sp>
      <p:sp>
        <p:nvSpPr>
          <p:cNvPr id="7" name="Rectangle 6"/>
          <p:cNvSpPr/>
          <p:nvPr/>
        </p:nvSpPr>
        <p:spPr>
          <a:xfrm>
            <a:off x="609600" y="1219200"/>
            <a:ext cx="7772400" cy="2514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90000"/>
              </a:lnSpc>
              <a:buFontTx/>
              <a:buNone/>
            </a:pPr>
            <a:r>
              <a:rPr lang="en-US" b="1" dirty="0" err="1" smtClean="0"/>
              <a:t>int</a:t>
            </a:r>
            <a:r>
              <a:rPr lang="en-US" dirty="0" smtClean="0"/>
              <a:t> </a:t>
            </a:r>
            <a:r>
              <a:rPr lang="en-US" dirty="0" err="1" smtClean="0"/>
              <a:t>animationPauseTime</a:t>
            </a:r>
            <a:r>
              <a:rPr lang="en-US" dirty="0" smtClean="0"/>
              <a:t>;</a:t>
            </a:r>
          </a:p>
          <a:p>
            <a:pPr marL="609600" indent="-609600">
              <a:lnSpc>
                <a:spcPct val="90000"/>
              </a:lnSpc>
              <a:buFontTx/>
              <a:buNone/>
            </a:pPr>
            <a:endParaRPr lang="en-US" dirty="0" smtClean="0"/>
          </a:p>
          <a:p>
            <a:pPr marL="609600" indent="-609600">
              <a:lnSpc>
                <a:spcPct val="90000"/>
              </a:lnSpc>
              <a:buFontTx/>
              <a:buNone/>
            </a:pPr>
            <a:r>
              <a:rPr lang="en-US" b="1" dirty="0" smtClean="0"/>
              <a:t>public </a:t>
            </a:r>
            <a:r>
              <a:rPr lang="en-US" b="1" dirty="0" err="1" smtClean="0"/>
              <a:t>int</a:t>
            </a:r>
            <a:r>
              <a:rPr lang="en-US" b="1" dirty="0" smtClean="0"/>
              <a:t> </a:t>
            </a:r>
            <a:r>
              <a:rPr lang="en-US" dirty="0" err="1" smtClean="0"/>
              <a:t>getAnimationPauseTime</a:t>
            </a:r>
            <a:r>
              <a:rPr lang="en-US" dirty="0" smtClean="0"/>
              <a:t>() {</a:t>
            </a:r>
          </a:p>
          <a:p>
            <a:pPr marL="609600" indent="-609600">
              <a:lnSpc>
                <a:spcPct val="90000"/>
              </a:lnSpc>
              <a:buFontTx/>
              <a:buNone/>
            </a:pPr>
            <a:r>
              <a:rPr lang="en-US" dirty="0" smtClean="0"/>
              <a:t>	</a:t>
            </a:r>
            <a:r>
              <a:rPr lang="en-US" b="1" dirty="0" smtClean="0"/>
              <a:t>return</a:t>
            </a:r>
            <a:r>
              <a:rPr lang="en-US" dirty="0" smtClean="0"/>
              <a:t> </a:t>
            </a:r>
            <a:r>
              <a:rPr lang="en-US" dirty="0" err="1" smtClean="0"/>
              <a:t>animationPauseTime</a:t>
            </a:r>
            <a:r>
              <a:rPr lang="en-US" dirty="0" smtClean="0"/>
              <a:t>;</a:t>
            </a:r>
          </a:p>
          <a:p>
            <a:pPr marL="609600" indent="-609600">
              <a:lnSpc>
                <a:spcPct val="90000"/>
              </a:lnSpc>
              <a:buFontTx/>
              <a:buNone/>
            </a:pPr>
            <a:r>
              <a:rPr lang="en-US" dirty="0" smtClean="0"/>
              <a:t>}</a:t>
            </a:r>
          </a:p>
          <a:p>
            <a:pPr marL="609600" indent="-609600">
              <a:lnSpc>
                <a:spcPct val="90000"/>
              </a:lnSpc>
              <a:buFontTx/>
              <a:buNone/>
            </a:pPr>
            <a:r>
              <a:rPr lang="en-US" dirty="0" smtClean="0"/>
              <a:t>	</a:t>
            </a:r>
          </a:p>
          <a:p>
            <a:pPr marL="609600" indent="-609600">
              <a:lnSpc>
                <a:spcPct val="90000"/>
              </a:lnSpc>
              <a:buFontTx/>
              <a:buNone/>
            </a:pPr>
            <a:r>
              <a:rPr lang="en-US" b="1" dirty="0" smtClean="0"/>
              <a:t>public void </a:t>
            </a:r>
            <a:r>
              <a:rPr lang="en-US" dirty="0" err="1" smtClean="0"/>
              <a:t>setAnimationPauseTime</a:t>
            </a:r>
            <a:r>
              <a:rPr lang="en-US" dirty="0" smtClean="0"/>
              <a:t>(</a:t>
            </a:r>
            <a:r>
              <a:rPr lang="en-US" b="1" dirty="0" err="1" smtClean="0"/>
              <a:t>int</a:t>
            </a:r>
            <a:r>
              <a:rPr lang="en-US" dirty="0" smtClean="0"/>
              <a:t> </a:t>
            </a:r>
            <a:r>
              <a:rPr lang="en-US" dirty="0" err="1" smtClean="0"/>
              <a:t>newVal</a:t>
            </a:r>
            <a:r>
              <a:rPr lang="en-US" dirty="0" smtClean="0"/>
              <a:t>) {</a:t>
            </a:r>
          </a:p>
          <a:p>
            <a:pPr marL="609600" indent="-609600">
              <a:lnSpc>
                <a:spcPct val="90000"/>
              </a:lnSpc>
              <a:buFontTx/>
              <a:buNone/>
            </a:pPr>
            <a:r>
              <a:rPr lang="en-US" dirty="0" smtClean="0"/>
              <a:t>	</a:t>
            </a:r>
            <a:r>
              <a:rPr lang="en-US" dirty="0" err="1" smtClean="0"/>
              <a:t>animationPauseTime</a:t>
            </a:r>
            <a:r>
              <a:rPr lang="en-US" dirty="0" smtClean="0"/>
              <a:t> = </a:t>
            </a:r>
            <a:r>
              <a:rPr lang="en-US" dirty="0" err="1" smtClean="0"/>
              <a:t>newVal</a:t>
            </a:r>
            <a:r>
              <a:rPr lang="en-US" dirty="0" smtClean="0"/>
              <a:t>;</a:t>
            </a:r>
          </a:p>
          <a:p>
            <a:pPr marL="609600" indent="-609600">
              <a:lnSpc>
                <a:spcPct val="90000"/>
              </a:lnSpc>
              <a:buFontTx/>
              <a:buNone/>
            </a:pPr>
            <a:r>
              <a:rPr lang="en-US" dirty="0" smtClean="0"/>
              <a:t>}</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Animating Code (Edit)</a:t>
            </a:r>
            <a:endParaRPr lang="en-US" dirty="0"/>
          </a:p>
        </p:txBody>
      </p:sp>
      <p:sp>
        <p:nvSpPr>
          <p:cNvPr id="7" name="Rectangle 6"/>
          <p:cNvSpPr/>
          <p:nvPr/>
        </p:nvSpPr>
        <p:spPr>
          <a:xfrm>
            <a:off x="609600" y="1219200"/>
            <a:ext cx="7772400" cy="5410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80000"/>
              </a:lnSpc>
              <a:buFontTx/>
              <a:buNone/>
            </a:pPr>
            <a:r>
              <a:rPr lang="en-US" b="1" dirty="0" smtClean="0"/>
              <a:t>public void </a:t>
            </a:r>
            <a:r>
              <a:rPr lang="en-US" dirty="0" err="1" smtClean="0"/>
              <a:t>animateFromOrigin</a:t>
            </a:r>
            <a:r>
              <a:rPr lang="en-US" dirty="0" smtClean="0"/>
              <a:t>() {</a:t>
            </a:r>
          </a:p>
          <a:p>
            <a:pPr marL="609600" indent="-609600">
              <a:lnSpc>
                <a:spcPct val="80000"/>
              </a:lnSpc>
              <a:buFontTx/>
              <a:buNone/>
            </a:pPr>
            <a:r>
              <a:rPr lang="en-US" dirty="0" smtClean="0"/>
              <a:t>	</a:t>
            </a:r>
          </a:p>
          <a:p>
            <a:pPr marL="609600" indent="-609600">
              <a:lnSpc>
                <a:spcPct val="80000"/>
              </a:lnSpc>
              <a:buFontTx/>
              <a:buNone/>
            </a:pPr>
            <a:r>
              <a:rPr lang="en-US" dirty="0" smtClean="0"/>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Animating Code</a:t>
            </a:r>
            <a:endParaRPr lang="en-US" dirty="0"/>
          </a:p>
        </p:txBody>
      </p:sp>
      <p:sp>
        <p:nvSpPr>
          <p:cNvPr id="7" name="Rectangle 6"/>
          <p:cNvSpPr/>
          <p:nvPr/>
        </p:nvSpPr>
        <p:spPr>
          <a:xfrm>
            <a:off x="609600" y="1219200"/>
            <a:ext cx="7772400" cy="5410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80000"/>
              </a:lnSpc>
              <a:buFontTx/>
              <a:buNone/>
            </a:pPr>
            <a:r>
              <a:rPr lang="en-US" b="1" dirty="0" smtClean="0"/>
              <a:t>public synchronized void </a:t>
            </a:r>
            <a:r>
              <a:rPr lang="en-US" dirty="0" err="1" smtClean="0"/>
              <a:t>animateFromOrigin</a:t>
            </a:r>
            <a:r>
              <a:rPr lang="en-US" dirty="0" smtClean="0"/>
              <a:t>() {		</a:t>
            </a:r>
          </a:p>
          <a:p>
            <a:pPr marL="609600" indent="-609600">
              <a:lnSpc>
                <a:spcPct val="80000"/>
              </a:lnSpc>
              <a:buFontTx/>
              <a:buNone/>
            </a:pPr>
            <a:r>
              <a:rPr lang="en-US" dirty="0" smtClean="0"/>
              <a:t>	</a:t>
            </a:r>
            <a:r>
              <a:rPr lang="en-US" b="1" dirty="0" err="1" smtClean="0"/>
              <a:t>int</a:t>
            </a:r>
            <a:r>
              <a:rPr lang="en-US" dirty="0" smtClean="0"/>
              <a:t> </a:t>
            </a:r>
            <a:r>
              <a:rPr lang="en-US" dirty="0" err="1" smtClean="0"/>
              <a:t>curX</a:t>
            </a:r>
            <a:r>
              <a:rPr lang="en-US" dirty="0" smtClean="0"/>
              <a:t> = 0;</a:t>
            </a:r>
          </a:p>
          <a:p>
            <a:pPr marL="609600" indent="-609600">
              <a:lnSpc>
                <a:spcPct val="80000"/>
              </a:lnSpc>
              <a:buFontTx/>
              <a:buNone/>
            </a:pPr>
            <a:r>
              <a:rPr lang="en-US" dirty="0" smtClean="0"/>
              <a:t>	</a:t>
            </a:r>
            <a:r>
              <a:rPr lang="en-US" b="1" dirty="0" err="1" smtClean="0"/>
              <a:t>int</a:t>
            </a:r>
            <a:r>
              <a:rPr lang="en-US" dirty="0" smtClean="0"/>
              <a:t> </a:t>
            </a:r>
            <a:r>
              <a:rPr lang="en-US" dirty="0" err="1" smtClean="0"/>
              <a:t>curY</a:t>
            </a:r>
            <a:r>
              <a:rPr lang="en-US" dirty="0" smtClean="0"/>
              <a:t> = 0;</a:t>
            </a:r>
          </a:p>
          <a:p>
            <a:pPr marL="609600" indent="-609600">
              <a:lnSpc>
                <a:spcPct val="80000"/>
              </a:lnSpc>
              <a:buFontTx/>
              <a:buNone/>
            </a:pPr>
            <a:r>
              <a:rPr lang="en-US" dirty="0" smtClean="0"/>
              <a:t>	</a:t>
            </a:r>
            <a:r>
              <a:rPr lang="en-US" dirty="0" err="1" smtClean="0"/>
              <a:t>setLabelX</a:t>
            </a:r>
            <a:r>
              <a:rPr lang="en-US" dirty="0" smtClean="0"/>
              <a:t>(</a:t>
            </a:r>
            <a:r>
              <a:rPr lang="en-US" dirty="0" err="1" smtClean="0"/>
              <a:t>windowX</a:t>
            </a:r>
            <a:r>
              <a:rPr lang="en-US" dirty="0" smtClean="0"/>
              <a:t>(</a:t>
            </a:r>
            <a:r>
              <a:rPr lang="en-US" dirty="0" err="1" smtClean="0"/>
              <a:t>nextX</a:t>
            </a:r>
            <a:r>
              <a:rPr lang="en-US" dirty="0" smtClean="0"/>
              <a:t>));</a:t>
            </a:r>
          </a:p>
          <a:p>
            <a:pPr marL="609600" indent="-609600">
              <a:lnSpc>
                <a:spcPct val="80000"/>
              </a:lnSpc>
              <a:buFontTx/>
              <a:buNone/>
            </a:pPr>
            <a:r>
              <a:rPr lang="en-US" dirty="0" smtClean="0"/>
              <a:t>	</a:t>
            </a:r>
            <a:r>
              <a:rPr lang="en-US" dirty="0" err="1" smtClean="0"/>
              <a:t>setLabelY</a:t>
            </a:r>
            <a:r>
              <a:rPr lang="en-US" dirty="0" smtClean="0"/>
              <a:t>(</a:t>
            </a:r>
            <a:r>
              <a:rPr lang="en-US" dirty="0" err="1" smtClean="0"/>
              <a:t>windowY</a:t>
            </a:r>
            <a:r>
              <a:rPr lang="en-US" dirty="0" smtClean="0"/>
              <a:t>(</a:t>
            </a:r>
            <a:r>
              <a:rPr lang="en-US" dirty="0" err="1" smtClean="0"/>
              <a:t>nextY</a:t>
            </a:r>
            <a:r>
              <a:rPr lang="en-US" dirty="0" smtClean="0"/>
              <a:t>));</a:t>
            </a:r>
          </a:p>
          <a:p>
            <a:pPr marL="609600" indent="-609600">
              <a:lnSpc>
                <a:spcPct val="80000"/>
              </a:lnSpc>
              <a:buFontTx/>
              <a:buNone/>
            </a:pPr>
            <a:r>
              <a:rPr lang="en-US" dirty="0" smtClean="0"/>
              <a:t>	</a:t>
            </a:r>
          </a:p>
          <a:p>
            <a:pPr marL="609600" indent="-609600">
              <a:lnSpc>
                <a:spcPct val="80000"/>
              </a:lnSpc>
              <a:buFontTx/>
              <a:buNone/>
            </a:pPr>
            <a:r>
              <a:rPr lang="en-US" dirty="0" smtClean="0"/>
              <a:t>	// make sure we don’t go past final Y position</a:t>
            </a:r>
          </a:p>
          <a:p>
            <a:pPr marL="609600" indent="-609600">
              <a:lnSpc>
                <a:spcPct val="80000"/>
              </a:lnSpc>
              <a:buFontTx/>
              <a:buNone/>
            </a:pPr>
            <a:r>
              <a:rPr lang="en-US" dirty="0" smtClean="0"/>
              <a:t>	</a:t>
            </a:r>
            <a:r>
              <a:rPr lang="en-US" b="1" dirty="0" smtClean="0"/>
              <a:t>while</a:t>
            </a:r>
            <a:r>
              <a:rPr lang="en-US" dirty="0" smtClean="0"/>
              <a:t> (</a:t>
            </a:r>
            <a:r>
              <a:rPr lang="en-US" dirty="0" err="1" smtClean="0"/>
              <a:t>curY</a:t>
            </a:r>
            <a:r>
              <a:rPr lang="en-US" dirty="0" smtClean="0"/>
              <a:t> &lt; </a:t>
            </a:r>
            <a:r>
              <a:rPr lang="en-US" dirty="0" err="1" smtClean="0"/>
              <a:t>getShuttleY</a:t>
            </a:r>
            <a:r>
              <a:rPr lang="en-US" dirty="0" smtClean="0"/>
              <a:t>()) { </a:t>
            </a:r>
          </a:p>
          <a:p>
            <a:pPr marL="609600" indent="-609600">
              <a:lnSpc>
                <a:spcPct val="80000"/>
              </a:lnSpc>
              <a:buFontTx/>
              <a:buNone/>
            </a:pPr>
            <a:r>
              <a:rPr lang="en-US" dirty="0" smtClean="0"/>
              <a:t>		sleep(</a:t>
            </a:r>
            <a:r>
              <a:rPr lang="en-US" dirty="0" err="1" smtClean="0"/>
              <a:t>getAnimationPauseTime</a:t>
            </a:r>
            <a:r>
              <a:rPr lang="en-US" dirty="0" smtClean="0"/>
              <a:t>());	</a:t>
            </a:r>
          </a:p>
          <a:p>
            <a:pPr marL="609600" indent="-609600">
              <a:lnSpc>
                <a:spcPct val="80000"/>
              </a:lnSpc>
              <a:buFontTx/>
              <a:buNone/>
            </a:pPr>
            <a:r>
              <a:rPr lang="en-US" dirty="0" smtClean="0"/>
              <a:t>		</a:t>
            </a:r>
            <a:r>
              <a:rPr lang="en-US" dirty="0" err="1" smtClean="0"/>
              <a:t>curY</a:t>
            </a:r>
            <a:r>
              <a:rPr lang="en-US" dirty="0" smtClean="0"/>
              <a:t> += ANIMATION_STEP;</a:t>
            </a:r>
          </a:p>
          <a:p>
            <a:pPr marL="609600" indent="-609600">
              <a:lnSpc>
                <a:spcPct val="80000"/>
              </a:lnSpc>
              <a:buFontTx/>
              <a:buNone/>
            </a:pPr>
            <a:r>
              <a:rPr lang="en-US" dirty="0" smtClean="0"/>
              <a:t>		</a:t>
            </a:r>
            <a:r>
              <a:rPr lang="en-US" dirty="0" err="1" smtClean="0"/>
              <a:t>setLabelY</a:t>
            </a:r>
            <a:r>
              <a:rPr lang="en-US" dirty="0" smtClean="0"/>
              <a:t>(</a:t>
            </a:r>
            <a:r>
              <a:rPr lang="en-US" dirty="0" err="1" smtClean="0"/>
              <a:t>windowY</a:t>
            </a:r>
            <a:r>
              <a:rPr lang="en-US" dirty="0" smtClean="0"/>
              <a:t>(</a:t>
            </a:r>
            <a:r>
              <a:rPr lang="en-US" dirty="0" err="1" smtClean="0"/>
              <a:t>curY</a:t>
            </a:r>
            <a:r>
              <a:rPr lang="en-US" dirty="0" smtClean="0"/>
              <a:t>));</a:t>
            </a:r>
          </a:p>
          <a:p>
            <a:pPr marL="609600" indent="-609600">
              <a:lnSpc>
                <a:spcPct val="80000"/>
              </a:lnSpc>
              <a:buFontTx/>
              <a:buNone/>
            </a:pPr>
            <a:r>
              <a:rPr lang="en-US" dirty="0" smtClean="0"/>
              <a:t>	}</a:t>
            </a:r>
          </a:p>
          <a:p>
            <a:pPr marL="609600" indent="-609600">
              <a:lnSpc>
                <a:spcPct val="80000"/>
              </a:lnSpc>
              <a:buFontTx/>
              <a:buNone/>
            </a:pPr>
            <a:r>
              <a:rPr lang="en-US" dirty="0" smtClean="0"/>
              <a:t>	</a:t>
            </a:r>
          </a:p>
          <a:p>
            <a:pPr marL="609600" indent="-609600">
              <a:lnSpc>
                <a:spcPct val="80000"/>
              </a:lnSpc>
              <a:buFontTx/>
              <a:buNone/>
            </a:pPr>
            <a:r>
              <a:rPr lang="en-US" dirty="0" smtClean="0"/>
              <a:t>	// move to final Y position</a:t>
            </a:r>
          </a:p>
          <a:p>
            <a:pPr marL="609600" indent="-609600">
              <a:lnSpc>
                <a:spcPct val="80000"/>
              </a:lnSpc>
              <a:buFontTx/>
              <a:buNone/>
            </a:pPr>
            <a:r>
              <a:rPr lang="en-US" dirty="0" smtClean="0"/>
              <a:t>	</a:t>
            </a:r>
            <a:r>
              <a:rPr lang="en-US" dirty="0" err="1" smtClean="0"/>
              <a:t>setLabelY</a:t>
            </a:r>
            <a:r>
              <a:rPr lang="en-US" dirty="0" smtClean="0"/>
              <a:t>(</a:t>
            </a:r>
            <a:r>
              <a:rPr lang="en-US" dirty="0" err="1" smtClean="0"/>
              <a:t>windowY</a:t>
            </a:r>
            <a:r>
              <a:rPr lang="en-US" dirty="0" smtClean="0"/>
              <a:t>(</a:t>
            </a:r>
            <a:r>
              <a:rPr lang="en-US" dirty="0" err="1" smtClean="0"/>
              <a:t>getShuttleY</a:t>
            </a:r>
            <a:r>
              <a:rPr lang="en-US" dirty="0" smtClean="0"/>
              <a:t>()));</a:t>
            </a:r>
          </a:p>
          <a:p>
            <a:pPr marL="609600" indent="-609600">
              <a:lnSpc>
                <a:spcPct val="80000"/>
              </a:lnSpc>
              <a:buFontTx/>
              <a:buNone/>
            </a:pPr>
            <a:endParaRPr lang="en-US" dirty="0" smtClean="0"/>
          </a:p>
          <a:p>
            <a:pPr marL="609600" indent="-609600">
              <a:lnSpc>
                <a:spcPct val="80000"/>
              </a:lnSpc>
              <a:buFontTx/>
              <a:buNone/>
            </a:pPr>
            <a:r>
              <a:rPr lang="en-US" dirty="0" smtClean="0"/>
              <a:t>	</a:t>
            </a:r>
            <a:r>
              <a:rPr lang="en-US" b="1" dirty="0" smtClean="0"/>
              <a:t>while</a:t>
            </a:r>
            <a:r>
              <a:rPr lang="en-US" dirty="0" smtClean="0"/>
              <a:t> (</a:t>
            </a:r>
            <a:r>
              <a:rPr lang="en-US" dirty="0" err="1" smtClean="0"/>
              <a:t>curX</a:t>
            </a:r>
            <a:r>
              <a:rPr lang="en-US" dirty="0" smtClean="0"/>
              <a:t> &lt; </a:t>
            </a:r>
            <a:r>
              <a:rPr lang="en-US" dirty="0" err="1" smtClean="0"/>
              <a:t>getShuttleX</a:t>
            </a:r>
            <a:r>
              <a:rPr lang="en-US" dirty="0" smtClean="0"/>
              <a:t>()) {</a:t>
            </a:r>
          </a:p>
          <a:p>
            <a:pPr marL="609600" indent="-609600">
              <a:lnSpc>
                <a:spcPct val="80000"/>
              </a:lnSpc>
              <a:buFontTx/>
              <a:buNone/>
            </a:pPr>
            <a:r>
              <a:rPr lang="en-US" dirty="0" smtClean="0"/>
              <a:t>		sleep(</a:t>
            </a:r>
            <a:r>
              <a:rPr lang="en-US" dirty="0" err="1" smtClean="0"/>
              <a:t>getAnimationPauseTime</a:t>
            </a:r>
            <a:r>
              <a:rPr lang="en-US" dirty="0" smtClean="0"/>
              <a:t>());	</a:t>
            </a:r>
          </a:p>
          <a:p>
            <a:pPr marL="609600" indent="-609600">
              <a:lnSpc>
                <a:spcPct val="80000"/>
              </a:lnSpc>
              <a:buFontTx/>
              <a:buNone/>
            </a:pPr>
            <a:r>
              <a:rPr lang="en-US" dirty="0" smtClean="0"/>
              <a:t>		</a:t>
            </a:r>
            <a:r>
              <a:rPr lang="en-US" dirty="0" err="1" smtClean="0"/>
              <a:t>curX</a:t>
            </a:r>
            <a:r>
              <a:rPr lang="en-US" dirty="0" smtClean="0"/>
              <a:t> += ANIMATION_STEP;</a:t>
            </a:r>
          </a:p>
          <a:p>
            <a:pPr marL="609600" indent="-609600">
              <a:lnSpc>
                <a:spcPct val="80000"/>
              </a:lnSpc>
              <a:buFontTx/>
              <a:buNone/>
            </a:pPr>
            <a:r>
              <a:rPr lang="en-US" dirty="0" smtClean="0"/>
              <a:t>		</a:t>
            </a:r>
            <a:r>
              <a:rPr lang="en-US" dirty="0" err="1" smtClean="0"/>
              <a:t>setLabelX</a:t>
            </a:r>
            <a:r>
              <a:rPr lang="en-US" dirty="0" smtClean="0"/>
              <a:t>(</a:t>
            </a:r>
            <a:r>
              <a:rPr lang="en-US" dirty="0" err="1" smtClean="0"/>
              <a:t>windowX</a:t>
            </a:r>
            <a:r>
              <a:rPr lang="en-US" dirty="0" smtClean="0"/>
              <a:t>(</a:t>
            </a:r>
            <a:r>
              <a:rPr lang="en-US" dirty="0" err="1" smtClean="0"/>
              <a:t>curX</a:t>
            </a:r>
            <a:r>
              <a:rPr lang="en-US" dirty="0" smtClean="0"/>
              <a:t>));		</a:t>
            </a:r>
          </a:p>
          <a:p>
            <a:pPr marL="609600" indent="-609600">
              <a:lnSpc>
                <a:spcPct val="80000"/>
              </a:lnSpc>
              <a:buFontTx/>
              <a:buNone/>
            </a:pPr>
            <a:r>
              <a:rPr lang="en-US" dirty="0" smtClean="0"/>
              <a:t>	}</a:t>
            </a:r>
          </a:p>
          <a:p>
            <a:pPr marL="609600" indent="-609600">
              <a:lnSpc>
                <a:spcPct val="80000"/>
              </a:lnSpc>
              <a:buFontTx/>
              <a:buNone/>
            </a:pPr>
            <a:endParaRPr lang="en-US" dirty="0" smtClean="0"/>
          </a:p>
          <a:p>
            <a:pPr marL="609600" indent="-609600">
              <a:lnSpc>
                <a:spcPct val="80000"/>
              </a:lnSpc>
              <a:buFontTx/>
              <a:buNone/>
            </a:pPr>
            <a:r>
              <a:rPr lang="en-US" dirty="0" smtClean="0"/>
              <a:t>	</a:t>
            </a:r>
            <a:r>
              <a:rPr lang="en-US" dirty="0" err="1" smtClean="0"/>
              <a:t>setLabelX</a:t>
            </a:r>
            <a:r>
              <a:rPr lang="en-US" dirty="0" smtClean="0"/>
              <a:t>(</a:t>
            </a:r>
            <a:r>
              <a:rPr lang="en-US" dirty="0" err="1" smtClean="0"/>
              <a:t>windowX</a:t>
            </a:r>
            <a:r>
              <a:rPr lang="en-US" dirty="0" smtClean="0"/>
              <a:t>(</a:t>
            </a:r>
            <a:r>
              <a:rPr lang="en-US" dirty="0" err="1" smtClean="0"/>
              <a:t>getShuttleX</a:t>
            </a:r>
            <a:r>
              <a:rPr lang="en-US" dirty="0" smtClean="0"/>
              <a:t>()));			</a:t>
            </a:r>
          </a:p>
          <a:p>
            <a:pPr marL="609600" indent="-609600">
              <a:lnSpc>
                <a:spcPct val="80000"/>
              </a:lnSpc>
              <a:buFontTx/>
              <a:buNone/>
            </a:pPr>
            <a:r>
              <a:rPr lang="en-US" dirty="0" smtClean="0"/>
              <a:t>}</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Synchronized?</a:t>
            </a:r>
            <a:endParaRPr lang="en-US" dirty="0"/>
          </a:p>
        </p:txBody>
      </p:sp>
      <p:sp>
        <p:nvSpPr>
          <p:cNvPr id="3" name="Content Placeholder 2"/>
          <p:cNvSpPr>
            <a:spLocks noGrp="1"/>
          </p:cNvSpPr>
          <p:nvPr>
            <p:ph sz="quarter" idx="1"/>
          </p:nvPr>
        </p:nvSpPr>
        <p:spPr>
          <a:xfrm>
            <a:off x="4267200" y="1295400"/>
            <a:ext cx="4648200" cy="5178552"/>
          </a:xfrm>
        </p:spPr>
        <p:txBody>
          <a:bodyPr>
            <a:normAutofit/>
          </a:bodyPr>
          <a:lstStyle/>
          <a:p>
            <a:pPr>
              <a:lnSpc>
                <a:spcPct val="80000"/>
              </a:lnSpc>
            </a:pPr>
            <a:r>
              <a:rPr lang="en-US" dirty="0" smtClean="0"/>
              <a:t>For a non-synchronized method </a:t>
            </a:r>
            <a:r>
              <a:rPr lang="en-US" dirty="0" err="1" smtClean="0"/>
              <a:t>ObjectEditor</a:t>
            </a:r>
            <a:r>
              <a:rPr lang="en-US" dirty="0" smtClean="0"/>
              <a:t> waits for invoked method to finish before taking the next step of updating the display</a:t>
            </a:r>
          </a:p>
          <a:p>
            <a:pPr>
              <a:lnSpc>
                <a:spcPct val="80000"/>
              </a:lnSpc>
            </a:pPr>
            <a:endParaRPr lang="en-US" dirty="0" smtClean="0"/>
          </a:p>
          <a:p>
            <a:pPr>
              <a:lnSpc>
                <a:spcPct val="80000"/>
              </a:lnSpc>
            </a:pPr>
            <a:endParaRPr lang="en-US" dirty="0" smtClean="0"/>
          </a:p>
          <a:p>
            <a:pPr>
              <a:lnSpc>
                <a:spcPct val="80000"/>
              </a:lnSpc>
            </a:pPr>
            <a:r>
              <a:rPr lang="en-US" dirty="0" smtClean="0"/>
              <a:t>If </a:t>
            </a:r>
            <a:r>
              <a:rPr lang="en-US" dirty="0" err="1" smtClean="0"/>
              <a:t>animateFromOrigin</a:t>
            </a:r>
            <a:r>
              <a:rPr lang="en-US" dirty="0" smtClean="0"/>
              <a:t> was non-synchronized</a:t>
            </a:r>
          </a:p>
          <a:p>
            <a:pPr lvl="1">
              <a:lnSpc>
                <a:spcPct val="80000"/>
              </a:lnSpc>
            </a:pPr>
            <a:r>
              <a:rPr lang="en-US" sz="2400" dirty="0" smtClean="0"/>
              <a:t>would only see the final position</a:t>
            </a:r>
          </a:p>
          <a:p>
            <a:pPr lvl="1">
              <a:lnSpc>
                <a:spcPct val="80000"/>
              </a:lnSpc>
            </a:pPr>
            <a:r>
              <a:rPr lang="en-US" sz="2400" dirty="0" smtClean="0"/>
              <a:t>menu is frozen until method finishes, cannot execute another activity</a:t>
            </a:r>
            <a:endParaRPr lang="en-US" sz="2400" dirty="0"/>
          </a:p>
        </p:txBody>
      </p:sp>
      <p:pic>
        <p:nvPicPr>
          <p:cNvPr id="12291" name="Picture 3"/>
          <p:cNvPicPr>
            <a:picLocks noChangeAspect="1" noChangeArrowheads="1"/>
          </p:cNvPicPr>
          <p:nvPr/>
        </p:nvPicPr>
        <p:blipFill>
          <a:blip r:embed="rId2"/>
          <a:srcRect/>
          <a:stretch>
            <a:fillRect/>
          </a:stretch>
        </p:blipFill>
        <p:spPr bwMode="auto">
          <a:xfrm>
            <a:off x="228600"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Animation Requires Concurrent Threads</a:t>
            </a:r>
            <a:endParaRPr lang="en-US" dirty="0"/>
          </a:p>
        </p:txBody>
      </p:sp>
      <p:sp>
        <p:nvSpPr>
          <p:cNvPr id="3" name="Content Placeholder 2"/>
          <p:cNvSpPr>
            <a:spLocks noGrp="1"/>
          </p:cNvSpPr>
          <p:nvPr>
            <p:ph sz="quarter" idx="1"/>
          </p:nvPr>
        </p:nvSpPr>
        <p:spPr/>
        <p:txBody>
          <a:bodyPr/>
          <a:lstStyle/>
          <a:p>
            <a:pPr>
              <a:lnSpc>
                <a:spcPct val="90000"/>
              </a:lnSpc>
            </a:pPr>
            <a:r>
              <a:rPr lang="en-US" sz="2800" dirty="0" smtClean="0"/>
              <a:t>During animation two interleaved activities must take place</a:t>
            </a:r>
          </a:p>
          <a:p>
            <a:pPr lvl="1">
              <a:lnSpc>
                <a:spcPct val="90000"/>
              </a:lnSpc>
            </a:pPr>
            <a:r>
              <a:rPr lang="en-US" sz="2400" dirty="0" err="1" smtClean="0"/>
              <a:t>animateFromOrigin</a:t>
            </a:r>
            <a:r>
              <a:rPr lang="en-US" sz="2400" dirty="0" smtClean="0"/>
              <a:t> moves current X and Y</a:t>
            </a:r>
          </a:p>
          <a:p>
            <a:pPr lvl="1">
              <a:lnSpc>
                <a:spcPct val="90000"/>
              </a:lnSpc>
            </a:pPr>
            <a:r>
              <a:rPr lang="en-US" sz="2400" dirty="0" smtClean="0"/>
              <a:t>Object editor displays intermediate X and Y positions</a:t>
            </a:r>
          </a:p>
          <a:p>
            <a:pPr>
              <a:lnSpc>
                <a:spcPct val="90000"/>
              </a:lnSpc>
            </a:pPr>
            <a:r>
              <a:rPr lang="en-US" sz="2800" dirty="0" err="1" smtClean="0"/>
              <a:t>ObjectEditor</a:t>
            </a:r>
            <a:r>
              <a:rPr lang="en-US" sz="2800" dirty="0" smtClean="0"/>
              <a:t>  cannot wait for method to finish</a:t>
            </a:r>
          </a:p>
          <a:p>
            <a:pPr>
              <a:lnSpc>
                <a:spcPct val="90000"/>
              </a:lnSpc>
            </a:pPr>
            <a:r>
              <a:rPr lang="en-US" sz="2800" dirty="0" smtClean="0"/>
              <a:t>It must create a new thread or activity for </a:t>
            </a:r>
            <a:r>
              <a:rPr lang="en-US" sz="2800" dirty="0" err="1" smtClean="0"/>
              <a:t>animateFromOrigin</a:t>
            </a:r>
            <a:endParaRPr lang="en-US" sz="2800" dirty="0" smtClean="0"/>
          </a:p>
          <a:p>
            <a:pPr>
              <a:lnSpc>
                <a:spcPct val="90000"/>
              </a:lnSpc>
            </a:pPr>
            <a:r>
              <a:rPr lang="en-US" sz="2800" dirty="0" smtClean="0"/>
              <a:t>The keyword synchronized tells </a:t>
            </a:r>
            <a:r>
              <a:rPr lang="en-US" sz="2800" dirty="0" err="1" smtClean="0"/>
              <a:t>ObjectEditor</a:t>
            </a:r>
            <a:r>
              <a:rPr lang="en-US" sz="2800" dirty="0" smtClean="0"/>
              <a:t> to do so</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Concurrency</a:t>
            </a:r>
            <a:endParaRPr lang="en-US" dirty="0"/>
          </a:p>
        </p:txBody>
      </p:sp>
      <p:sp>
        <p:nvSpPr>
          <p:cNvPr id="4" name="Content Placeholder 2"/>
          <p:cNvSpPr>
            <a:spLocks noGrp="1"/>
          </p:cNvSpPr>
          <p:nvPr>
            <p:ph sz="quarter" idx="1"/>
          </p:nvPr>
        </p:nvSpPr>
        <p:spPr>
          <a:xfrm>
            <a:off x="4267200" y="1295400"/>
            <a:ext cx="4648200" cy="5178552"/>
          </a:xfrm>
        </p:spPr>
        <p:txBody>
          <a:bodyPr>
            <a:normAutofit/>
          </a:bodyPr>
          <a:lstStyle/>
          <a:p>
            <a:pPr>
              <a:lnSpc>
                <a:spcPct val="80000"/>
              </a:lnSpc>
            </a:pPr>
            <a:r>
              <a:rPr lang="en-US" dirty="0" smtClean="0"/>
              <a:t>In the case of synchronized method, we can ask </a:t>
            </a:r>
            <a:r>
              <a:rPr lang="en-US" dirty="0" err="1" smtClean="0"/>
              <a:t>ObjectEditor</a:t>
            </a:r>
            <a:r>
              <a:rPr lang="en-US" dirty="0" smtClean="0"/>
              <a:t> to invoke another method while previous one is executing</a:t>
            </a:r>
            <a:endParaRPr lang="en-US" sz="2400" dirty="0"/>
          </a:p>
        </p:txBody>
      </p:sp>
      <p:pic>
        <p:nvPicPr>
          <p:cNvPr id="13314" name="Picture 2"/>
          <p:cNvPicPr>
            <a:picLocks noChangeAspect="1" noChangeArrowheads="1"/>
          </p:cNvPicPr>
          <p:nvPr/>
        </p:nvPicPr>
        <p:blipFill>
          <a:blip r:embed="rId2"/>
          <a:srcRect/>
          <a:stretch>
            <a:fillRect/>
          </a:stretch>
        </p:blipFill>
        <p:spPr bwMode="auto">
          <a:xfrm>
            <a:off x="228600"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Concurrency</a:t>
            </a:r>
            <a:endParaRPr lang="en-US" dirty="0"/>
          </a:p>
        </p:txBody>
      </p:sp>
      <p:sp>
        <p:nvSpPr>
          <p:cNvPr id="4" name="Content Placeholder 2"/>
          <p:cNvSpPr>
            <a:spLocks noGrp="1"/>
          </p:cNvSpPr>
          <p:nvPr>
            <p:ph sz="quarter" idx="1"/>
          </p:nvPr>
        </p:nvSpPr>
        <p:spPr>
          <a:xfrm>
            <a:off x="5562600" y="1295400"/>
            <a:ext cx="3352800" cy="5178552"/>
          </a:xfrm>
        </p:spPr>
        <p:txBody>
          <a:bodyPr>
            <a:normAutofit/>
          </a:bodyPr>
          <a:lstStyle/>
          <a:p>
            <a:pPr>
              <a:lnSpc>
                <a:spcPct val="90000"/>
              </a:lnSpc>
            </a:pPr>
            <a:r>
              <a:rPr lang="en-US" dirty="0" smtClean="0"/>
              <a:t>Can have two </a:t>
            </a:r>
            <a:r>
              <a:rPr lang="en-US" dirty="0" err="1" smtClean="0"/>
              <a:t>animateFromOrigin</a:t>
            </a:r>
            <a:r>
              <a:rPr lang="en-US" dirty="0" smtClean="0"/>
              <a:t> executed concurrently by two different threads (Thread-3 and Thread-4)!</a:t>
            </a:r>
          </a:p>
          <a:p>
            <a:pPr>
              <a:lnSpc>
                <a:spcPct val="90000"/>
              </a:lnSpc>
              <a:buNone/>
            </a:pPr>
            <a:endParaRPr lang="en-US" dirty="0" smtClean="0"/>
          </a:p>
          <a:p>
            <a:pPr>
              <a:lnSpc>
                <a:spcPct val="90000"/>
              </a:lnSpc>
            </a:pPr>
            <a:r>
              <a:rPr lang="en-US" dirty="0" smtClean="0"/>
              <a:t>Other threads?</a:t>
            </a:r>
          </a:p>
          <a:p>
            <a:pPr lvl="1">
              <a:lnSpc>
                <a:spcPct val="90000"/>
              </a:lnSpc>
            </a:pPr>
            <a:r>
              <a:rPr lang="en-US" sz="2400" dirty="0" smtClean="0"/>
              <a:t>UI processing</a:t>
            </a:r>
          </a:p>
          <a:p>
            <a:pPr lvl="1">
              <a:lnSpc>
                <a:spcPct val="90000"/>
              </a:lnSpc>
            </a:pPr>
            <a:r>
              <a:rPr lang="en-US" sz="2400" dirty="0" smtClean="0"/>
              <a:t>Garbage collection</a:t>
            </a:r>
          </a:p>
          <a:p>
            <a:pPr lvl="1">
              <a:lnSpc>
                <a:spcPct val="90000"/>
              </a:lnSpc>
            </a:pPr>
            <a:r>
              <a:rPr lang="en-US" sz="2400" dirty="0" smtClean="0"/>
              <a:t>…</a:t>
            </a:r>
            <a:endParaRPr lang="en-US" sz="2400" dirty="0"/>
          </a:p>
        </p:txBody>
      </p:sp>
      <p:pic>
        <p:nvPicPr>
          <p:cNvPr id="14340" name="Picture 4"/>
          <p:cNvPicPr>
            <a:picLocks noChangeAspect="1" noChangeArrowheads="1"/>
          </p:cNvPicPr>
          <p:nvPr/>
        </p:nvPicPr>
        <p:blipFill>
          <a:blip r:embed="rId2"/>
          <a:srcRect/>
          <a:stretch>
            <a:fillRect/>
          </a:stretch>
        </p:blipFill>
        <p:spPr bwMode="auto">
          <a:xfrm>
            <a:off x="247650" y="962025"/>
            <a:ext cx="5162550" cy="5591175"/>
          </a:xfrm>
          <a:prstGeom prst="rect">
            <a:avLst/>
          </a:prstGeom>
          <a:noFill/>
          <a:ln w="9525">
            <a:noFill/>
            <a:miter lim="800000"/>
            <a:headEnd/>
            <a:tailEnd/>
          </a:ln>
          <a:effectLst/>
        </p:spPr>
      </p:pic>
      <p:cxnSp>
        <p:nvCxnSpPr>
          <p:cNvPr id="9" name="Straight Arrow Connector 8"/>
          <p:cNvCxnSpPr/>
          <p:nvPr/>
        </p:nvCxnSpPr>
        <p:spPr>
          <a:xfrm rot="10800000">
            <a:off x="1981200" y="1371600"/>
            <a:ext cx="3962400" cy="1676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4267200" y="3505200"/>
            <a:ext cx="1600200" cy="304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Concurrency</a:t>
            </a:r>
            <a:endParaRPr lang="en-US" dirty="0"/>
          </a:p>
        </p:txBody>
      </p:sp>
      <p:sp>
        <p:nvSpPr>
          <p:cNvPr id="4" name="Content Placeholder 2"/>
          <p:cNvSpPr>
            <a:spLocks noGrp="1"/>
          </p:cNvSpPr>
          <p:nvPr>
            <p:ph sz="quarter" idx="1"/>
          </p:nvPr>
        </p:nvSpPr>
        <p:spPr>
          <a:xfrm>
            <a:off x="5562600" y="1295400"/>
            <a:ext cx="3352800" cy="5178552"/>
          </a:xfrm>
        </p:spPr>
        <p:txBody>
          <a:bodyPr>
            <a:normAutofit/>
          </a:bodyPr>
          <a:lstStyle/>
          <a:p>
            <a:pPr>
              <a:lnSpc>
                <a:spcPct val="90000"/>
              </a:lnSpc>
            </a:pPr>
            <a:r>
              <a:rPr lang="en-US" dirty="0" smtClean="0"/>
              <a:t>Can have two </a:t>
            </a:r>
            <a:r>
              <a:rPr lang="en-US" dirty="0" err="1" smtClean="0"/>
              <a:t>animateFromOrigin</a:t>
            </a:r>
            <a:r>
              <a:rPr lang="en-US" dirty="0" smtClean="0"/>
              <a:t> executed concurrently by two different threads (Thread-3 and Thread-4)!</a:t>
            </a:r>
          </a:p>
          <a:p>
            <a:pPr>
              <a:lnSpc>
                <a:spcPct val="90000"/>
              </a:lnSpc>
              <a:buNone/>
            </a:pPr>
            <a:endParaRPr lang="en-US" dirty="0" smtClean="0"/>
          </a:p>
          <a:p>
            <a:pPr>
              <a:lnSpc>
                <a:spcPct val="90000"/>
              </a:lnSpc>
            </a:pPr>
            <a:r>
              <a:rPr lang="en-US" dirty="0" smtClean="0"/>
              <a:t>Second one can interfere with first one</a:t>
            </a:r>
          </a:p>
          <a:p>
            <a:pPr>
              <a:lnSpc>
                <a:spcPct val="90000"/>
              </a:lnSpc>
            </a:pPr>
            <a:r>
              <a:rPr lang="en-US" dirty="0" smtClean="0"/>
              <a:t>Can reset label position</a:t>
            </a:r>
          </a:p>
        </p:txBody>
      </p:sp>
      <p:pic>
        <p:nvPicPr>
          <p:cNvPr id="14340" name="Picture 4"/>
          <p:cNvPicPr>
            <a:picLocks noChangeAspect="1" noChangeArrowheads="1"/>
          </p:cNvPicPr>
          <p:nvPr/>
        </p:nvPicPr>
        <p:blipFill>
          <a:blip r:embed="rId2"/>
          <a:srcRect/>
          <a:stretch>
            <a:fillRect/>
          </a:stretch>
        </p:blipFill>
        <p:spPr bwMode="auto">
          <a:xfrm>
            <a:off x="247650" y="962025"/>
            <a:ext cx="5162550" cy="5591175"/>
          </a:xfrm>
          <a:prstGeom prst="rect">
            <a:avLst/>
          </a:prstGeom>
          <a:noFill/>
          <a:ln w="9525">
            <a:noFill/>
            <a:miter lim="800000"/>
            <a:headEnd/>
            <a:tailEnd/>
          </a:ln>
          <a:effectLst/>
        </p:spPr>
      </p:pic>
      <p:cxnSp>
        <p:nvCxnSpPr>
          <p:cNvPr id="7" name="Straight Arrow Connector 6"/>
          <p:cNvCxnSpPr/>
          <p:nvPr/>
        </p:nvCxnSpPr>
        <p:spPr>
          <a:xfrm rot="10800000">
            <a:off x="1981200" y="1371600"/>
            <a:ext cx="3962400" cy="1676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0800000" flipV="1">
            <a:off x="4267200" y="3505200"/>
            <a:ext cx="1600200" cy="304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Concurrency</a:t>
            </a:r>
            <a:endParaRPr lang="en-US" dirty="0"/>
          </a:p>
        </p:txBody>
      </p:sp>
      <p:sp>
        <p:nvSpPr>
          <p:cNvPr id="4" name="Content Placeholder 2"/>
          <p:cNvSpPr>
            <a:spLocks noGrp="1"/>
          </p:cNvSpPr>
          <p:nvPr>
            <p:ph sz="quarter" idx="1"/>
          </p:nvPr>
        </p:nvSpPr>
        <p:spPr>
          <a:xfrm>
            <a:off x="5562600" y="1295400"/>
            <a:ext cx="3352800" cy="5178552"/>
          </a:xfrm>
        </p:spPr>
        <p:txBody>
          <a:bodyPr>
            <a:normAutofit/>
          </a:bodyPr>
          <a:lstStyle/>
          <a:p>
            <a:pPr>
              <a:lnSpc>
                <a:spcPct val="80000"/>
              </a:lnSpc>
            </a:pPr>
            <a:r>
              <a:rPr lang="en-US" dirty="0" smtClean="0"/>
              <a:t>The keyword synchronized tells Java that only one thread should execute the method at one time</a:t>
            </a:r>
          </a:p>
          <a:p>
            <a:pPr>
              <a:lnSpc>
                <a:spcPct val="80000"/>
              </a:lnSpc>
              <a:buNone/>
            </a:pPr>
            <a:endParaRPr lang="en-US" dirty="0" smtClean="0"/>
          </a:p>
          <a:p>
            <a:pPr>
              <a:lnSpc>
                <a:spcPct val="80000"/>
              </a:lnSpc>
            </a:pPr>
            <a:r>
              <a:rPr lang="en-US" dirty="0" smtClean="0"/>
              <a:t>Thread-4 is suspended at first statement until Thread-3 completes method</a:t>
            </a:r>
          </a:p>
          <a:p>
            <a:pPr>
              <a:lnSpc>
                <a:spcPct val="80000"/>
              </a:lnSpc>
              <a:buNone/>
            </a:pPr>
            <a:endParaRPr lang="en-US" dirty="0" smtClean="0"/>
          </a:p>
          <a:p>
            <a:pPr>
              <a:lnSpc>
                <a:spcPct val="80000"/>
              </a:lnSpc>
            </a:pPr>
            <a:r>
              <a:rPr lang="en-US" dirty="0" smtClean="0"/>
              <a:t>Cannot reset shuttle location set by Thread-3</a:t>
            </a:r>
          </a:p>
        </p:txBody>
      </p:sp>
      <p:pic>
        <p:nvPicPr>
          <p:cNvPr id="14340" name="Picture 4"/>
          <p:cNvPicPr>
            <a:picLocks noChangeAspect="1" noChangeArrowheads="1"/>
          </p:cNvPicPr>
          <p:nvPr/>
        </p:nvPicPr>
        <p:blipFill>
          <a:blip r:embed="rId2"/>
          <a:srcRect/>
          <a:stretch>
            <a:fillRect/>
          </a:stretch>
        </p:blipFill>
        <p:spPr bwMode="auto">
          <a:xfrm>
            <a:off x="247650" y="962025"/>
            <a:ext cx="5162550" cy="5591175"/>
          </a:xfrm>
          <a:prstGeom prst="rect">
            <a:avLst/>
          </a:prstGeom>
          <a:noFill/>
          <a:ln w="9525">
            <a:noFill/>
            <a:miter lim="800000"/>
            <a:headEnd/>
            <a:tailEnd/>
          </a:ln>
          <a:effectLst/>
        </p:spPr>
      </p:pic>
      <p:cxnSp>
        <p:nvCxnSpPr>
          <p:cNvPr id="7" name="Straight Arrow Connector 6"/>
          <p:cNvCxnSpPr/>
          <p:nvPr/>
        </p:nvCxnSpPr>
        <p:spPr>
          <a:xfrm rot="10800000" flipV="1">
            <a:off x="4267200" y="3657600"/>
            <a:ext cx="1600200" cy="152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10800000" flipV="1">
            <a:off x="2209800" y="4267200"/>
            <a:ext cx="3657600" cy="609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a:t>
            </a:r>
            <a:r>
              <a:rPr lang="en-US" b="1" dirty="0" smtClean="0"/>
              <a:t>Synchronized</a:t>
            </a:r>
            <a:endParaRPr lang="en-US" dirty="0"/>
          </a:p>
        </p:txBody>
      </p:sp>
      <p:sp>
        <p:nvSpPr>
          <p:cNvPr id="3" name="Content Placeholder 2"/>
          <p:cNvSpPr>
            <a:spLocks noGrp="1"/>
          </p:cNvSpPr>
          <p:nvPr>
            <p:ph sz="quarter" idx="1"/>
          </p:nvPr>
        </p:nvSpPr>
        <p:spPr/>
        <p:txBody>
          <a:bodyPr/>
          <a:lstStyle/>
          <a:p>
            <a:pPr>
              <a:lnSpc>
                <a:spcPct val="80000"/>
              </a:lnSpc>
            </a:pPr>
            <a:r>
              <a:rPr lang="en-US" dirty="0" smtClean="0"/>
              <a:t>The keyword </a:t>
            </a:r>
            <a:r>
              <a:rPr lang="en-US" b="1" dirty="0" smtClean="0"/>
              <a:t>synchronized</a:t>
            </a:r>
            <a:r>
              <a:rPr lang="en-US" dirty="0" smtClean="0"/>
              <a:t> tells</a:t>
            </a:r>
          </a:p>
          <a:p>
            <a:pPr lvl="1">
              <a:lnSpc>
                <a:spcPct val="80000"/>
              </a:lnSpc>
            </a:pPr>
            <a:r>
              <a:rPr lang="en-US" sz="2400" dirty="0" err="1" smtClean="0"/>
              <a:t>ObjectEditor</a:t>
            </a:r>
            <a:r>
              <a:rPr lang="en-US" sz="2400" dirty="0" smtClean="0"/>
              <a:t> that a new thread should be created for executing the method.</a:t>
            </a:r>
          </a:p>
          <a:p>
            <a:pPr lvl="1">
              <a:lnSpc>
                <a:spcPct val="80000"/>
              </a:lnSpc>
            </a:pPr>
            <a:r>
              <a:rPr lang="en-US" sz="2400" dirty="0" smtClean="0"/>
              <a:t>Java that only one thread should execute the method at one time</a:t>
            </a:r>
          </a:p>
          <a:p>
            <a:pPr lvl="1">
              <a:lnSpc>
                <a:spcPct val="80000"/>
              </a:lnSpc>
              <a:buNone/>
            </a:pPr>
            <a:endParaRPr lang="en-US" sz="2400" dirty="0" smtClean="0"/>
          </a:p>
          <a:p>
            <a:pPr>
              <a:lnSpc>
                <a:spcPct val="80000"/>
              </a:lnSpc>
            </a:pPr>
            <a:r>
              <a:rPr lang="en-US" dirty="0" smtClean="0"/>
              <a:t>Extra thread needed and keyword needed even if we don’t use </a:t>
            </a:r>
            <a:r>
              <a:rPr lang="en-US" dirty="0" err="1" smtClean="0"/>
              <a:t>ObjectEditor</a:t>
            </a:r>
            <a:r>
              <a:rPr lang="en-US" dirty="0" smtClean="0"/>
              <a:t> and create our own display-engine for animating</a:t>
            </a:r>
          </a:p>
          <a:p>
            <a:pPr>
              <a:lnSpc>
                <a:spcPct val="80000"/>
              </a:lnSpc>
              <a:buNone/>
            </a:pPr>
            <a:endParaRPr lang="en-US" dirty="0" smtClean="0"/>
          </a:p>
          <a:p>
            <a:pPr>
              <a:lnSpc>
                <a:spcPct val="80000"/>
              </a:lnSpc>
            </a:pPr>
            <a:r>
              <a:rPr lang="en-US" dirty="0" smtClean="0"/>
              <a:t>So requiring animating methods to be synchronized is not a special </a:t>
            </a:r>
            <a:r>
              <a:rPr lang="en-US" dirty="0" err="1" smtClean="0"/>
              <a:t>ObjectEditor</a:t>
            </a:r>
            <a:r>
              <a:rPr lang="en-US" dirty="0" smtClean="0"/>
              <a:t> requirement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04800" y="2514600"/>
            <a:ext cx="4614863" cy="242887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Multiplying N Numbers (Edit)</a:t>
            </a:r>
            <a:endParaRPr lang="en-US" dirty="0"/>
          </a:p>
        </p:txBody>
      </p:sp>
      <p:sp>
        <p:nvSpPr>
          <p:cNvPr id="4" name="Rectangle 3"/>
          <p:cNvSpPr/>
          <p:nvPr/>
        </p:nvSpPr>
        <p:spPr>
          <a:xfrm>
            <a:off x="3429000" y="1295400"/>
            <a:ext cx="51054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t>int</a:t>
            </a:r>
            <a:r>
              <a:rPr lang="en-US" dirty="0" smtClean="0"/>
              <a:t> product = 1; </a:t>
            </a:r>
          </a:p>
          <a:p>
            <a:pPr marL="0" lvl="2">
              <a:spcBef>
                <a:spcPct val="0"/>
              </a:spcBef>
            </a:pPr>
            <a:r>
              <a:rPr lang="en-US" b="1" dirty="0" err="1" smtClean="0"/>
              <a:t>int</a:t>
            </a: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b="1" dirty="0" smtClean="0"/>
              <a:t>while</a:t>
            </a:r>
            <a:r>
              <a:rPr lang="en-US" dirty="0" smtClean="0"/>
              <a:t> (</a:t>
            </a:r>
            <a:r>
              <a:rPr lang="en-US" dirty="0" err="1" smtClean="0"/>
              <a:t>nextNum</a:t>
            </a:r>
            <a:r>
              <a:rPr lang="en-US" dirty="0" smtClean="0"/>
              <a:t> &gt;= 0) { </a:t>
            </a:r>
          </a:p>
          <a:p>
            <a:pPr marL="0" lvl="2">
              <a:spcBef>
                <a:spcPct val="0"/>
              </a:spcBef>
            </a:pPr>
            <a:r>
              <a:rPr lang="en-US" dirty="0" smtClean="0"/>
              <a:t>	product *= </a:t>
            </a:r>
            <a:r>
              <a:rPr lang="en-US" dirty="0" err="1" smtClean="0"/>
              <a:t>nextNum</a:t>
            </a:r>
            <a:r>
              <a:rPr lang="en-US" dirty="0" smtClean="0"/>
              <a:t>; </a:t>
            </a:r>
          </a:p>
          <a:p>
            <a:pPr marL="0" lvl="2">
              <a:spcBef>
                <a:spcPct val="0"/>
              </a:spcBef>
            </a:pP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dirty="0" smtClean="0"/>
              <a:t>}</a:t>
            </a:r>
          </a:p>
          <a:p>
            <a:pPr>
              <a:spcBef>
                <a:spcPct val="0"/>
              </a:spcBef>
            </a:pPr>
            <a:r>
              <a:rPr lang="en-US" dirty="0" smtClean="0"/>
              <a:t>print(product);</a:t>
            </a:r>
            <a:endParaRPr lang="en-US" sz="2400" dirty="0">
              <a:latin typeface="Courier New" pitchFamily="49" charset="0"/>
            </a:endParaRPr>
          </a:p>
        </p:txBody>
      </p:sp>
      <p:sp>
        <p:nvSpPr>
          <p:cNvPr id="6" name="Rectangle 5"/>
          <p:cNvSpPr/>
          <p:nvPr/>
        </p:nvSpPr>
        <p:spPr>
          <a:xfrm>
            <a:off x="3429000" y="3581400"/>
            <a:ext cx="51054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spcBef>
                <a:spcPct val="0"/>
              </a:spcBef>
            </a:pPr>
            <a:r>
              <a:rPr lang="en-US" sz="2400" dirty="0" smtClean="0">
                <a:latin typeface="Courier New" pitchFamily="49" charset="0"/>
              </a:rPr>
              <a:t> </a:t>
            </a:r>
            <a:endParaRPr lang="en-US" sz="2400" dirty="0">
              <a:latin typeface="Courier New" pitchFamily="49"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Display Updated</a:t>
            </a:r>
            <a:endParaRPr lang="en-US" dirty="0"/>
          </a:p>
        </p:txBody>
      </p:sp>
      <p:sp>
        <p:nvSpPr>
          <p:cNvPr id="4" name="Content Placeholder 2"/>
          <p:cNvSpPr>
            <a:spLocks noGrp="1"/>
          </p:cNvSpPr>
          <p:nvPr>
            <p:ph sz="quarter" idx="1"/>
          </p:nvPr>
        </p:nvSpPr>
        <p:spPr>
          <a:xfrm>
            <a:off x="4267200" y="1295400"/>
            <a:ext cx="4648200" cy="5178552"/>
          </a:xfrm>
        </p:spPr>
        <p:txBody>
          <a:bodyPr>
            <a:normAutofit/>
          </a:bodyPr>
          <a:lstStyle/>
          <a:p>
            <a:pPr>
              <a:lnSpc>
                <a:spcPct val="90000"/>
              </a:lnSpc>
            </a:pPr>
            <a:r>
              <a:rPr lang="en-US" dirty="0" smtClean="0"/>
              <a:t>Normally </a:t>
            </a:r>
            <a:r>
              <a:rPr lang="en-US" dirty="0" err="1" smtClean="0"/>
              <a:t>ObjectEditor</a:t>
            </a:r>
            <a:r>
              <a:rPr lang="en-US" dirty="0" smtClean="0"/>
              <a:t> updates display at the end of the execution of each method</a:t>
            </a:r>
          </a:p>
          <a:p>
            <a:pPr>
              <a:lnSpc>
                <a:spcPct val="90000"/>
              </a:lnSpc>
              <a:buNone/>
            </a:pPr>
            <a:endParaRPr lang="en-US" dirty="0" smtClean="0"/>
          </a:p>
          <a:p>
            <a:pPr>
              <a:lnSpc>
                <a:spcPct val="90000"/>
              </a:lnSpc>
            </a:pPr>
            <a:r>
              <a:rPr lang="en-US" dirty="0" smtClean="0"/>
              <a:t>Does not work for animating method</a:t>
            </a:r>
          </a:p>
          <a:p>
            <a:pPr>
              <a:lnSpc>
                <a:spcPct val="90000"/>
              </a:lnSpc>
              <a:buNone/>
            </a:pPr>
            <a:endParaRPr lang="en-US" dirty="0" smtClean="0"/>
          </a:p>
          <a:p>
            <a:pPr>
              <a:lnSpc>
                <a:spcPct val="90000"/>
              </a:lnSpc>
            </a:pPr>
            <a:r>
              <a:rPr lang="en-US" dirty="0" smtClean="0"/>
              <a:t>Need to update after each change</a:t>
            </a:r>
          </a:p>
          <a:p>
            <a:pPr>
              <a:lnSpc>
                <a:spcPct val="90000"/>
              </a:lnSpc>
              <a:buNone/>
            </a:pPr>
            <a:endParaRPr lang="en-US" dirty="0" smtClean="0"/>
          </a:p>
          <a:p>
            <a:pPr>
              <a:lnSpc>
                <a:spcPct val="90000"/>
              </a:lnSpc>
            </a:pPr>
            <a:r>
              <a:rPr lang="en-US" dirty="0" smtClean="0"/>
              <a:t>Must explicitly tell </a:t>
            </a:r>
            <a:r>
              <a:rPr lang="en-US" dirty="0" err="1" smtClean="0"/>
              <a:t>ObjectEditor</a:t>
            </a:r>
            <a:r>
              <a:rPr lang="en-US" dirty="0" smtClean="0"/>
              <a:t> that change occurred. How?</a:t>
            </a:r>
            <a:endParaRPr lang="en-US" dirty="0"/>
          </a:p>
        </p:txBody>
      </p:sp>
      <p:pic>
        <p:nvPicPr>
          <p:cNvPr id="5" name="Picture 3"/>
          <p:cNvPicPr>
            <a:picLocks noChangeAspect="1" noChangeArrowheads="1"/>
          </p:cNvPicPr>
          <p:nvPr/>
        </p:nvPicPr>
        <p:blipFill>
          <a:blip r:embed="rId2"/>
          <a:srcRect/>
          <a:stretch>
            <a:fillRect/>
          </a:stretch>
        </p:blipFill>
        <p:spPr bwMode="auto">
          <a:xfrm>
            <a:off x="228600" y="1123950"/>
            <a:ext cx="3914775" cy="5353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ObjectEditor</a:t>
            </a:r>
            <a:r>
              <a:rPr lang="en-US" dirty="0" smtClean="0"/>
              <a:t> Observer Protocol</a:t>
            </a:r>
            <a:endParaRPr lang="en-US" dirty="0"/>
          </a:p>
        </p:txBody>
      </p:sp>
      <p:sp>
        <p:nvSpPr>
          <p:cNvPr id="3" name="Content Placeholder 2"/>
          <p:cNvSpPr>
            <a:spLocks noGrp="1"/>
          </p:cNvSpPr>
          <p:nvPr>
            <p:ph sz="quarter" idx="1"/>
          </p:nvPr>
        </p:nvSpPr>
        <p:spPr>
          <a:xfrm>
            <a:off x="457200" y="1295400"/>
            <a:ext cx="7924800" cy="990600"/>
          </a:xfrm>
        </p:spPr>
        <p:txBody>
          <a:bodyPr/>
          <a:lstStyle/>
          <a:p>
            <a:r>
              <a:rPr lang="en-US" dirty="0" err="1" smtClean="0"/>
              <a:t>ObjectEditor</a:t>
            </a:r>
            <a:r>
              <a:rPr lang="en-US" dirty="0" smtClean="0"/>
              <a:t> implements the standard </a:t>
            </a:r>
            <a:r>
              <a:rPr lang="en-US" dirty="0" err="1" smtClean="0"/>
              <a:t>PropertyChangeListener</a:t>
            </a:r>
            <a:r>
              <a:rPr lang="en-US" dirty="0" smtClean="0"/>
              <a:t> interface</a:t>
            </a:r>
            <a:endParaRPr lang="en-US" dirty="0"/>
          </a:p>
        </p:txBody>
      </p:sp>
      <p:sp>
        <p:nvSpPr>
          <p:cNvPr id="4" name="Rectangle 3"/>
          <p:cNvSpPr/>
          <p:nvPr/>
        </p:nvSpPr>
        <p:spPr>
          <a:xfrm>
            <a:off x="609600" y="2438400"/>
            <a:ext cx="7772400" cy="1295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ct val="20000"/>
              </a:spcBef>
            </a:pPr>
            <a:r>
              <a:rPr lang="en-US" b="1" dirty="0" smtClean="0">
                <a:solidFill>
                  <a:schemeClr val="tx1"/>
                </a:solidFill>
              </a:rPr>
              <a:t>public interface </a:t>
            </a:r>
            <a:r>
              <a:rPr lang="en-US" dirty="0" err="1" smtClean="0">
                <a:solidFill>
                  <a:schemeClr val="tx1"/>
                </a:solidFill>
              </a:rPr>
              <a:t>PropertyChangeListener</a:t>
            </a:r>
            <a:r>
              <a:rPr lang="en-US" dirty="0" smtClean="0">
                <a:solidFill>
                  <a:schemeClr val="tx1"/>
                </a:solidFill>
              </a:rPr>
              <a:t> {</a:t>
            </a:r>
          </a:p>
          <a:p>
            <a:pPr marL="342900" indent="-342900">
              <a:spcBef>
                <a:spcPct val="20000"/>
              </a:spcBef>
            </a:pPr>
            <a:r>
              <a:rPr lang="en-US" dirty="0" smtClean="0">
                <a:solidFill>
                  <a:schemeClr val="tx1"/>
                </a:solidFill>
              </a:rPr>
              <a:t>	</a:t>
            </a:r>
            <a:r>
              <a:rPr lang="en-US" b="1" dirty="0" smtClean="0">
                <a:solidFill>
                  <a:schemeClr val="tx1"/>
                </a:solidFill>
              </a:rPr>
              <a:t>public void </a:t>
            </a:r>
            <a:r>
              <a:rPr lang="en-US" dirty="0" err="1" smtClean="0">
                <a:solidFill>
                  <a:schemeClr val="tx1"/>
                </a:solidFill>
              </a:rPr>
              <a:t>propertyChange</a:t>
            </a:r>
            <a:r>
              <a:rPr lang="en-US" dirty="0" smtClean="0">
                <a:solidFill>
                  <a:schemeClr val="tx1"/>
                </a:solidFill>
              </a:rPr>
              <a:t>(</a:t>
            </a:r>
            <a:r>
              <a:rPr lang="en-US" dirty="0" err="1" smtClean="0">
                <a:solidFill>
                  <a:schemeClr val="tx1"/>
                </a:solidFill>
              </a:rPr>
              <a:t>PropertyChangeEvent</a:t>
            </a:r>
            <a:r>
              <a:rPr lang="en-US" dirty="0" smtClean="0">
                <a:solidFill>
                  <a:schemeClr val="tx1"/>
                </a:solidFill>
              </a:rPr>
              <a:t> </a:t>
            </a:r>
            <a:r>
              <a:rPr lang="en-US" dirty="0" err="1" smtClean="0">
                <a:solidFill>
                  <a:schemeClr val="tx1"/>
                </a:solidFill>
              </a:rPr>
              <a:t>arg</a:t>
            </a:r>
            <a:r>
              <a:rPr lang="en-US" dirty="0" smtClean="0">
                <a:solidFill>
                  <a:schemeClr val="tx1"/>
                </a:solidFill>
              </a:rPr>
              <a:t>)</a:t>
            </a:r>
          </a:p>
          <a:p>
            <a:pPr marL="342900" indent="-342900">
              <a:spcBef>
                <a:spcPct val="20000"/>
              </a:spcBef>
            </a:pPr>
            <a:r>
              <a:rPr lang="en-US" dirty="0" smtClean="0">
                <a:solidFill>
                  <a:schemeClr val="tx1"/>
                </a:solidFill>
              </a:rPr>
              <a:t>}</a:t>
            </a:r>
            <a:endParaRPr lang="en-US" dirty="0" smtClean="0"/>
          </a:p>
        </p:txBody>
      </p:sp>
      <p:sp>
        <p:nvSpPr>
          <p:cNvPr id="5" name="Rectangle 4"/>
          <p:cNvSpPr/>
          <p:nvPr/>
        </p:nvSpPr>
        <p:spPr>
          <a:xfrm>
            <a:off x="609600" y="4038600"/>
            <a:ext cx="7772400" cy="1981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ct val="20000"/>
              </a:spcBef>
            </a:pPr>
            <a:r>
              <a:rPr lang="en-US" b="1" dirty="0" smtClean="0">
                <a:solidFill>
                  <a:schemeClr val="tx1"/>
                </a:solidFill>
              </a:rPr>
              <a:t>public class </a:t>
            </a:r>
            <a:r>
              <a:rPr lang="en-US" dirty="0" err="1" smtClean="0">
                <a:solidFill>
                  <a:schemeClr val="tx1"/>
                </a:solidFill>
              </a:rPr>
              <a:t>ObjectEditor</a:t>
            </a:r>
            <a:r>
              <a:rPr lang="en-US" dirty="0" smtClean="0">
                <a:solidFill>
                  <a:schemeClr val="tx1"/>
                </a:solidFill>
              </a:rPr>
              <a:t> </a:t>
            </a:r>
            <a:r>
              <a:rPr lang="en-US" b="1" dirty="0" smtClean="0">
                <a:solidFill>
                  <a:schemeClr val="tx1"/>
                </a:solidFill>
              </a:rPr>
              <a:t>implements</a:t>
            </a:r>
            <a:r>
              <a:rPr lang="en-US" dirty="0" smtClean="0">
                <a:solidFill>
                  <a:schemeClr val="tx1"/>
                </a:solidFill>
              </a:rPr>
              <a:t> </a:t>
            </a:r>
            <a:r>
              <a:rPr lang="en-US" dirty="0" err="1" smtClean="0">
                <a:solidFill>
                  <a:schemeClr val="tx1"/>
                </a:solidFill>
              </a:rPr>
              <a:t>PropertyChangeListener</a:t>
            </a:r>
            <a:r>
              <a:rPr lang="en-US" dirty="0" smtClean="0">
                <a:solidFill>
                  <a:schemeClr val="tx1"/>
                </a:solidFill>
              </a:rPr>
              <a:t>  {</a:t>
            </a:r>
          </a:p>
          <a:p>
            <a:pPr marL="342900" indent="-342900">
              <a:spcBef>
                <a:spcPct val="20000"/>
              </a:spcBef>
            </a:pPr>
            <a:r>
              <a:rPr lang="en-US" b="1" dirty="0" smtClean="0">
                <a:solidFill>
                  <a:schemeClr val="tx1"/>
                </a:solidFill>
              </a:rPr>
              <a:t>	public void </a:t>
            </a:r>
            <a:r>
              <a:rPr lang="en-US" dirty="0" err="1" smtClean="0">
                <a:solidFill>
                  <a:schemeClr val="tx1"/>
                </a:solidFill>
              </a:rPr>
              <a:t>propertyChange</a:t>
            </a:r>
            <a:r>
              <a:rPr lang="en-US" dirty="0" smtClean="0">
                <a:solidFill>
                  <a:schemeClr val="tx1"/>
                </a:solidFill>
              </a:rPr>
              <a:t>(</a:t>
            </a:r>
            <a:r>
              <a:rPr lang="en-US" dirty="0" err="1" smtClean="0">
                <a:solidFill>
                  <a:schemeClr val="tx1"/>
                </a:solidFill>
              </a:rPr>
              <a:t>PropertyChangeEvent</a:t>
            </a:r>
            <a:r>
              <a:rPr lang="en-US" dirty="0" smtClean="0">
                <a:solidFill>
                  <a:schemeClr val="tx1"/>
                </a:solidFill>
              </a:rPr>
              <a:t> </a:t>
            </a:r>
            <a:r>
              <a:rPr lang="en-US" dirty="0" err="1" smtClean="0">
                <a:solidFill>
                  <a:schemeClr val="tx1"/>
                </a:solidFill>
              </a:rPr>
              <a:t>arg</a:t>
            </a:r>
            <a:r>
              <a:rPr lang="en-US" dirty="0" smtClean="0">
                <a:solidFill>
                  <a:schemeClr val="tx1"/>
                </a:solidFill>
              </a:rPr>
              <a:t>) {</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a:t>
            </a:r>
            <a:endParaRPr lang="en-US"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ObjectEditor</a:t>
            </a:r>
            <a:r>
              <a:rPr lang="en-US" dirty="0" smtClean="0"/>
              <a:t> Observer Protocol</a:t>
            </a:r>
            <a:endParaRPr lang="en-US" dirty="0"/>
          </a:p>
        </p:txBody>
      </p:sp>
      <p:sp>
        <p:nvSpPr>
          <p:cNvPr id="3" name="Content Placeholder 2"/>
          <p:cNvSpPr>
            <a:spLocks noGrp="1"/>
          </p:cNvSpPr>
          <p:nvPr>
            <p:ph sz="quarter" idx="1"/>
          </p:nvPr>
        </p:nvSpPr>
        <p:spPr>
          <a:xfrm>
            <a:off x="457200" y="1295400"/>
            <a:ext cx="7924800" cy="2971800"/>
          </a:xfrm>
        </p:spPr>
        <p:txBody>
          <a:bodyPr>
            <a:noAutofit/>
          </a:bodyPr>
          <a:lstStyle/>
          <a:p>
            <a:pPr>
              <a:lnSpc>
                <a:spcPct val="90000"/>
              </a:lnSpc>
            </a:pPr>
            <a:r>
              <a:rPr lang="en-US" dirty="0" smtClean="0"/>
              <a:t>If the class of a displayed object defines the standard method:</a:t>
            </a:r>
          </a:p>
          <a:p>
            <a:pPr lvl="1">
              <a:lnSpc>
                <a:spcPct val="90000"/>
              </a:lnSpc>
            </a:pPr>
            <a:r>
              <a:rPr lang="en-US" sz="2400" dirty="0" smtClean="0"/>
              <a:t>public void </a:t>
            </a:r>
            <a:r>
              <a:rPr lang="en-US" sz="2400" dirty="0" err="1" smtClean="0"/>
              <a:t>addPropertyChangeListener</a:t>
            </a:r>
            <a:r>
              <a:rPr lang="en-US" sz="2400" dirty="0" smtClean="0"/>
              <a:t> (</a:t>
            </a:r>
            <a:r>
              <a:rPr lang="en-US" sz="2400" dirty="0" err="1" smtClean="0"/>
              <a:t>PropertyChangeListener</a:t>
            </a:r>
            <a:r>
              <a:rPr lang="en-US" sz="2400" dirty="0" smtClean="0"/>
              <a:t> l) </a:t>
            </a:r>
          </a:p>
          <a:p>
            <a:pPr>
              <a:lnSpc>
                <a:spcPct val="90000"/>
              </a:lnSpc>
            </a:pPr>
            <a:r>
              <a:rPr lang="en-US" dirty="0" err="1" smtClean="0"/>
              <a:t>ObjectEditor</a:t>
            </a:r>
            <a:r>
              <a:rPr lang="en-US" dirty="0" smtClean="0"/>
              <a:t> calls the method to register itself as an observer</a:t>
            </a:r>
          </a:p>
          <a:p>
            <a:pPr>
              <a:lnSpc>
                <a:spcPct val="90000"/>
              </a:lnSpc>
            </a:pPr>
            <a:r>
              <a:rPr lang="en-US" dirty="0" smtClean="0"/>
              <a:t>Method should store a reference to </a:t>
            </a:r>
            <a:r>
              <a:rPr lang="en-US" dirty="0" err="1" smtClean="0"/>
              <a:t>ObjectEditor</a:t>
            </a:r>
            <a:r>
              <a:rPr lang="en-US" dirty="0" smtClean="0"/>
              <a:t> and other observers</a:t>
            </a:r>
            <a:endParaRPr lang="en-US" dirty="0"/>
          </a:p>
        </p:txBody>
      </p:sp>
      <p:sp>
        <p:nvSpPr>
          <p:cNvPr id="5" name="Rectangle 4"/>
          <p:cNvSpPr/>
          <p:nvPr/>
        </p:nvSpPr>
        <p:spPr>
          <a:xfrm>
            <a:off x="381000" y="4419600"/>
            <a:ext cx="80010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ct val="20000"/>
              </a:spcBef>
            </a:pPr>
            <a:r>
              <a:rPr lang="en-US" b="1" dirty="0" smtClean="0">
                <a:solidFill>
                  <a:schemeClr val="tx1"/>
                </a:solidFill>
              </a:rPr>
              <a:t>public class </a:t>
            </a:r>
            <a:r>
              <a:rPr lang="en-US" dirty="0" err="1" smtClean="0">
                <a:solidFill>
                  <a:schemeClr val="tx1"/>
                </a:solidFill>
              </a:rPr>
              <a:t>ACartesianPoint</a:t>
            </a:r>
            <a:r>
              <a:rPr lang="en-US" dirty="0" smtClean="0">
                <a:solidFill>
                  <a:schemeClr val="tx1"/>
                </a:solidFill>
              </a:rPr>
              <a:t> </a:t>
            </a:r>
            <a:r>
              <a:rPr lang="en-US" b="1" dirty="0" smtClean="0">
                <a:solidFill>
                  <a:schemeClr val="tx1"/>
                </a:solidFill>
              </a:rPr>
              <a:t>implements</a:t>
            </a:r>
            <a:r>
              <a:rPr lang="en-US" dirty="0" smtClean="0">
                <a:solidFill>
                  <a:schemeClr val="tx1"/>
                </a:solidFill>
              </a:rPr>
              <a:t> Point {</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	</a:t>
            </a:r>
            <a:r>
              <a:rPr lang="en-US" b="1" dirty="0" smtClean="0">
                <a:solidFill>
                  <a:schemeClr val="tx1"/>
                </a:solidFill>
              </a:rPr>
              <a:t>public void </a:t>
            </a:r>
            <a:r>
              <a:rPr lang="en-US" dirty="0" err="1" smtClean="0">
                <a:solidFill>
                  <a:schemeClr val="tx1"/>
                </a:solidFill>
              </a:rPr>
              <a:t>addPropertyChangeListener</a:t>
            </a:r>
            <a:r>
              <a:rPr lang="en-US" dirty="0" smtClean="0">
                <a:solidFill>
                  <a:schemeClr val="tx1"/>
                </a:solidFill>
              </a:rPr>
              <a:t>(</a:t>
            </a:r>
            <a:r>
              <a:rPr lang="en-US" dirty="0" err="1" smtClean="0">
                <a:solidFill>
                  <a:schemeClr val="tx1"/>
                </a:solidFill>
              </a:rPr>
              <a:t>PropertyChangeListener</a:t>
            </a:r>
            <a:r>
              <a:rPr lang="en-US" dirty="0" smtClean="0">
                <a:solidFill>
                  <a:schemeClr val="tx1"/>
                </a:solidFill>
              </a:rPr>
              <a:t> l) {</a:t>
            </a:r>
          </a:p>
          <a:p>
            <a:pPr marL="342900" indent="-342900">
              <a:spcBef>
                <a:spcPct val="20000"/>
              </a:spcBef>
            </a:pPr>
            <a:r>
              <a:rPr lang="en-US" dirty="0" smtClean="0">
                <a:solidFill>
                  <a:schemeClr val="tx1"/>
                </a:solidFill>
              </a:rPr>
              <a:t>		</a:t>
            </a:r>
            <a:r>
              <a:rPr lang="en-US" dirty="0" err="1" smtClean="0">
                <a:solidFill>
                  <a:schemeClr val="tx1"/>
                </a:solidFill>
              </a:rPr>
              <a:t>observers.addElement</a:t>
            </a:r>
            <a:r>
              <a:rPr lang="en-US" dirty="0" smtClean="0">
                <a:solidFill>
                  <a:schemeClr val="tx1"/>
                </a:solidFill>
              </a:rPr>
              <a:t>(l);			</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a:t>
            </a:r>
            <a:endParaRPr lang="en-US"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ObjectEditor</a:t>
            </a:r>
            <a:r>
              <a:rPr lang="en-US" dirty="0" smtClean="0"/>
              <a:t> Observer Protocol</a:t>
            </a:r>
            <a:endParaRPr lang="en-US" dirty="0"/>
          </a:p>
        </p:txBody>
      </p:sp>
      <p:sp>
        <p:nvSpPr>
          <p:cNvPr id="6" name="Content Placeholder 2"/>
          <p:cNvSpPr>
            <a:spLocks noGrp="1"/>
          </p:cNvSpPr>
          <p:nvPr>
            <p:ph sz="quarter" idx="1"/>
          </p:nvPr>
        </p:nvSpPr>
        <p:spPr>
          <a:xfrm>
            <a:off x="457200" y="1295400"/>
            <a:ext cx="7924800" cy="1600200"/>
          </a:xfrm>
        </p:spPr>
        <p:txBody>
          <a:bodyPr>
            <a:noAutofit/>
          </a:bodyPr>
          <a:lstStyle/>
          <a:p>
            <a:pPr>
              <a:lnSpc>
                <a:spcPct val="90000"/>
              </a:lnSpc>
            </a:pPr>
            <a:r>
              <a:rPr lang="en-US" dirty="0" smtClean="0"/>
              <a:t>A property changing method can now call the </a:t>
            </a:r>
            <a:r>
              <a:rPr lang="en-US" dirty="0" err="1" smtClean="0"/>
              <a:t>propertyChange</a:t>
            </a:r>
            <a:r>
              <a:rPr lang="en-US" dirty="0" smtClean="0"/>
              <a:t>(</a:t>
            </a:r>
            <a:r>
              <a:rPr lang="en-US" dirty="0" err="1" smtClean="0"/>
              <a:t>PropertyChangeEvent</a:t>
            </a:r>
            <a:r>
              <a:rPr lang="en-US" dirty="0" smtClean="0"/>
              <a:t> </a:t>
            </a:r>
            <a:r>
              <a:rPr lang="en-US" dirty="0" err="1" smtClean="0"/>
              <a:t>arg</a:t>
            </a:r>
            <a:r>
              <a:rPr lang="en-US" dirty="0" smtClean="0"/>
              <a:t>) defined by </a:t>
            </a:r>
            <a:r>
              <a:rPr lang="en-US" dirty="0" err="1" smtClean="0"/>
              <a:t>PropertyChangeListener</a:t>
            </a:r>
            <a:r>
              <a:rPr lang="en-US" dirty="0" smtClean="0"/>
              <a:t> to inform </a:t>
            </a:r>
            <a:r>
              <a:rPr lang="en-US" dirty="0" err="1" smtClean="0"/>
              <a:t>ObjectEditor</a:t>
            </a:r>
            <a:r>
              <a:rPr lang="en-US" dirty="0" smtClean="0"/>
              <a:t> and other observers about change</a:t>
            </a:r>
            <a:endParaRPr lang="en-US" dirty="0"/>
          </a:p>
        </p:txBody>
      </p:sp>
      <p:sp>
        <p:nvSpPr>
          <p:cNvPr id="7" name="Rectangle 6"/>
          <p:cNvSpPr/>
          <p:nvPr/>
        </p:nvSpPr>
        <p:spPr>
          <a:xfrm>
            <a:off x="609600" y="2819400"/>
            <a:ext cx="7772400" cy="3886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ct val="20000"/>
              </a:spcBef>
            </a:pPr>
            <a:r>
              <a:rPr lang="en-US" b="1" dirty="0" smtClean="0">
                <a:solidFill>
                  <a:schemeClr val="tx1"/>
                </a:solidFill>
              </a:rPr>
              <a:t>public void </a:t>
            </a:r>
            <a:r>
              <a:rPr lang="en-US" dirty="0" err="1" smtClean="0">
                <a:solidFill>
                  <a:schemeClr val="tx1"/>
                </a:solidFill>
              </a:rPr>
              <a:t>notifyAllListeners</a:t>
            </a:r>
            <a:r>
              <a:rPr lang="en-US" dirty="0" smtClean="0">
                <a:solidFill>
                  <a:schemeClr val="tx1"/>
                </a:solidFill>
              </a:rPr>
              <a:t>(</a:t>
            </a:r>
            <a:r>
              <a:rPr lang="en-US" dirty="0" err="1" smtClean="0">
                <a:solidFill>
                  <a:schemeClr val="tx1"/>
                </a:solidFill>
              </a:rPr>
              <a:t>PropertyChangeEvent</a:t>
            </a:r>
            <a:r>
              <a:rPr lang="en-US" dirty="0" smtClean="0">
                <a:solidFill>
                  <a:schemeClr val="tx1"/>
                </a:solidFill>
              </a:rPr>
              <a:t> e) {</a:t>
            </a:r>
          </a:p>
          <a:p>
            <a:pPr marL="342900" indent="-342900">
              <a:spcBef>
                <a:spcPct val="20000"/>
              </a:spcBef>
            </a:pPr>
            <a:r>
              <a:rPr lang="en-US" dirty="0" smtClean="0">
                <a:solidFill>
                  <a:schemeClr val="tx1"/>
                </a:solidFill>
              </a:rPr>
              <a:t>	</a:t>
            </a:r>
            <a:r>
              <a:rPr lang="en-US" b="1" dirty="0" smtClean="0">
                <a:solidFill>
                  <a:schemeClr val="tx1"/>
                </a:solidFill>
              </a:rPr>
              <a:t>for</a:t>
            </a:r>
            <a:r>
              <a:rPr lang="en-US" dirty="0" smtClean="0">
                <a:solidFill>
                  <a:schemeClr val="tx1"/>
                </a:solidFill>
              </a:rPr>
              <a:t> (</a:t>
            </a:r>
            <a:r>
              <a:rPr lang="en-US" b="1" dirty="0" err="1" smtClean="0">
                <a:solidFill>
                  <a:schemeClr val="tx1"/>
                </a:solidFill>
              </a:rPr>
              <a:t>int</a:t>
            </a:r>
            <a:r>
              <a:rPr lang="en-US" dirty="0" smtClean="0">
                <a:solidFill>
                  <a:schemeClr val="tx1"/>
                </a:solidFill>
              </a:rPr>
              <a:t> index = 0; index++; index &lt; </a:t>
            </a:r>
            <a:r>
              <a:rPr lang="en-US" dirty="0" err="1" smtClean="0">
                <a:solidFill>
                  <a:schemeClr val="tx1"/>
                </a:solidFill>
              </a:rPr>
              <a:t>observers.size</a:t>
            </a:r>
            <a:r>
              <a:rPr lang="en-US" dirty="0" smtClean="0">
                <a:solidFill>
                  <a:schemeClr val="tx1"/>
                </a:solidFill>
              </a:rPr>
              <a:t>() {</a:t>
            </a:r>
          </a:p>
          <a:p>
            <a:pPr marL="342900" indent="-342900">
              <a:spcBef>
                <a:spcPct val="20000"/>
              </a:spcBef>
            </a:pPr>
            <a:r>
              <a:rPr lang="en-US" dirty="0" smtClean="0">
                <a:solidFill>
                  <a:schemeClr val="tx1"/>
                </a:solidFill>
              </a:rPr>
              <a:t>		</a:t>
            </a:r>
            <a:r>
              <a:rPr lang="en-US" dirty="0" err="1" smtClean="0">
                <a:solidFill>
                  <a:schemeClr val="tx1"/>
                </a:solidFill>
              </a:rPr>
              <a:t>observers.elementAt</a:t>
            </a:r>
            <a:r>
              <a:rPr lang="en-US" dirty="0" smtClean="0">
                <a:solidFill>
                  <a:schemeClr val="tx1"/>
                </a:solidFill>
              </a:rPr>
              <a:t>(</a:t>
            </a:r>
            <a:r>
              <a:rPr lang="en-US" dirty="0" err="1" smtClean="0">
                <a:solidFill>
                  <a:schemeClr val="tx1"/>
                </a:solidFill>
              </a:rPr>
              <a:t>i</a:t>
            </a:r>
            <a:r>
              <a:rPr lang="en-US" dirty="0" smtClean="0">
                <a:solidFill>
                  <a:schemeClr val="tx1"/>
                </a:solidFill>
              </a:rPr>
              <a:t>).</a:t>
            </a:r>
            <a:r>
              <a:rPr lang="en-US" dirty="0" err="1" smtClean="0">
                <a:solidFill>
                  <a:schemeClr val="tx1"/>
                </a:solidFill>
              </a:rPr>
              <a:t>propertyChange</a:t>
            </a:r>
            <a:r>
              <a:rPr lang="en-US" dirty="0" smtClean="0">
                <a:solidFill>
                  <a:schemeClr val="tx1"/>
                </a:solidFill>
              </a:rPr>
              <a:t>(e);</a:t>
            </a:r>
          </a:p>
          <a:p>
            <a:pPr marL="342900" indent="-342900">
              <a:spcBef>
                <a:spcPct val="20000"/>
              </a:spcBef>
            </a:pPr>
            <a:r>
              <a:rPr lang="en-US" dirty="0" smtClean="0">
                <a:solidFill>
                  <a:schemeClr val="tx1"/>
                </a:solidFill>
              </a:rPr>
              <a:t>}</a:t>
            </a:r>
          </a:p>
          <a:p>
            <a:pPr marL="342900" indent="-342900">
              <a:spcBef>
                <a:spcPct val="20000"/>
              </a:spcBef>
            </a:pPr>
            <a:r>
              <a:rPr lang="en-US" b="1" dirty="0" smtClean="0">
                <a:solidFill>
                  <a:schemeClr val="tx1"/>
                </a:solidFill>
              </a:rPr>
              <a:t>public void </a:t>
            </a:r>
            <a:r>
              <a:rPr lang="en-US" dirty="0" err="1" smtClean="0">
                <a:solidFill>
                  <a:schemeClr val="tx1"/>
                </a:solidFill>
              </a:rPr>
              <a:t>setX</a:t>
            </a:r>
            <a:r>
              <a:rPr lang="en-US" dirty="0" smtClean="0">
                <a:solidFill>
                  <a:schemeClr val="tx1"/>
                </a:solidFill>
              </a:rPr>
              <a:t> (</a:t>
            </a:r>
            <a:r>
              <a:rPr lang="en-US" b="1" dirty="0" err="1" smtClean="0">
                <a:solidFill>
                  <a:schemeClr val="tx1"/>
                </a:solidFill>
              </a:rPr>
              <a:t>int</a:t>
            </a:r>
            <a:r>
              <a:rPr lang="en-US" dirty="0" smtClean="0">
                <a:solidFill>
                  <a:schemeClr val="tx1"/>
                </a:solidFill>
              </a:rPr>
              <a:t> </a:t>
            </a:r>
            <a:r>
              <a:rPr lang="en-US" dirty="0" err="1" smtClean="0">
                <a:solidFill>
                  <a:schemeClr val="tx1"/>
                </a:solidFill>
              </a:rPr>
              <a:t>newVal</a:t>
            </a:r>
            <a:r>
              <a:rPr lang="en-US" dirty="0" smtClean="0">
                <a:solidFill>
                  <a:schemeClr val="tx1"/>
                </a:solidFill>
              </a:rPr>
              <a:t>) {</a:t>
            </a:r>
          </a:p>
          <a:p>
            <a:pPr marL="342900" indent="-342900">
              <a:spcBef>
                <a:spcPct val="20000"/>
              </a:spcBef>
            </a:pPr>
            <a:r>
              <a:rPr lang="en-US" dirty="0" smtClean="0">
                <a:solidFill>
                  <a:schemeClr val="tx1"/>
                </a:solidFill>
              </a:rPr>
              <a:t>	</a:t>
            </a:r>
            <a:r>
              <a:rPr lang="en-US" b="1" dirty="0" err="1" smtClean="0">
                <a:solidFill>
                  <a:schemeClr val="tx1"/>
                </a:solidFill>
              </a:rPr>
              <a:t>int</a:t>
            </a:r>
            <a:r>
              <a:rPr lang="en-US" dirty="0" smtClean="0">
                <a:solidFill>
                  <a:schemeClr val="tx1"/>
                </a:solidFill>
              </a:rPr>
              <a:t> </a:t>
            </a:r>
            <a:r>
              <a:rPr lang="en-US" dirty="0" err="1" smtClean="0">
                <a:solidFill>
                  <a:schemeClr val="tx1"/>
                </a:solidFill>
              </a:rPr>
              <a:t>oldVal</a:t>
            </a:r>
            <a:r>
              <a:rPr lang="en-US" dirty="0" smtClean="0">
                <a:solidFill>
                  <a:schemeClr val="tx1"/>
                </a:solidFill>
              </a:rPr>
              <a:t> = x;</a:t>
            </a:r>
          </a:p>
          <a:p>
            <a:pPr marL="342900" indent="-342900">
              <a:spcBef>
                <a:spcPct val="20000"/>
              </a:spcBef>
            </a:pPr>
            <a:r>
              <a:rPr lang="en-US" dirty="0" smtClean="0">
                <a:solidFill>
                  <a:schemeClr val="tx1"/>
                </a:solidFill>
              </a:rPr>
              <a:t>	x = </a:t>
            </a:r>
            <a:r>
              <a:rPr lang="en-US" dirty="0" err="1" smtClean="0">
                <a:solidFill>
                  <a:schemeClr val="tx1"/>
                </a:solidFill>
              </a:rPr>
              <a:t>newVal</a:t>
            </a:r>
            <a:r>
              <a:rPr lang="en-US" dirty="0" smtClean="0">
                <a:solidFill>
                  <a:schemeClr val="tx1"/>
                </a:solidFill>
              </a:rPr>
              <a:t>;</a:t>
            </a:r>
          </a:p>
          <a:p>
            <a:pPr marL="342900" indent="-342900">
              <a:spcBef>
                <a:spcPct val="20000"/>
              </a:spcBef>
            </a:pPr>
            <a:r>
              <a:rPr lang="en-US" dirty="0" smtClean="0">
                <a:solidFill>
                  <a:schemeClr val="tx1"/>
                </a:solidFill>
              </a:rPr>
              <a:t>	</a:t>
            </a:r>
            <a:r>
              <a:rPr lang="en-US" dirty="0" err="1" smtClean="0">
                <a:solidFill>
                  <a:schemeClr val="tx1"/>
                </a:solidFill>
              </a:rPr>
              <a:t>notifyAllListeners</a:t>
            </a:r>
            <a:r>
              <a:rPr lang="en-US" dirty="0" smtClean="0">
                <a:solidFill>
                  <a:schemeClr val="tx1"/>
                </a:solidFill>
              </a:rPr>
              <a:t>(new </a:t>
            </a:r>
            <a:r>
              <a:rPr lang="en-US" dirty="0" err="1" smtClean="0">
                <a:solidFill>
                  <a:schemeClr val="tx1"/>
                </a:solidFill>
              </a:rPr>
              <a:t>PropertyChangeEvent</a:t>
            </a:r>
            <a:r>
              <a:rPr lang="en-US" dirty="0" smtClean="0">
                <a:solidFill>
                  <a:schemeClr val="tx1"/>
                </a:solidFill>
              </a:rPr>
              <a:t>(</a:t>
            </a:r>
          </a:p>
          <a:p>
            <a:pPr marL="342900" indent="-342900">
              <a:spcBef>
                <a:spcPct val="20000"/>
              </a:spcBef>
            </a:pPr>
            <a:r>
              <a:rPr lang="en-US" dirty="0" smtClean="0">
                <a:solidFill>
                  <a:schemeClr val="tx1"/>
                </a:solidFill>
              </a:rPr>
              <a:t>		this, “x”, </a:t>
            </a:r>
            <a:r>
              <a:rPr lang="en-US" dirty="0" err="1" smtClean="0">
                <a:solidFill>
                  <a:schemeClr val="tx1"/>
                </a:solidFill>
              </a:rPr>
              <a:t>oldVal</a:t>
            </a:r>
            <a:r>
              <a:rPr lang="en-US" dirty="0" smtClean="0">
                <a:solidFill>
                  <a:schemeClr val="tx1"/>
                </a:solidFill>
              </a:rPr>
              <a:t>, </a:t>
            </a:r>
            <a:r>
              <a:rPr lang="en-US" dirty="0" err="1" smtClean="0">
                <a:solidFill>
                  <a:schemeClr val="tx1"/>
                </a:solidFill>
              </a:rPr>
              <a:t>newVal</a:t>
            </a:r>
            <a:r>
              <a:rPr lang="en-US" dirty="0" smtClean="0">
                <a:solidFill>
                  <a:schemeClr val="tx1"/>
                </a:solidFill>
              </a:rPr>
              <a:t>);</a:t>
            </a:r>
          </a:p>
          <a:p>
            <a:pPr marL="342900" indent="-342900">
              <a:spcBef>
                <a:spcPct val="20000"/>
              </a:spcBef>
            </a:pPr>
            <a:r>
              <a:rPr lang="en-US" dirty="0" smtClean="0">
                <a:solidFill>
                  <a:schemeClr val="tx1"/>
                </a:solidFill>
              </a:rPr>
              <a: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These Concepts</a:t>
            </a:r>
            <a:endParaRPr lang="en-US" dirty="0"/>
          </a:p>
        </p:txBody>
      </p:sp>
      <p:sp>
        <p:nvSpPr>
          <p:cNvPr id="3" name="Content Placeholder 2"/>
          <p:cNvSpPr>
            <a:spLocks noGrp="1"/>
          </p:cNvSpPr>
          <p:nvPr>
            <p:ph sz="quarter" idx="1"/>
          </p:nvPr>
        </p:nvSpPr>
        <p:spPr/>
        <p:txBody>
          <a:bodyPr/>
          <a:lstStyle/>
          <a:p>
            <a:r>
              <a:rPr lang="en-US" dirty="0" smtClean="0"/>
              <a:t>How should the class </a:t>
            </a:r>
            <a:r>
              <a:rPr lang="en-US" dirty="0" err="1" smtClean="0"/>
              <a:t>AnAnimatingShuttleLocation</a:t>
            </a:r>
            <a:r>
              <a:rPr lang="en-US" dirty="0" smtClean="0"/>
              <a:t> be changed?</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ObjectEditor</a:t>
            </a:r>
            <a:r>
              <a:rPr lang="en-US" dirty="0" smtClean="0"/>
              <a:t> Observer Protocol</a:t>
            </a:r>
            <a:endParaRPr lang="en-US" dirty="0"/>
          </a:p>
        </p:txBody>
      </p:sp>
      <p:sp>
        <p:nvSpPr>
          <p:cNvPr id="3" name="Content Placeholder 2"/>
          <p:cNvSpPr>
            <a:spLocks noGrp="1"/>
          </p:cNvSpPr>
          <p:nvPr>
            <p:ph sz="quarter" idx="1"/>
          </p:nvPr>
        </p:nvSpPr>
        <p:spPr>
          <a:xfrm>
            <a:off x="457200" y="1295400"/>
            <a:ext cx="7924800" cy="1143000"/>
          </a:xfrm>
        </p:spPr>
        <p:txBody>
          <a:bodyPr/>
          <a:lstStyle/>
          <a:p>
            <a:r>
              <a:rPr lang="en-US" dirty="0" smtClean="0"/>
              <a:t>The implementation of this method in </a:t>
            </a:r>
            <a:r>
              <a:rPr lang="en-US" dirty="0" err="1" smtClean="0"/>
              <a:t>ObjectEditor</a:t>
            </a:r>
            <a:r>
              <a:rPr lang="en-US" dirty="0" smtClean="0"/>
              <a:t> updates the display</a:t>
            </a:r>
            <a:endParaRPr lang="en-US" dirty="0"/>
          </a:p>
        </p:txBody>
      </p:sp>
      <p:sp>
        <p:nvSpPr>
          <p:cNvPr id="4" name="Rectangle 3"/>
          <p:cNvSpPr/>
          <p:nvPr/>
        </p:nvSpPr>
        <p:spPr>
          <a:xfrm>
            <a:off x="609600" y="3276600"/>
            <a:ext cx="7772400" cy="2743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ct val="20000"/>
              </a:spcBef>
            </a:pPr>
            <a:r>
              <a:rPr lang="en-US" b="1" dirty="0" smtClean="0">
                <a:solidFill>
                  <a:schemeClr val="tx1"/>
                </a:solidFill>
              </a:rPr>
              <a:t>public class </a:t>
            </a:r>
            <a:r>
              <a:rPr lang="en-US" dirty="0" err="1" smtClean="0">
                <a:solidFill>
                  <a:schemeClr val="tx1"/>
                </a:solidFill>
              </a:rPr>
              <a:t>ObjectEditor</a:t>
            </a:r>
            <a:r>
              <a:rPr lang="en-US" dirty="0" smtClean="0">
                <a:solidFill>
                  <a:schemeClr val="tx1"/>
                </a:solidFill>
              </a:rPr>
              <a:t> </a:t>
            </a:r>
            <a:r>
              <a:rPr lang="en-US" b="1" dirty="0" smtClean="0">
                <a:solidFill>
                  <a:schemeClr val="tx1"/>
                </a:solidFill>
              </a:rPr>
              <a:t>implements</a:t>
            </a:r>
            <a:r>
              <a:rPr lang="en-US" dirty="0" smtClean="0">
                <a:solidFill>
                  <a:schemeClr val="tx1"/>
                </a:solidFill>
              </a:rPr>
              <a:t> 	</a:t>
            </a:r>
            <a:r>
              <a:rPr lang="en-US" dirty="0" err="1" smtClean="0">
                <a:solidFill>
                  <a:schemeClr val="tx1"/>
                </a:solidFill>
              </a:rPr>
              <a:t>java.beans.PropertyChangeListener</a:t>
            </a:r>
            <a:r>
              <a:rPr lang="en-US" dirty="0" smtClean="0">
                <a:solidFill>
                  <a:schemeClr val="tx1"/>
                </a:solidFill>
              </a:rPr>
              <a:t>  {</a:t>
            </a:r>
          </a:p>
          <a:p>
            <a:pPr marL="342900" indent="-342900">
              <a:spcBef>
                <a:spcPct val="20000"/>
              </a:spcBef>
            </a:pPr>
            <a:r>
              <a:rPr lang="en-US" dirty="0" smtClean="0">
                <a:solidFill>
                  <a:schemeClr val="tx1"/>
                </a:solidFill>
              </a:rPr>
              <a:t>	</a:t>
            </a:r>
            <a:r>
              <a:rPr lang="en-US" b="1" dirty="0" smtClean="0">
                <a:solidFill>
                  <a:schemeClr val="tx1"/>
                </a:solidFill>
              </a:rPr>
              <a:t>public void </a:t>
            </a:r>
            <a:r>
              <a:rPr lang="en-US" dirty="0" err="1" smtClean="0">
                <a:solidFill>
                  <a:schemeClr val="tx1"/>
                </a:solidFill>
              </a:rPr>
              <a:t>propertyChange</a:t>
            </a:r>
            <a:r>
              <a:rPr lang="en-US" dirty="0" smtClean="0">
                <a:solidFill>
                  <a:schemeClr val="tx1"/>
                </a:solidFill>
              </a:rPr>
              <a:t> (</a:t>
            </a:r>
            <a:r>
              <a:rPr lang="en-US" dirty="0" err="1" smtClean="0">
                <a:solidFill>
                  <a:schemeClr val="tx1"/>
                </a:solidFill>
              </a:rPr>
              <a:t>PropertyChangeEvent</a:t>
            </a:r>
            <a:r>
              <a:rPr lang="en-US" dirty="0" smtClean="0">
                <a:solidFill>
                  <a:schemeClr val="tx1"/>
                </a:solidFill>
              </a:rPr>
              <a:t> </a:t>
            </a:r>
            <a:r>
              <a:rPr lang="en-US" dirty="0" err="1" smtClean="0">
                <a:solidFill>
                  <a:schemeClr val="tx1"/>
                </a:solidFill>
              </a:rPr>
              <a:t>arg</a:t>
            </a:r>
            <a:r>
              <a:rPr lang="en-US" dirty="0" smtClean="0">
                <a:solidFill>
                  <a:schemeClr val="tx1"/>
                </a:solidFill>
              </a:rPr>
              <a:t>) {</a:t>
            </a:r>
          </a:p>
          <a:p>
            <a:pPr marL="342900" indent="-342900">
              <a:spcBef>
                <a:spcPct val="20000"/>
              </a:spcBef>
            </a:pPr>
            <a:r>
              <a:rPr lang="en-US" dirty="0" smtClean="0">
                <a:solidFill>
                  <a:schemeClr val="tx1"/>
                </a:solidFill>
              </a:rPr>
              <a:t>		// update display of property </a:t>
            </a:r>
            <a:r>
              <a:rPr lang="en-US" dirty="0" err="1" smtClean="0">
                <a:solidFill>
                  <a:schemeClr val="tx1"/>
                </a:solidFill>
              </a:rPr>
              <a:t>arg.getPropertyName</a:t>
            </a:r>
            <a:r>
              <a:rPr lang="en-US" dirty="0" smtClean="0">
                <a:solidFill>
                  <a:schemeClr val="tx1"/>
                </a:solidFill>
              </a:rPr>
              <a:t>()</a:t>
            </a:r>
          </a:p>
          <a:p>
            <a:pPr marL="342900" indent="-342900">
              <a:spcBef>
                <a:spcPct val="20000"/>
              </a:spcBef>
            </a:pPr>
            <a:r>
              <a:rPr lang="en-US" dirty="0" smtClean="0">
                <a:solidFill>
                  <a:schemeClr val="tx1"/>
                </a:solidFill>
              </a:rPr>
              <a:t>		// to show </a:t>
            </a:r>
            <a:r>
              <a:rPr lang="en-US" dirty="0" err="1" smtClean="0">
                <a:solidFill>
                  <a:schemeClr val="tx1"/>
                </a:solidFill>
              </a:rPr>
              <a:t>arg.getNewValue</a:t>
            </a:r>
            <a:r>
              <a:rPr lang="en-US" dirty="0" smtClean="0">
                <a:solidFill>
                  <a:schemeClr val="tx1"/>
                </a:solidFill>
              </a:rPr>
              <a:t>()</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Animating Code</a:t>
            </a:r>
            <a:endParaRPr lang="en-US" dirty="0"/>
          </a:p>
        </p:txBody>
      </p:sp>
      <p:sp>
        <p:nvSpPr>
          <p:cNvPr id="5" name="Rectangle 4"/>
          <p:cNvSpPr/>
          <p:nvPr/>
        </p:nvSpPr>
        <p:spPr>
          <a:xfrm>
            <a:off x="609600" y="1219200"/>
            <a:ext cx="7772400" cy="54102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80000"/>
              </a:lnSpc>
              <a:buFontTx/>
              <a:buNone/>
            </a:pPr>
            <a:r>
              <a:rPr lang="en-US" b="1" dirty="0" smtClean="0"/>
              <a:t>public synchronized void </a:t>
            </a:r>
            <a:r>
              <a:rPr lang="en-US" dirty="0" err="1" smtClean="0"/>
              <a:t>animateFromOrigin</a:t>
            </a:r>
            <a:r>
              <a:rPr lang="en-US" dirty="0" smtClean="0"/>
              <a:t>() {		</a:t>
            </a:r>
          </a:p>
          <a:p>
            <a:pPr marL="609600" indent="-609600">
              <a:lnSpc>
                <a:spcPct val="80000"/>
              </a:lnSpc>
              <a:buFontTx/>
              <a:buNone/>
            </a:pPr>
            <a:r>
              <a:rPr lang="en-US" dirty="0" smtClean="0"/>
              <a:t>	</a:t>
            </a:r>
            <a:r>
              <a:rPr lang="en-US" b="1" dirty="0" err="1" smtClean="0"/>
              <a:t>int</a:t>
            </a:r>
            <a:r>
              <a:rPr lang="en-US" dirty="0" smtClean="0"/>
              <a:t> </a:t>
            </a:r>
            <a:r>
              <a:rPr lang="en-US" dirty="0" err="1" smtClean="0"/>
              <a:t>curX</a:t>
            </a:r>
            <a:r>
              <a:rPr lang="en-US" dirty="0" smtClean="0"/>
              <a:t> = 0;</a:t>
            </a:r>
          </a:p>
          <a:p>
            <a:pPr marL="609600" indent="-609600">
              <a:lnSpc>
                <a:spcPct val="80000"/>
              </a:lnSpc>
              <a:buFontTx/>
              <a:buNone/>
            </a:pPr>
            <a:r>
              <a:rPr lang="en-US" dirty="0" smtClean="0"/>
              <a:t>	</a:t>
            </a:r>
            <a:r>
              <a:rPr lang="en-US" b="1" dirty="0" err="1" smtClean="0"/>
              <a:t>int</a:t>
            </a:r>
            <a:r>
              <a:rPr lang="en-US" dirty="0" smtClean="0"/>
              <a:t> </a:t>
            </a:r>
            <a:r>
              <a:rPr lang="en-US" dirty="0" err="1" smtClean="0"/>
              <a:t>curY</a:t>
            </a:r>
            <a:r>
              <a:rPr lang="en-US" dirty="0" smtClean="0"/>
              <a:t> = 0;</a:t>
            </a:r>
          </a:p>
          <a:p>
            <a:pPr marL="609600" indent="-609600">
              <a:lnSpc>
                <a:spcPct val="80000"/>
              </a:lnSpc>
              <a:buFontTx/>
              <a:buNone/>
            </a:pPr>
            <a:r>
              <a:rPr lang="en-US" dirty="0" smtClean="0"/>
              <a:t>	</a:t>
            </a:r>
            <a:r>
              <a:rPr lang="en-US" dirty="0" err="1" smtClean="0"/>
              <a:t>setLabelX</a:t>
            </a:r>
            <a:r>
              <a:rPr lang="en-US" dirty="0" smtClean="0"/>
              <a:t>(</a:t>
            </a:r>
            <a:r>
              <a:rPr lang="en-US" dirty="0" err="1" smtClean="0"/>
              <a:t>windowX</a:t>
            </a:r>
            <a:r>
              <a:rPr lang="en-US" dirty="0" smtClean="0"/>
              <a:t>(</a:t>
            </a:r>
            <a:r>
              <a:rPr lang="en-US" dirty="0" err="1" smtClean="0"/>
              <a:t>nextX</a:t>
            </a:r>
            <a:r>
              <a:rPr lang="en-US" dirty="0" smtClean="0"/>
              <a:t>));</a:t>
            </a:r>
          </a:p>
          <a:p>
            <a:pPr marL="609600" indent="-609600">
              <a:lnSpc>
                <a:spcPct val="80000"/>
              </a:lnSpc>
              <a:buFontTx/>
              <a:buNone/>
            </a:pPr>
            <a:r>
              <a:rPr lang="en-US" dirty="0" smtClean="0"/>
              <a:t>	</a:t>
            </a:r>
            <a:r>
              <a:rPr lang="en-US" dirty="0" err="1" smtClean="0"/>
              <a:t>setLabelY</a:t>
            </a:r>
            <a:r>
              <a:rPr lang="en-US" dirty="0" smtClean="0"/>
              <a:t>(</a:t>
            </a:r>
            <a:r>
              <a:rPr lang="en-US" dirty="0" err="1" smtClean="0"/>
              <a:t>windowY</a:t>
            </a:r>
            <a:r>
              <a:rPr lang="en-US" dirty="0" smtClean="0"/>
              <a:t>(</a:t>
            </a:r>
            <a:r>
              <a:rPr lang="en-US" dirty="0" err="1" smtClean="0"/>
              <a:t>nextY</a:t>
            </a:r>
            <a:r>
              <a:rPr lang="en-US" dirty="0" smtClean="0"/>
              <a:t>));</a:t>
            </a:r>
          </a:p>
          <a:p>
            <a:pPr marL="609600" indent="-609600">
              <a:lnSpc>
                <a:spcPct val="80000"/>
              </a:lnSpc>
              <a:buFontTx/>
              <a:buNone/>
            </a:pPr>
            <a:r>
              <a:rPr lang="en-US" dirty="0" smtClean="0"/>
              <a:t>	</a:t>
            </a:r>
          </a:p>
          <a:p>
            <a:pPr marL="609600" indent="-609600">
              <a:lnSpc>
                <a:spcPct val="80000"/>
              </a:lnSpc>
              <a:buFontTx/>
              <a:buNone/>
            </a:pPr>
            <a:r>
              <a:rPr lang="en-US" dirty="0" smtClean="0"/>
              <a:t>	// make sure we don’t go past final Y position</a:t>
            </a:r>
          </a:p>
          <a:p>
            <a:pPr marL="609600" indent="-609600">
              <a:lnSpc>
                <a:spcPct val="80000"/>
              </a:lnSpc>
              <a:buFontTx/>
              <a:buNone/>
            </a:pPr>
            <a:r>
              <a:rPr lang="en-US" dirty="0" smtClean="0"/>
              <a:t>	</a:t>
            </a:r>
            <a:r>
              <a:rPr lang="en-US" b="1" dirty="0" smtClean="0"/>
              <a:t>while</a:t>
            </a:r>
            <a:r>
              <a:rPr lang="en-US" dirty="0" smtClean="0"/>
              <a:t> (</a:t>
            </a:r>
            <a:r>
              <a:rPr lang="en-US" dirty="0" err="1" smtClean="0"/>
              <a:t>curY</a:t>
            </a:r>
            <a:r>
              <a:rPr lang="en-US" dirty="0" smtClean="0"/>
              <a:t> &lt; </a:t>
            </a:r>
            <a:r>
              <a:rPr lang="en-US" dirty="0" err="1" smtClean="0"/>
              <a:t>getShuttleY</a:t>
            </a:r>
            <a:r>
              <a:rPr lang="en-US" dirty="0" smtClean="0"/>
              <a:t>()) { </a:t>
            </a:r>
          </a:p>
          <a:p>
            <a:pPr marL="609600" indent="-609600">
              <a:lnSpc>
                <a:spcPct val="80000"/>
              </a:lnSpc>
              <a:buFontTx/>
              <a:buNone/>
            </a:pPr>
            <a:r>
              <a:rPr lang="en-US" dirty="0" smtClean="0"/>
              <a:t>		sleep(</a:t>
            </a:r>
            <a:r>
              <a:rPr lang="en-US" dirty="0" err="1" smtClean="0"/>
              <a:t>getAnimationPauseTime</a:t>
            </a:r>
            <a:r>
              <a:rPr lang="en-US" dirty="0" smtClean="0"/>
              <a:t>());	</a:t>
            </a:r>
          </a:p>
          <a:p>
            <a:pPr marL="609600" indent="-609600">
              <a:lnSpc>
                <a:spcPct val="80000"/>
              </a:lnSpc>
              <a:buFontTx/>
              <a:buNone/>
            </a:pPr>
            <a:r>
              <a:rPr lang="en-US" dirty="0" smtClean="0"/>
              <a:t>		 </a:t>
            </a:r>
            <a:r>
              <a:rPr lang="en-US" dirty="0" err="1" smtClean="0"/>
              <a:t>curY</a:t>
            </a:r>
            <a:r>
              <a:rPr lang="en-US" dirty="0" smtClean="0"/>
              <a:t> += ANIMATION_STEP;</a:t>
            </a:r>
          </a:p>
          <a:p>
            <a:pPr marL="609600" indent="-609600">
              <a:lnSpc>
                <a:spcPct val="80000"/>
              </a:lnSpc>
              <a:buFontTx/>
              <a:buNone/>
            </a:pPr>
            <a:r>
              <a:rPr lang="en-US" dirty="0" smtClean="0"/>
              <a:t>		</a:t>
            </a:r>
            <a:r>
              <a:rPr lang="en-US" dirty="0" err="1" smtClean="0"/>
              <a:t>setLabelY</a:t>
            </a:r>
            <a:r>
              <a:rPr lang="en-US" dirty="0" smtClean="0"/>
              <a:t>(</a:t>
            </a:r>
            <a:r>
              <a:rPr lang="en-US" dirty="0" err="1" smtClean="0"/>
              <a:t>windowY</a:t>
            </a:r>
            <a:r>
              <a:rPr lang="en-US" dirty="0" smtClean="0"/>
              <a:t>(</a:t>
            </a:r>
            <a:r>
              <a:rPr lang="en-US" dirty="0" err="1" smtClean="0"/>
              <a:t>curY</a:t>
            </a:r>
            <a:r>
              <a:rPr lang="en-US" dirty="0" smtClean="0"/>
              <a:t>));</a:t>
            </a:r>
          </a:p>
          <a:p>
            <a:pPr marL="609600" indent="-609600">
              <a:lnSpc>
                <a:spcPct val="80000"/>
              </a:lnSpc>
              <a:buFontTx/>
              <a:buNone/>
            </a:pPr>
            <a:r>
              <a:rPr lang="en-US" dirty="0" smtClean="0"/>
              <a:t>	}</a:t>
            </a:r>
          </a:p>
          <a:p>
            <a:pPr marL="609600" indent="-609600">
              <a:lnSpc>
                <a:spcPct val="80000"/>
              </a:lnSpc>
              <a:buFontTx/>
              <a:buNone/>
            </a:pPr>
            <a:r>
              <a:rPr lang="en-US" dirty="0" smtClean="0"/>
              <a:t>	</a:t>
            </a:r>
          </a:p>
          <a:p>
            <a:pPr marL="609600" indent="-609600">
              <a:lnSpc>
                <a:spcPct val="80000"/>
              </a:lnSpc>
              <a:buFontTx/>
              <a:buNone/>
            </a:pPr>
            <a:r>
              <a:rPr lang="en-US" dirty="0" smtClean="0"/>
              <a:t>	// move to final Y position</a:t>
            </a:r>
          </a:p>
          <a:p>
            <a:pPr marL="609600" indent="-609600">
              <a:lnSpc>
                <a:spcPct val="80000"/>
              </a:lnSpc>
              <a:buFontTx/>
              <a:buNone/>
            </a:pPr>
            <a:r>
              <a:rPr lang="en-US" dirty="0" smtClean="0"/>
              <a:t>	</a:t>
            </a:r>
            <a:r>
              <a:rPr lang="en-US" dirty="0" err="1" smtClean="0"/>
              <a:t>setLabelY</a:t>
            </a:r>
            <a:r>
              <a:rPr lang="en-US" dirty="0" smtClean="0"/>
              <a:t>(</a:t>
            </a:r>
            <a:r>
              <a:rPr lang="en-US" dirty="0" err="1" smtClean="0"/>
              <a:t>windowY</a:t>
            </a:r>
            <a:r>
              <a:rPr lang="en-US" dirty="0" smtClean="0"/>
              <a:t>(</a:t>
            </a:r>
            <a:r>
              <a:rPr lang="en-US" dirty="0" err="1" smtClean="0"/>
              <a:t>getShuttleY</a:t>
            </a:r>
            <a:r>
              <a:rPr lang="en-US" dirty="0" smtClean="0"/>
              <a:t>()));</a:t>
            </a:r>
          </a:p>
          <a:p>
            <a:pPr marL="609600" indent="-609600">
              <a:lnSpc>
                <a:spcPct val="80000"/>
              </a:lnSpc>
              <a:buFontTx/>
              <a:buNone/>
            </a:pPr>
            <a:endParaRPr lang="en-US" dirty="0" smtClean="0"/>
          </a:p>
          <a:p>
            <a:pPr marL="609600" indent="-609600">
              <a:lnSpc>
                <a:spcPct val="80000"/>
              </a:lnSpc>
              <a:buFontTx/>
              <a:buNone/>
            </a:pPr>
            <a:r>
              <a:rPr lang="en-US" dirty="0" smtClean="0"/>
              <a:t>	</a:t>
            </a:r>
            <a:r>
              <a:rPr lang="en-US" b="1" dirty="0" smtClean="0"/>
              <a:t>while</a:t>
            </a:r>
            <a:r>
              <a:rPr lang="en-US" dirty="0" smtClean="0"/>
              <a:t> (</a:t>
            </a:r>
            <a:r>
              <a:rPr lang="en-US" dirty="0" err="1" smtClean="0"/>
              <a:t>curX</a:t>
            </a:r>
            <a:r>
              <a:rPr lang="en-US" dirty="0" smtClean="0"/>
              <a:t> &lt; </a:t>
            </a:r>
            <a:r>
              <a:rPr lang="en-US" dirty="0" err="1" smtClean="0"/>
              <a:t>getShuttleX</a:t>
            </a:r>
            <a:r>
              <a:rPr lang="en-US" dirty="0" smtClean="0"/>
              <a:t>()) {</a:t>
            </a:r>
          </a:p>
          <a:p>
            <a:pPr marL="609600" indent="-609600">
              <a:lnSpc>
                <a:spcPct val="80000"/>
              </a:lnSpc>
              <a:buFontTx/>
              <a:buNone/>
            </a:pPr>
            <a:r>
              <a:rPr lang="en-US" dirty="0" smtClean="0"/>
              <a:t>		sleep(</a:t>
            </a:r>
            <a:r>
              <a:rPr lang="en-US" dirty="0" err="1" smtClean="0"/>
              <a:t>getAnimationPauseTime</a:t>
            </a:r>
            <a:r>
              <a:rPr lang="en-US" dirty="0" smtClean="0"/>
              <a:t>());	</a:t>
            </a:r>
          </a:p>
          <a:p>
            <a:pPr marL="609600" indent="-609600">
              <a:lnSpc>
                <a:spcPct val="80000"/>
              </a:lnSpc>
              <a:buFontTx/>
              <a:buNone/>
            </a:pPr>
            <a:r>
              <a:rPr lang="en-US" dirty="0" smtClean="0"/>
              <a:t>		 </a:t>
            </a:r>
            <a:r>
              <a:rPr lang="en-US" dirty="0" err="1" smtClean="0"/>
              <a:t>curX</a:t>
            </a:r>
            <a:r>
              <a:rPr lang="en-US" dirty="0" smtClean="0"/>
              <a:t> += ANIMATION_STEP;</a:t>
            </a:r>
          </a:p>
          <a:p>
            <a:pPr marL="609600" indent="-609600">
              <a:lnSpc>
                <a:spcPct val="80000"/>
              </a:lnSpc>
              <a:buFontTx/>
              <a:buNone/>
            </a:pPr>
            <a:r>
              <a:rPr lang="en-US" dirty="0" smtClean="0"/>
              <a:t>		</a:t>
            </a:r>
            <a:r>
              <a:rPr lang="en-US" dirty="0" err="1" smtClean="0"/>
              <a:t>setLabelX</a:t>
            </a:r>
            <a:r>
              <a:rPr lang="en-US" dirty="0" smtClean="0"/>
              <a:t>(</a:t>
            </a:r>
            <a:r>
              <a:rPr lang="en-US" dirty="0" err="1" smtClean="0"/>
              <a:t>windowX</a:t>
            </a:r>
            <a:r>
              <a:rPr lang="en-US" dirty="0" smtClean="0"/>
              <a:t>(</a:t>
            </a:r>
            <a:r>
              <a:rPr lang="en-US" dirty="0" err="1" smtClean="0"/>
              <a:t>curX</a:t>
            </a:r>
            <a:r>
              <a:rPr lang="en-US" dirty="0" smtClean="0"/>
              <a:t>));		</a:t>
            </a:r>
          </a:p>
          <a:p>
            <a:pPr marL="609600" indent="-609600">
              <a:lnSpc>
                <a:spcPct val="80000"/>
              </a:lnSpc>
              <a:buFontTx/>
              <a:buNone/>
            </a:pPr>
            <a:r>
              <a:rPr lang="en-US" dirty="0" smtClean="0"/>
              <a:t>	}</a:t>
            </a:r>
          </a:p>
          <a:p>
            <a:pPr marL="609600" indent="-609600">
              <a:lnSpc>
                <a:spcPct val="80000"/>
              </a:lnSpc>
              <a:buFontTx/>
              <a:buNone/>
            </a:pPr>
            <a:endParaRPr lang="en-US" dirty="0" smtClean="0"/>
          </a:p>
          <a:p>
            <a:pPr marL="609600" indent="-609600">
              <a:lnSpc>
                <a:spcPct val="80000"/>
              </a:lnSpc>
              <a:buFontTx/>
              <a:buNone/>
            </a:pPr>
            <a:r>
              <a:rPr lang="en-US" dirty="0" smtClean="0"/>
              <a:t>	</a:t>
            </a:r>
            <a:r>
              <a:rPr lang="en-US" dirty="0" err="1" smtClean="0"/>
              <a:t>setLabelX</a:t>
            </a:r>
            <a:r>
              <a:rPr lang="en-US" dirty="0" smtClean="0"/>
              <a:t>(</a:t>
            </a:r>
            <a:r>
              <a:rPr lang="en-US" dirty="0" err="1" smtClean="0"/>
              <a:t>windowX</a:t>
            </a:r>
            <a:r>
              <a:rPr lang="en-US" dirty="0" smtClean="0"/>
              <a:t>(</a:t>
            </a:r>
            <a:r>
              <a:rPr lang="en-US" dirty="0" err="1" smtClean="0"/>
              <a:t>getShuttleX</a:t>
            </a:r>
            <a:r>
              <a:rPr lang="en-US" dirty="0" smtClean="0"/>
              <a:t>()));			</a:t>
            </a:r>
          </a:p>
          <a:p>
            <a:pPr marL="609600" indent="-609600">
              <a:lnSpc>
                <a:spcPct val="80000"/>
              </a:lnSpc>
              <a:buFontTx/>
              <a:buNone/>
            </a:pPr>
            <a:r>
              <a:rPr lang="en-US" dirty="0" smtClean="0"/>
              <a:t>}</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Animating Code</a:t>
            </a:r>
            <a:endParaRPr lang="en-US" dirty="0"/>
          </a:p>
        </p:txBody>
      </p:sp>
      <p:sp>
        <p:nvSpPr>
          <p:cNvPr id="5" name="Rectangle 4"/>
          <p:cNvSpPr/>
          <p:nvPr/>
        </p:nvSpPr>
        <p:spPr>
          <a:xfrm>
            <a:off x="609600" y="2438400"/>
            <a:ext cx="7772400" cy="2438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lnSpc>
                <a:spcPct val="80000"/>
              </a:lnSpc>
              <a:buFontTx/>
              <a:buNone/>
            </a:pPr>
            <a:r>
              <a:rPr lang="en-US" dirty="0" smtClean="0"/>
              <a:t> </a:t>
            </a:r>
          </a:p>
          <a:p>
            <a:pPr marL="609600" indent="-609600">
              <a:lnSpc>
                <a:spcPct val="80000"/>
              </a:lnSpc>
              <a:buFontTx/>
              <a:buNone/>
            </a:pPr>
            <a:r>
              <a:rPr lang="en-US" dirty="0" smtClean="0"/>
              <a:t> </a:t>
            </a:r>
            <a:r>
              <a:rPr lang="en-US" b="1" dirty="0" smtClean="0"/>
              <a:t>void</a:t>
            </a:r>
            <a:r>
              <a:rPr lang="en-US" dirty="0" smtClean="0"/>
              <a:t> </a:t>
            </a:r>
            <a:r>
              <a:rPr lang="en-US" dirty="0" err="1" smtClean="0"/>
              <a:t>setLabelX</a:t>
            </a:r>
            <a:r>
              <a:rPr lang="en-US" dirty="0" smtClean="0"/>
              <a:t>(</a:t>
            </a:r>
            <a:r>
              <a:rPr lang="en-US" b="1" dirty="0" err="1" smtClean="0"/>
              <a:t>int</a:t>
            </a:r>
            <a:r>
              <a:rPr lang="en-US" dirty="0" smtClean="0"/>
              <a:t> x) {</a:t>
            </a:r>
          </a:p>
          <a:p>
            <a:pPr marL="609600" indent="-609600">
              <a:lnSpc>
                <a:spcPct val="80000"/>
              </a:lnSpc>
              <a:buFontTx/>
              <a:buNone/>
            </a:pPr>
            <a:r>
              <a:rPr lang="en-US" dirty="0" smtClean="0"/>
              <a:t>	Point </a:t>
            </a:r>
            <a:r>
              <a:rPr lang="en-US" dirty="0" err="1" smtClean="0"/>
              <a:t>oldLocation</a:t>
            </a:r>
            <a:r>
              <a:rPr lang="en-US" dirty="0" smtClean="0"/>
              <a:t> = </a:t>
            </a:r>
            <a:r>
              <a:rPr lang="en-US" dirty="0" err="1" smtClean="0"/>
              <a:t>shuttleLabel.getLocation</a:t>
            </a:r>
            <a:r>
              <a:rPr lang="en-US" dirty="0" smtClean="0"/>
              <a:t>();</a:t>
            </a:r>
          </a:p>
          <a:p>
            <a:pPr marL="609600" indent="-609600">
              <a:lnSpc>
                <a:spcPct val="80000"/>
              </a:lnSpc>
              <a:buFontTx/>
              <a:buNone/>
            </a:pPr>
            <a:r>
              <a:rPr lang="en-US" dirty="0" smtClean="0"/>
              <a:t>	Point </a:t>
            </a:r>
            <a:r>
              <a:rPr lang="en-US" dirty="0" err="1" smtClean="0"/>
              <a:t>newLocation</a:t>
            </a:r>
            <a:r>
              <a:rPr lang="en-US" dirty="0" smtClean="0"/>
              <a:t> = new </a:t>
            </a:r>
            <a:r>
              <a:rPr lang="en-US" dirty="0" err="1" smtClean="0"/>
              <a:t>ACartesianPoint</a:t>
            </a:r>
            <a:r>
              <a:rPr lang="en-US" dirty="0" smtClean="0"/>
              <a:t>(x, </a:t>
            </a:r>
            <a:r>
              <a:rPr lang="en-US" dirty="0" err="1" smtClean="0"/>
              <a:t>oldLocation.getY</a:t>
            </a:r>
            <a:r>
              <a:rPr lang="en-US" dirty="0" smtClean="0"/>
              <a:t>());</a:t>
            </a:r>
          </a:p>
          <a:p>
            <a:pPr marL="609600" indent="-609600">
              <a:lnSpc>
                <a:spcPct val="80000"/>
              </a:lnSpc>
              <a:buFontTx/>
              <a:buNone/>
            </a:pPr>
            <a:r>
              <a:rPr lang="en-US" dirty="0" smtClean="0"/>
              <a:t>	</a:t>
            </a:r>
            <a:r>
              <a:rPr lang="en-US" dirty="0" err="1" smtClean="0"/>
              <a:t>shuttleLabel.setLocation</a:t>
            </a:r>
            <a:r>
              <a:rPr lang="en-US" dirty="0" smtClean="0"/>
              <a:t>(</a:t>
            </a:r>
            <a:r>
              <a:rPr lang="en-US" dirty="0" err="1" smtClean="0"/>
              <a:t>newLocation</a:t>
            </a:r>
            <a:r>
              <a:rPr lang="en-US" dirty="0" smtClean="0"/>
              <a:t>);</a:t>
            </a:r>
          </a:p>
          <a:p>
            <a:pPr marL="609600" indent="-609600">
              <a:lnSpc>
                <a:spcPct val="80000"/>
              </a:lnSpc>
              <a:buFontTx/>
              <a:buNone/>
            </a:pPr>
            <a:r>
              <a:rPr lang="en-US" dirty="0" smtClean="0"/>
              <a:t>}</a:t>
            </a:r>
          </a:p>
          <a:p>
            <a:pPr marL="609600" indent="-609600">
              <a:lnSpc>
                <a:spcPct val="80000"/>
              </a:lnSpc>
              <a:buFontTx/>
              <a:buNone/>
            </a:pPr>
            <a:endParaRPr lang="en-US" dirty="0" smtClean="0"/>
          </a:p>
          <a:p>
            <a:pPr marL="609600" indent="-609600">
              <a:lnSpc>
                <a:spcPct val="80000"/>
              </a:lnSpc>
              <a:buFontTx/>
              <a:buNone/>
            </a:pPr>
            <a:r>
              <a:rPr lang="en-US" dirty="0" smtClean="0"/>
              <a:t>		</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err="1" smtClean="0"/>
              <a:t>ALabel</a:t>
            </a:r>
            <a:endParaRPr lang="en-US" dirty="0"/>
          </a:p>
        </p:txBody>
      </p:sp>
      <p:sp>
        <p:nvSpPr>
          <p:cNvPr id="4" name="Rectangle 3"/>
          <p:cNvSpPr/>
          <p:nvPr/>
        </p:nvSpPr>
        <p:spPr>
          <a:xfrm>
            <a:off x="609600" y="2438400"/>
            <a:ext cx="7772400" cy="2438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buFontTx/>
              <a:buNone/>
            </a:pPr>
            <a:r>
              <a:rPr lang="en-US" b="1" dirty="0" smtClean="0"/>
              <a:t>public void </a:t>
            </a:r>
            <a:r>
              <a:rPr lang="en-US" dirty="0" err="1" smtClean="0"/>
              <a:t>setLocation</a:t>
            </a:r>
            <a:r>
              <a:rPr lang="en-US" dirty="0" smtClean="0"/>
              <a:t>(Point </a:t>
            </a:r>
            <a:r>
              <a:rPr lang="en-US" dirty="0" err="1" smtClean="0"/>
              <a:t>newVal</a:t>
            </a:r>
            <a:r>
              <a:rPr lang="en-US" dirty="0" smtClean="0"/>
              <a:t>) {		</a:t>
            </a:r>
          </a:p>
          <a:p>
            <a:pPr marL="609600" indent="-609600">
              <a:buFontTx/>
              <a:buNone/>
            </a:pPr>
            <a:r>
              <a:rPr lang="en-US" dirty="0" smtClean="0"/>
              <a:t>	location = </a:t>
            </a:r>
            <a:r>
              <a:rPr lang="en-US" dirty="0" err="1" smtClean="0"/>
              <a:t>newVal</a:t>
            </a:r>
            <a:r>
              <a:rPr lang="en-US" dirty="0" smtClean="0"/>
              <a:t>;</a:t>
            </a:r>
          </a:p>
          <a:p>
            <a:pPr marL="609600" indent="-609600">
              <a:buFontTx/>
              <a:buNone/>
            </a:pPr>
            <a:r>
              <a:rPr lang="en-US" dirty="0" smtClean="0"/>
              <a:t>}</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Make </a:t>
            </a:r>
            <a:r>
              <a:rPr lang="en-US" dirty="0" err="1" smtClean="0"/>
              <a:t>ALabel</a:t>
            </a:r>
            <a:r>
              <a:rPr lang="en-US" dirty="0" smtClean="0"/>
              <a:t> a Model</a:t>
            </a:r>
            <a:endParaRPr lang="en-US" dirty="0"/>
          </a:p>
        </p:txBody>
      </p:sp>
      <p:sp>
        <p:nvSpPr>
          <p:cNvPr id="4" name="Rectangle 3"/>
          <p:cNvSpPr/>
          <p:nvPr/>
        </p:nvSpPr>
        <p:spPr>
          <a:xfrm>
            <a:off x="381000" y="1524000"/>
            <a:ext cx="8001000" cy="411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342900" indent="-342900">
              <a:spcBef>
                <a:spcPct val="20000"/>
              </a:spcBef>
            </a:pPr>
            <a:r>
              <a:rPr lang="en-US" b="1" dirty="0" smtClean="0">
                <a:solidFill>
                  <a:schemeClr val="tx1"/>
                </a:solidFill>
              </a:rPr>
              <a:t>public class </a:t>
            </a:r>
            <a:r>
              <a:rPr lang="en-US" dirty="0" err="1" smtClean="0">
                <a:solidFill>
                  <a:schemeClr val="tx1"/>
                </a:solidFill>
              </a:rPr>
              <a:t>ALabel</a:t>
            </a:r>
            <a:r>
              <a:rPr lang="en-US" dirty="0" smtClean="0">
                <a:solidFill>
                  <a:schemeClr val="tx1"/>
                </a:solidFill>
              </a:rPr>
              <a:t> </a:t>
            </a:r>
            <a:r>
              <a:rPr lang="en-US" b="1" dirty="0" smtClean="0">
                <a:solidFill>
                  <a:schemeClr val="tx1"/>
                </a:solidFill>
              </a:rPr>
              <a:t>implements</a:t>
            </a:r>
            <a:r>
              <a:rPr lang="en-US" dirty="0" smtClean="0">
                <a:solidFill>
                  <a:schemeClr val="tx1"/>
                </a:solidFill>
              </a:rPr>
              <a:t> Label {</a:t>
            </a:r>
          </a:p>
          <a:p>
            <a:pPr marL="342900" indent="-342900">
              <a:spcBef>
                <a:spcPct val="20000"/>
              </a:spcBef>
            </a:pPr>
            <a:r>
              <a:rPr lang="en-US" dirty="0" smtClean="0">
                <a:solidFill>
                  <a:schemeClr val="tx1"/>
                </a:solidFill>
                <a:cs typeface="Times New Roman" pitchFamily="18" charset="0"/>
              </a:rPr>
              <a:t>	</a:t>
            </a:r>
            <a:r>
              <a:rPr lang="en-US" dirty="0" err="1" smtClean="0">
                <a:solidFill>
                  <a:srgbClr val="000000"/>
                </a:solidFill>
                <a:cs typeface="Times New Roman" pitchFamily="18" charset="0"/>
              </a:rPr>
              <a:t>PropertyChangeListenerHistory</a:t>
            </a:r>
            <a:r>
              <a:rPr lang="en-US" dirty="0" smtClean="0">
                <a:solidFill>
                  <a:srgbClr val="000000"/>
                </a:solidFill>
                <a:cs typeface="Times New Roman" pitchFamily="18" charset="0"/>
              </a:rPr>
              <a:t> observers = </a:t>
            </a:r>
          </a:p>
          <a:p>
            <a:pPr marL="342900" indent="-342900">
              <a:spcBef>
                <a:spcPct val="20000"/>
              </a:spcBef>
            </a:pPr>
            <a:r>
              <a:rPr lang="en-US" b="1" dirty="0" smtClean="0">
                <a:solidFill>
                  <a:srgbClr val="000000"/>
                </a:solidFill>
                <a:cs typeface="Times New Roman" pitchFamily="18" charset="0"/>
              </a:rPr>
              <a:t>		new </a:t>
            </a:r>
            <a:r>
              <a:rPr lang="en-US" dirty="0" err="1" smtClean="0">
                <a:solidFill>
                  <a:srgbClr val="000000"/>
                </a:solidFill>
                <a:cs typeface="Times New Roman" pitchFamily="18" charset="0"/>
              </a:rPr>
              <a:t>APropertyChangeListenerHistory</a:t>
            </a:r>
            <a:r>
              <a:rPr lang="en-US" dirty="0" smtClean="0">
                <a:solidFill>
                  <a:srgbClr val="000000"/>
                </a:solidFill>
                <a:cs typeface="Times New Roman" pitchFamily="18" charset="0"/>
              </a:rPr>
              <a:t>();</a:t>
            </a:r>
            <a:endParaRPr lang="en-US" dirty="0" smtClean="0">
              <a:solidFill>
                <a:schemeClr val="tx1"/>
              </a:solidFill>
              <a:cs typeface="Times New Roman" pitchFamily="18" charset="0"/>
            </a:endParaRPr>
          </a:p>
          <a:p>
            <a:pPr marL="342900" indent="-342900">
              <a:spcBef>
                <a:spcPct val="20000"/>
              </a:spcBef>
            </a:pPr>
            <a:r>
              <a:rPr lang="en-US" dirty="0" smtClean="0">
                <a:solidFill>
                  <a:schemeClr val="tx1"/>
                </a:solidFill>
                <a:cs typeface="Times New Roman" pitchFamily="18" charset="0"/>
              </a:rPr>
              <a:t>	</a:t>
            </a:r>
            <a:r>
              <a:rPr lang="en-US" dirty="0" smtClean="0">
                <a:solidFill>
                  <a:schemeClr val="tx1"/>
                </a:solidFill>
              </a:rPr>
              <a:t>public void </a:t>
            </a:r>
            <a:r>
              <a:rPr lang="en-US" dirty="0" err="1" smtClean="0">
                <a:solidFill>
                  <a:schemeClr val="tx1"/>
                </a:solidFill>
              </a:rPr>
              <a:t>addPropertyChangeListener</a:t>
            </a:r>
            <a:r>
              <a:rPr lang="en-US" dirty="0" smtClean="0">
                <a:solidFill>
                  <a:schemeClr val="tx1"/>
                </a:solidFill>
              </a:rPr>
              <a:t>(</a:t>
            </a:r>
            <a:r>
              <a:rPr lang="en-US" dirty="0" err="1" smtClean="0">
                <a:solidFill>
                  <a:schemeClr val="tx1"/>
                </a:solidFill>
              </a:rPr>
              <a:t>PropertyChangeListener</a:t>
            </a:r>
            <a:r>
              <a:rPr lang="en-US" dirty="0" smtClean="0">
                <a:solidFill>
                  <a:schemeClr val="tx1"/>
                </a:solidFill>
              </a:rPr>
              <a:t> l) {</a:t>
            </a:r>
          </a:p>
          <a:p>
            <a:pPr marL="342900" indent="-342900">
              <a:spcBef>
                <a:spcPct val="20000"/>
              </a:spcBef>
            </a:pPr>
            <a:r>
              <a:rPr lang="en-US" dirty="0" smtClean="0">
                <a:solidFill>
                  <a:schemeClr val="tx1"/>
                </a:solidFill>
              </a:rPr>
              <a:t>		</a:t>
            </a:r>
            <a:r>
              <a:rPr lang="en-US" dirty="0" err="1" smtClean="0">
                <a:solidFill>
                  <a:schemeClr val="tx1"/>
                </a:solidFill>
              </a:rPr>
              <a:t>observers.addElement</a:t>
            </a:r>
            <a:r>
              <a:rPr lang="en-US" dirty="0" smtClean="0">
                <a:solidFill>
                  <a:schemeClr val="tx1"/>
                </a:solidFill>
              </a:rPr>
              <a:t>(l);			</a:t>
            </a:r>
          </a:p>
          <a:p>
            <a:pPr marL="342900" indent="-342900">
              <a:spcBef>
                <a:spcPct val="20000"/>
              </a:spcBef>
            </a:pPr>
            <a:r>
              <a:rPr lang="en-US" dirty="0" smtClean="0">
                <a:solidFill>
                  <a:schemeClr val="tx1"/>
                </a:solidFill>
              </a:rPr>
              <a:t>	}</a:t>
            </a:r>
          </a:p>
          <a:p>
            <a:pPr marL="342900" indent="-342900">
              <a:spcBef>
                <a:spcPct val="20000"/>
              </a:spcBef>
            </a:pPr>
            <a:r>
              <a:rPr lang="en-US" dirty="0" smtClean="0">
                <a:solidFill>
                  <a:schemeClr val="tx1"/>
                </a:solidFill>
              </a:rPr>
              <a:t>}</a:t>
            </a:r>
          </a:p>
          <a:p>
            <a:pPr marL="342900" indent="-342900">
              <a:spcBef>
                <a:spcPct val="20000"/>
              </a:spcBef>
            </a:pPr>
            <a:endParaRPr lang="en-US" dirty="0" smtClean="0">
              <a:solidFill>
                <a:schemeClr val="tx1"/>
              </a:solidFill>
            </a:endParaRPr>
          </a:p>
          <a:p>
            <a:pPr marL="342900" indent="-342900">
              <a:spcBef>
                <a:spcPct val="20000"/>
              </a:spcBef>
            </a:pPr>
            <a:r>
              <a:rPr lang="en-US" b="1" dirty="0" smtClean="0">
                <a:solidFill>
                  <a:schemeClr val="tx1"/>
                </a:solidFill>
              </a:rPr>
              <a:t>public void </a:t>
            </a:r>
            <a:r>
              <a:rPr lang="en-US" dirty="0" err="1" smtClean="0">
                <a:solidFill>
                  <a:schemeClr val="tx1"/>
                </a:solidFill>
              </a:rPr>
              <a:t>notifyAllListeners</a:t>
            </a:r>
            <a:r>
              <a:rPr lang="en-US" dirty="0" smtClean="0">
                <a:solidFill>
                  <a:schemeClr val="tx1"/>
                </a:solidFill>
              </a:rPr>
              <a:t>(</a:t>
            </a:r>
            <a:r>
              <a:rPr lang="en-US" dirty="0" err="1" smtClean="0">
                <a:solidFill>
                  <a:schemeClr val="tx1"/>
                </a:solidFill>
              </a:rPr>
              <a:t>PropertyChangeEvent</a:t>
            </a:r>
            <a:r>
              <a:rPr lang="en-US" dirty="0" smtClean="0">
                <a:solidFill>
                  <a:schemeClr val="tx1"/>
                </a:solidFill>
              </a:rPr>
              <a:t> e) {</a:t>
            </a:r>
          </a:p>
          <a:p>
            <a:pPr marL="342900" indent="-342900">
              <a:spcBef>
                <a:spcPct val="20000"/>
              </a:spcBef>
            </a:pPr>
            <a:r>
              <a:rPr lang="en-US" dirty="0" smtClean="0">
                <a:solidFill>
                  <a:schemeClr val="tx1"/>
                </a:solidFill>
              </a:rPr>
              <a:t>	</a:t>
            </a:r>
            <a:r>
              <a:rPr lang="en-US" b="1" dirty="0" smtClean="0">
                <a:solidFill>
                  <a:schemeClr val="tx1"/>
                </a:solidFill>
              </a:rPr>
              <a:t>for</a:t>
            </a:r>
            <a:r>
              <a:rPr lang="en-US" dirty="0" smtClean="0">
                <a:solidFill>
                  <a:schemeClr val="tx1"/>
                </a:solidFill>
              </a:rPr>
              <a:t> (</a:t>
            </a:r>
            <a:r>
              <a:rPr lang="en-US" b="1" dirty="0" err="1" smtClean="0">
                <a:solidFill>
                  <a:schemeClr val="tx1"/>
                </a:solidFill>
              </a:rPr>
              <a:t>int</a:t>
            </a:r>
            <a:r>
              <a:rPr lang="en-US" dirty="0" smtClean="0">
                <a:solidFill>
                  <a:schemeClr val="tx1"/>
                </a:solidFill>
              </a:rPr>
              <a:t> index = 0; index++; index &lt; </a:t>
            </a:r>
            <a:r>
              <a:rPr lang="en-US" dirty="0" err="1" smtClean="0">
                <a:solidFill>
                  <a:schemeClr val="tx1"/>
                </a:solidFill>
              </a:rPr>
              <a:t>observers.size</a:t>
            </a:r>
            <a:r>
              <a:rPr lang="en-US" dirty="0" smtClean="0">
                <a:solidFill>
                  <a:schemeClr val="tx1"/>
                </a:solidFill>
              </a:rPr>
              <a:t>() {</a:t>
            </a:r>
          </a:p>
          <a:p>
            <a:pPr marL="342900" indent="-342900">
              <a:spcBef>
                <a:spcPct val="20000"/>
              </a:spcBef>
            </a:pPr>
            <a:r>
              <a:rPr lang="en-US" dirty="0" smtClean="0">
                <a:solidFill>
                  <a:schemeClr val="tx1"/>
                </a:solidFill>
              </a:rPr>
              <a:t>		</a:t>
            </a:r>
            <a:r>
              <a:rPr lang="en-US" dirty="0" err="1" smtClean="0">
                <a:solidFill>
                  <a:schemeClr val="tx1"/>
                </a:solidFill>
              </a:rPr>
              <a:t>observers.elementAt</a:t>
            </a:r>
            <a:r>
              <a:rPr lang="en-US" dirty="0" smtClean="0">
                <a:solidFill>
                  <a:schemeClr val="tx1"/>
                </a:solidFill>
              </a:rPr>
              <a:t>(</a:t>
            </a:r>
            <a:r>
              <a:rPr lang="en-US" dirty="0" err="1" smtClean="0">
                <a:solidFill>
                  <a:schemeClr val="tx1"/>
                </a:solidFill>
              </a:rPr>
              <a:t>i</a:t>
            </a:r>
            <a:r>
              <a:rPr lang="en-US" dirty="0" smtClean="0">
                <a:solidFill>
                  <a:schemeClr val="tx1"/>
                </a:solidFill>
              </a:rPr>
              <a:t>).</a:t>
            </a:r>
            <a:r>
              <a:rPr lang="en-US" dirty="0" err="1" smtClean="0">
                <a:solidFill>
                  <a:schemeClr val="tx1"/>
                </a:solidFill>
              </a:rPr>
              <a:t>propertyChange</a:t>
            </a:r>
            <a:r>
              <a:rPr lang="en-US" dirty="0" smtClean="0">
                <a:solidFill>
                  <a:schemeClr val="tx1"/>
                </a:solidFill>
              </a:rPr>
              <a:t>(e);</a:t>
            </a:r>
          </a:p>
          <a:p>
            <a:pPr marL="342900" indent="-342900">
              <a:spcBef>
                <a:spcPct val="20000"/>
              </a:spcBef>
            </a:pPr>
            <a:r>
              <a:rPr lang="en-US" dirty="0" smtClean="0">
                <a:solidFill>
                  <a:schemeClr val="tx1"/>
                </a:solidFill>
              </a:rPr>
              <a:t>}</a:t>
            </a:r>
          </a:p>
          <a:p>
            <a:pPr marL="342900" indent="-342900">
              <a:spcBef>
                <a:spcPct val="20000"/>
              </a:spcBef>
            </a:pPr>
            <a:endParaRPr lang="en-US" dirty="0">
              <a:solidFill>
                <a:schemeClr val="tx1"/>
              </a:solidFill>
            </a:endParaRPr>
          </a:p>
        </p:txBody>
      </p:sp>
      <p:sp>
        <p:nvSpPr>
          <p:cNvPr id="5" name="Rectangle 4"/>
          <p:cNvSpPr/>
          <p:nvPr/>
        </p:nvSpPr>
        <p:spPr>
          <a:xfrm>
            <a:off x="2895600" y="6096000"/>
            <a:ext cx="3276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Property-independent code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04800" y="2514600"/>
            <a:ext cx="4614863" cy="2428875"/>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en-US" dirty="0" smtClean="0"/>
              <a:t>Multiplying N Numbers</a:t>
            </a:r>
            <a:endParaRPr lang="en-US" dirty="0"/>
          </a:p>
        </p:txBody>
      </p:sp>
      <p:sp>
        <p:nvSpPr>
          <p:cNvPr id="4" name="Rectangle 3"/>
          <p:cNvSpPr/>
          <p:nvPr/>
        </p:nvSpPr>
        <p:spPr>
          <a:xfrm>
            <a:off x="3429000" y="1295400"/>
            <a:ext cx="51054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dirty="0" err="1" smtClean="0"/>
              <a:t>int</a:t>
            </a:r>
            <a:r>
              <a:rPr lang="en-US" dirty="0" smtClean="0"/>
              <a:t> product = 1; </a:t>
            </a:r>
          </a:p>
          <a:p>
            <a:pPr marL="0" lvl="2">
              <a:spcBef>
                <a:spcPct val="0"/>
              </a:spcBef>
            </a:pPr>
            <a:r>
              <a:rPr lang="en-US" dirty="0" err="1" smtClean="0"/>
              <a:t>int</a:t>
            </a: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b="1" dirty="0" smtClean="0"/>
              <a:t>while</a:t>
            </a:r>
            <a:r>
              <a:rPr lang="en-US" dirty="0" smtClean="0"/>
              <a:t> (</a:t>
            </a:r>
            <a:r>
              <a:rPr lang="en-US" dirty="0" err="1" smtClean="0"/>
              <a:t>nextNum</a:t>
            </a:r>
            <a:r>
              <a:rPr lang="en-US" dirty="0" smtClean="0"/>
              <a:t> &gt;= 0) { </a:t>
            </a:r>
          </a:p>
          <a:p>
            <a:pPr marL="0" lvl="2">
              <a:spcBef>
                <a:spcPct val="0"/>
              </a:spcBef>
            </a:pPr>
            <a:r>
              <a:rPr lang="en-US" dirty="0" smtClean="0"/>
              <a:t>	product *= </a:t>
            </a:r>
            <a:r>
              <a:rPr lang="en-US" dirty="0" err="1" smtClean="0"/>
              <a:t>nextNum</a:t>
            </a:r>
            <a:r>
              <a:rPr lang="en-US" dirty="0" smtClean="0"/>
              <a:t>; </a:t>
            </a:r>
          </a:p>
          <a:p>
            <a:pPr marL="0" lvl="2">
              <a:spcBef>
                <a:spcPct val="0"/>
              </a:spcBef>
            </a:pPr>
            <a:r>
              <a:rPr lang="en-US" dirty="0" smtClean="0"/>
              <a:t>	</a:t>
            </a:r>
            <a:r>
              <a:rPr lang="en-US" dirty="0" err="1" smtClean="0"/>
              <a:t>nextNum</a:t>
            </a:r>
            <a:r>
              <a:rPr lang="en-US" dirty="0" smtClean="0"/>
              <a:t> = </a:t>
            </a:r>
            <a:r>
              <a:rPr lang="en-US" dirty="0" err="1" smtClean="0"/>
              <a:t>Console.readInt</a:t>
            </a:r>
            <a:r>
              <a:rPr lang="en-US" dirty="0" smtClean="0"/>
              <a:t>(); </a:t>
            </a:r>
          </a:p>
          <a:p>
            <a:pPr marL="0" lvl="2">
              <a:spcBef>
                <a:spcPct val="0"/>
              </a:spcBef>
            </a:pPr>
            <a:r>
              <a:rPr lang="en-US" dirty="0" smtClean="0"/>
              <a:t>}</a:t>
            </a:r>
          </a:p>
          <a:p>
            <a:pPr>
              <a:spcBef>
                <a:spcPct val="0"/>
              </a:spcBef>
            </a:pPr>
            <a:r>
              <a:rPr lang="en-US" dirty="0" smtClean="0"/>
              <a:t>print (product);</a:t>
            </a:r>
            <a:endParaRPr lang="en-US" sz="2400" dirty="0">
              <a:latin typeface="Courier New" pitchFamily="49" charset="0"/>
            </a:endParaRPr>
          </a:p>
        </p:txBody>
      </p:sp>
      <p:sp>
        <p:nvSpPr>
          <p:cNvPr id="6" name="Rectangle 5"/>
          <p:cNvSpPr/>
          <p:nvPr/>
        </p:nvSpPr>
        <p:spPr>
          <a:xfrm>
            <a:off x="3429000" y="3581400"/>
            <a:ext cx="51054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spcBef>
                <a:spcPct val="0"/>
              </a:spcBef>
            </a:pPr>
            <a:r>
              <a:rPr lang="en-US" dirty="0" err="1" smtClean="0"/>
              <a:t>int</a:t>
            </a:r>
            <a:r>
              <a:rPr lang="en-US" dirty="0" smtClean="0"/>
              <a:t> </a:t>
            </a:r>
            <a:r>
              <a:rPr lang="en-US" dirty="0" err="1" smtClean="0"/>
              <a:t>listLength</a:t>
            </a:r>
            <a:r>
              <a:rPr lang="en-US" dirty="0" smtClean="0"/>
              <a:t> = </a:t>
            </a:r>
            <a:r>
              <a:rPr lang="en-US" dirty="0" err="1" smtClean="0"/>
              <a:t>readListLength</a:t>
            </a:r>
            <a:r>
              <a:rPr lang="en-US" dirty="0" smtClean="0"/>
              <a:t>();</a:t>
            </a:r>
          </a:p>
          <a:p>
            <a:pPr>
              <a:spcBef>
                <a:spcPct val="0"/>
              </a:spcBef>
            </a:pPr>
            <a:r>
              <a:rPr lang="en-US" dirty="0" err="1" smtClean="0"/>
              <a:t>int</a:t>
            </a:r>
            <a:r>
              <a:rPr lang="en-US" dirty="0" smtClean="0"/>
              <a:t> counter = 0;</a:t>
            </a:r>
          </a:p>
          <a:p>
            <a:pPr>
              <a:spcBef>
                <a:spcPct val="0"/>
              </a:spcBef>
            </a:pPr>
            <a:r>
              <a:rPr lang="en-US" dirty="0" err="1" smtClean="0"/>
              <a:t>int</a:t>
            </a:r>
            <a:r>
              <a:rPr lang="en-US" dirty="0" smtClean="0"/>
              <a:t> </a:t>
            </a:r>
            <a:r>
              <a:rPr lang="en-US" dirty="0" err="1" smtClean="0"/>
              <a:t>nextNum</a:t>
            </a:r>
            <a:r>
              <a:rPr lang="en-US" dirty="0" smtClean="0"/>
              <a:t>;</a:t>
            </a:r>
          </a:p>
          <a:p>
            <a:pPr>
              <a:spcBef>
                <a:spcPct val="0"/>
              </a:spcBef>
            </a:pPr>
            <a:r>
              <a:rPr lang="en-US" dirty="0" err="1" smtClean="0"/>
              <a:t>int</a:t>
            </a:r>
            <a:r>
              <a:rPr lang="en-US" dirty="0" smtClean="0"/>
              <a:t> product = 1;</a:t>
            </a:r>
          </a:p>
          <a:p>
            <a:pPr>
              <a:spcBef>
                <a:spcPct val="0"/>
              </a:spcBef>
            </a:pPr>
            <a:r>
              <a:rPr lang="en-US" dirty="0" smtClean="0"/>
              <a:t>while (counter &lt;  </a:t>
            </a:r>
            <a:r>
              <a:rPr lang="en-US" dirty="0" err="1" smtClean="0"/>
              <a:t>listLength</a:t>
            </a:r>
            <a:r>
              <a:rPr lang="en-US" dirty="0" smtClean="0"/>
              <a:t>) {</a:t>
            </a:r>
          </a:p>
          <a:p>
            <a:pPr>
              <a:spcBef>
                <a:spcPct val="0"/>
              </a:spcBef>
            </a:pPr>
            <a:r>
              <a:rPr lang="en-US" dirty="0" smtClean="0"/>
              <a:t>	counter += 1;</a:t>
            </a:r>
          </a:p>
          <a:p>
            <a:pPr>
              <a:spcBef>
                <a:spcPct val="0"/>
              </a:spcBef>
            </a:pPr>
            <a:r>
              <a:rPr lang="en-US" dirty="0" smtClean="0"/>
              <a:t>	</a:t>
            </a:r>
            <a:r>
              <a:rPr lang="en-US" dirty="0" err="1" smtClean="0"/>
              <a:t>nextNum</a:t>
            </a:r>
            <a:r>
              <a:rPr lang="en-US" dirty="0" smtClean="0"/>
              <a:t> = </a:t>
            </a:r>
            <a:r>
              <a:rPr lang="en-US" dirty="0" err="1" smtClean="0"/>
              <a:t>readNextNumber</a:t>
            </a:r>
            <a:r>
              <a:rPr lang="en-US" dirty="0" smtClean="0"/>
              <a:t>();</a:t>
            </a:r>
          </a:p>
          <a:p>
            <a:pPr>
              <a:spcBef>
                <a:spcPct val="0"/>
              </a:spcBef>
            </a:pPr>
            <a:r>
              <a:rPr lang="en-US" dirty="0" smtClean="0"/>
              <a:t>	product *= </a:t>
            </a:r>
            <a:r>
              <a:rPr lang="en-US" dirty="0" err="1" smtClean="0"/>
              <a:t>nextNum</a:t>
            </a:r>
            <a:r>
              <a:rPr lang="en-US" dirty="0" smtClean="0"/>
              <a:t>;</a:t>
            </a:r>
          </a:p>
          <a:p>
            <a:pPr>
              <a:spcBef>
                <a:spcPct val="0"/>
              </a:spcBef>
            </a:pPr>
            <a:r>
              <a:rPr lang="en-US" dirty="0" smtClean="0"/>
              <a:t>}</a:t>
            </a:r>
          </a:p>
          <a:p>
            <a:pPr>
              <a:spcBef>
                <a:spcPct val="0"/>
              </a:spcBef>
            </a:pPr>
            <a:r>
              <a:rPr lang="en-US" dirty="0" smtClean="0"/>
              <a:t>print (product);</a:t>
            </a:r>
            <a:endParaRPr lang="en-US" sz="2400" dirty="0">
              <a:latin typeface="Courier New" pitchFamily="49"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err="1" smtClean="0"/>
              <a:t>ALabel</a:t>
            </a:r>
            <a:r>
              <a:rPr lang="en-US" dirty="0" smtClean="0"/>
              <a:t> (Edit)</a:t>
            </a:r>
            <a:endParaRPr lang="en-US" dirty="0"/>
          </a:p>
        </p:txBody>
      </p:sp>
      <p:sp>
        <p:nvSpPr>
          <p:cNvPr id="4" name="Rectangle 3"/>
          <p:cNvSpPr/>
          <p:nvPr/>
        </p:nvSpPr>
        <p:spPr>
          <a:xfrm>
            <a:off x="381000" y="1524000"/>
            <a:ext cx="8001000" cy="411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buFontTx/>
              <a:buNone/>
            </a:pPr>
            <a:r>
              <a:rPr lang="en-US" b="1" dirty="0" smtClean="0"/>
              <a:t>public void </a:t>
            </a:r>
            <a:r>
              <a:rPr lang="en-US" dirty="0" err="1" smtClean="0"/>
              <a:t>setLocation</a:t>
            </a:r>
            <a:r>
              <a:rPr lang="en-US" dirty="0" smtClean="0"/>
              <a:t>(Point </a:t>
            </a:r>
            <a:r>
              <a:rPr lang="en-US" dirty="0" err="1" smtClean="0"/>
              <a:t>newVal</a:t>
            </a:r>
            <a:r>
              <a:rPr lang="en-US" dirty="0" smtClean="0"/>
              <a:t>) {		</a:t>
            </a:r>
          </a:p>
          <a:p>
            <a:pPr marL="609600" indent="-609600">
              <a:buFontTx/>
              <a:buNone/>
            </a:pPr>
            <a:r>
              <a:rPr lang="en-US" dirty="0" smtClean="0"/>
              <a:t>		location = </a:t>
            </a:r>
            <a:r>
              <a:rPr lang="en-US" dirty="0" err="1" smtClean="0"/>
              <a:t>newVal</a:t>
            </a:r>
            <a:r>
              <a:rPr lang="en-US" dirty="0" smtClean="0"/>
              <a:t>;</a:t>
            </a:r>
          </a:p>
          <a:p>
            <a:pPr marL="609600" indent="-609600">
              <a:buFontTx/>
              <a:buNone/>
            </a:pPr>
            <a:r>
              <a:rPr lang="en-US" dirty="0" smtClean="0"/>
              <a:t>}</a:t>
            </a:r>
            <a:endParaRPr lang="en-US" dirty="0">
              <a:solidFill>
                <a:schemeClr val="tx1"/>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err="1" smtClean="0"/>
              <a:t>ALabel</a:t>
            </a:r>
            <a:endParaRPr lang="en-US" dirty="0"/>
          </a:p>
        </p:txBody>
      </p:sp>
      <p:sp>
        <p:nvSpPr>
          <p:cNvPr id="4" name="Rectangle 3"/>
          <p:cNvSpPr/>
          <p:nvPr/>
        </p:nvSpPr>
        <p:spPr>
          <a:xfrm>
            <a:off x="381000" y="1524000"/>
            <a:ext cx="8001000" cy="4114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609600" indent="-609600">
              <a:buFontTx/>
              <a:buNone/>
            </a:pPr>
            <a:r>
              <a:rPr lang="en-US" b="1" dirty="0" smtClean="0">
                <a:solidFill>
                  <a:srgbClr val="000000"/>
                </a:solidFill>
                <a:cs typeface="Times New Roman" pitchFamily="18" charset="0"/>
              </a:rPr>
              <a:t>public</a:t>
            </a:r>
            <a:r>
              <a:rPr lang="en-US" dirty="0" smtClean="0">
                <a:solidFill>
                  <a:srgbClr val="000000"/>
                </a:solidFill>
                <a:cs typeface="Times New Roman" pitchFamily="18" charset="0"/>
              </a:rPr>
              <a:t> </a:t>
            </a:r>
            <a:r>
              <a:rPr lang="en-US" b="1" dirty="0" smtClean="0">
                <a:solidFill>
                  <a:srgbClr val="000000"/>
                </a:solidFill>
                <a:cs typeface="Times New Roman" pitchFamily="18" charset="0"/>
              </a:rPr>
              <a:t>void</a:t>
            </a:r>
            <a:r>
              <a:rPr lang="en-US" dirty="0" smtClean="0">
                <a:solidFill>
                  <a:srgbClr val="000000"/>
                </a:solidFill>
                <a:cs typeface="Times New Roman" pitchFamily="18" charset="0"/>
              </a:rPr>
              <a:t> </a:t>
            </a:r>
            <a:r>
              <a:rPr lang="en-US" dirty="0" err="1" smtClean="0">
                <a:solidFill>
                  <a:srgbClr val="000000"/>
                </a:solidFill>
                <a:cs typeface="Times New Roman" pitchFamily="18" charset="0"/>
              </a:rPr>
              <a:t>setLocation</a:t>
            </a:r>
            <a:r>
              <a:rPr lang="en-US" dirty="0" smtClean="0">
                <a:solidFill>
                  <a:srgbClr val="000000"/>
                </a:solidFill>
                <a:cs typeface="Times New Roman" pitchFamily="18" charset="0"/>
              </a:rPr>
              <a:t>(Point </a:t>
            </a:r>
            <a:r>
              <a:rPr lang="en-US" dirty="0" err="1" smtClean="0">
                <a:solidFill>
                  <a:srgbClr val="000000"/>
                </a:solidFill>
                <a:cs typeface="Times New Roman" pitchFamily="18" charset="0"/>
              </a:rPr>
              <a:t>newVal</a:t>
            </a:r>
            <a:r>
              <a:rPr lang="en-US" dirty="0" smtClean="0">
                <a:solidFill>
                  <a:srgbClr val="000000"/>
                </a:solidFill>
                <a:cs typeface="Times New Roman" pitchFamily="18" charset="0"/>
              </a:rPr>
              <a:t>) {</a:t>
            </a:r>
          </a:p>
          <a:p>
            <a:pPr marL="609600" indent="-609600">
              <a:buFontTx/>
              <a:buNone/>
            </a:pPr>
            <a:r>
              <a:rPr lang="en-US" dirty="0" smtClean="0">
                <a:solidFill>
                  <a:srgbClr val="000000"/>
                </a:solidFill>
                <a:cs typeface="Times New Roman" pitchFamily="18" charset="0"/>
              </a:rPr>
              <a:t>	Point </a:t>
            </a:r>
            <a:r>
              <a:rPr lang="en-US" dirty="0" err="1" smtClean="0">
                <a:solidFill>
                  <a:srgbClr val="000000"/>
                </a:solidFill>
                <a:cs typeface="Times New Roman" pitchFamily="18" charset="0"/>
              </a:rPr>
              <a:t>oldVal</a:t>
            </a:r>
            <a:r>
              <a:rPr lang="en-US" dirty="0" smtClean="0">
                <a:solidFill>
                  <a:srgbClr val="000000"/>
                </a:solidFill>
                <a:cs typeface="Times New Roman" pitchFamily="18" charset="0"/>
              </a:rPr>
              <a:t> = location;</a:t>
            </a:r>
          </a:p>
          <a:p>
            <a:pPr marL="609600" indent="-609600">
              <a:buFontTx/>
              <a:buNone/>
            </a:pPr>
            <a:r>
              <a:rPr lang="en-US" dirty="0" smtClean="0">
                <a:solidFill>
                  <a:srgbClr val="000000"/>
                </a:solidFill>
                <a:cs typeface="Times New Roman" pitchFamily="18" charset="0"/>
              </a:rPr>
              <a:t>	location = </a:t>
            </a:r>
            <a:r>
              <a:rPr lang="en-US" dirty="0" err="1" smtClean="0">
                <a:solidFill>
                  <a:srgbClr val="000000"/>
                </a:solidFill>
                <a:cs typeface="Times New Roman" pitchFamily="18" charset="0"/>
              </a:rPr>
              <a:t>newVal</a:t>
            </a:r>
            <a:r>
              <a:rPr lang="en-US" dirty="0" smtClean="0">
                <a:solidFill>
                  <a:srgbClr val="000000"/>
                </a:solidFill>
                <a:cs typeface="Times New Roman" pitchFamily="18" charset="0"/>
              </a:rPr>
              <a:t>;</a:t>
            </a:r>
          </a:p>
          <a:p>
            <a:pPr marL="609600" indent="-609600">
              <a:buFontTx/>
              <a:buNone/>
            </a:pPr>
            <a:r>
              <a:rPr lang="en-US" dirty="0" smtClean="0">
                <a:solidFill>
                  <a:srgbClr val="000000"/>
                </a:solidFill>
                <a:cs typeface="Times New Roman" pitchFamily="18" charset="0"/>
              </a:rPr>
              <a:t>	</a:t>
            </a:r>
            <a:r>
              <a:rPr lang="en-US" dirty="0" err="1" smtClean="0">
                <a:solidFill>
                  <a:srgbClr val="000000"/>
                </a:solidFill>
                <a:cs typeface="Times New Roman" pitchFamily="18" charset="0"/>
              </a:rPr>
              <a:t>notifyAllListeners</a:t>
            </a:r>
            <a:r>
              <a:rPr lang="en-US" dirty="0" smtClean="0">
                <a:solidFill>
                  <a:srgbClr val="000000"/>
                </a:solidFill>
                <a:cs typeface="Times New Roman" pitchFamily="18" charset="0"/>
              </a:rPr>
              <a:t>(</a:t>
            </a:r>
            <a:r>
              <a:rPr lang="en-US" b="1" dirty="0" smtClean="0">
                <a:solidFill>
                  <a:srgbClr val="000000"/>
                </a:solidFill>
                <a:cs typeface="Times New Roman" pitchFamily="18" charset="0"/>
              </a:rPr>
              <a:t>new</a:t>
            </a:r>
            <a:r>
              <a:rPr lang="en-US" dirty="0" smtClean="0">
                <a:solidFill>
                  <a:srgbClr val="000000"/>
                </a:solidFill>
                <a:cs typeface="Times New Roman" pitchFamily="18" charset="0"/>
              </a:rPr>
              <a:t> </a:t>
            </a:r>
            <a:r>
              <a:rPr lang="en-US" dirty="0" err="1" smtClean="0">
                <a:solidFill>
                  <a:srgbClr val="000000"/>
                </a:solidFill>
                <a:cs typeface="Times New Roman" pitchFamily="18" charset="0"/>
              </a:rPr>
              <a:t>PropertyChangeEvent</a:t>
            </a:r>
            <a:r>
              <a:rPr lang="en-US" dirty="0" smtClean="0">
                <a:solidFill>
                  <a:srgbClr val="000000"/>
                </a:solidFill>
                <a:cs typeface="Times New Roman" pitchFamily="18" charset="0"/>
              </a:rPr>
              <a:t>(</a:t>
            </a:r>
          </a:p>
          <a:p>
            <a:pPr marL="609600" indent="-609600">
              <a:buFontTx/>
              <a:buNone/>
            </a:pPr>
            <a:r>
              <a:rPr lang="en-US" dirty="0" smtClean="0">
                <a:solidFill>
                  <a:srgbClr val="000000"/>
                </a:solidFill>
                <a:cs typeface="Times New Roman" pitchFamily="18" charset="0"/>
              </a:rPr>
              <a:t>		</a:t>
            </a:r>
            <a:r>
              <a:rPr lang="en-US" b="1" dirty="0" smtClean="0">
                <a:solidFill>
                  <a:srgbClr val="000000"/>
                </a:solidFill>
                <a:cs typeface="Times New Roman" pitchFamily="18" charset="0"/>
              </a:rPr>
              <a:t>this</a:t>
            </a:r>
            <a:r>
              <a:rPr lang="en-US" dirty="0" smtClean="0">
                <a:solidFill>
                  <a:srgbClr val="000000"/>
                </a:solidFill>
                <a:cs typeface="Times New Roman" pitchFamily="18" charset="0"/>
              </a:rPr>
              <a:t>, “Location”, </a:t>
            </a:r>
            <a:r>
              <a:rPr lang="en-US" dirty="0" err="1" smtClean="0">
                <a:solidFill>
                  <a:srgbClr val="000000"/>
                </a:solidFill>
                <a:cs typeface="Times New Roman" pitchFamily="18" charset="0"/>
              </a:rPr>
              <a:t>oldVal</a:t>
            </a:r>
            <a:r>
              <a:rPr lang="en-US" dirty="0" smtClean="0">
                <a:solidFill>
                  <a:srgbClr val="000000"/>
                </a:solidFill>
                <a:cs typeface="Times New Roman" pitchFamily="18" charset="0"/>
              </a:rPr>
              <a:t>, </a:t>
            </a:r>
            <a:r>
              <a:rPr lang="en-US" dirty="0" err="1" smtClean="0">
                <a:solidFill>
                  <a:srgbClr val="000000"/>
                </a:solidFill>
                <a:cs typeface="Times New Roman" pitchFamily="18" charset="0"/>
              </a:rPr>
              <a:t>newVal</a:t>
            </a:r>
            <a:r>
              <a:rPr lang="en-US" dirty="0" smtClean="0">
                <a:solidFill>
                  <a:srgbClr val="000000"/>
                </a:solidFill>
                <a:cs typeface="Times New Roman" pitchFamily="18" charset="0"/>
              </a:rPr>
              <a:t>);</a:t>
            </a:r>
          </a:p>
          <a:p>
            <a:pPr marL="609600" indent="-609600">
              <a:buFontTx/>
              <a:buNone/>
            </a:pPr>
            <a:r>
              <a:rPr lang="en-US" dirty="0" smtClean="0">
                <a:solidFill>
                  <a:srgbClr val="000000"/>
                </a:solidFill>
                <a:cs typeface="Times New Roman" pitchFamily="18" charset="0"/>
              </a:rPr>
              <a:t>}</a:t>
            </a:r>
            <a:endParaRPr lang="en-US" dirty="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Animation Steps</a:t>
            </a:r>
            <a:endParaRPr lang="en-US" dirty="0"/>
          </a:p>
        </p:txBody>
      </p:sp>
      <p:sp>
        <p:nvSpPr>
          <p:cNvPr id="3" name="Content Placeholder 2"/>
          <p:cNvSpPr>
            <a:spLocks noGrp="1"/>
          </p:cNvSpPr>
          <p:nvPr>
            <p:ph sz="quarter" idx="1"/>
          </p:nvPr>
        </p:nvSpPr>
        <p:spPr/>
        <p:txBody>
          <a:bodyPr/>
          <a:lstStyle/>
          <a:p>
            <a:r>
              <a:rPr lang="en-US" dirty="0" smtClean="0"/>
              <a:t>Animation consists of one or more animation steps</a:t>
            </a:r>
          </a:p>
          <a:p>
            <a:pPr>
              <a:buNone/>
            </a:pPr>
            <a:endParaRPr lang="en-US" dirty="0" smtClean="0"/>
          </a:p>
          <a:p>
            <a:r>
              <a:rPr lang="en-US" dirty="0" smtClean="0"/>
              <a:t>An animation step updates one or more animating graphical properties such as size, location, and icon of one or more graphical objects and then pauses execution</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Pausing Execution</a:t>
            </a:r>
            <a:endParaRPr lang="en-US" dirty="0"/>
          </a:p>
        </p:txBody>
      </p:sp>
      <p:sp>
        <p:nvSpPr>
          <p:cNvPr id="3" name="Content Placeholder 2"/>
          <p:cNvSpPr>
            <a:spLocks noGrp="1"/>
          </p:cNvSpPr>
          <p:nvPr>
            <p:ph sz="quarter" idx="1"/>
          </p:nvPr>
        </p:nvSpPr>
        <p:spPr/>
        <p:txBody>
          <a:bodyPr/>
          <a:lstStyle/>
          <a:p>
            <a:pPr>
              <a:lnSpc>
                <a:spcPct val="90000"/>
              </a:lnSpc>
            </a:pPr>
            <a:r>
              <a:rPr lang="en-US" dirty="0" smtClean="0"/>
              <a:t>Execution can be paused using busy waiting or a sleep call provided by the operating system</a:t>
            </a:r>
          </a:p>
          <a:p>
            <a:pPr>
              <a:lnSpc>
                <a:spcPct val="90000"/>
              </a:lnSpc>
              <a:buNone/>
            </a:pPr>
            <a:endParaRPr lang="en-US" dirty="0" smtClean="0"/>
          </a:p>
          <a:p>
            <a:pPr>
              <a:lnSpc>
                <a:spcPct val="90000"/>
              </a:lnSpc>
            </a:pPr>
            <a:r>
              <a:rPr lang="en-US" dirty="0" smtClean="0"/>
              <a:t>Busy waiting has the problem that it is platform-specific and does not allow other activity to proceed while the animation is paused</a:t>
            </a:r>
          </a:p>
          <a:p>
            <a:pPr>
              <a:lnSpc>
                <a:spcPct val="90000"/>
              </a:lnSpc>
              <a:buNone/>
            </a:pPr>
            <a:endParaRPr lang="en-US" dirty="0" smtClean="0"/>
          </a:p>
          <a:p>
            <a:pPr>
              <a:lnSpc>
                <a:spcPct val="90000"/>
              </a:lnSpc>
            </a:pPr>
            <a:r>
              <a:rPr lang="en-US" dirty="0" smtClean="0"/>
              <a:t>Therefore using the sleep call is preferable</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Incremental Updates</a:t>
            </a:r>
            <a:endParaRPr lang="en-US" dirty="0"/>
          </a:p>
        </p:txBody>
      </p:sp>
      <p:sp>
        <p:nvSpPr>
          <p:cNvPr id="3" name="Content Placeholder 2"/>
          <p:cNvSpPr>
            <a:spLocks noGrp="1"/>
          </p:cNvSpPr>
          <p:nvPr>
            <p:ph sz="quarter" idx="1"/>
          </p:nvPr>
        </p:nvSpPr>
        <p:spPr/>
        <p:txBody>
          <a:bodyPr>
            <a:normAutofit/>
          </a:bodyPr>
          <a:lstStyle/>
          <a:p>
            <a:pPr>
              <a:lnSpc>
                <a:spcPct val="80000"/>
              </a:lnSpc>
            </a:pPr>
            <a:r>
              <a:rPr lang="en-US" dirty="0" smtClean="0"/>
              <a:t>After each animation step, all displays of the animation must be updated </a:t>
            </a:r>
          </a:p>
          <a:p>
            <a:pPr>
              <a:lnSpc>
                <a:spcPct val="80000"/>
              </a:lnSpc>
              <a:buNone/>
            </a:pPr>
            <a:endParaRPr lang="en-US" dirty="0" smtClean="0"/>
          </a:p>
          <a:p>
            <a:pPr>
              <a:lnSpc>
                <a:spcPct val="80000"/>
              </a:lnSpc>
            </a:pPr>
            <a:r>
              <a:rPr lang="en-US" dirty="0" smtClean="0"/>
              <a:t>The observable-observer concept can be used to ensure these updates are made</a:t>
            </a:r>
          </a:p>
          <a:p>
            <a:pPr lvl="1">
              <a:lnSpc>
                <a:spcPct val="80000"/>
              </a:lnSpc>
            </a:pPr>
            <a:r>
              <a:rPr lang="en-US" sz="2400" dirty="0" smtClean="0"/>
              <a:t>for each graphical property changed by the animation, the class of the property should allow observers to be registered and the setter of the property informs the observers about the update </a:t>
            </a:r>
          </a:p>
          <a:p>
            <a:pPr lvl="1">
              <a:lnSpc>
                <a:spcPct val="80000"/>
              </a:lnSpc>
              <a:buNone/>
            </a:pPr>
            <a:endParaRPr lang="en-US" sz="2400" dirty="0" smtClean="0"/>
          </a:p>
          <a:p>
            <a:pPr>
              <a:lnSpc>
                <a:spcPct val="80000"/>
              </a:lnSpc>
            </a:pPr>
            <a:r>
              <a:rPr lang="en-US" dirty="0" err="1" smtClean="0"/>
              <a:t>ObjectEditor</a:t>
            </a:r>
            <a:r>
              <a:rPr lang="en-US" dirty="0" smtClean="0"/>
              <a:t> requires the JavaBeans observer-observer approach based around the </a:t>
            </a:r>
            <a:r>
              <a:rPr lang="en-US" dirty="0" err="1" smtClean="0"/>
              <a:t>PropertyChangeListener</a:t>
            </a:r>
            <a:r>
              <a:rPr lang="en-US" dirty="0" smtClean="0"/>
              <a:t> interface</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Threads</a:t>
            </a:r>
            <a:endParaRPr lang="en-US" dirty="0"/>
          </a:p>
        </p:txBody>
      </p:sp>
      <p:sp>
        <p:nvSpPr>
          <p:cNvPr id="3" name="Content Placeholder 2"/>
          <p:cNvSpPr>
            <a:spLocks noGrp="1"/>
          </p:cNvSpPr>
          <p:nvPr>
            <p:ph sz="quarter" idx="1"/>
          </p:nvPr>
        </p:nvSpPr>
        <p:spPr/>
        <p:txBody>
          <a:bodyPr>
            <a:normAutofit/>
          </a:bodyPr>
          <a:lstStyle/>
          <a:p>
            <a:pPr>
              <a:lnSpc>
                <a:spcPct val="90000"/>
              </a:lnSpc>
            </a:pPr>
            <a:r>
              <a:rPr lang="en-US" dirty="0" smtClean="0"/>
              <a:t>An animating method should be executed in a separate thread as otherwise the user-interface thread will wait for it to finish execution before performing any screen update</a:t>
            </a:r>
          </a:p>
          <a:p>
            <a:pPr>
              <a:lnSpc>
                <a:spcPct val="90000"/>
              </a:lnSpc>
              <a:buNone/>
            </a:pPr>
            <a:endParaRPr lang="en-US" dirty="0" smtClean="0"/>
          </a:p>
          <a:p>
            <a:pPr>
              <a:lnSpc>
                <a:spcPct val="90000"/>
              </a:lnSpc>
            </a:pPr>
            <a:r>
              <a:rPr lang="en-US" dirty="0" smtClean="0"/>
              <a:t>This means that it is possible to start multiple executions of the method concurrently</a:t>
            </a:r>
          </a:p>
          <a:p>
            <a:pPr>
              <a:lnSpc>
                <a:spcPct val="90000"/>
              </a:lnSpc>
              <a:buNone/>
            </a:pPr>
            <a:endParaRPr lang="en-US" dirty="0" smtClean="0"/>
          </a:p>
          <a:p>
            <a:pPr>
              <a:lnSpc>
                <a:spcPct val="90000"/>
              </a:lnSpc>
            </a:pPr>
            <a:r>
              <a:rPr lang="en-US" dirty="0" smtClean="0"/>
              <a:t>We should use the keyword </a:t>
            </a:r>
            <a:r>
              <a:rPr lang="en-US" b="1" dirty="0" smtClean="0"/>
              <a:t>synchronized</a:t>
            </a:r>
            <a:r>
              <a:rPr lang="en-US" dirty="0" smtClean="0"/>
              <a:t> in the declaration of the method to ensure that is it is executed serially by the thread</a:t>
            </a:r>
          </a:p>
          <a:p>
            <a:pPr>
              <a:lnSpc>
                <a:spcPct val="90000"/>
              </a:lnSpc>
              <a:buNone/>
            </a:pPr>
            <a:endParaRPr lang="en-US" dirty="0" smtClean="0"/>
          </a:p>
          <a:p>
            <a:pPr>
              <a:lnSpc>
                <a:spcPct val="90000"/>
              </a:lnSpc>
            </a:pPr>
            <a:r>
              <a:rPr lang="en-US" dirty="0" smtClean="0"/>
              <a:t>The keyword synchronized also tells </a:t>
            </a:r>
            <a:r>
              <a:rPr lang="en-US" dirty="0" err="1" smtClean="0"/>
              <a:t>ObjectEditor</a:t>
            </a:r>
            <a:r>
              <a:rPr lang="en-US" dirty="0" smtClean="0"/>
              <a:t> to start a new thread to execute the method</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Animating vs. Updating Classes</a:t>
            </a:r>
            <a:endParaRPr lang="en-US" dirty="0"/>
          </a:p>
        </p:txBody>
      </p:sp>
      <p:sp>
        <p:nvSpPr>
          <p:cNvPr id="3" name="Content Placeholder 2"/>
          <p:cNvSpPr>
            <a:spLocks noGrp="1"/>
          </p:cNvSpPr>
          <p:nvPr>
            <p:ph sz="quarter" idx="1"/>
          </p:nvPr>
        </p:nvSpPr>
        <p:spPr/>
        <p:txBody>
          <a:bodyPr>
            <a:normAutofit/>
          </a:bodyPr>
          <a:lstStyle/>
          <a:p>
            <a:r>
              <a:rPr lang="en-US" dirty="0" smtClean="0"/>
              <a:t>In general, a method that performs the animation steps and a method that changes the value of some animating property may be in different classes:</a:t>
            </a:r>
          </a:p>
          <a:p>
            <a:pPr lvl="1"/>
            <a:r>
              <a:rPr lang="en-US" sz="2400" dirty="0" err="1" smtClean="0"/>
              <a:t>AnAnimatingShuutleLocation</a:t>
            </a:r>
            <a:endParaRPr lang="en-US" sz="2400" dirty="0" smtClean="0"/>
          </a:p>
          <a:p>
            <a:pPr lvl="1"/>
            <a:r>
              <a:rPr lang="en-US" sz="2400" dirty="0" err="1" smtClean="0"/>
              <a:t>ALabel</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First N Numbers: N! (Edit)</a:t>
            </a:r>
            <a:endParaRPr lang="en-US" dirty="0"/>
          </a:p>
        </p:txBody>
      </p:sp>
      <p:sp>
        <p:nvSpPr>
          <p:cNvPr id="4" name="Rectangle 3"/>
          <p:cNvSpPr/>
          <p:nvPr/>
        </p:nvSpPr>
        <p:spPr>
          <a:xfrm>
            <a:off x="1219200" y="1295400"/>
            <a:ext cx="6400800" cy="2286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endParaRPr lang="en-US" sz="2400" dirty="0">
              <a:latin typeface="Courier New" pitchFamily="49" charset="0"/>
            </a:endParaRPr>
          </a:p>
        </p:txBody>
      </p:sp>
      <p:sp>
        <p:nvSpPr>
          <p:cNvPr id="5" name="Rectangle 4"/>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6" name="Rectangle 5"/>
          <p:cNvSpPr/>
          <p:nvPr/>
        </p:nvSpPr>
        <p:spPr>
          <a:xfrm>
            <a:off x="45720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Factorial(n) = 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First N Numbers: N!</a:t>
            </a:r>
            <a:endParaRPr lang="en-US" dirty="0"/>
          </a:p>
        </p:txBody>
      </p:sp>
      <p:sp>
        <p:nvSpPr>
          <p:cNvPr id="4" name="Rectangle 3"/>
          <p:cNvSpPr/>
          <p:nvPr/>
        </p:nvSpPr>
        <p:spPr>
          <a:xfrm>
            <a:off x="1219200" y="1295400"/>
            <a:ext cx="6400800" cy="2819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lvl="2">
              <a:spcBef>
                <a:spcPct val="0"/>
              </a:spcBef>
            </a:pPr>
            <a:r>
              <a:rPr lang="en-US" b="1" dirty="0" err="1" smtClean="0">
                <a:solidFill>
                  <a:schemeClr val="tx1"/>
                </a:solidFill>
              </a:rPr>
              <a:t>int</a:t>
            </a:r>
            <a:r>
              <a:rPr lang="en-US" dirty="0" smtClean="0">
                <a:solidFill>
                  <a:schemeClr val="tx1"/>
                </a:solidFill>
              </a:rPr>
              <a:t> product = 1;</a:t>
            </a:r>
          </a:p>
          <a:p>
            <a:pPr marL="0" lvl="2">
              <a:spcBef>
                <a:spcPct val="0"/>
              </a:spcBef>
            </a:pPr>
            <a:r>
              <a:rPr lang="en-US" b="1" dirty="0" err="1" smtClean="0">
                <a:solidFill>
                  <a:schemeClr val="tx1"/>
                </a:solidFill>
              </a:rPr>
              <a:t>int</a:t>
            </a:r>
            <a:r>
              <a:rPr lang="en-US" dirty="0" smtClean="0">
                <a:solidFill>
                  <a:schemeClr val="tx1"/>
                </a:solidFill>
              </a:rPr>
              <a:t> n = 2;</a:t>
            </a:r>
          </a:p>
          <a:p>
            <a:pPr marL="0" lvl="2">
              <a:spcBef>
                <a:spcPct val="0"/>
              </a:spcBef>
            </a:pPr>
            <a:r>
              <a:rPr lang="en-US" b="1" dirty="0" err="1" smtClean="0">
                <a:solidFill>
                  <a:schemeClr val="tx1"/>
                </a:solidFill>
              </a:rPr>
              <a:t>int</a:t>
            </a:r>
            <a:r>
              <a:rPr lang="en-US" dirty="0" smtClean="0">
                <a:solidFill>
                  <a:schemeClr val="tx1"/>
                </a:solidFill>
              </a:rPr>
              <a:t> counter = 0; </a:t>
            </a:r>
          </a:p>
          <a:p>
            <a:pPr marL="0" lvl="2">
              <a:spcBef>
                <a:spcPct val="0"/>
              </a:spcBef>
            </a:pPr>
            <a:r>
              <a:rPr lang="en-US" b="1" dirty="0" smtClean="0">
                <a:solidFill>
                  <a:schemeClr val="tx1"/>
                </a:solidFill>
              </a:rPr>
              <a:t>while</a:t>
            </a:r>
            <a:r>
              <a:rPr lang="en-US" dirty="0" smtClean="0">
                <a:solidFill>
                  <a:schemeClr val="tx1"/>
                </a:solidFill>
              </a:rPr>
              <a:t> (counter &lt; n) {</a:t>
            </a:r>
          </a:p>
          <a:p>
            <a:pPr marL="0" lvl="2">
              <a:spcBef>
                <a:spcPct val="0"/>
              </a:spcBef>
            </a:pPr>
            <a:r>
              <a:rPr lang="en-US" dirty="0" smtClean="0">
                <a:solidFill>
                  <a:schemeClr val="tx1"/>
                </a:solidFill>
              </a:rPr>
              <a:t>	product *= counter;</a:t>
            </a:r>
          </a:p>
          <a:p>
            <a:pPr marL="0" lvl="2">
              <a:spcBef>
                <a:spcPct val="0"/>
              </a:spcBef>
            </a:pPr>
            <a:r>
              <a:rPr lang="en-US" dirty="0" smtClean="0">
                <a:solidFill>
                  <a:schemeClr val="tx1"/>
                </a:solidFill>
              </a:rPr>
              <a:t>	counter += 1;</a:t>
            </a:r>
          </a:p>
          <a:p>
            <a:pPr marL="0" lvl="2">
              <a:spcBef>
                <a:spcPct val="0"/>
              </a:spcBef>
            </a:pPr>
            <a:r>
              <a:rPr lang="en-US" dirty="0" smtClean="0">
                <a:solidFill>
                  <a:schemeClr val="tx1"/>
                </a:solidFill>
              </a:rPr>
              <a:t>}</a:t>
            </a:r>
          </a:p>
          <a:p>
            <a:pPr marL="0" lvl="2">
              <a:spcBef>
                <a:spcPct val="0"/>
              </a:spcBef>
            </a:pPr>
            <a:r>
              <a:rPr lang="en-US" dirty="0" err="1" smtClean="0">
                <a:solidFill>
                  <a:schemeClr val="tx1"/>
                </a:solidFill>
              </a:rPr>
              <a:t>System.out.println</a:t>
            </a:r>
            <a:r>
              <a:rPr lang="en-US" dirty="0" smtClean="0">
                <a:solidFill>
                  <a:schemeClr val="tx1"/>
                </a:solidFill>
              </a:rPr>
              <a:t> (product);</a:t>
            </a:r>
            <a:endParaRPr lang="en-US" dirty="0">
              <a:solidFill>
                <a:schemeClr val="tx1"/>
              </a:solidFill>
            </a:endParaRPr>
          </a:p>
        </p:txBody>
      </p:sp>
      <p:sp>
        <p:nvSpPr>
          <p:cNvPr id="10" name="Rectangle 9"/>
          <p:cNvSpPr/>
          <p:nvPr/>
        </p:nvSpPr>
        <p:spPr>
          <a:xfrm>
            <a:off x="1219200" y="5334000"/>
            <a:ext cx="30480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1*2*3*4*…*n</a:t>
            </a:r>
            <a:endParaRPr lang="en-US" dirty="0"/>
          </a:p>
        </p:txBody>
      </p:sp>
      <p:sp>
        <p:nvSpPr>
          <p:cNvPr id="5" name="Rectangle 4"/>
          <p:cNvSpPr/>
          <p:nvPr/>
        </p:nvSpPr>
        <p:spPr>
          <a:xfrm>
            <a:off x="4648200" y="2438400"/>
            <a:ext cx="2895600" cy="685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1*0*1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6608</TotalTime>
  <Words>1939</Words>
  <Application>Microsoft Office PowerPoint</Application>
  <PresentationFormat>On-screen Show (4:3)</PresentationFormat>
  <Paragraphs>609</Paragraphs>
  <Slides>76</Slides>
  <Notes>0</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Oriel</vt:lpstr>
      <vt:lpstr>Comp 110 Loops</vt:lpstr>
      <vt:lpstr>Loops</vt:lpstr>
      <vt:lpstr>Multiplying Numbers</vt:lpstr>
      <vt:lpstr>Cumulative Assignment</vt:lpstr>
      <vt:lpstr>Multiplying Positive Numbers</vt:lpstr>
      <vt:lpstr>Multiplying N Numbers (Edit)</vt:lpstr>
      <vt:lpstr>Multiplying N Numbers</vt:lpstr>
      <vt:lpstr>Multiplying First N Numbers: N! (Edit)</vt:lpstr>
      <vt:lpstr>Multiplying First N Numbers: N!</vt:lpstr>
      <vt:lpstr>Multiplying First N Numbers: N!</vt:lpstr>
      <vt:lpstr>Multiplying First N Numbers: N!</vt:lpstr>
      <vt:lpstr>Multiplying First N Numbers: N!</vt:lpstr>
      <vt:lpstr>Better Name</vt:lpstr>
      <vt:lpstr>Better Name</vt:lpstr>
      <vt:lpstr>Incrementing Counter Before Operation</vt:lpstr>
      <vt:lpstr>Incrementing Counter Before Operation</vt:lpstr>
      <vt:lpstr>Checking of Non Equality</vt:lpstr>
      <vt:lpstr>Checking of Non Equality</vt:lpstr>
      <vt:lpstr>Checking of Non Equality</vt:lpstr>
      <vt:lpstr>Counter Not Changed</vt:lpstr>
      <vt:lpstr>Counter Changed in the Wrong Direction</vt:lpstr>
      <vt:lpstr>Guarding Against Infinite Loops</vt:lpstr>
      <vt:lpstr>Decrementing Solution</vt:lpstr>
      <vt:lpstr>Decrementing Solution</vt:lpstr>
      <vt:lpstr>Counter-Controlled vs. Event-Controlled</vt:lpstr>
      <vt:lpstr>Counter-Controlled vs. Event-Controlled</vt:lpstr>
      <vt:lpstr>Counter-Controlled vs. Event-Controlled</vt:lpstr>
      <vt:lpstr>Factorial List (Edit)</vt:lpstr>
      <vt:lpstr>Factorial List</vt:lpstr>
      <vt:lpstr>Removing Code Duplication (Edit)</vt:lpstr>
      <vt:lpstr>Break Statement</vt:lpstr>
      <vt:lpstr>Animated Shuttle</vt:lpstr>
      <vt:lpstr>Animated Shuttle</vt:lpstr>
      <vt:lpstr>Animated Shuttle</vt:lpstr>
      <vt:lpstr>Animated Shuttle</vt:lpstr>
      <vt:lpstr>Animated Shuttle</vt:lpstr>
      <vt:lpstr>Animated Shuttle</vt:lpstr>
      <vt:lpstr>Animated Shuttle</vt:lpstr>
      <vt:lpstr>Animated Shuttle</vt:lpstr>
      <vt:lpstr>Animated Shuttle</vt:lpstr>
      <vt:lpstr>Animated Shuttle</vt:lpstr>
      <vt:lpstr>Animated Shuttle</vt:lpstr>
      <vt:lpstr>AnimateFromOrigin Semantics (Edit)</vt:lpstr>
      <vt:lpstr>AnimateFromOrigin Semantics</vt:lpstr>
      <vt:lpstr>Animating to a Destination Location</vt:lpstr>
      <vt:lpstr>Animating to a Destination Location</vt:lpstr>
      <vt:lpstr>Pausing Program</vt:lpstr>
      <vt:lpstr>Pausing Program</vt:lpstr>
      <vt:lpstr>Pause Time Property (Edit)</vt:lpstr>
      <vt:lpstr>Pause Time Property</vt:lpstr>
      <vt:lpstr>Animating Code (Edit)</vt:lpstr>
      <vt:lpstr>Animating Code</vt:lpstr>
      <vt:lpstr>Why Synchronized?</vt:lpstr>
      <vt:lpstr>Animation Requires Concurrent Threads</vt:lpstr>
      <vt:lpstr>Concurrency</vt:lpstr>
      <vt:lpstr>Concurrency</vt:lpstr>
      <vt:lpstr>Concurrency</vt:lpstr>
      <vt:lpstr>Concurrency</vt:lpstr>
      <vt:lpstr>The Role of Synchronized</vt:lpstr>
      <vt:lpstr>When is Display Updated</vt:lpstr>
      <vt:lpstr>ObjectEditor Observer Protocol</vt:lpstr>
      <vt:lpstr>ObjectEditor Observer Protocol</vt:lpstr>
      <vt:lpstr>ObjectEditor Observer Protocol</vt:lpstr>
      <vt:lpstr>Applying These Concepts</vt:lpstr>
      <vt:lpstr>ObjectEditor Observer Protocol</vt:lpstr>
      <vt:lpstr>Animating Code</vt:lpstr>
      <vt:lpstr>Animating Code</vt:lpstr>
      <vt:lpstr>Class ALabel</vt:lpstr>
      <vt:lpstr>Make ALabel a Model</vt:lpstr>
      <vt:lpstr>Class ALabel (Edit)</vt:lpstr>
      <vt:lpstr>Class ALabel</vt:lpstr>
      <vt:lpstr>Animation Steps</vt:lpstr>
      <vt:lpstr>Pausing Execution</vt:lpstr>
      <vt:lpstr>Incremental Updates</vt:lpstr>
      <vt:lpstr>Threads</vt:lpstr>
      <vt:lpstr>Animating vs. Updating Classes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Sasa</dc:creator>
  <cp:lastModifiedBy>Jason</cp:lastModifiedBy>
  <cp:revision>1015</cp:revision>
  <dcterms:created xsi:type="dcterms:W3CDTF">2006-08-16T00:00:00Z</dcterms:created>
  <dcterms:modified xsi:type="dcterms:W3CDTF">2011-11-02T16:30:41Z</dcterms:modified>
</cp:coreProperties>
</file>