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80" r:id="rId3"/>
    <p:sldId id="258" r:id="rId4"/>
    <p:sldId id="285" r:id="rId5"/>
    <p:sldId id="287" r:id="rId6"/>
    <p:sldId id="288" r:id="rId7"/>
    <p:sldId id="289" r:id="rId8"/>
    <p:sldId id="259" r:id="rId9"/>
    <p:sldId id="260" r:id="rId10"/>
    <p:sldId id="262" r:id="rId11"/>
    <p:sldId id="263" r:id="rId12"/>
    <p:sldId id="264" r:id="rId13"/>
    <p:sldId id="266" r:id="rId14"/>
    <p:sldId id="265" r:id="rId15"/>
    <p:sldId id="269" r:id="rId16"/>
    <p:sldId id="268" r:id="rId17"/>
    <p:sldId id="271" r:id="rId18"/>
    <p:sldId id="274" r:id="rId19"/>
    <p:sldId id="270" r:id="rId20"/>
    <p:sldId id="272" r:id="rId21"/>
    <p:sldId id="273" r:id="rId22"/>
    <p:sldId id="275" r:id="rId23"/>
    <p:sldId id="277" r:id="rId24"/>
    <p:sldId id="279" r:id="rId25"/>
    <p:sldId id="278" r:id="rId26"/>
    <p:sldId id="290" r:id="rId27"/>
    <p:sldId id="291" r:id="rId28"/>
    <p:sldId id="292" r:id="rId29"/>
    <p:sldId id="293" r:id="rId30"/>
    <p:sldId id="294" r:id="rId31"/>
    <p:sldId id="295" r:id="rId32"/>
    <p:sldId id="299" r:id="rId33"/>
    <p:sldId id="302" r:id="rId34"/>
    <p:sldId id="296" r:id="rId35"/>
    <p:sldId id="297" r:id="rId36"/>
    <p:sldId id="29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37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</a:t>
            </a:r>
            <a:r>
              <a:rPr lang="en-US" smtClean="0"/>
              <a:t>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Sequences as Array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6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5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716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50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384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2192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" y="3352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7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066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76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86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95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05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81000" y="3429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double[]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04800" y="4876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7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219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5908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04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38100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81000" y="4953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Array Declaration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524000" y="15240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194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4290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40386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6482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2578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867400" y="2362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1676400" y="16002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 </a:t>
            </a:r>
            <a:r>
              <a:rPr lang="en-US" dirty="0" err="1" smtClean="0"/>
              <a:t>assignmentScores</a:t>
            </a:r>
            <a:r>
              <a:rPr lang="en-US" dirty="0" smtClean="0"/>
              <a:t> = {100, 98, 99, 100, 90, 80};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752600" y="1676400"/>
            <a:ext cx="685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648200" y="1676400"/>
            <a:ext cx="2590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52400" y="15240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Type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52" idx="3"/>
            <a:endCxn id="50" idx="1"/>
          </p:cNvCxnSpPr>
          <p:nvPr/>
        </p:nvCxnSpPr>
        <p:spPr>
          <a:xfrm>
            <a:off x="1371600" y="1866900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63" name="Rectangle 62"/>
          <p:cNvSpPr/>
          <p:nvPr/>
        </p:nvSpPr>
        <p:spPr>
          <a:xfrm>
            <a:off x="7772400" y="15240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Literal</a:t>
            </a:r>
            <a:endParaRPr lang="en-US" dirty="0"/>
          </a:p>
        </p:txBody>
      </p:sp>
      <p:cxnSp>
        <p:nvCxnSpPr>
          <p:cNvPr id="64" name="Straight Arrow Connector 63"/>
          <p:cNvCxnSpPr>
            <a:stCxn id="63" idx="1"/>
            <a:endCxn id="51" idx="3"/>
          </p:cNvCxnSpPr>
          <p:nvPr/>
        </p:nvCxnSpPr>
        <p:spPr>
          <a:xfrm rot="10800000">
            <a:off x="7239000" y="18669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68" name="Rectangle 67"/>
          <p:cNvSpPr/>
          <p:nvPr/>
        </p:nvSpPr>
        <p:spPr>
          <a:xfrm>
            <a:off x="152400" y="24384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ElementType</a:t>
            </a:r>
            <a:endParaRPr lang="en-US" dirty="0"/>
          </a:p>
        </p:txBody>
      </p:sp>
      <p:cxnSp>
        <p:nvCxnSpPr>
          <p:cNvPr id="69" name="Straight Arrow Connector 68"/>
          <p:cNvCxnSpPr>
            <a:stCxn id="68" idx="3"/>
          </p:cNvCxnSpPr>
          <p:nvPr/>
        </p:nvCxnSpPr>
        <p:spPr>
          <a:xfrm flipV="1">
            <a:off x="1371600" y="1981200"/>
            <a:ext cx="685800" cy="8001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>
            <a:stCxn id="68" idx="3"/>
          </p:cNvCxnSpPr>
          <p:nvPr/>
        </p:nvCxnSpPr>
        <p:spPr>
          <a:xfrm flipV="1">
            <a:off x="1371600" y="1905000"/>
            <a:ext cx="3505200" cy="8763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77" name="Rectangle 76"/>
          <p:cNvSpPr/>
          <p:nvPr/>
        </p:nvSpPr>
        <p:spPr>
          <a:xfrm>
            <a:off x="7772400" y="2438400"/>
            <a:ext cx="1219200" cy="685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Variable</a:t>
            </a:r>
            <a:endParaRPr lang="en-US" dirty="0"/>
          </a:p>
        </p:txBody>
      </p:sp>
      <p:cxnSp>
        <p:nvCxnSpPr>
          <p:cNvPr id="78" name="Straight Arrow Connector 77"/>
          <p:cNvCxnSpPr>
            <a:stCxn id="77" idx="1"/>
          </p:cNvCxnSpPr>
          <p:nvPr/>
        </p:nvCxnSpPr>
        <p:spPr>
          <a:xfrm rot="10800000">
            <a:off x="3276600" y="2057400"/>
            <a:ext cx="4495800" cy="72390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80" name="Rectangle 79"/>
          <p:cNvSpPr/>
          <p:nvPr/>
        </p:nvSpPr>
        <p:spPr>
          <a:xfrm>
            <a:off x="1524000" y="32766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1676400" y="33528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double[] </a:t>
            </a:r>
            <a:r>
              <a:rPr lang="en-US" dirty="0" err="1" smtClean="0"/>
              <a:t>gpas</a:t>
            </a:r>
            <a:r>
              <a:rPr lang="en-US" dirty="0" smtClean="0"/>
              <a:t> = {3.8, 3.1, 3.7, 3.1, 3.6, 3.9};</a:t>
            </a:r>
            <a:endParaRPr lang="en-US" dirty="0"/>
          </a:p>
        </p:txBody>
      </p:sp>
      <p:sp>
        <p:nvSpPr>
          <p:cNvPr id="95" name="Rectangle 94"/>
          <p:cNvSpPr/>
          <p:nvPr/>
        </p:nvSpPr>
        <p:spPr>
          <a:xfrm>
            <a:off x="2819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3429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4038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4648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5257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5867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524000" y="5029200"/>
            <a:ext cx="61722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676400" y="5105400"/>
            <a:ext cx="5867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 initials = {“JFK, “FDR”, “JC”, “BC”, “RR”, “GB”};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2667000" y="5867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3429000" y="58674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41910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48006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54102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114" name="Rectangle 113"/>
          <p:cNvSpPr/>
          <p:nvPr/>
        </p:nvSpPr>
        <p:spPr>
          <a:xfrm>
            <a:off x="6019800" y="586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2" grpId="0" animBg="1"/>
      <p:bldP spid="63" grpId="0" animBg="1"/>
      <p:bldP spid="68" grpId="0" animBg="1"/>
      <p:bldP spid="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Array Declaration Syntax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" y="2362200"/>
            <a:ext cx="853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ElementType</a:t>
            </a:r>
            <a:r>
              <a:rPr lang="en-US" dirty="0" smtClean="0">
                <a:solidFill>
                  <a:schemeClr val="tx1"/>
                </a:solidFill>
              </a:rPr>
              <a:t>&gt; [] &lt;</a:t>
            </a:r>
            <a:r>
              <a:rPr lang="en-US" dirty="0" err="1" smtClean="0">
                <a:solidFill>
                  <a:schemeClr val="tx1"/>
                </a:solidFill>
              </a:rPr>
              <a:t>arrayVariable</a:t>
            </a:r>
            <a:r>
              <a:rPr lang="en-US" dirty="0" smtClean="0">
                <a:solidFill>
                  <a:schemeClr val="tx1"/>
                </a:solidFill>
              </a:rPr>
              <a:t>&gt; = {&lt;element1&gt;, …, &lt;</a:t>
            </a:r>
            <a:r>
              <a:rPr lang="en-US" dirty="0" err="1" smtClean="0">
                <a:solidFill>
                  <a:schemeClr val="tx1"/>
                </a:solidFill>
              </a:rPr>
              <a:t>elementN</a:t>
            </a:r>
            <a:r>
              <a:rPr lang="en-US" dirty="0" smtClean="0">
                <a:solidFill>
                  <a:schemeClr val="tx1"/>
                </a:solidFill>
              </a:rPr>
              <a:t>&gt;}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4800" y="4038600"/>
            <a:ext cx="853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 [] loans = {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ALoan</a:t>
            </a:r>
            <a:r>
              <a:rPr lang="en-US" dirty="0" smtClean="0">
                <a:solidFill>
                  <a:schemeClr val="tx1"/>
                </a:solidFill>
              </a:rPr>
              <a:t>(100000),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AnotherLoan</a:t>
            </a:r>
            <a:r>
              <a:rPr lang="en-US" dirty="0" smtClean="0">
                <a:solidFill>
                  <a:schemeClr val="tx1"/>
                </a:solidFill>
              </a:rPr>
              <a:t> (100)};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Types Have Variable Size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6200" y="20574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526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819400" y="2743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62000" y="13716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</a:t>
            </a:r>
            <a:r>
              <a:rPr lang="en-US" dirty="0" smtClean="0"/>
              <a:t>[]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{100, 98, 99, 100, 90, 80};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41148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{60, 40, 50};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8382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4478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0574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6670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32766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886200" y="54102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 animBg="1"/>
      <p:bldP spid="25" grpId="0" animBg="1"/>
      <p:bldP spid="26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Operations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1066800"/>
            <a:ext cx="73914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1143000"/>
            <a:ext cx="7239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String[] initials = {“JFK, “FDR”, “JC”, “BC”, “RR”, “GW”, “WW”};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97876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59876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218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314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0410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650676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GW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260275" y="1905000"/>
            <a:ext cx="673925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9600" y="3276600"/>
            <a:ext cx="1828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initials.length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4" idx="3"/>
            <a:endCxn id="17" idx="1"/>
          </p:cNvCxnSpPr>
          <p:nvPr/>
        </p:nvCxnSpPr>
        <p:spPr>
          <a:xfrm>
            <a:off x="2438400" y="3505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95600" y="32766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124200" y="2819400"/>
            <a:ext cx="2971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public named constant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rot="10800000" flipV="1">
            <a:off x="2209800" y="3009900"/>
            <a:ext cx="9144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600" y="3810000"/>
            <a:ext cx="1828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initials[0]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25" idx="1"/>
          </p:cNvCxnSpPr>
          <p:nvPr/>
        </p:nvCxnSpPr>
        <p:spPr>
          <a:xfrm>
            <a:off x="2438400" y="4038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895600" y="38100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JFK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3" idx="0"/>
            <a:endCxn id="7" idx="2"/>
          </p:cNvCxnSpPr>
          <p:nvPr/>
        </p:nvCxnSpPr>
        <p:spPr>
          <a:xfrm rot="5400000" flipH="1" flipV="1">
            <a:off x="1415638" y="2546762"/>
            <a:ext cx="1371600" cy="1154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09600" y="43434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initials[initials.length-1]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3"/>
            <a:endCxn id="31" idx="1"/>
          </p:cNvCxnSpPr>
          <p:nvPr/>
        </p:nvCxnSpPr>
        <p:spPr>
          <a:xfrm>
            <a:off x="3657600" y="45720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114800" y="4343400"/>
            <a:ext cx="762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WW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29" idx="0"/>
            <a:endCxn id="13" idx="2"/>
          </p:cNvCxnSpPr>
          <p:nvPr/>
        </p:nvCxnSpPr>
        <p:spPr>
          <a:xfrm rot="5400000" flipH="1" flipV="1">
            <a:off x="3412919" y="1159081"/>
            <a:ext cx="1905000" cy="44636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09600" y="48768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</a:t>
            </a:r>
            <a:r>
              <a:rPr lang="en-US" dirty="0" err="1" smtClean="0"/>
              <a:t>initials.length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39" idx="3"/>
            <a:endCxn id="41" idx="1"/>
          </p:cNvCxnSpPr>
          <p:nvPr/>
        </p:nvCxnSpPr>
        <p:spPr>
          <a:xfrm>
            <a:off x="3657600" y="5105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114800" y="4876800"/>
            <a:ext cx="419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ArrayIndexOutOfBounds</a:t>
            </a:r>
            <a:r>
              <a:rPr lang="en-US" dirty="0" smtClean="0"/>
              <a:t> Exception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09600" y="5410200"/>
            <a:ext cx="3048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initials[0] = “HT”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09600" y="5943600"/>
            <a:ext cx="3429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initials[</a:t>
            </a:r>
            <a:r>
              <a:rPr lang="en-US" dirty="0" err="1" smtClean="0"/>
              <a:t>initials.length</a:t>
            </a:r>
            <a:r>
              <a:rPr lang="en-US" dirty="0" smtClean="0"/>
              <a:t>] = “HT”</a:t>
            </a:r>
            <a:endParaRPr lang="en-US" dirty="0"/>
          </a:p>
        </p:txBody>
      </p:sp>
      <p:cxnSp>
        <p:nvCxnSpPr>
          <p:cNvPr id="48" name="Straight Arrow Connector 47"/>
          <p:cNvCxnSpPr>
            <a:stCxn id="45" idx="3"/>
            <a:endCxn id="49" idx="1"/>
          </p:cNvCxnSpPr>
          <p:nvPr/>
        </p:nvCxnSpPr>
        <p:spPr>
          <a:xfrm>
            <a:off x="4038600" y="6172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495800" y="5943600"/>
            <a:ext cx="4191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ArrayIndexOutOfBounds</a:t>
            </a:r>
            <a:r>
              <a:rPr lang="en-US" dirty="0" smtClean="0"/>
              <a:t> Exception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5105400" y="3657600"/>
            <a:ext cx="3505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instance size fixed!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286000" y="19050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20" grpId="0" animBg="1"/>
      <p:bldP spid="23" grpId="0"/>
      <p:bldP spid="25" grpId="0"/>
      <p:bldP spid="29" grpId="0"/>
      <p:bldP spid="31" grpId="0"/>
      <p:bldP spid="39" grpId="0"/>
      <p:bldP spid="41" grpId="0"/>
      <p:bldP spid="44" grpId="0"/>
      <p:bldP spid="45" grpId="0"/>
      <p:bldP spid="49" grpId="0"/>
      <p:bldP spid="55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Uninitializing</a:t>
            </a:r>
            <a:r>
              <a:rPr lang="en-US" dirty="0" smtClean="0"/>
              <a:t> Array Declaration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41148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{60, 40, 50};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5410200"/>
            <a:ext cx="838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null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4" grpId="0" animBg="1"/>
      <p:bldP spid="25" grpId="0" animBg="1"/>
      <p:bldP spid="26" grpId="0" animBg="1"/>
      <p:bldP spid="27" grpId="0" animBg="1"/>
      <p:bldP spid="28" grpId="0"/>
      <p:bldP spid="2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Elements Uninitialized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[] </a:t>
            </a:r>
            <a:r>
              <a:rPr lang="en-US" dirty="0" err="1" smtClean="0">
                <a:solidFill>
                  <a:schemeClr val="tx1"/>
                </a:solidFill>
              </a:rPr>
              <a:t>assignmentScores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b="1" dirty="0" smtClean="0">
                <a:solidFill>
                  <a:schemeClr val="tx1"/>
                </a:solidFill>
              </a:rPr>
              <a:t>new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[3];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assignmentScores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7526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819400" y="54102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Array Elements Uninitialized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85800" y="3505200"/>
            <a:ext cx="7620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String[] initials = </a:t>
            </a:r>
            <a:r>
              <a:rPr lang="en-US" b="1" dirty="0" smtClean="0">
                <a:solidFill>
                  <a:schemeClr val="tx1"/>
                </a:solidFill>
              </a:rPr>
              <a:t>new </a:t>
            </a:r>
            <a:r>
              <a:rPr lang="en-US" dirty="0" smtClean="0">
                <a:solidFill>
                  <a:schemeClr val="tx1"/>
                </a:solidFill>
              </a:rPr>
              <a:t>String[3];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800" y="46482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524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86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48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62000" y="47244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initials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24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286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0" y="54102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5400"/>
            <a:ext cx="3733800" cy="509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getStrings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8839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String[] </a:t>
            </a:r>
            <a:r>
              <a:rPr lang="en-US" dirty="0" err="1" smtClean="0">
                <a:solidFill>
                  <a:schemeClr val="tx1"/>
                </a:solidFill>
              </a:rPr>
              <a:t>getStrings</a:t>
            </a:r>
            <a:r>
              <a:rPr lang="en-US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("Number of Strings:");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Console.readInt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("Please enter " +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 + " strings");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String[] strings = </a:t>
            </a:r>
            <a:r>
              <a:rPr lang="en-US" b="1" dirty="0" smtClean="0">
                <a:solidFill>
                  <a:schemeClr val="tx1"/>
                </a:solidFill>
              </a:rPr>
              <a:t>new</a:t>
            </a:r>
            <a:r>
              <a:rPr lang="en-US" dirty="0" smtClean="0">
                <a:solidFill>
                  <a:schemeClr val="tx1"/>
                </a:solidFill>
              </a:rPr>
              <a:t> String[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];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= 0; 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numElements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++)          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strings[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]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return</a:t>
            </a:r>
            <a:r>
              <a:rPr lang="en-US" dirty="0" smtClean="0">
                <a:solidFill>
                  <a:schemeClr val="tx1"/>
                </a:solidFill>
              </a:rPr>
              <a:t> strings;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18288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rot="10800000" flipV="1">
            <a:off x="4953000" y="2133600"/>
            <a:ext cx="1219200" cy="106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r>
              <a:rPr lang="en-US" dirty="0" smtClean="0"/>
              <a:t>Arrays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676400"/>
            <a:ext cx="88392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print(String[] strings)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("******************");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(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strings.length</a:t>
            </a:r>
            <a:r>
              <a:rPr lang="en-US" dirty="0" smtClean="0">
                <a:solidFill>
                  <a:schemeClr val="tx1"/>
                </a:solidFill>
              </a:rPr>
              <a:t>; 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++)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(strings[</a:t>
            </a:r>
            <a:r>
              <a:rPr lang="en-US" dirty="0" err="1" smtClean="0">
                <a:solidFill>
                  <a:schemeClr val="tx1"/>
                </a:solidFill>
              </a:rPr>
              <a:t>elementNum</a:t>
            </a:r>
            <a:r>
              <a:rPr lang="en-US" dirty="0" smtClean="0">
                <a:solidFill>
                  <a:schemeClr val="tx1"/>
                </a:solidFill>
              </a:rPr>
              <a:t>]);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("******************");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12954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 array of arbitrary dimension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3657600" y="1752600"/>
            <a:ext cx="10668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main()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8229600" cy="4038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static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main(String[] </a:t>
            </a:r>
            <a:r>
              <a:rPr lang="en-US" dirty="0" err="1" smtClean="0">
                <a:solidFill>
                  <a:schemeClr val="tx1"/>
                </a:solidFill>
              </a:rPr>
              <a:t>args</a:t>
            </a:r>
            <a:r>
              <a:rPr lang="en-US" dirty="0" smtClean="0">
                <a:solidFill>
                  <a:schemeClr val="tx1"/>
                </a:solidFill>
              </a:rPr>
              <a:t>){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String[] names = </a:t>
            </a:r>
            <a:r>
              <a:rPr lang="en-US" dirty="0" err="1" smtClean="0">
                <a:solidFill>
                  <a:schemeClr val="tx1"/>
                </a:solidFill>
              </a:rPr>
              <a:t>getStrings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String command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command.length</a:t>
            </a:r>
            <a:r>
              <a:rPr lang="en-US" dirty="0" smtClean="0">
                <a:solidFill>
                  <a:schemeClr val="tx1"/>
                </a:solidFill>
              </a:rPr>
              <a:t>() &gt; 0 &amp;&amp; </a:t>
            </a:r>
            <a:r>
              <a:rPr lang="en-US" dirty="0" err="1" smtClean="0">
                <a:solidFill>
                  <a:schemeClr val="tx1"/>
                </a:solidFill>
              </a:rPr>
              <a:t>command.charAt</a:t>
            </a:r>
            <a:r>
              <a:rPr lang="en-US" dirty="0" smtClean="0">
                <a:solidFill>
                  <a:schemeClr val="tx1"/>
                </a:solidFill>
              </a:rPr>
              <a:t>(0) != ‘q’) {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               if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command.charAt</a:t>
            </a:r>
            <a:r>
              <a:rPr lang="en-US" dirty="0" smtClean="0">
                <a:solidFill>
                  <a:schemeClr val="tx1"/>
                </a:solidFill>
              </a:rPr>
              <a:t>(0) == 'p')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        print(names);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command = </a:t>
            </a:r>
            <a:r>
              <a:rPr lang="en-US" dirty="0" err="1" smtClean="0">
                <a:solidFill>
                  <a:schemeClr val="tx1"/>
                </a:solidFill>
              </a:rPr>
              <a:t>Console.readString</a:t>
            </a:r>
            <a:r>
              <a:rPr lang="en-US" dirty="0" smtClean="0">
                <a:solidFill>
                  <a:schemeClr val="tx1"/>
                </a:solidFill>
              </a:rPr>
              <a:t>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}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4400" y="12954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Must test that length is at least 1 before accessing char at position 0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3657600" y="1752600"/>
            <a:ext cx="10668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0" y="5181600"/>
            <a:ext cx="3505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need to test length here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rot="10800000">
            <a:off x="3886200" y="3886200"/>
            <a:ext cx="6858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981200"/>
            <a:ext cx="3733800" cy="382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74" name="Rectangle 3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en-US" dirty="0"/>
              <a:t>Variable-Size Collection</a:t>
            </a:r>
          </a:p>
        </p:txBody>
      </p:sp>
      <p:sp>
        <p:nvSpPr>
          <p:cNvPr id="321575" name="Text Box 39"/>
          <p:cNvSpPr txBox="1">
            <a:spLocks noChangeArrowheads="1"/>
          </p:cNvSpPr>
          <p:nvPr/>
        </p:nvSpPr>
        <p:spPr bwMode="auto">
          <a:xfrm>
            <a:off x="5105400" y="4038600"/>
            <a:ext cx="990600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</a:rPr>
              <a:t>filled part</a:t>
            </a:r>
          </a:p>
        </p:txBody>
      </p:sp>
      <p:sp>
        <p:nvSpPr>
          <p:cNvPr id="321576" name="Line 40"/>
          <p:cNvSpPr>
            <a:spLocks noChangeShapeType="1"/>
          </p:cNvSpPr>
          <p:nvPr/>
        </p:nvSpPr>
        <p:spPr bwMode="auto">
          <a:xfrm flipV="1">
            <a:off x="5638800" y="1905000"/>
            <a:ext cx="0" cy="533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1577" name="Line 41"/>
          <p:cNvSpPr>
            <a:spLocks noChangeShapeType="1"/>
          </p:cNvSpPr>
          <p:nvPr/>
        </p:nvSpPr>
        <p:spPr bwMode="auto">
          <a:xfrm>
            <a:off x="5638800" y="3200400"/>
            <a:ext cx="0" cy="457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1578" name="Line 42"/>
          <p:cNvSpPr>
            <a:spLocks noChangeShapeType="1"/>
          </p:cNvSpPr>
          <p:nvPr/>
        </p:nvSpPr>
        <p:spPr bwMode="auto">
          <a:xfrm flipV="1">
            <a:off x="5638800" y="3657600"/>
            <a:ext cx="0" cy="3810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1579" name="Line 43"/>
          <p:cNvSpPr>
            <a:spLocks noChangeShapeType="1"/>
          </p:cNvSpPr>
          <p:nvPr/>
        </p:nvSpPr>
        <p:spPr bwMode="auto">
          <a:xfrm>
            <a:off x="5638800" y="4800600"/>
            <a:ext cx="0" cy="533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21580" name="Text Box 44"/>
          <p:cNvSpPr txBox="1">
            <a:spLocks noChangeArrowheads="1"/>
          </p:cNvSpPr>
          <p:nvPr/>
        </p:nvSpPr>
        <p:spPr bwMode="auto">
          <a:xfrm>
            <a:off x="4876800" y="2438400"/>
            <a:ext cx="1371600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990000"/>
                </a:solidFill>
              </a:rPr>
              <a:t>unfilled part</a:t>
            </a:r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6172200" y="3733800"/>
            <a:ext cx="1323975" cy="1600200"/>
            <a:chOff x="2784" y="1248"/>
            <a:chExt cx="834" cy="1104"/>
          </a:xfrm>
        </p:grpSpPr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2784" y="1512"/>
              <a:ext cx="834" cy="4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990000"/>
                  </a:solidFill>
                </a:rPr>
                <a:t>current size</a:t>
              </a:r>
            </a:p>
          </p:txBody>
        </p:sp>
        <p:sp>
          <p:nvSpPr>
            <p:cNvPr id="321584" name="Line 48"/>
            <p:cNvSpPr>
              <a:spLocks noChangeShapeType="1"/>
            </p:cNvSpPr>
            <p:nvPr/>
          </p:nvSpPr>
          <p:spPr bwMode="auto">
            <a:xfrm flipV="1">
              <a:off x="3216" y="1248"/>
              <a:ext cx="0" cy="336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1585" name="Line 49"/>
            <p:cNvSpPr>
              <a:spLocks noChangeShapeType="1"/>
            </p:cNvSpPr>
            <p:nvPr/>
          </p:nvSpPr>
          <p:spPr bwMode="auto">
            <a:xfrm>
              <a:off x="3216" y="2016"/>
              <a:ext cx="0" cy="336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7162800" y="1905000"/>
            <a:ext cx="1524000" cy="3429000"/>
            <a:chOff x="3360" y="1248"/>
            <a:chExt cx="960" cy="2659"/>
          </a:xfrm>
        </p:grpSpPr>
        <p:sp>
          <p:nvSpPr>
            <p:cNvPr id="321586" name="Text Box 50"/>
            <p:cNvSpPr txBox="1">
              <a:spLocks noChangeArrowheads="1"/>
            </p:cNvSpPr>
            <p:nvPr/>
          </p:nvSpPr>
          <p:spPr bwMode="auto">
            <a:xfrm>
              <a:off x="3360" y="2085"/>
              <a:ext cx="960" cy="5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990000"/>
                  </a:solidFill>
                </a:rPr>
                <a:t>maximum size</a:t>
              </a:r>
            </a:p>
          </p:txBody>
        </p:sp>
        <p:sp>
          <p:nvSpPr>
            <p:cNvPr id="321587" name="Line 51"/>
            <p:cNvSpPr>
              <a:spLocks noChangeShapeType="1"/>
            </p:cNvSpPr>
            <p:nvPr/>
          </p:nvSpPr>
          <p:spPr bwMode="auto">
            <a:xfrm flipV="1">
              <a:off x="3888" y="1248"/>
              <a:ext cx="0" cy="91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1588" name="Line 52"/>
            <p:cNvSpPr>
              <a:spLocks noChangeShapeType="1"/>
            </p:cNvSpPr>
            <p:nvPr/>
          </p:nvSpPr>
          <p:spPr bwMode="auto">
            <a:xfrm>
              <a:off x="3888" y="2755"/>
              <a:ext cx="0" cy="115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pic>
        <p:nvPicPr>
          <p:cNvPr id="321594" name="Picture 58" descr="C:\Program Files\Microsoft Office\Clipart\Powerpnt\halfcup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4213225" cy="3573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ChangeArrowheads="1"/>
          </p:cNvSpPr>
          <p:nvPr/>
        </p:nvSpPr>
        <p:spPr bwMode="auto">
          <a:xfrm>
            <a:off x="1066800" y="1981200"/>
            <a:ext cx="762000" cy="533400"/>
          </a:xfrm>
          <a:prstGeom prst="rect">
            <a:avLst/>
          </a:prstGeom>
          <a:solidFill>
            <a:srgbClr val="B2E6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3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1200" y="1981200"/>
            <a:ext cx="1676400" cy="4267200"/>
            <a:chOff x="960" y="816"/>
            <a:chExt cx="1056" cy="2688"/>
          </a:xfrm>
        </p:grpSpPr>
        <p:sp>
          <p:nvSpPr>
            <p:cNvPr id="412676" name="Rectangle 4"/>
            <p:cNvSpPr>
              <a:spLocks noChangeArrowheads="1"/>
            </p:cNvSpPr>
            <p:nvPr/>
          </p:nvSpPr>
          <p:spPr bwMode="auto">
            <a:xfrm>
              <a:off x="960" y="816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/>
                <a:t>James Dean</a:t>
              </a:r>
            </a:p>
          </p:txBody>
        </p:sp>
        <p:sp>
          <p:nvSpPr>
            <p:cNvPr id="412677" name="Rectangle 5"/>
            <p:cNvSpPr>
              <a:spLocks noChangeArrowheads="1"/>
            </p:cNvSpPr>
            <p:nvPr/>
          </p:nvSpPr>
          <p:spPr bwMode="auto">
            <a:xfrm>
              <a:off x="960" y="1200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/>
                <a:t>Joe Doe</a:t>
              </a:r>
            </a:p>
          </p:txBody>
        </p:sp>
        <p:sp>
          <p:nvSpPr>
            <p:cNvPr id="412678" name="Rectangle 6"/>
            <p:cNvSpPr>
              <a:spLocks noChangeArrowheads="1"/>
            </p:cNvSpPr>
            <p:nvPr/>
          </p:nvSpPr>
          <p:spPr bwMode="auto">
            <a:xfrm>
              <a:off x="960" y="1584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/>
                <a:t>Jane Smith</a:t>
              </a:r>
            </a:p>
          </p:txBody>
        </p:sp>
        <p:sp>
          <p:nvSpPr>
            <p:cNvPr id="412679" name="Rectangle 7"/>
            <p:cNvSpPr>
              <a:spLocks noChangeArrowheads="1"/>
            </p:cNvSpPr>
            <p:nvPr/>
          </p:nvSpPr>
          <p:spPr bwMode="auto">
            <a:xfrm>
              <a:off x="960" y="3120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80" name="Rectangle 8"/>
            <p:cNvSpPr>
              <a:spLocks noChangeArrowheads="1"/>
            </p:cNvSpPr>
            <p:nvPr/>
          </p:nvSpPr>
          <p:spPr bwMode="auto">
            <a:xfrm>
              <a:off x="960" y="2736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81" name="Rectangle 9"/>
            <p:cNvSpPr>
              <a:spLocks noChangeArrowheads="1"/>
            </p:cNvSpPr>
            <p:nvPr/>
          </p:nvSpPr>
          <p:spPr bwMode="auto">
            <a:xfrm>
              <a:off x="960" y="2352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82" name="Rectangle 10"/>
            <p:cNvSpPr>
              <a:spLocks noChangeArrowheads="1"/>
            </p:cNvSpPr>
            <p:nvPr/>
          </p:nvSpPr>
          <p:spPr bwMode="auto">
            <a:xfrm>
              <a:off x="960" y="1968"/>
              <a:ext cx="1056" cy="384"/>
            </a:xfrm>
            <a:prstGeom prst="rect">
              <a:avLst/>
            </a:prstGeom>
            <a:solidFill>
              <a:srgbClr val="A3FFD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683" name="Text Box 11"/>
          <p:cNvSpPr txBox="1">
            <a:spLocks noChangeArrowheads="1"/>
          </p:cNvSpPr>
          <p:nvPr/>
        </p:nvSpPr>
        <p:spPr bwMode="auto">
          <a:xfrm>
            <a:off x="1143000" y="1295400"/>
            <a:ext cx="65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size</a:t>
            </a:r>
          </a:p>
        </p:txBody>
      </p:sp>
      <p:sp>
        <p:nvSpPr>
          <p:cNvPr id="412684" name="Text Box 12"/>
          <p:cNvSpPr txBox="1">
            <a:spLocks noChangeArrowheads="1"/>
          </p:cNvSpPr>
          <p:nvPr/>
        </p:nvSpPr>
        <p:spPr bwMode="auto">
          <a:xfrm>
            <a:off x="2362200" y="1295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array</a:t>
            </a:r>
          </a:p>
        </p:txBody>
      </p:sp>
      <p:sp>
        <p:nvSpPr>
          <p:cNvPr id="412685" name="Rectangle 1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r>
              <a:rPr lang="en-US" dirty="0"/>
              <a:t>Variable-Size Collection</a:t>
            </a:r>
          </a:p>
        </p:txBody>
      </p:sp>
      <p:sp>
        <p:nvSpPr>
          <p:cNvPr id="412686" name="Text Box 14"/>
          <p:cNvSpPr txBox="1">
            <a:spLocks noChangeArrowheads="1"/>
          </p:cNvSpPr>
          <p:nvPr/>
        </p:nvSpPr>
        <p:spPr bwMode="auto">
          <a:xfrm>
            <a:off x="4038600" y="2484438"/>
            <a:ext cx="990600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</a:rPr>
              <a:t>filled part</a:t>
            </a:r>
          </a:p>
        </p:txBody>
      </p:sp>
      <p:sp>
        <p:nvSpPr>
          <p:cNvPr id="412687" name="Line 15"/>
          <p:cNvSpPr>
            <a:spLocks noChangeShapeType="1"/>
          </p:cNvSpPr>
          <p:nvPr/>
        </p:nvSpPr>
        <p:spPr bwMode="auto">
          <a:xfrm flipV="1">
            <a:off x="4648200" y="1981200"/>
            <a:ext cx="0" cy="5334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2688" name="Line 16"/>
          <p:cNvSpPr>
            <a:spLocks noChangeShapeType="1"/>
          </p:cNvSpPr>
          <p:nvPr/>
        </p:nvSpPr>
        <p:spPr bwMode="auto">
          <a:xfrm>
            <a:off x="4648200" y="3276600"/>
            <a:ext cx="0" cy="4572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2689" name="Line 17"/>
          <p:cNvSpPr>
            <a:spLocks noChangeShapeType="1"/>
          </p:cNvSpPr>
          <p:nvPr/>
        </p:nvSpPr>
        <p:spPr bwMode="auto">
          <a:xfrm flipV="1">
            <a:off x="4648200" y="3733800"/>
            <a:ext cx="0" cy="685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2690" name="Line 18"/>
          <p:cNvSpPr>
            <a:spLocks noChangeShapeType="1"/>
          </p:cNvSpPr>
          <p:nvPr/>
        </p:nvSpPr>
        <p:spPr bwMode="auto">
          <a:xfrm>
            <a:off x="4648200" y="5257800"/>
            <a:ext cx="0" cy="9906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2691" name="Text Box 19"/>
          <p:cNvSpPr txBox="1">
            <a:spLocks noChangeArrowheads="1"/>
          </p:cNvSpPr>
          <p:nvPr/>
        </p:nvSpPr>
        <p:spPr bwMode="auto">
          <a:xfrm>
            <a:off x="3886200" y="4419600"/>
            <a:ext cx="1371600" cy="64633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00"/>
                </a:solidFill>
              </a:rPr>
              <a:t>unfilled part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257800" y="1981200"/>
            <a:ext cx="1323975" cy="1752600"/>
            <a:chOff x="2784" y="1248"/>
            <a:chExt cx="834" cy="1104"/>
          </a:xfrm>
        </p:grpSpPr>
        <p:sp>
          <p:nvSpPr>
            <p:cNvPr id="412693" name="Text Box 21"/>
            <p:cNvSpPr txBox="1">
              <a:spLocks noChangeArrowheads="1"/>
            </p:cNvSpPr>
            <p:nvPr/>
          </p:nvSpPr>
          <p:spPr bwMode="auto">
            <a:xfrm>
              <a:off x="2784" y="1536"/>
              <a:ext cx="834" cy="40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>
                  <a:solidFill>
                    <a:srgbClr val="990000"/>
                  </a:solidFill>
                </a:rPr>
                <a:t>current size</a:t>
              </a:r>
            </a:p>
          </p:txBody>
        </p:sp>
        <p:sp>
          <p:nvSpPr>
            <p:cNvPr id="412694" name="Line 22"/>
            <p:cNvSpPr>
              <a:spLocks noChangeShapeType="1"/>
            </p:cNvSpPr>
            <p:nvPr/>
          </p:nvSpPr>
          <p:spPr bwMode="auto">
            <a:xfrm flipV="1">
              <a:off x="3216" y="1248"/>
              <a:ext cx="0" cy="336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2695" name="Line 23"/>
            <p:cNvSpPr>
              <a:spLocks noChangeShapeType="1"/>
            </p:cNvSpPr>
            <p:nvPr/>
          </p:nvSpPr>
          <p:spPr bwMode="auto">
            <a:xfrm>
              <a:off x="3216" y="2016"/>
              <a:ext cx="0" cy="336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400800" y="1981200"/>
            <a:ext cx="1524000" cy="4221163"/>
            <a:chOff x="3360" y="1248"/>
            <a:chExt cx="960" cy="2659"/>
          </a:xfrm>
        </p:grpSpPr>
        <p:sp>
          <p:nvSpPr>
            <p:cNvPr id="412697" name="Text Box 25"/>
            <p:cNvSpPr txBox="1">
              <a:spLocks noChangeArrowheads="1"/>
            </p:cNvSpPr>
            <p:nvPr/>
          </p:nvSpPr>
          <p:spPr bwMode="auto">
            <a:xfrm>
              <a:off x="3360" y="2160"/>
              <a:ext cx="960" cy="40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990000"/>
                  </a:solidFill>
                </a:rPr>
                <a:t>maximum size</a:t>
              </a:r>
            </a:p>
          </p:txBody>
        </p:sp>
        <p:sp>
          <p:nvSpPr>
            <p:cNvPr id="412698" name="Line 26"/>
            <p:cNvSpPr>
              <a:spLocks noChangeShapeType="1"/>
            </p:cNvSpPr>
            <p:nvPr/>
          </p:nvSpPr>
          <p:spPr bwMode="auto">
            <a:xfrm flipV="1">
              <a:off x="3888" y="1248"/>
              <a:ext cx="0" cy="91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2699" name="Line 27"/>
            <p:cNvSpPr>
              <a:spLocks noChangeShapeType="1"/>
            </p:cNvSpPr>
            <p:nvPr/>
          </p:nvSpPr>
          <p:spPr bwMode="auto">
            <a:xfrm>
              <a:off x="3888" y="2755"/>
              <a:ext cx="0" cy="1152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Variable-Size Collection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229600" cy="541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class </a:t>
            </a:r>
            <a:r>
              <a:rPr lang="en-US" dirty="0" smtClean="0"/>
              <a:t>&lt;</a:t>
            </a:r>
            <a:r>
              <a:rPr lang="en-US" dirty="0" err="1" smtClean="0"/>
              <a:t>ClassNeedingVariableSizeCollection</a:t>
            </a:r>
            <a:r>
              <a:rPr lang="en-US" dirty="0" smtClean="0"/>
              <a:t>&gt; {</a:t>
            </a:r>
          </a:p>
          <a:p>
            <a:r>
              <a:rPr lang="en-US" dirty="0" smtClean="0"/>
              <a:t>            …</a:t>
            </a:r>
            <a:endParaRPr lang="en-US" b="1" dirty="0" smtClean="0"/>
          </a:p>
          <a:p>
            <a:pPr lvl="2"/>
            <a:r>
              <a:rPr lang="en-US" b="1" dirty="0" smtClean="0"/>
              <a:t>final static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A_MAX_SIZE = 50;</a:t>
            </a:r>
          </a:p>
          <a:p>
            <a:pPr lvl="2"/>
            <a:r>
              <a:rPr lang="en-US" dirty="0" smtClean="0"/>
              <a:t>String[] a = </a:t>
            </a:r>
            <a:r>
              <a:rPr lang="en-US" b="1" dirty="0" smtClean="0"/>
              <a:t>new</a:t>
            </a:r>
            <a:r>
              <a:rPr lang="en-US" dirty="0" smtClean="0"/>
              <a:t> String[A_MAX_SIZE];</a:t>
            </a:r>
          </a:p>
          <a:p>
            <a:pPr lvl="2"/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aSize</a:t>
            </a:r>
            <a:r>
              <a:rPr lang="en-US" dirty="0" smtClean="0"/>
              <a:t> = 0;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dirty="0" smtClean="0"/>
              <a:t>//process a</a:t>
            </a:r>
          </a:p>
          <a:p>
            <a:pPr lvl="2"/>
            <a:r>
              <a:rPr lang="en-US" b="1" dirty="0" smtClean="0"/>
              <a:t>for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index = 0; index &lt; </a:t>
            </a:r>
            <a:r>
              <a:rPr lang="en-US" dirty="0" err="1" smtClean="0"/>
              <a:t>aSize</a:t>
            </a:r>
            <a:r>
              <a:rPr lang="en-US" dirty="0" smtClean="0"/>
              <a:t>; index++)                 </a:t>
            </a:r>
          </a:p>
          <a:p>
            <a:r>
              <a:rPr lang="en-US" dirty="0" smtClean="0"/>
              <a:t>       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(a[index]);</a:t>
            </a:r>
          </a:p>
          <a:p>
            <a:pPr lvl="2"/>
            <a:r>
              <a:rPr lang="en-US" dirty="0" smtClean="0"/>
              <a:t>…</a:t>
            </a:r>
          </a:p>
          <a:p>
            <a:pPr lvl="2"/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B_MAX_SIZE = 50;</a:t>
            </a:r>
          </a:p>
          <a:p>
            <a:pPr lvl="2"/>
            <a:r>
              <a:rPr lang="en-US" dirty="0" smtClean="0"/>
              <a:t>String[] b = </a:t>
            </a:r>
            <a:r>
              <a:rPr lang="en-US" b="1" dirty="0" smtClean="0"/>
              <a:t>new</a:t>
            </a:r>
            <a:r>
              <a:rPr lang="en-US" dirty="0" smtClean="0"/>
              <a:t> String[B_MAX_SIZE];</a:t>
            </a:r>
          </a:p>
          <a:p>
            <a:pPr lvl="2"/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bSize</a:t>
            </a:r>
            <a:r>
              <a:rPr lang="en-US" dirty="0" smtClean="0"/>
              <a:t> = 0;</a:t>
            </a:r>
          </a:p>
          <a:p>
            <a:pPr lvl="2"/>
            <a:r>
              <a:rPr lang="en-US" dirty="0" smtClean="0"/>
              <a:t>…</a:t>
            </a:r>
          </a:p>
          <a:p>
            <a:r>
              <a:rPr lang="en-US" dirty="0" smtClean="0"/>
              <a:t>               //process b</a:t>
            </a:r>
          </a:p>
          <a:p>
            <a:r>
              <a:rPr lang="en-US" dirty="0" smtClean="0"/>
              <a:t>  	…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Type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2296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class </a:t>
            </a:r>
            <a:r>
              <a:rPr lang="en-US" dirty="0" smtClean="0"/>
              <a:t>&lt;</a:t>
            </a:r>
            <a:r>
              <a:rPr lang="en-US" dirty="0" err="1" smtClean="0"/>
              <a:t>ClassNeedingVariableSizeCollection</a:t>
            </a:r>
            <a:r>
              <a:rPr lang="en-US" dirty="0" smtClean="0"/>
              <a:t>&gt; {</a:t>
            </a:r>
          </a:p>
          <a:p>
            <a:r>
              <a:rPr lang="en-US" dirty="0" smtClean="0"/>
              <a:t>     ...</a:t>
            </a:r>
          </a:p>
          <a:p>
            <a:r>
              <a:rPr lang="en-US" dirty="0" smtClean="0"/>
              <a:t>     </a:t>
            </a:r>
            <a:r>
              <a:rPr lang="en-US" dirty="0" err="1" smtClean="0"/>
              <a:t>AVariableSizeCollection</a:t>
            </a:r>
            <a:r>
              <a:rPr lang="en-US" dirty="0" smtClean="0"/>
              <a:t> a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AVariableSizeCollection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...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for</a:t>
            </a:r>
            <a:r>
              <a:rPr lang="en-US" dirty="0" smtClean="0"/>
              <a:t> (</a:t>
            </a:r>
            <a:r>
              <a:rPr lang="en-US" b="1" dirty="0" err="1" smtClean="0"/>
              <a:t>int</a:t>
            </a:r>
            <a:r>
              <a:rPr lang="en-US" dirty="0" smtClean="0"/>
              <a:t> index = 0; index &lt; </a:t>
            </a:r>
            <a:r>
              <a:rPr lang="en-US" dirty="0" err="1" smtClean="0"/>
              <a:t>a.size</a:t>
            </a:r>
            <a:r>
              <a:rPr lang="en-US" dirty="0" smtClean="0"/>
              <a:t>; index++)</a:t>
            </a:r>
          </a:p>
          <a:p>
            <a:r>
              <a:rPr lang="en-US" dirty="0" smtClean="0"/>
              <a:t>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a.contents</a:t>
            </a:r>
            <a:r>
              <a:rPr lang="en-US" dirty="0" smtClean="0"/>
              <a:t>[index]);</a:t>
            </a:r>
          </a:p>
          <a:p>
            <a:r>
              <a:rPr lang="en-US" dirty="0" smtClean="0"/>
              <a:t>     …</a:t>
            </a:r>
          </a:p>
          <a:p>
            <a:endParaRPr lang="en-US" dirty="0" smtClean="0"/>
          </a:p>
          <a:p>
            <a:r>
              <a:rPr lang="en-US" b="1" dirty="0" smtClean="0"/>
              <a:t>     </a:t>
            </a:r>
            <a:r>
              <a:rPr lang="en-US" dirty="0" err="1" smtClean="0"/>
              <a:t>AVariableSizeCollection</a:t>
            </a:r>
            <a:r>
              <a:rPr lang="en-US" dirty="0" smtClean="0"/>
              <a:t> b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AVariableSizeCollection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...</a:t>
            </a:r>
            <a:endParaRPr lang="en-US" b="1" dirty="0" smtClean="0"/>
          </a:p>
          <a:p>
            <a:r>
              <a:rPr lang="en-US" dirty="0" smtClean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343400"/>
            <a:ext cx="82296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class </a:t>
            </a:r>
            <a:r>
              <a:rPr lang="en-US" dirty="0" err="1" smtClean="0"/>
              <a:t>AVariableSizeCollection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 static</a:t>
            </a:r>
            <a:r>
              <a:rPr lang="en-US" dirty="0" smtClean="0"/>
              <a:t>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MAX_SIZE = 50;</a:t>
            </a:r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String[] contents = </a:t>
            </a:r>
            <a:r>
              <a:rPr lang="en-US" b="1" dirty="0" smtClean="0"/>
              <a:t>new</a:t>
            </a:r>
            <a:r>
              <a:rPr lang="en-US" dirty="0" smtClean="0"/>
              <a:t> String [MAX_SIZE];</a:t>
            </a:r>
          </a:p>
          <a:p>
            <a:pPr lvl="2"/>
            <a:r>
              <a:rPr lang="en-US" b="1" dirty="0" smtClean="0"/>
              <a:t>public </a:t>
            </a:r>
            <a:r>
              <a:rPr lang="en-US" b="1" dirty="0" err="1" smtClean="0"/>
              <a:t>int</a:t>
            </a:r>
            <a:r>
              <a:rPr lang="en-US" dirty="0" smtClean="0"/>
              <a:t> size = 0;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19800" y="44958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Encapsulation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2209800" y="4724400"/>
            <a:ext cx="3810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1"/>
          </p:cNvCxnSpPr>
          <p:nvPr/>
        </p:nvCxnSpPr>
        <p:spPr>
          <a:xfrm rot="10800000" flipV="1">
            <a:off x="2209800" y="4724400"/>
            <a:ext cx="3810000" cy="838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096000" y="1981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Size Not Updated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1"/>
            <a:endCxn id="14" idx="3"/>
          </p:cNvCxnSpPr>
          <p:nvPr/>
        </p:nvCxnSpPr>
        <p:spPr>
          <a:xfrm rot="10800000" flipV="1">
            <a:off x="5410200" y="2209800"/>
            <a:ext cx="685800" cy="800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5800" y="2819400"/>
            <a:ext cx="472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dirty="0" err="1" smtClean="0"/>
              <a:t>a.contents</a:t>
            </a:r>
            <a:r>
              <a:rPr lang="en-US" dirty="0" smtClean="0"/>
              <a:t>[</a:t>
            </a:r>
            <a:r>
              <a:rPr lang="en-US" dirty="0" err="1" smtClean="0"/>
              <a:t>a.size</a:t>
            </a:r>
            <a:r>
              <a:rPr lang="en-US" dirty="0" smtClean="0"/>
              <a:t>] = </a:t>
            </a:r>
            <a:r>
              <a:rPr lang="en-US" dirty="0" err="1" smtClean="0"/>
              <a:t>Console.readString</a:t>
            </a:r>
            <a:r>
              <a:rPr lang="en-US" dirty="0" smtClean="0"/>
              <a:t>();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1" grpId="0" animBg="1"/>
      <p:bldP spid="1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Encapsulation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2296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interface       </a:t>
            </a:r>
            <a:r>
              <a:rPr lang="en-US" dirty="0" smtClean="0"/>
              <a:t>….           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 static</a:t>
            </a:r>
            <a:r>
              <a:rPr lang="en-US" dirty="0" smtClean="0"/>
              <a:t>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MAX_SIZE = 50;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addElement</a:t>
            </a:r>
            <a:r>
              <a:rPr lang="en-US" dirty="0" smtClean="0"/>
              <a:t>(String element);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print();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510540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User-specific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10200" y="51054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Implementation-specific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0"/>
          </p:cNvCxnSpPr>
          <p:nvPr/>
        </p:nvCxnSpPr>
        <p:spPr>
          <a:xfrm rot="5400000" flipH="1" flipV="1">
            <a:off x="2038350" y="4019550"/>
            <a:ext cx="1981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rot="16200000" flipV="1">
            <a:off x="4076700" y="2324100"/>
            <a:ext cx="3124200" cy="2438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8229600" cy="3200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interface  </a:t>
            </a:r>
            <a:r>
              <a:rPr lang="en-US" dirty="0" err="1" smtClean="0"/>
              <a:t>StringHistory</a:t>
            </a:r>
            <a:r>
              <a:rPr lang="en-US" dirty="0" smtClean="0"/>
              <a:t>  {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addElement</a:t>
            </a:r>
            <a:r>
              <a:rPr lang="en-US" dirty="0" smtClean="0"/>
              <a:t>(String element);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size();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public</a:t>
            </a:r>
            <a:r>
              <a:rPr lang="en-US" dirty="0" smtClean="0"/>
              <a:t> String </a:t>
            </a:r>
            <a:r>
              <a:rPr lang="en-US" dirty="0" err="1" smtClean="0"/>
              <a:t>elementAt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index);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A History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066800"/>
            <a:ext cx="8229600" cy="556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class</a:t>
            </a:r>
            <a:r>
              <a:rPr lang="en-US" dirty="0" smtClean="0"/>
              <a:t> </a:t>
            </a:r>
            <a:r>
              <a:rPr lang="en-US" dirty="0" err="1" smtClean="0"/>
              <a:t>AStringHistory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StringHistory</a:t>
            </a:r>
            <a:r>
              <a:rPr lang="en-US" dirty="0" smtClean="0"/>
              <a:t> {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MAX_SIZE = 50;</a:t>
            </a:r>
          </a:p>
          <a:p>
            <a:pPr lvl="1"/>
            <a:r>
              <a:rPr lang="en-US" dirty="0" smtClean="0"/>
              <a:t>    String[] contents = </a:t>
            </a:r>
            <a:r>
              <a:rPr lang="en-US" b="1" dirty="0" smtClean="0"/>
              <a:t>new</a:t>
            </a:r>
            <a:r>
              <a:rPr lang="en-US" dirty="0" smtClean="0"/>
              <a:t> String[MAX_SIZE];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err="1" smtClean="0"/>
              <a:t>int</a:t>
            </a:r>
            <a:r>
              <a:rPr lang="en-US" dirty="0" smtClean="0"/>
              <a:t> size = 0;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size() { </a:t>
            </a:r>
            <a:r>
              <a:rPr lang="en-US" b="1" dirty="0" smtClean="0"/>
              <a:t>return</a:t>
            </a:r>
            <a:r>
              <a:rPr lang="en-US" dirty="0" smtClean="0"/>
              <a:t> size;}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String </a:t>
            </a:r>
            <a:r>
              <a:rPr lang="en-US" dirty="0" err="1" smtClean="0"/>
              <a:t>elementAt</a:t>
            </a:r>
            <a:r>
              <a:rPr lang="en-US" dirty="0" smtClean="0"/>
              <a:t> (</a:t>
            </a:r>
            <a:r>
              <a:rPr lang="en-US" b="1" dirty="0" err="1" smtClean="0"/>
              <a:t>int</a:t>
            </a:r>
            <a:r>
              <a:rPr lang="en-US" dirty="0" smtClean="0"/>
              <a:t> index) {  </a:t>
            </a:r>
            <a:r>
              <a:rPr lang="en-US" b="1" dirty="0" smtClean="0"/>
              <a:t>return</a:t>
            </a:r>
            <a:r>
              <a:rPr lang="en-US" dirty="0" smtClean="0"/>
              <a:t> contents[index]; }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isFull</a:t>
            </a:r>
            <a:r>
              <a:rPr lang="en-US" dirty="0" smtClean="0"/>
              <a:t>() { </a:t>
            </a:r>
            <a:r>
              <a:rPr lang="en-US" b="1" dirty="0" smtClean="0"/>
              <a:t>return</a:t>
            </a:r>
            <a:r>
              <a:rPr lang="en-US" dirty="0" smtClean="0"/>
              <a:t> size == MAX_SIZE; }</a:t>
            </a:r>
          </a:p>
          <a:p>
            <a:pPr lvl="1"/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addElement</a:t>
            </a:r>
            <a:r>
              <a:rPr lang="en-US" dirty="0" smtClean="0"/>
              <a:t>(String element) {</a:t>
            </a:r>
          </a:p>
          <a:p>
            <a:pPr lvl="1"/>
            <a:r>
              <a:rPr lang="en-US" dirty="0" smtClean="0"/>
              <a:t>   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isFull</a:t>
            </a:r>
            <a:r>
              <a:rPr lang="en-US" dirty="0" smtClean="0"/>
              <a:t>())</a:t>
            </a:r>
          </a:p>
          <a:p>
            <a:pPr lvl="2"/>
            <a:r>
              <a:rPr lang="en-US" dirty="0" smtClean="0"/>
              <a:t>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("Adding item to a full history");</a:t>
            </a:r>
          </a:p>
          <a:p>
            <a:pPr lvl="1"/>
            <a:r>
              <a:rPr lang="en-US" dirty="0" smtClean="0"/>
              <a:t>        </a:t>
            </a:r>
            <a:r>
              <a:rPr lang="en-US" b="1" dirty="0" smtClean="0"/>
              <a:t>else</a:t>
            </a:r>
            <a:r>
              <a:rPr lang="en-US" dirty="0" smtClean="0"/>
              <a:t> {</a:t>
            </a:r>
          </a:p>
          <a:p>
            <a:pPr lvl="2"/>
            <a:r>
              <a:rPr lang="en-US" dirty="0" smtClean="0"/>
              <a:t>            contents[size] = element;</a:t>
            </a:r>
          </a:p>
          <a:p>
            <a:pPr lvl="2"/>
            <a:r>
              <a:rPr lang="en-US" dirty="0" smtClean="0"/>
              <a:t>            size++;</a:t>
            </a:r>
          </a:p>
          <a:p>
            <a:pPr lvl="2"/>
            <a:r>
              <a:rPr lang="en-US" dirty="0" smtClean="0"/>
              <a:t>}</a:t>
            </a:r>
          </a:p>
          <a:p>
            <a:r>
              <a:rPr lang="en-US" dirty="0" smtClean="0"/>
              <a:t>        }   </a:t>
            </a:r>
          </a:p>
          <a:p>
            <a:r>
              <a:rPr lang="en-US" dirty="0" smtClean="0"/>
              <a:t>}</a:t>
            </a:r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04800" y="1676400"/>
            <a:ext cx="8382000" cy="411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= Char Sequences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00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67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00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33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267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674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008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9342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4676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001000" y="2667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002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336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6670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2004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33800" y="38100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434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4102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943600" y="4876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752600"/>
            <a:ext cx="4038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 {sequences of characters}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History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371600"/>
            <a:ext cx="8229600" cy="3886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StringHistory</a:t>
            </a:r>
            <a:r>
              <a:rPr lang="en-US" dirty="0" smtClean="0"/>
              <a:t> names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AStringHistory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	 String input = </a:t>
            </a:r>
            <a:r>
              <a:rPr lang="en-US" dirty="0" err="1" smtClean="0"/>
              <a:t>Console.readString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	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input.length</a:t>
            </a:r>
            <a:r>
              <a:rPr lang="en-US" dirty="0" smtClean="0"/>
              <a:t>() &gt; 0) </a:t>
            </a:r>
          </a:p>
          <a:p>
            <a:r>
              <a:rPr lang="en-US" dirty="0" smtClean="0"/>
              <a:t>            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input.charAt</a:t>
            </a:r>
            <a:r>
              <a:rPr lang="en-US" dirty="0" smtClean="0"/>
              <a:t>(0) == 'q')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           </a:t>
            </a:r>
            <a:r>
              <a:rPr lang="en-US" b="1" dirty="0" smtClean="0"/>
              <a:t>else</a:t>
            </a:r>
            <a:r>
              <a:rPr lang="en-US" dirty="0" smtClean="0"/>
              <a:t>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input.charAt</a:t>
            </a:r>
            <a:r>
              <a:rPr lang="en-US" dirty="0" smtClean="0"/>
              <a:t>(0) == 'p' )</a:t>
            </a:r>
          </a:p>
          <a:p>
            <a:r>
              <a:rPr lang="en-US" dirty="0" smtClean="0"/>
              <a:t>                       print(names);</a:t>
            </a:r>
          </a:p>
          <a:p>
            <a:pPr lvl="1"/>
            <a:r>
              <a:rPr lang="en-US" dirty="0" smtClean="0"/>
              <a:t>           </a:t>
            </a:r>
            <a:r>
              <a:rPr lang="en-US" b="1" dirty="0" smtClean="0"/>
              <a:t>else</a:t>
            </a:r>
            <a:endParaRPr lang="en-US" dirty="0" smtClean="0"/>
          </a:p>
          <a:p>
            <a:r>
              <a:rPr lang="en-US" dirty="0" smtClean="0"/>
              <a:t>	           </a:t>
            </a:r>
            <a:r>
              <a:rPr lang="en-US" dirty="0" err="1" smtClean="0"/>
              <a:t>names.addElement</a:t>
            </a:r>
            <a:r>
              <a:rPr lang="en-US" dirty="0" smtClean="0"/>
              <a:t>(input);        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14800" y="2895600"/>
            <a:ext cx="1066800" cy="609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5867400"/>
            <a:ext cx="3657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Exits from the loop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rot="16200000" flipV="1">
            <a:off x="3695700" y="4457700"/>
            <a:ext cx="23622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 History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371600"/>
            <a:ext cx="8610600" cy="3886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print(</a:t>
            </a:r>
            <a:r>
              <a:rPr lang="en-US" dirty="0" err="1" smtClean="0"/>
              <a:t>StringHistory</a:t>
            </a:r>
            <a:r>
              <a:rPr lang="en-US" dirty="0" smtClean="0"/>
              <a:t> strings)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("******************");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for</a:t>
            </a:r>
            <a:r>
              <a:rPr lang="en-US" dirty="0" smtClean="0"/>
              <a:t> (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elementNum</a:t>
            </a:r>
            <a:r>
              <a:rPr lang="en-US" dirty="0" smtClean="0"/>
              <a:t> = 0; </a:t>
            </a:r>
            <a:r>
              <a:rPr lang="en-US" dirty="0" err="1" smtClean="0"/>
              <a:t>elementNum</a:t>
            </a:r>
            <a:r>
              <a:rPr lang="en-US" dirty="0" smtClean="0"/>
              <a:t> &lt; </a:t>
            </a:r>
            <a:r>
              <a:rPr lang="en-US" dirty="0" err="1" smtClean="0"/>
              <a:t>strings.size</a:t>
            </a:r>
            <a:r>
              <a:rPr lang="en-US" dirty="0" smtClean="0"/>
              <a:t>(); </a:t>
            </a:r>
            <a:r>
              <a:rPr lang="en-US" dirty="0" err="1" smtClean="0"/>
              <a:t>elementNum</a:t>
            </a:r>
            <a:r>
              <a:rPr lang="en-US" dirty="0" smtClean="0"/>
              <a:t>++)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strings.elementAt</a:t>
            </a:r>
            <a:r>
              <a:rPr lang="en-US" dirty="0" smtClean="0"/>
              <a:t>(</a:t>
            </a:r>
            <a:r>
              <a:rPr lang="en-US" dirty="0" err="1" smtClean="0"/>
              <a:t>elementNum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("******************");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APointHistory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143000"/>
            <a:ext cx="4100166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029200"/>
            <a:ext cx="4703606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flipV="1">
            <a:off x="2133600" y="1828800"/>
            <a:ext cx="5257800" cy="3276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600" y="1295400"/>
            <a:ext cx="3810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Variable-sized Collection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752600"/>
            <a:ext cx="3810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" y="2209800"/>
            <a:ext cx="3810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Elements accessed by </a:t>
            </a:r>
            <a:r>
              <a:rPr lang="en-US" dirty="0" err="1" smtClean="0"/>
              <a:t>ObjectEditor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2895600"/>
            <a:ext cx="3810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Conventions for exporting elements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Conventions for Variable-Sized Collection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2209800"/>
            <a:ext cx="82296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interface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PointHistory</a:t>
            </a:r>
            <a:r>
              <a:rPr lang="en-US" dirty="0" smtClean="0">
                <a:solidFill>
                  <a:schemeClr val="tx1"/>
                </a:solidFill>
              </a:rPr>
              <a:t> {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void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addElement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x,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y);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Point </a:t>
            </a:r>
            <a:r>
              <a:rPr lang="en-US" dirty="0" err="1" smtClean="0">
                <a:solidFill>
                  <a:schemeClr val="tx1"/>
                </a:solidFill>
              </a:rPr>
              <a:t>elementAt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index); 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    	</a:t>
            </a:r>
            <a:r>
              <a:rPr lang="en-US" b="1" dirty="0" smtClean="0">
                <a:solidFill>
                  <a:schemeClr val="tx1"/>
                </a:solidFill>
              </a:rPr>
              <a:t>public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size();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50292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Methods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3505200"/>
            <a:ext cx="4038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20574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5" idx="0"/>
            <a:endCxn id="7" idx="3"/>
          </p:cNvCxnSpPr>
          <p:nvPr/>
        </p:nvCxnSpPr>
        <p:spPr>
          <a:xfrm rot="16200000" flipV="1">
            <a:off x="4248150" y="3333750"/>
            <a:ext cx="800100" cy="2590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0"/>
            <a:endCxn id="6" idx="2"/>
          </p:cNvCxnSpPr>
          <p:nvPr/>
        </p:nvCxnSpPr>
        <p:spPr>
          <a:xfrm rot="16200000" flipV="1">
            <a:off x="4057650" y="3143250"/>
            <a:ext cx="1143000" cy="2628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876800" y="15240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Method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  <a:endCxn id="18" idx="0"/>
          </p:cNvCxnSpPr>
          <p:nvPr/>
        </p:nvCxnSpPr>
        <p:spPr>
          <a:xfrm rot="5400000">
            <a:off x="4400550" y="1047750"/>
            <a:ext cx="838200" cy="3009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95400" y="2971800"/>
            <a:ext cx="4038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66800" y="5410200"/>
            <a:ext cx="2895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Arbitrary Type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0"/>
          </p:cNvCxnSpPr>
          <p:nvPr/>
        </p:nvCxnSpPr>
        <p:spPr>
          <a:xfrm rot="16200000" flipV="1">
            <a:off x="1638300" y="4533900"/>
            <a:ext cx="16764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  <p:bldP spid="18" grpId="0" animBg="1"/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57400" y="12954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12954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30480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3048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86200" y="30480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886200" y="35052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86200" y="39624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null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86200" y="4419600"/>
            <a:ext cx="1219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null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15000" y="3048000"/>
            <a:ext cx="2133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ALoan</a:t>
            </a:r>
            <a:r>
              <a:rPr lang="en-US" dirty="0" smtClean="0"/>
              <a:t>(10000)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15000" y="3581400"/>
            <a:ext cx="2133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AnotherLoan</a:t>
            </a:r>
            <a:r>
              <a:rPr lang="en-US" dirty="0" smtClean="0"/>
              <a:t>(100)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8" idx="3"/>
            <a:endCxn id="9" idx="1"/>
          </p:cNvCxnSpPr>
          <p:nvPr/>
        </p:nvCxnSpPr>
        <p:spPr>
          <a:xfrm>
            <a:off x="3276600" y="3276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3"/>
            <a:endCxn id="13" idx="1"/>
          </p:cNvCxnSpPr>
          <p:nvPr/>
        </p:nvCxnSpPr>
        <p:spPr>
          <a:xfrm>
            <a:off x="5105400" y="32766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14" idx="1"/>
          </p:cNvCxnSpPr>
          <p:nvPr/>
        </p:nvCxnSpPr>
        <p:spPr>
          <a:xfrm>
            <a:off x="5105400" y="3733800"/>
            <a:ext cx="6096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886200" y="2514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Loan[]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96000" y="25146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057400" y="5257800"/>
            <a:ext cx="464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Prints each character on a separate line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81000" y="1981200"/>
            <a:ext cx="82296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s.length</a:t>
            </a:r>
            <a:r>
              <a:rPr lang="en-US" dirty="0" smtClean="0">
                <a:solidFill>
                  <a:schemeClr val="tx1"/>
                </a:solidFill>
              </a:rPr>
              <a:t>()) {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Dissecting a Loop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81000" y="1981200"/>
            <a:ext cx="82296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s.length</a:t>
            </a:r>
            <a:r>
              <a:rPr lang="en-US" dirty="0" smtClean="0">
                <a:solidFill>
                  <a:schemeClr val="tx1"/>
                </a:solidFill>
              </a:rPr>
              <a:t>()) {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667000"/>
            <a:ext cx="1600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14478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Condition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6" idx="0"/>
          </p:cNvCxnSpPr>
          <p:nvPr/>
        </p:nvCxnSpPr>
        <p:spPr>
          <a:xfrm rot="10800000" flipV="1">
            <a:off x="2857500" y="1638300"/>
            <a:ext cx="1790700" cy="102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09800" y="3048000"/>
            <a:ext cx="3352800" cy="1066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76800" y="52578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Body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1"/>
            <a:endCxn id="10" idx="2"/>
          </p:cNvCxnSpPr>
          <p:nvPr/>
        </p:nvCxnSpPr>
        <p:spPr>
          <a:xfrm rot="10800000">
            <a:off x="3886200" y="4114800"/>
            <a:ext cx="990600" cy="1333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Finger-grained Dissection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81000" y="1676400"/>
            <a:ext cx="8229600" cy="3429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dirty="0" smtClean="0">
                <a:solidFill>
                  <a:schemeClr val="tx1"/>
                </a:solidFill>
              </a:rPr>
              <a:t>// String s declared and initialized earlier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= 0;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&lt; </a:t>
            </a:r>
            <a:r>
              <a:rPr lang="en-US" dirty="0" err="1" smtClean="0">
                <a:solidFill>
                  <a:schemeClr val="tx1"/>
                </a:solidFill>
              </a:rPr>
              <a:t>s.length</a:t>
            </a:r>
            <a:r>
              <a:rPr lang="en-US" dirty="0" smtClean="0">
                <a:solidFill>
                  <a:schemeClr val="tx1"/>
                </a:solidFill>
              </a:rPr>
              <a:t>()) {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++; </a:t>
            </a:r>
          </a:p>
          <a:p>
            <a:pPr lvl="2"/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971800"/>
            <a:ext cx="16002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0" y="24384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Condition</a:t>
            </a:r>
            <a:endParaRPr lang="en-US" dirty="0"/>
          </a:p>
        </p:txBody>
      </p:sp>
      <p:cxnSp>
        <p:nvCxnSpPr>
          <p:cNvPr id="9" name="Straight Arrow Connector 8"/>
          <p:cNvCxnSpPr>
            <a:stCxn id="7" idx="1"/>
            <a:endCxn id="6" idx="0"/>
          </p:cNvCxnSpPr>
          <p:nvPr/>
        </p:nvCxnSpPr>
        <p:spPr>
          <a:xfrm rot="10800000" flipV="1">
            <a:off x="2857500" y="2628900"/>
            <a:ext cx="952500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09800" y="3429000"/>
            <a:ext cx="3352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3505200"/>
            <a:ext cx="1905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Body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1"/>
            <a:endCxn id="10" idx="3"/>
          </p:cNvCxnSpPr>
          <p:nvPr/>
        </p:nvCxnSpPr>
        <p:spPr>
          <a:xfrm rot="10800000">
            <a:off x="5562600" y="3619500"/>
            <a:ext cx="914400" cy="76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33600" y="4038600"/>
            <a:ext cx="685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43400" y="4191000"/>
            <a:ext cx="1447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Resetting Loop Variable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1"/>
            <a:endCxn id="18" idx="3"/>
          </p:cNvCxnSpPr>
          <p:nvPr/>
        </p:nvCxnSpPr>
        <p:spPr>
          <a:xfrm rot="10800000">
            <a:off x="2819400" y="4229100"/>
            <a:ext cx="15240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295400" y="2438400"/>
            <a:ext cx="1066800" cy="3048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52400" y="3352800"/>
            <a:ext cx="1371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Initializing Loop Variable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3"/>
            <a:endCxn id="25" idx="2"/>
          </p:cNvCxnSpPr>
          <p:nvPr/>
        </p:nvCxnSpPr>
        <p:spPr>
          <a:xfrm flipV="1">
            <a:off x="1524000" y="2743200"/>
            <a:ext cx="304800" cy="1104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1000" y="5181600"/>
            <a:ext cx="8229600" cy="137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n-US" b="1" dirty="0" smtClean="0">
                <a:solidFill>
                  <a:schemeClr val="tx1"/>
                </a:solidFill>
              </a:rPr>
              <a:t>for (</a:t>
            </a:r>
            <a:r>
              <a:rPr lang="en-US" b="1" dirty="0" err="1" smtClean="0">
                <a:solidFill>
                  <a:schemeClr val="tx1"/>
                </a:solidFill>
              </a:rPr>
              <a:t>int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=0;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&lt;</a:t>
            </a:r>
            <a:r>
              <a:rPr lang="en-US" dirty="0" err="1" smtClean="0">
                <a:solidFill>
                  <a:schemeClr val="tx1"/>
                </a:solidFill>
              </a:rPr>
              <a:t>s.length</a:t>
            </a:r>
            <a:r>
              <a:rPr lang="en-US" dirty="0" smtClean="0">
                <a:solidFill>
                  <a:schemeClr val="tx1"/>
                </a:solidFill>
              </a:rPr>
              <a:t>();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++)</a:t>
            </a:r>
          </a:p>
          <a:p>
            <a:pPr lvl="2"/>
            <a:endParaRPr lang="en-US" b="1" dirty="0" smtClean="0">
              <a:solidFill>
                <a:schemeClr val="tx1"/>
              </a:solidFill>
            </a:endParaRPr>
          </a:p>
          <a:p>
            <a:pPr lvl="2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System.out.println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s.charAt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));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26" idx="2"/>
          </p:cNvCxnSpPr>
          <p:nvPr/>
        </p:nvCxnSpPr>
        <p:spPr>
          <a:xfrm rot="16200000" flipH="1">
            <a:off x="1028700" y="4152900"/>
            <a:ext cx="114300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2"/>
          </p:cNvCxnSpPr>
          <p:nvPr/>
        </p:nvCxnSpPr>
        <p:spPr>
          <a:xfrm rot="5400000">
            <a:off x="2724150" y="3448050"/>
            <a:ext cx="2667000" cy="1409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9" idx="2"/>
          </p:cNvCxnSpPr>
          <p:nvPr/>
        </p:nvCxnSpPr>
        <p:spPr>
          <a:xfrm rot="5400000">
            <a:off x="4552950" y="4972050"/>
            <a:ext cx="304800" cy="723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1" idx="2"/>
          </p:cNvCxnSpPr>
          <p:nvPr/>
        </p:nvCxnSpPr>
        <p:spPr>
          <a:xfrm rot="5400000">
            <a:off x="5467350" y="3981450"/>
            <a:ext cx="2057400" cy="1866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8" grpId="0" animBg="1"/>
      <p:bldP spid="19" grpId="0" animBg="1"/>
      <p:bldP spid="25" grpId="0" animBg="1"/>
      <p:bldP spid="26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For Loop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676400"/>
            <a:ext cx="2057400" cy="3962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38400" y="1676400"/>
            <a:ext cx="2057400" cy="3962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1676400"/>
            <a:ext cx="2057400" cy="3962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0" y="1676400"/>
            <a:ext cx="2057400" cy="3962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905000"/>
            <a:ext cx="19050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for (</a:t>
            </a:r>
            <a:r>
              <a:rPr lang="en-US" dirty="0" smtClean="0">
                <a:solidFill>
                  <a:schemeClr val="tx1"/>
                </a:solidFill>
              </a:rPr>
              <a:t>S1; E; S2)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905000"/>
            <a:ext cx="19050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for (</a:t>
            </a:r>
            <a:r>
              <a:rPr lang="en-US" dirty="0" smtClean="0">
                <a:solidFill>
                  <a:schemeClr val="tx1"/>
                </a:solidFill>
              </a:rPr>
              <a:t>; E; S2)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1905000"/>
            <a:ext cx="19050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for (</a:t>
            </a:r>
            <a:r>
              <a:rPr lang="en-US" dirty="0" smtClean="0">
                <a:solidFill>
                  <a:schemeClr val="tx1"/>
                </a:solidFill>
              </a:rPr>
              <a:t>; E;)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34200" y="1905000"/>
            <a:ext cx="19050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for (</a:t>
            </a:r>
            <a:r>
              <a:rPr lang="en-US" dirty="0" smtClean="0">
                <a:solidFill>
                  <a:schemeClr val="tx1"/>
                </a:solidFill>
              </a:rPr>
              <a:t>;;)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S3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" y="3124200"/>
            <a:ext cx="1905000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S1;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(E)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S3;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S2;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4600" y="3124200"/>
            <a:ext cx="1905000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(E)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S3;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S2;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4400" y="3124200"/>
            <a:ext cx="1905000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(E)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S3;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34200" y="3124200"/>
            <a:ext cx="1905000" cy="1752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S1;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b="1" dirty="0" smtClean="0">
                <a:solidFill>
                  <a:schemeClr val="tx1"/>
                </a:solidFill>
              </a:rPr>
              <a:t>true</a:t>
            </a:r>
            <a:r>
              <a:rPr lang="en-US" dirty="0" smtClean="0">
                <a:solidFill>
                  <a:schemeClr val="tx1"/>
                </a:solidFill>
              </a:rPr>
              <a:t>) {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S3;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S2;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}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Predefined Types as Sequences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7620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668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764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8956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05200" y="19050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716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60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50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438400" y="2590800"/>
            <a:ext cx="533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1000" y="12192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IntSequence</a:t>
            </a:r>
            <a:r>
              <a:rPr lang="en-US" dirty="0" smtClean="0"/>
              <a:t> {sequences of integers}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04800" y="3352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7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3.8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0668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16764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2860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3.1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28956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3.6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505200" y="4114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3.9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81000" y="3429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DoubleSequence</a:t>
            </a:r>
            <a:r>
              <a:rPr lang="en-US" dirty="0" smtClean="0"/>
              <a:t> {sequences of doubles}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04800" y="4876800"/>
            <a:ext cx="7620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57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JFK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219200" y="5638800"/>
            <a:ext cx="7620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FDR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19812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JC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5908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2004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RR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3810000" y="5638800"/>
            <a:ext cx="609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GB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381000" y="4953000"/>
            <a:ext cx="472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StringSequence</a:t>
            </a:r>
            <a:r>
              <a:rPr lang="en-US" dirty="0" smtClean="0"/>
              <a:t> {sequences of string}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Sequences of Programmer-Defined Types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5562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1905000"/>
            <a:ext cx="9144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1000" y="12192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LoanSequence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1000" y="1219200"/>
            <a:ext cx="29718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Loan[]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04800" y="3581400"/>
            <a:ext cx="55626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72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81000" y="37338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TemperatureSequence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381000" y="3733800"/>
            <a:ext cx="29718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 []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2098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962400" y="44958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temperature3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7200" y="5105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temperature1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09800" y="5105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temperature2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477000" y="16002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Types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6" idx="1"/>
            <a:endCxn id="15" idx="3"/>
          </p:cNvCxnSpPr>
          <p:nvPr/>
        </p:nvCxnSpPr>
        <p:spPr>
          <a:xfrm rot="10800000">
            <a:off x="3352800" y="1485900"/>
            <a:ext cx="31242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1"/>
            <a:endCxn id="21" idx="3"/>
          </p:cNvCxnSpPr>
          <p:nvPr/>
        </p:nvCxnSpPr>
        <p:spPr>
          <a:xfrm rot="10800000" flipV="1">
            <a:off x="3352800" y="1866900"/>
            <a:ext cx="31242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477001" y="2781299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Arrays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33" idx="1"/>
            <a:endCxn id="7" idx="3"/>
          </p:cNvCxnSpPr>
          <p:nvPr/>
        </p:nvCxnSpPr>
        <p:spPr>
          <a:xfrm rot="10800000">
            <a:off x="3200401" y="2171701"/>
            <a:ext cx="3276601" cy="8762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1"/>
            <a:endCxn id="23" idx="3"/>
          </p:cNvCxnSpPr>
          <p:nvPr/>
        </p:nvCxnSpPr>
        <p:spPr>
          <a:xfrm rot="10800000" flipV="1">
            <a:off x="5715001" y="3047998"/>
            <a:ext cx="762001" cy="17145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3" idx="1"/>
            <a:endCxn id="25" idx="3"/>
          </p:cNvCxnSpPr>
          <p:nvPr/>
        </p:nvCxnSpPr>
        <p:spPr>
          <a:xfrm rot="10800000" flipV="1">
            <a:off x="3962401" y="3047998"/>
            <a:ext cx="2514601" cy="232410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95400" y="60960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Array Element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43" idx="0"/>
            <a:endCxn id="24" idx="2"/>
          </p:cNvCxnSpPr>
          <p:nvPr/>
        </p:nvCxnSpPr>
        <p:spPr>
          <a:xfrm rot="16200000" flipV="1">
            <a:off x="1581150" y="5391150"/>
            <a:ext cx="4572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3" idx="0"/>
            <a:endCxn id="25" idx="2"/>
          </p:cNvCxnSpPr>
          <p:nvPr/>
        </p:nvCxnSpPr>
        <p:spPr>
          <a:xfrm rot="5400000" flipH="1" flipV="1">
            <a:off x="2457450" y="5467350"/>
            <a:ext cx="457200" cy="800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  <p:bldP spid="26" grpId="0" animBg="1"/>
      <p:bldP spid="33" grpId="0" animBg="1"/>
      <p:bldP spid="4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6716</TotalTime>
  <Words>1121</Words>
  <Application>Microsoft Office PowerPoint</Application>
  <PresentationFormat>On-screen Show (4:3)</PresentationFormat>
  <Paragraphs>430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Oriel</vt:lpstr>
      <vt:lpstr>Comp 110 Arrays</vt:lpstr>
      <vt:lpstr>Outline</vt:lpstr>
      <vt:lpstr>Strings = Char Sequences</vt:lpstr>
      <vt:lpstr>String Processing</vt:lpstr>
      <vt:lpstr>Dissecting a Loop</vt:lpstr>
      <vt:lpstr>Finger-grained Dissection</vt:lpstr>
      <vt:lpstr>Meaning of For Loop</vt:lpstr>
      <vt:lpstr>Other Predefined Types as Sequences</vt:lpstr>
      <vt:lpstr>Sequences of Programmer-Defined Types</vt:lpstr>
      <vt:lpstr>Other Sequences as Array Types</vt:lpstr>
      <vt:lpstr>Initializing Array Declaration</vt:lpstr>
      <vt:lpstr>Initializing Array Declaration Syntax</vt:lpstr>
      <vt:lpstr>Array Types Have Variable Size</vt:lpstr>
      <vt:lpstr>Array Operations</vt:lpstr>
      <vt:lpstr>Uninitializing Array Declaration</vt:lpstr>
      <vt:lpstr>Array Elements Uninitialized</vt:lpstr>
      <vt:lpstr>Object Array Elements Uninitialized</vt:lpstr>
      <vt:lpstr>Example</vt:lpstr>
      <vt:lpstr>getStrings()</vt:lpstr>
      <vt:lpstr>print()</vt:lpstr>
      <vt:lpstr>main()</vt:lpstr>
      <vt:lpstr>Another Example</vt:lpstr>
      <vt:lpstr>Variable-Size Collection</vt:lpstr>
      <vt:lpstr>Variable-Size Collection</vt:lpstr>
      <vt:lpstr>Variable-Size Collection</vt:lpstr>
      <vt:lpstr>Special Type</vt:lpstr>
      <vt:lpstr>Supporting Encapsulation</vt:lpstr>
      <vt:lpstr>History</vt:lpstr>
      <vt:lpstr>Implementing A History</vt:lpstr>
      <vt:lpstr>Using a History</vt:lpstr>
      <vt:lpstr>Printing a History</vt:lpstr>
      <vt:lpstr>APointHistory</vt:lpstr>
      <vt:lpstr>Conventions for Variable-Sized Collection</vt:lpstr>
      <vt:lpstr>Slide 34</vt:lpstr>
      <vt:lpstr>Extra Slides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carterjl</cp:lastModifiedBy>
  <cp:revision>1028</cp:revision>
  <dcterms:created xsi:type="dcterms:W3CDTF">2006-08-16T00:00:00Z</dcterms:created>
  <dcterms:modified xsi:type="dcterms:W3CDTF">2011-11-14T15:43:11Z</dcterms:modified>
</cp:coreProperties>
</file>