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7" r:id="rId34"/>
    <p:sldId id="291" r:id="rId35"/>
    <p:sldId id="292" r:id="rId36"/>
    <p:sldId id="302" r:id="rId37"/>
    <p:sldId id="293" r:id="rId38"/>
    <p:sldId id="294" r:id="rId39"/>
    <p:sldId id="295" r:id="rId40"/>
    <p:sldId id="296" r:id="rId41"/>
    <p:sldId id="297" r:id="rId42"/>
    <p:sldId id="298" r:id="rId43"/>
    <p:sldId id="300" r:id="rId44"/>
    <p:sldId id="301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6" r:id="rId58"/>
    <p:sldId id="315" r:id="rId59"/>
    <p:sldId id="317" r:id="rId60"/>
    <p:sldId id="318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19" autoAdjust="0"/>
    <p:restoredTop sz="94660" autoAdjust="0"/>
  </p:normalViewPr>
  <p:slideViewPr>
    <p:cSldViewPr>
      <p:cViewPr>
        <p:scale>
          <a:sx n="80" d="100"/>
          <a:sy n="80" d="100"/>
        </p:scale>
        <p:origin x="-378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5BFCD-1A9F-4E04-964F-3BE1AA8E8FD6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2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11/28/2011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83139" y="6289965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z="1400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/>
          <a:lstStyle/>
          <a:p>
            <a:pPr algn="ctr"/>
            <a:r>
              <a:rPr lang="en-US" dirty="0" smtClean="0"/>
              <a:t>Comp 110</a:t>
            </a:r>
            <a:br>
              <a:rPr lang="en-US" dirty="0" smtClean="0"/>
            </a:br>
            <a:r>
              <a:rPr lang="en-US" dirty="0" smtClean="0"/>
              <a:t>Model-View-Controller</a:t>
            </a:r>
            <a:br>
              <a:rPr lang="en-US" dirty="0" smtClean="0"/>
            </a:br>
            <a:r>
              <a:rPr lang="en-US" dirty="0" smtClean="0"/>
              <a:t>MVC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172200" cy="1117122"/>
          </a:xfrm>
        </p:spPr>
        <p:txBody>
          <a:bodyPr/>
          <a:lstStyle/>
          <a:p>
            <a:r>
              <a:rPr lang="en-US" dirty="0" smtClean="0"/>
              <a:t>Instructor: </a:t>
            </a:r>
            <a:r>
              <a:rPr lang="en-US" smtClean="0"/>
              <a:t>Jason Carter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Model/</a:t>
            </a:r>
            <a:r>
              <a:rPr lang="en-US" dirty="0" err="1" smtClean="0"/>
              <a:t>Interactor</a:t>
            </a:r>
            <a:r>
              <a:rPr lang="en-US" dirty="0" smtClean="0"/>
              <a:t> Separation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917" y="3124200"/>
            <a:ext cx="138128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4810125"/>
            <a:ext cx="2841111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2895600"/>
            <a:ext cx="283527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3352800" y="1676400"/>
            <a:ext cx="2057400" cy="838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Counter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4800" y="16764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AConsoleUI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77000" y="16764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AMultipleUI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352800" y="34290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AMixedUI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9" idx="3"/>
            <a:endCxn id="7" idx="1"/>
          </p:cNvCxnSpPr>
          <p:nvPr/>
        </p:nvCxnSpPr>
        <p:spPr>
          <a:xfrm>
            <a:off x="2362200" y="2095500"/>
            <a:ext cx="990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1" idx="0"/>
            <a:endCxn id="7" idx="2"/>
          </p:cNvCxnSpPr>
          <p:nvPr/>
        </p:nvCxnSpPr>
        <p:spPr>
          <a:xfrm rot="5400000" flipH="1" flipV="1">
            <a:off x="3924300" y="2971800"/>
            <a:ext cx="914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0" idx="1"/>
            <a:endCxn id="7" idx="3"/>
          </p:cNvCxnSpPr>
          <p:nvPr/>
        </p:nvCxnSpPr>
        <p:spPr>
          <a:xfrm rot="10800000">
            <a:off x="5410200" y="2095500"/>
            <a:ext cx="1066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657600" y="1219200"/>
            <a:ext cx="15240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096000" y="4953000"/>
            <a:ext cx="25908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 has no UI code and only semantics!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09600" y="1219200"/>
            <a:ext cx="15240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Interactor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6781800" y="1219200"/>
            <a:ext cx="15240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Interactor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581400" y="4343400"/>
            <a:ext cx="15240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Interactor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Composing Model and </a:t>
            </a:r>
            <a:r>
              <a:rPr lang="en-US" dirty="0" err="1" smtClean="0"/>
              <a:t>Interactor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2743200"/>
            <a:ext cx="7620000" cy="1600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static void </a:t>
            </a:r>
            <a:r>
              <a:rPr lang="en-US" dirty="0" smtClean="0"/>
              <a:t>main (String </a:t>
            </a:r>
            <a:r>
              <a:rPr lang="en-US" dirty="0" err="1" smtClean="0"/>
              <a:t>args</a:t>
            </a:r>
            <a:r>
              <a:rPr lang="en-US" dirty="0" smtClean="0"/>
              <a:t>[]) {</a:t>
            </a:r>
          </a:p>
          <a:p>
            <a:r>
              <a:rPr lang="en-US" dirty="0" smtClean="0"/>
              <a:t>      (</a:t>
            </a:r>
            <a:r>
              <a:rPr lang="en-US" b="1" dirty="0" smtClean="0"/>
              <a:t>new </a:t>
            </a:r>
            <a:r>
              <a:rPr lang="en-US" dirty="0" err="1" smtClean="0"/>
              <a:t>AConsoleUI</a:t>
            </a:r>
            <a:r>
              <a:rPr lang="en-US" dirty="0" smtClean="0"/>
              <a:t>()).edit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ACounter</a:t>
            </a:r>
            <a:r>
              <a:rPr lang="en-US" dirty="0" smtClean="0"/>
              <a:t>());</a:t>
            </a:r>
            <a:endParaRPr lang="en-US" b="1" dirty="0" smtClean="0"/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 Model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143000"/>
            <a:ext cx="7620000" cy="3581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ACounter</a:t>
            </a:r>
            <a:r>
              <a:rPr lang="en-US" dirty="0" smtClean="0"/>
              <a:t> </a:t>
            </a:r>
            <a:r>
              <a:rPr lang="en-US" b="1" dirty="0" smtClean="0"/>
              <a:t>implements</a:t>
            </a:r>
            <a:r>
              <a:rPr lang="en-US" dirty="0" smtClean="0"/>
              <a:t> Counter {</a:t>
            </a:r>
          </a:p>
          <a:p>
            <a:r>
              <a:rPr lang="en-US" dirty="0" smtClean="0"/>
              <a:t>	</a:t>
            </a:r>
            <a:r>
              <a:rPr lang="en-US" b="1" dirty="0" err="1" smtClean="0"/>
              <a:t>int</a:t>
            </a:r>
            <a:r>
              <a:rPr lang="en-US" dirty="0" smtClean="0"/>
              <a:t> counter = 0;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add (</a:t>
            </a:r>
            <a:r>
              <a:rPr lang="en-US" b="1" dirty="0" err="1" smtClean="0"/>
              <a:t>int</a:t>
            </a:r>
            <a:r>
              <a:rPr lang="en-US" dirty="0" smtClean="0"/>
              <a:t> amount) {</a:t>
            </a:r>
          </a:p>
          <a:p>
            <a:r>
              <a:rPr lang="en-US" dirty="0" smtClean="0"/>
              <a:t>		counter += amount;</a:t>
            </a:r>
          </a:p>
          <a:p>
            <a:r>
              <a:rPr lang="en-US" dirty="0" smtClean="0"/>
              <a:t>	}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getValue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		</a:t>
            </a:r>
            <a:r>
              <a:rPr lang="en-US" b="1" dirty="0" smtClean="0"/>
              <a:t>return</a:t>
            </a:r>
            <a:r>
              <a:rPr lang="en-US" dirty="0" smtClean="0"/>
              <a:t> counter;</a:t>
            </a:r>
          </a:p>
          <a:p>
            <a:r>
              <a:rPr lang="en-US" dirty="0" smtClean="0"/>
              <a:t>	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33600" y="4876800"/>
            <a:ext cx="4038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 Reusability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43200" y="5410200"/>
            <a:ext cx="2895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Less Duplication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43200" y="5943600"/>
            <a:ext cx="28956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Fewer Changes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Console </a:t>
            </a:r>
            <a:r>
              <a:rPr lang="en-US" dirty="0" err="1" smtClean="0"/>
              <a:t>Interactor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143000"/>
            <a:ext cx="7620000" cy="3581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AConsoleUI</a:t>
            </a:r>
            <a:r>
              <a:rPr lang="en-US" dirty="0" smtClean="0"/>
              <a:t> </a:t>
            </a:r>
            <a:r>
              <a:rPr lang="en-US" b="1" dirty="0" smtClean="0"/>
              <a:t>implements</a:t>
            </a:r>
            <a:r>
              <a:rPr lang="en-US" dirty="0" smtClean="0"/>
              <a:t> </a:t>
            </a:r>
            <a:r>
              <a:rPr lang="en-US" dirty="0" err="1" smtClean="0"/>
              <a:t>ConsoleUI</a:t>
            </a:r>
            <a:r>
              <a:rPr lang="en-US" dirty="0" smtClean="0"/>
              <a:t> {        </a:t>
            </a:r>
          </a:p>
          <a:p>
            <a:r>
              <a:rPr lang="en-US" dirty="0" smtClean="0"/>
              <a:t>    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edit (Counter </a:t>
            </a:r>
            <a:r>
              <a:rPr lang="en-US" dirty="0" err="1" smtClean="0"/>
              <a:t>counter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           </a:t>
            </a:r>
            <a:r>
              <a:rPr lang="en-US" dirty="0" err="1" smtClean="0"/>
              <a:t>System.out.println</a:t>
            </a:r>
            <a:r>
              <a:rPr lang="en-US" dirty="0" smtClean="0"/>
              <a:t>("Counter: " + counter); 	</a:t>
            </a:r>
          </a:p>
          <a:p>
            <a:r>
              <a:rPr lang="en-US" b="1" dirty="0" smtClean="0"/>
              <a:t>	while</a:t>
            </a:r>
            <a:r>
              <a:rPr lang="en-US" dirty="0" smtClean="0"/>
              <a:t> (</a:t>
            </a:r>
            <a:r>
              <a:rPr lang="en-US" b="1" dirty="0" smtClean="0"/>
              <a:t>true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	    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nextInput</a:t>
            </a:r>
            <a:r>
              <a:rPr lang="en-US" dirty="0" smtClean="0"/>
              <a:t> = </a:t>
            </a:r>
            <a:r>
              <a:rPr lang="en-US" dirty="0" err="1" smtClean="0"/>
              <a:t>Console.readInt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	     </a:t>
            </a:r>
            <a:r>
              <a:rPr lang="en-US" b="1" dirty="0" smtClean="0"/>
              <a:t>if</a:t>
            </a:r>
            <a:r>
              <a:rPr lang="en-US" dirty="0" smtClean="0"/>
              <a:t> (</a:t>
            </a:r>
            <a:r>
              <a:rPr lang="en-US" dirty="0" err="1" smtClean="0"/>
              <a:t>nextInput</a:t>
            </a:r>
            <a:r>
              <a:rPr lang="en-US" dirty="0" smtClean="0"/>
              <a:t> == 0) </a:t>
            </a:r>
            <a:r>
              <a:rPr lang="en-US" b="1" dirty="0" smtClean="0"/>
              <a:t>return</a:t>
            </a:r>
            <a:r>
              <a:rPr lang="en-US" dirty="0" smtClean="0"/>
              <a:t>;</a:t>
            </a:r>
          </a:p>
          <a:p>
            <a:r>
              <a:rPr lang="en-US" dirty="0" smtClean="0"/>
              <a:t>	     </a:t>
            </a:r>
            <a:r>
              <a:rPr lang="en-US" dirty="0" err="1" smtClean="0"/>
              <a:t>counter.add</a:t>
            </a:r>
            <a:r>
              <a:rPr lang="en-US" dirty="0" smtClean="0"/>
              <a:t>(</a:t>
            </a:r>
            <a:r>
              <a:rPr lang="en-US" dirty="0" err="1" smtClean="0"/>
              <a:t>nextInput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	     </a:t>
            </a:r>
            <a:r>
              <a:rPr lang="en-US" dirty="0" err="1" smtClean="0"/>
              <a:t>System.out.println</a:t>
            </a:r>
            <a:r>
              <a:rPr lang="en-US" dirty="0" smtClean="0"/>
              <a:t>("Counter: " + </a:t>
            </a:r>
            <a:r>
              <a:rPr lang="en-US" dirty="0" err="1" smtClean="0"/>
              <a:t>counter.getValue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	}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91200" y="2362200"/>
            <a:ext cx="3124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Shared Model Code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24200" y="1676400"/>
            <a:ext cx="2133600" cy="3048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Arrow Connector 9"/>
          <p:cNvCxnSpPr>
            <a:stCxn id="5" idx="1"/>
            <a:endCxn id="8" idx="3"/>
          </p:cNvCxnSpPr>
          <p:nvPr/>
        </p:nvCxnSpPr>
        <p:spPr>
          <a:xfrm rot="10800000">
            <a:off x="5257800" y="1828800"/>
            <a:ext cx="5334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791200" y="4038600"/>
            <a:ext cx="3124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981200" y="2590800"/>
            <a:ext cx="3657600" cy="5334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/>
          <p:cNvCxnSpPr>
            <a:stCxn id="11" idx="1"/>
            <a:endCxn id="12" idx="2"/>
          </p:cNvCxnSpPr>
          <p:nvPr/>
        </p:nvCxnSpPr>
        <p:spPr>
          <a:xfrm rot="10800000">
            <a:off x="3810000" y="3124200"/>
            <a:ext cx="19812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791200" y="4572000"/>
            <a:ext cx="3124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905000" y="3352800"/>
            <a:ext cx="5715000" cy="3048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Arrow Connector 18"/>
          <p:cNvCxnSpPr>
            <a:stCxn id="17" idx="1"/>
            <a:endCxn id="18" idx="2"/>
          </p:cNvCxnSpPr>
          <p:nvPr/>
        </p:nvCxnSpPr>
        <p:spPr>
          <a:xfrm rot="10800000">
            <a:off x="4762500" y="3657600"/>
            <a:ext cx="10287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1" grpId="0" animBg="1"/>
      <p:bldP spid="12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</a:t>
            </a:r>
            <a:r>
              <a:rPr lang="en-US" dirty="0" err="1" smtClean="0"/>
              <a:t>Interactor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143000"/>
            <a:ext cx="7620000" cy="3581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AMixedUI</a:t>
            </a:r>
            <a:r>
              <a:rPr lang="en-US" dirty="0" smtClean="0"/>
              <a:t> </a:t>
            </a:r>
            <a:r>
              <a:rPr lang="en-US" b="1" dirty="0" smtClean="0"/>
              <a:t>implements</a:t>
            </a:r>
            <a:r>
              <a:rPr lang="en-US" dirty="0" smtClean="0"/>
              <a:t> </a:t>
            </a:r>
            <a:r>
              <a:rPr lang="en-US" dirty="0" err="1" smtClean="0"/>
              <a:t>ConsoleUI</a:t>
            </a:r>
            <a:r>
              <a:rPr lang="en-US" dirty="0" smtClean="0"/>
              <a:t> {        </a:t>
            </a:r>
          </a:p>
          <a:p>
            <a:r>
              <a:rPr lang="en-US" dirty="0" smtClean="0"/>
              <a:t>    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edit (Counter </a:t>
            </a:r>
            <a:r>
              <a:rPr lang="en-US" dirty="0" err="1" smtClean="0"/>
              <a:t>counter</a:t>
            </a:r>
            <a:r>
              <a:rPr lang="en-US" dirty="0" smtClean="0"/>
              <a:t>) {	</a:t>
            </a:r>
          </a:p>
          <a:p>
            <a:r>
              <a:rPr lang="en-US" b="1" dirty="0" smtClean="0"/>
              <a:t>	while</a:t>
            </a:r>
            <a:r>
              <a:rPr lang="en-US" dirty="0" smtClean="0"/>
              <a:t> (</a:t>
            </a:r>
            <a:r>
              <a:rPr lang="en-US" b="1" dirty="0" smtClean="0"/>
              <a:t>true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	    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nextInput</a:t>
            </a:r>
            <a:r>
              <a:rPr lang="en-US" dirty="0" smtClean="0"/>
              <a:t> = </a:t>
            </a:r>
            <a:r>
              <a:rPr lang="en-US" dirty="0" err="1" smtClean="0"/>
              <a:t>Console.readInt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	     </a:t>
            </a:r>
            <a:r>
              <a:rPr lang="en-US" b="1" dirty="0" smtClean="0"/>
              <a:t>if</a:t>
            </a:r>
            <a:r>
              <a:rPr lang="en-US" dirty="0" smtClean="0"/>
              <a:t> (</a:t>
            </a:r>
            <a:r>
              <a:rPr lang="en-US" dirty="0" err="1" smtClean="0"/>
              <a:t>nextInput</a:t>
            </a:r>
            <a:r>
              <a:rPr lang="en-US" dirty="0" smtClean="0"/>
              <a:t> == 0) </a:t>
            </a:r>
            <a:r>
              <a:rPr lang="en-US" b="1" dirty="0" smtClean="0"/>
              <a:t>break</a:t>
            </a:r>
            <a:r>
              <a:rPr lang="en-US" dirty="0" smtClean="0"/>
              <a:t>;</a:t>
            </a:r>
          </a:p>
          <a:p>
            <a:r>
              <a:rPr lang="en-US" dirty="0" smtClean="0"/>
              <a:t>	     </a:t>
            </a:r>
            <a:r>
              <a:rPr lang="en-US" dirty="0" err="1" smtClean="0"/>
              <a:t>counter.add</a:t>
            </a:r>
            <a:r>
              <a:rPr lang="en-US" dirty="0" smtClean="0"/>
              <a:t>(</a:t>
            </a:r>
            <a:r>
              <a:rPr lang="en-US" dirty="0" err="1" smtClean="0"/>
              <a:t>nextInput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	     </a:t>
            </a:r>
            <a:r>
              <a:rPr lang="en-US" dirty="0" err="1" smtClean="0"/>
              <a:t>JOptionPane.showMessageDialog</a:t>
            </a:r>
            <a:r>
              <a:rPr lang="en-US" dirty="0" smtClean="0"/>
              <a:t>(null</a:t>
            </a:r>
            <a:r>
              <a:rPr lang="en-US" sz="1600" dirty="0" smtClean="0"/>
              <a:t>, </a:t>
            </a:r>
          </a:p>
          <a:p>
            <a:r>
              <a:rPr lang="en-US" sz="1600" dirty="0" smtClean="0"/>
              <a:t>                             "</a:t>
            </a:r>
            <a:r>
              <a:rPr lang="en-US" dirty="0" smtClean="0"/>
              <a:t>Counter: " + </a:t>
            </a:r>
            <a:r>
              <a:rPr lang="en-US" dirty="0" err="1" smtClean="0"/>
              <a:t>counter.getValue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	}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91200" y="2485900"/>
            <a:ext cx="3124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Shared Model Code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124200" y="1676400"/>
            <a:ext cx="2133600" cy="3048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stCxn id="5" idx="1"/>
            <a:endCxn id="6" idx="3"/>
          </p:cNvCxnSpPr>
          <p:nvPr/>
        </p:nvCxnSpPr>
        <p:spPr>
          <a:xfrm rot="10800000">
            <a:off x="5257800" y="1828800"/>
            <a:ext cx="533400" cy="885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791200" y="3886200"/>
            <a:ext cx="3124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981200" y="2286000"/>
            <a:ext cx="3657600" cy="5334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Arrow Connector 9"/>
          <p:cNvCxnSpPr>
            <a:stCxn id="8" idx="1"/>
            <a:endCxn id="9" idx="2"/>
          </p:cNvCxnSpPr>
          <p:nvPr/>
        </p:nvCxnSpPr>
        <p:spPr>
          <a:xfrm rot="10800000">
            <a:off x="3810000" y="2819400"/>
            <a:ext cx="19812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791200" y="4419600"/>
            <a:ext cx="3124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981200" y="3124200"/>
            <a:ext cx="4191000" cy="5334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/>
          <p:cNvCxnSpPr>
            <a:stCxn id="11" idx="1"/>
            <a:endCxn id="12" idx="2"/>
          </p:cNvCxnSpPr>
          <p:nvPr/>
        </p:nvCxnSpPr>
        <p:spPr>
          <a:xfrm rot="10800000">
            <a:off x="4076700" y="3657600"/>
            <a:ext cx="17145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</a:t>
            </a:r>
            <a:r>
              <a:rPr lang="en-US" dirty="0" err="1" smtClean="0"/>
              <a:t>Interactor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143000"/>
            <a:ext cx="7620000" cy="3581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AMultipleUI</a:t>
            </a:r>
            <a:r>
              <a:rPr lang="en-US" dirty="0" smtClean="0"/>
              <a:t> </a:t>
            </a:r>
            <a:r>
              <a:rPr lang="en-US" b="1" dirty="0" smtClean="0"/>
              <a:t>implements</a:t>
            </a:r>
            <a:r>
              <a:rPr lang="en-US" dirty="0" smtClean="0"/>
              <a:t> </a:t>
            </a:r>
            <a:r>
              <a:rPr lang="en-US" dirty="0" err="1" smtClean="0"/>
              <a:t>ConsoleUI</a:t>
            </a:r>
            <a:r>
              <a:rPr lang="en-US" dirty="0" smtClean="0"/>
              <a:t> {        </a:t>
            </a:r>
          </a:p>
          <a:p>
            <a:r>
              <a:rPr lang="en-US" dirty="0" smtClean="0"/>
              <a:t>    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edit (Counter </a:t>
            </a:r>
            <a:r>
              <a:rPr lang="en-US" dirty="0" err="1" smtClean="0"/>
              <a:t>counter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           </a:t>
            </a:r>
            <a:r>
              <a:rPr lang="en-US" dirty="0" err="1" smtClean="0"/>
              <a:t>System.out.println</a:t>
            </a:r>
            <a:r>
              <a:rPr lang="en-US" dirty="0" smtClean="0"/>
              <a:t>("Counter: " + counter); 	</a:t>
            </a:r>
          </a:p>
          <a:p>
            <a:r>
              <a:rPr lang="en-US" b="1" dirty="0" smtClean="0"/>
              <a:t>	while</a:t>
            </a:r>
            <a:r>
              <a:rPr lang="en-US" dirty="0" smtClean="0"/>
              <a:t> (</a:t>
            </a:r>
            <a:r>
              <a:rPr lang="en-US" b="1" dirty="0" smtClean="0"/>
              <a:t>true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	    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nextInput</a:t>
            </a:r>
            <a:r>
              <a:rPr lang="en-US" dirty="0" smtClean="0"/>
              <a:t> = </a:t>
            </a:r>
            <a:r>
              <a:rPr lang="en-US" dirty="0" err="1" smtClean="0"/>
              <a:t>Console.readInt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	     </a:t>
            </a:r>
            <a:r>
              <a:rPr lang="en-US" b="1" dirty="0" smtClean="0"/>
              <a:t>if</a:t>
            </a:r>
            <a:r>
              <a:rPr lang="en-US" dirty="0" smtClean="0"/>
              <a:t> (</a:t>
            </a:r>
            <a:r>
              <a:rPr lang="en-US" dirty="0" err="1" smtClean="0"/>
              <a:t>nextInput</a:t>
            </a:r>
            <a:r>
              <a:rPr lang="en-US" dirty="0" smtClean="0"/>
              <a:t> == 0) </a:t>
            </a:r>
            <a:r>
              <a:rPr lang="en-US" b="1" dirty="0" smtClean="0"/>
              <a:t>break</a:t>
            </a:r>
            <a:r>
              <a:rPr lang="en-US" dirty="0" smtClean="0"/>
              <a:t>;</a:t>
            </a:r>
          </a:p>
          <a:p>
            <a:r>
              <a:rPr lang="en-US" dirty="0" smtClean="0"/>
              <a:t>	     </a:t>
            </a:r>
            <a:r>
              <a:rPr lang="en-US" dirty="0" err="1" smtClean="0"/>
              <a:t>counter.add</a:t>
            </a:r>
            <a:r>
              <a:rPr lang="en-US" dirty="0" smtClean="0"/>
              <a:t>(</a:t>
            </a:r>
            <a:r>
              <a:rPr lang="en-US" dirty="0" err="1" smtClean="0"/>
              <a:t>nextInput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	     </a:t>
            </a:r>
            <a:r>
              <a:rPr lang="en-US" dirty="0" err="1" smtClean="0"/>
              <a:t>System.out.println</a:t>
            </a:r>
            <a:r>
              <a:rPr lang="en-US" dirty="0" smtClean="0"/>
              <a:t>("Counter: " + </a:t>
            </a:r>
            <a:r>
              <a:rPr lang="en-US" dirty="0" err="1" smtClean="0"/>
              <a:t>counter.getValue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	     </a:t>
            </a:r>
            <a:r>
              <a:rPr lang="en-US" dirty="0" err="1" smtClean="0"/>
              <a:t>JOptionPane.showMessageDialog</a:t>
            </a:r>
            <a:r>
              <a:rPr lang="en-US" dirty="0" smtClean="0"/>
              <a:t>(null</a:t>
            </a:r>
            <a:r>
              <a:rPr lang="en-US" sz="1600" dirty="0" smtClean="0"/>
              <a:t>, </a:t>
            </a:r>
          </a:p>
          <a:p>
            <a:r>
              <a:rPr lang="en-US" sz="1600" dirty="0" smtClean="0"/>
              <a:t>                             "</a:t>
            </a:r>
            <a:r>
              <a:rPr lang="en-US" dirty="0" smtClean="0"/>
              <a:t>Counter: " + </a:t>
            </a:r>
            <a:r>
              <a:rPr lang="en-US" dirty="0" err="1" smtClean="0"/>
              <a:t>counter.getValue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	}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91200" y="2362200"/>
            <a:ext cx="3124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Shared Model Code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124200" y="1447800"/>
            <a:ext cx="2133600" cy="3048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stCxn id="5" idx="1"/>
            <a:endCxn id="6" idx="3"/>
          </p:cNvCxnSpPr>
          <p:nvPr/>
        </p:nvCxnSpPr>
        <p:spPr>
          <a:xfrm rot="10800000">
            <a:off x="5257800" y="1600200"/>
            <a:ext cx="533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791200" y="4038600"/>
            <a:ext cx="3124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981200" y="2286000"/>
            <a:ext cx="3581400" cy="5334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Arrow Connector 9"/>
          <p:cNvCxnSpPr>
            <a:stCxn id="8" idx="1"/>
            <a:endCxn id="9" idx="3"/>
          </p:cNvCxnSpPr>
          <p:nvPr/>
        </p:nvCxnSpPr>
        <p:spPr>
          <a:xfrm rot="10800000">
            <a:off x="5562600" y="2552700"/>
            <a:ext cx="228600" cy="1714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791200" y="4572000"/>
            <a:ext cx="3124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981200" y="3124200"/>
            <a:ext cx="5715000" cy="8382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/>
          <p:cNvCxnSpPr>
            <a:stCxn id="11" idx="1"/>
            <a:endCxn id="12" idx="2"/>
          </p:cNvCxnSpPr>
          <p:nvPr/>
        </p:nvCxnSpPr>
        <p:spPr>
          <a:xfrm rot="10800000">
            <a:off x="4838700" y="3962400"/>
            <a:ext cx="9525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Drawbacks of Monolithic UI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94242" y="1371600"/>
            <a:ext cx="138128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96414" y="2743200"/>
            <a:ext cx="2841111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18125" y="4514850"/>
            <a:ext cx="283527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533400" y="3276600"/>
            <a:ext cx="2057400" cy="838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Counter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0" y="14478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AConsoleUI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124200" y="504825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AMultipleUI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0" y="32766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AMixedUI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8" idx="1"/>
            <a:endCxn id="7" idx="3"/>
          </p:cNvCxnSpPr>
          <p:nvPr/>
        </p:nvCxnSpPr>
        <p:spPr>
          <a:xfrm rot="10800000" flipV="1">
            <a:off x="2590800" y="1866900"/>
            <a:ext cx="457200" cy="1828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0" idx="1"/>
            <a:endCxn id="7" idx="3"/>
          </p:cNvCxnSpPr>
          <p:nvPr/>
        </p:nvCxnSpPr>
        <p:spPr>
          <a:xfrm rot="10800000">
            <a:off x="2590800" y="3695700"/>
            <a:ext cx="457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1"/>
            <a:endCxn id="7" idx="3"/>
          </p:cNvCxnSpPr>
          <p:nvPr/>
        </p:nvCxnSpPr>
        <p:spPr>
          <a:xfrm rot="10800000">
            <a:off x="2590800" y="3695700"/>
            <a:ext cx="533400" cy="17716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867400" y="1524000"/>
            <a:ext cx="457200" cy="381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257800" y="2743200"/>
            <a:ext cx="457200" cy="381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81600" y="4648200"/>
            <a:ext cx="457200" cy="381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28600" y="1600200"/>
            <a:ext cx="23622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Duplicated Input Code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22" idx="3"/>
            <a:endCxn id="19" idx="1"/>
          </p:cNvCxnSpPr>
          <p:nvPr/>
        </p:nvCxnSpPr>
        <p:spPr>
          <a:xfrm flipV="1">
            <a:off x="2590800" y="1714500"/>
            <a:ext cx="3276600" cy="266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2" idx="3"/>
            <a:endCxn id="20" idx="1"/>
          </p:cNvCxnSpPr>
          <p:nvPr/>
        </p:nvCxnSpPr>
        <p:spPr>
          <a:xfrm>
            <a:off x="2590800" y="1981200"/>
            <a:ext cx="2667000" cy="952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2" idx="3"/>
            <a:endCxn id="21" idx="1"/>
          </p:cNvCxnSpPr>
          <p:nvPr/>
        </p:nvCxnSpPr>
        <p:spPr>
          <a:xfrm>
            <a:off x="2590800" y="1981200"/>
            <a:ext cx="2590800" cy="2857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019800" y="2209800"/>
            <a:ext cx="1066800" cy="381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410200" y="3200400"/>
            <a:ext cx="2590800" cy="1143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486400" y="5105400"/>
            <a:ext cx="2590800" cy="1143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28600" y="4991100"/>
            <a:ext cx="23622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Duplicated Output Code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35" idx="3"/>
            <a:endCxn id="32" idx="1"/>
          </p:cNvCxnSpPr>
          <p:nvPr/>
        </p:nvCxnSpPr>
        <p:spPr>
          <a:xfrm flipV="1">
            <a:off x="2590800" y="2400300"/>
            <a:ext cx="3429000" cy="2971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5" idx="3"/>
            <a:endCxn id="33" idx="1"/>
          </p:cNvCxnSpPr>
          <p:nvPr/>
        </p:nvCxnSpPr>
        <p:spPr>
          <a:xfrm flipV="1">
            <a:off x="2590800" y="3771900"/>
            <a:ext cx="2819400" cy="1600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5" idx="3"/>
            <a:endCxn id="34" idx="1"/>
          </p:cNvCxnSpPr>
          <p:nvPr/>
        </p:nvCxnSpPr>
        <p:spPr>
          <a:xfrm>
            <a:off x="2590800" y="5372100"/>
            <a:ext cx="2895600" cy="304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257800" y="4495800"/>
            <a:ext cx="1066800" cy="381000"/>
          </a:xfrm>
          <a:prstGeom prst="rect">
            <a:avLst/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stCxn id="35" idx="3"/>
            <a:endCxn id="27" idx="1"/>
          </p:cNvCxnSpPr>
          <p:nvPr/>
        </p:nvCxnSpPr>
        <p:spPr>
          <a:xfrm flipV="1">
            <a:off x="2590800" y="4686300"/>
            <a:ext cx="2667000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32" grpId="0" animBg="1"/>
      <p:bldP spid="33" grpId="0" animBg="1"/>
      <p:bldP spid="34" grpId="0" animBg="1"/>
      <p:bldP spid="35" grpId="0" animBg="1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Model/</a:t>
            </a:r>
            <a:r>
              <a:rPr lang="en-US" dirty="0" err="1" smtClean="0"/>
              <a:t>Interactor</a:t>
            </a:r>
            <a:r>
              <a:rPr lang="en-US" dirty="0" smtClean="0"/>
              <a:t> Pattern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4191000"/>
            <a:ext cx="2057400" cy="838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52800" y="21336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Interactor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2"/>
            <a:endCxn id="4" idx="0"/>
          </p:cNvCxnSpPr>
          <p:nvPr/>
        </p:nvCxnSpPr>
        <p:spPr>
          <a:xfrm rot="5400000">
            <a:off x="3771900" y="3581400"/>
            <a:ext cx="1219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62000" y="2362200"/>
            <a:ext cx="2133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UI Code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62000" y="4343400"/>
            <a:ext cx="2133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Computation Code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648200" y="3276600"/>
            <a:ext cx="2133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Arbitrary UI unaware methods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 Pattern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5200" y="4191000"/>
            <a:ext cx="2057400" cy="838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943600" y="21336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2"/>
            <a:endCxn id="4" idx="3"/>
          </p:cNvCxnSpPr>
          <p:nvPr/>
        </p:nvCxnSpPr>
        <p:spPr>
          <a:xfrm rot="5400000">
            <a:off x="5448300" y="3086100"/>
            <a:ext cx="1638300" cy="1409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66800" y="4572000"/>
            <a:ext cx="2133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 Methods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914400" y="22098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4" idx="2"/>
            <a:endCxn id="4" idx="1"/>
          </p:cNvCxnSpPr>
          <p:nvPr/>
        </p:nvCxnSpPr>
        <p:spPr>
          <a:xfrm rot="16200000" flipH="1">
            <a:off x="1943100" y="3048000"/>
            <a:ext cx="1562100" cy="1562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867400" y="4572000"/>
            <a:ext cx="2133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 Methods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16200000">
            <a:off x="-495300" y="2400300"/>
            <a:ext cx="2133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Performs Input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 rot="5400000">
            <a:off x="7277100" y="2400300"/>
            <a:ext cx="2133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Performs Output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 Pattern in Counter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5200" y="4191000"/>
            <a:ext cx="2057400" cy="838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943600" y="21336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2"/>
            <a:endCxn id="4" idx="3"/>
          </p:cNvCxnSpPr>
          <p:nvPr/>
        </p:nvCxnSpPr>
        <p:spPr>
          <a:xfrm rot="5400000">
            <a:off x="5448300" y="3086100"/>
            <a:ext cx="1638300" cy="1409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66800" y="4572000"/>
            <a:ext cx="2133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add()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914400" y="22098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4" idx="2"/>
            <a:endCxn id="4" idx="1"/>
          </p:cNvCxnSpPr>
          <p:nvPr/>
        </p:nvCxnSpPr>
        <p:spPr>
          <a:xfrm rot="16200000" flipH="1">
            <a:off x="1943100" y="3048000"/>
            <a:ext cx="1562100" cy="1562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867400" y="4572000"/>
            <a:ext cx="2133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getValue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16200000">
            <a:off x="-495300" y="2400300"/>
            <a:ext cx="2133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Performs Input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 rot="5400000">
            <a:off x="7277100" y="2400300"/>
            <a:ext cx="2133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Performs Output</a:t>
            </a:r>
            <a:endParaRPr lang="en-US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752600"/>
            <a:ext cx="381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799" y="1219200"/>
            <a:ext cx="2021381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User-Interface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to reuse code among different user interfaces?</a:t>
            </a:r>
          </a:p>
          <a:p>
            <a:r>
              <a:rPr lang="en-US" dirty="0" smtClean="0"/>
              <a:t>How to simultaneously create multiple user interfaces to same object?</a:t>
            </a:r>
          </a:p>
          <a:p>
            <a:pPr lvl="1"/>
            <a:r>
              <a:rPr lang="en-US" dirty="0" smtClean="0"/>
              <a:t>Different views for same user</a:t>
            </a:r>
          </a:p>
          <a:p>
            <a:pPr lvl="2"/>
            <a:r>
              <a:rPr lang="en-US" dirty="0" smtClean="0"/>
              <a:t>Slide sorter vs. Outline</a:t>
            </a:r>
          </a:p>
          <a:p>
            <a:pPr lvl="1"/>
            <a:r>
              <a:rPr lang="en-US" dirty="0" smtClean="0"/>
              <a:t>How to create same or different view for each user sharing an object</a:t>
            </a:r>
          </a:p>
          <a:p>
            <a:pPr lvl="2"/>
            <a:r>
              <a:rPr lang="en-US" dirty="0" smtClean="0"/>
              <a:t>Distributed presentation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Views and Controllers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5200" y="3048000"/>
            <a:ext cx="2057400" cy="838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19050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30480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 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" y="41910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 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" y="53340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 4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00800" y="1905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 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00800" y="3048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 2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400800" y="4191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 3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400800" y="5334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 4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5" idx="3"/>
            <a:endCxn id="4" idx="1"/>
          </p:cNvCxnSpPr>
          <p:nvPr/>
        </p:nvCxnSpPr>
        <p:spPr>
          <a:xfrm>
            <a:off x="2590800" y="2324100"/>
            <a:ext cx="9144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3"/>
            <a:endCxn id="4" idx="1"/>
          </p:cNvCxnSpPr>
          <p:nvPr/>
        </p:nvCxnSpPr>
        <p:spPr>
          <a:xfrm>
            <a:off x="2590800" y="3467100"/>
            <a:ext cx="914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3"/>
            <a:endCxn id="4" idx="1"/>
          </p:cNvCxnSpPr>
          <p:nvPr/>
        </p:nvCxnSpPr>
        <p:spPr>
          <a:xfrm flipV="1">
            <a:off x="2590800" y="3467100"/>
            <a:ext cx="9144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3"/>
            <a:endCxn id="4" idx="1"/>
          </p:cNvCxnSpPr>
          <p:nvPr/>
        </p:nvCxnSpPr>
        <p:spPr>
          <a:xfrm flipV="1">
            <a:off x="2590800" y="3467100"/>
            <a:ext cx="914400" cy="2286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2" idx="1"/>
            <a:endCxn id="4" idx="3"/>
          </p:cNvCxnSpPr>
          <p:nvPr/>
        </p:nvCxnSpPr>
        <p:spPr>
          <a:xfrm rot="10800000">
            <a:off x="5562600" y="3467100"/>
            <a:ext cx="838200" cy="2286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1" idx="1"/>
            <a:endCxn id="4" idx="3"/>
          </p:cNvCxnSpPr>
          <p:nvPr/>
        </p:nvCxnSpPr>
        <p:spPr>
          <a:xfrm rot="10800000">
            <a:off x="5562600" y="3467100"/>
            <a:ext cx="8382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1"/>
            <a:endCxn id="4" idx="3"/>
          </p:cNvCxnSpPr>
          <p:nvPr/>
        </p:nvCxnSpPr>
        <p:spPr>
          <a:xfrm rot="10800000">
            <a:off x="5562600" y="34671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9" idx="1"/>
            <a:endCxn id="4" idx="3"/>
          </p:cNvCxnSpPr>
          <p:nvPr/>
        </p:nvCxnSpPr>
        <p:spPr>
          <a:xfrm rot="10800000" flipV="1">
            <a:off x="5562600" y="2324100"/>
            <a:ext cx="8382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914400"/>
            <a:ext cx="2895600" cy="184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Syncing Controllers &amp; View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5200" y="3048000"/>
            <a:ext cx="2057400" cy="838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19050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30480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 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" y="41910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 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" y="53340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 4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00800" y="1905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 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00800" y="3048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 2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400800" y="4191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 3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400800" y="5334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 4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5" idx="3"/>
            <a:endCxn id="4" idx="1"/>
          </p:cNvCxnSpPr>
          <p:nvPr/>
        </p:nvCxnSpPr>
        <p:spPr>
          <a:xfrm>
            <a:off x="2590800" y="2324100"/>
            <a:ext cx="9144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6" idx="3"/>
            <a:endCxn id="4" idx="1"/>
          </p:cNvCxnSpPr>
          <p:nvPr/>
        </p:nvCxnSpPr>
        <p:spPr>
          <a:xfrm>
            <a:off x="2590800" y="3467100"/>
            <a:ext cx="914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3"/>
            <a:endCxn id="4" idx="1"/>
          </p:cNvCxnSpPr>
          <p:nvPr/>
        </p:nvCxnSpPr>
        <p:spPr>
          <a:xfrm flipV="1">
            <a:off x="2590800" y="3467100"/>
            <a:ext cx="9144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3"/>
            <a:endCxn id="4" idx="1"/>
          </p:cNvCxnSpPr>
          <p:nvPr/>
        </p:nvCxnSpPr>
        <p:spPr>
          <a:xfrm flipV="1">
            <a:off x="2590800" y="3467100"/>
            <a:ext cx="914400" cy="2286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2" idx="1"/>
            <a:endCxn id="4" idx="3"/>
          </p:cNvCxnSpPr>
          <p:nvPr/>
        </p:nvCxnSpPr>
        <p:spPr>
          <a:xfrm rot="10800000">
            <a:off x="5562600" y="3467100"/>
            <a:ext cx="838200" cy="2286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1" idx="1"/>
            <a:endCxn id="4" idx="3"/>
          </p:cNvCxnSpPr>
          <p:nvPr/>
        </p:nvCxnSpPr>
        <p:spPr>
          <a:xfrm rot="10800000">
            <a:off x="5562600" y="3467100"/>
            <a:ext cx="8382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0" idx="1"/>
            <a:endCxn id="4" idx="3"/>
          </p:cNvCxnSpPr>
          <p:nvPr/>
        </p:nvCxnSpPr>
        <p:spPr>
          <a:xfrm rot="10800000">
            <a:off x="5562600" y="34671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9" idx="1"/>
            <a:endCxn id="4" idx="3"/>
          </p:cNvCxnSpPr>
          <p:nvPr/>
        </p:nvCxnSpPr>
        <p:spPr>
          <a:xfrm rot="10800000" flipV="1">
            <a:off x="5562600" y="2324100"/>
            <a:ext cx="8382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914400"/>
            <a:ext cx="2895600" cy="1848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2" name="Straight Arrow Connector 21"/>
          <p:cNvCxnSpPr>
            <a:stCxn id="8" idx="3"/>
          </p:cNvCxnSpPr>
          <p:nvPr/>
        </p:nvCxnSpPr>
        <p:spPr>
          <a:xfrm flipV="1">
            <a:off x="2590800" y="2743200"/>
            <a:ext cx="3810000" cy="30099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3"/>
          </p:cNvCxnSpPr>
          <p:nvPr/>
        </p:nvCxnSpPr>
        <p:spPr>
          <a:xfrm flipV="1">
            <a:off x="2590800" y="3886200"/>
            <a:ext cx="3810000" cy="18669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8" idx="3"/>
          </p:cNvCxnSpPr>
          <p:nvPr/>
        </p:nvCxnSpPr>
        <p:spPr>
          <a:xfrm flipV="1">
            <a:off x="2590800" y="5029200"/>
            <a:ext cx="3810000" cy="7239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667000" y="5715000"/>
            <a:ext cx="3733800" cy="4572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Observer/Observable Pattern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5200" y="3048000"/>
            <a:ext cx="2057400" cy="838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19050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30480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 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" y="41910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 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" y="53340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 4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400800" y="1905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 1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00800" y="3048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 2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400800" y="4191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 3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400800" y="5334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 4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5" idx="3"/>
            <a:endCxn id="4" idx="1"/>
          </p:cNvCxnSpPr>
          <p:nvPr/>
        </p:nvCxnSpPr>
        <p:spPr>
          <a:xfrm>
            <a:off x="2590800" y="2324100"/>
            <a:ext cx="9144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3"/>
            <a:endCxn id="4" idx="1"/>
          </p:cNvCxnSpPr>
          <p:nvPr/>
        </p:nvCxnSpPr>
        <p:spPr>
          <a:xfrm>
            <a:off x="2590800" y="3467100"/>
            <a:ext cx="914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3"/>
            <a:endCxn id="4" idx="1"/>
          </p:cNvCxnSpPr>
          <p:nvPr/>
        </p:nvCxnSpPr>
        <p:spPr>
          <a:xfrm flipV="1">
            <a:off x="2590800" y="3467100"/>
            <a:ext cx="9144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3"/>
            <a:endCxn id="4" idx="1"/>
          </p:cNvCxnSpPr>
          <p:nvPr/>
        </p:nvCxnSpPr>
        <p:spPr>
          <a:xfrm flipV="1">
            <a:off x="2590800" y="3467100"/>
            <a:ext cx="914400" cy="2286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2" idx="1"/>
            <a:endCxn id="4" idx="3"/>
          </p:cNvCxnSpPr>
          <p:nvPr/>
        </p:nvCxnSpPr>
        <p:spPr>
          <a:xfrm rot="10800000">
            <a:off x="5562600" y="3467100"/>
            <a:ext cx="838200" cy="2286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1"/>
            <a:endCxn id="4" idx="3"/>
          </p:cNvCxnSpPr>
          <p:nvPr/>
        </p:nvCxnSpPr>
        <p:spPr>
          <a:xfrm rot="10800000">
            <a:off x="5562600" y="3467100"/>
            <a:ext cx="8382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1"/>
            <a:endCxn id="4" idx="3"/>
          </p:cNvCxnSpPr>
          <p:nvPr/>
        </p:nvCxnSpPr>
        <p:spPr>
          <a:xfrm rot="10800000">
            <a:off x="5562600" y="34671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1"/>
            <a:endCxn id="4" idx="3"/>
          </p:cNvCxnSpPr>
          <p:nvPr/>
        </p:nvCxnSpPr>
        <p:spPr>
          <a:xfrm rot="10800000" flipV="1">
            <a:off x="5562600" y="2324100"/>
            <a:ext cx="838200" cy="1143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505200" y="4114800"/>
            <a:ext cx="2057400" cy="76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Changed model notifies views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5562600" y="2743200"/>
            <a:ext cx="838200" cy="4572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562600" y="3048000"/>
            <a:ext cx="838200" cy="1524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562600" y="3886200"/>
            <a:ext cx="838200" cy="3048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16200000" flipH="1">
            <a:off x="5257800" y="4191000"/>
            <a:ext cx="1447800" cy="8382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6248400" y="1676400"/>
            <a:ext cx="2362200" cy="46482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400800" y="914400"/>
            <a:ext cx="2057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Observers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505200" y="914400"/>
            <a:ext cx="20574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Observable</a:t>
            </a:r>
            <a:endParaRPr lang="en-US" dirty="0"/>
          </a:p>
        </p:txBody>
      </p:sp>
      <p:cxnSp>
        <p:nvCxnSpPr>
          <p:cNvPr id="42" name="Straight Arrow Connector 41"/>
          <p:cNvCxnSpPr>
            <a:stCxn id="40" idx="2"/>
            <a:endCxn id="4" idx="0"/>
          </p:cNvCxnSpPr>
          <p:nvPr/>
        </p:nvCxnSpPr>
        <p:spPr>
          <a:xfrm rot="5400000">
            <a:off x="3695700" y="2209800"/>
            <a:ext cx="1676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9" idx="2"/>
            <a:endCxn id="38" idx="0"/>
          </p:cNvCxnSpPr>
          <p:nvPr/>
        </p:nvCxnSpPr>
        <p:spPr>
          <a:xfrm rot="5400000">
            <a:off x="7277100" y="1524000"/>
            <a:ext cx="3048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8" grpId="0" animBg="1"/>
      <p:bldP spid="39" grpId="1" animBg="1"/>
      <p:bldP spid="4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Observer/Observable Pattern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505200" y="3048000"/>
            <a:ext cx="2057400" cy="838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Observable 1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400800" y="1905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Observer 1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400800" y="3048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Observer 2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400800" y="4191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Observer 3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400800" y="5334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Observer N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5562600" y="2743200"/>
            <a:ext cx="838200" cy="4572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562600" y="3048000"/>
            <a:ext cx="838200" cy="1524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562600" y="3886200"/>
            <a:ext cx="838200" cy="3048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5257800" y="4191000"/>
            <a:ext cx="1447800" cy="8382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3505200" y="4267200"/>
            <a:ext cx="2057400" cy="838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Observable 2</a:t>
            </a:r>
            <a:endParaRPr lang="en-US" dirty="0"/>
          </a:p>
        </p:txBody>
      </p:sp>
      <p:cxnSp>
        <p:nvCxnSpPr>
          <p:cNvPr id="30" name="Straight Arrow Connector 29"/>
          <p:cNvCxnSpPr>
            <a:endCxn id="19" idx="1"/>
          </p:cNvCxnSpPr>
          <p:nvPr/>
        </p:nvCxnSpPr>
        <p:spPr>
          <a:xfrm flipV="1">
            <a:off x="5562600" y="4610100"/>
            <a:ext cx="838200" cy="1143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20" idx="1"/>
          </p:cNvCxnSpPr>
          <p:nvPr/>
        </p:nvCxnSpPr>
        <p:spPr>
          <a:xfrm rot="16200000" flipH="1">
            <a:off x="5467350" y="4819650"/>
            <a:ext cx="1028700" cy="8382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Observer with multiple Observables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single battle simulation view observing</a:t>
            </a:r>
          </a:p>
          <a:p>
            <a:pPr lvl="1"/>
            <a:r>
              <a:rPr lang="en-US" dirty="0" smtClean="0"/>
              <a:t>Multiple planes</a:t>
            </a:r>
          </a:p>
          <a:p>
            <a:pPr lvl="1"/>
            <a:r>
              <a:rPr lang="en-US" dirty="0" smtClean="0"/>
              <a:t>Multiple tanks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Scheme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5200" y="3048000"/>
            <a:ext cx="2057400" cy="838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Observable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00800" y="1905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Observer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400800" y="3048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Observer 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00800" y="4191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Observer 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400800" y="5334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Observer N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562600" y="2743200"/>
            <a:ext cx="838200" cy="4572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562600" y="3048000"/>
            <a:ext cx="838200" cy="1524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562600" y="3886200"/>
            <a:ext cx="838200" cy="3048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H="1">
            <a:off x="5257800" y="4191000"/>
            <a:ext cx="1447800" cy="8382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05200" y="4267200"/>
            <a:ext cx="2057400" cy="838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Observable 2</a:t>
            </a:r>
            <a:endParaRPr lang="en-US" dirty="0"/>
          </a:p>
        </p:txBody>
      </p:sp>
      <p:cxnSp>
        <p:nvCxnSpPr>
          <p:cNvPr id="14" name="Straight Arrow Connector 13"/>
          <p:cNvCxnSpPr>
            <a:endCxn id="7" idx="1"/>
          </p:cNvCxnSpPr>
          <p:nvPr/>
        </p:nvCxnSpPr>
        <p:spPr>
          <a:xfrm flipV="1">
            <a:off x="5562600" y="4610100"/>
            <a:ext cx="838200" cy="1143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8" idx="1"/>
          </p:cNvCxnSpPr>
          <p:nvPr/>
        </p:nvCxnSpPr>
        <p:spPr>
          <a:xfrm rot="16200000" flipH="1">
            <a:off x="5467350" y="4819650"/>
            <a:ext cx="1028700" cy="8382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52400" y="1295400"/>
            <a:ext cx="31242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Each observer is registered with observable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2400" y="1981200"/>
            <a:ext cx="31242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Each write method in observable calls  a notification method in each observer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2400" y="3124200"/>
            <a:ext cx="31242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Notification method in observer reads model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4343400"/>
            <a:ext cx="31242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Each student is registered with professor’s listserv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52400" y="5029200"/>
            <a:ext cx="31242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When web page is updated mail sent to students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2400" y="5715000"/>
            <a:ext cx="31242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Student reads web page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Notification Scheme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5200" y="3048000"/>
            <a:ext cx="2057400" cy="838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Observable 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00800" y="1905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Observer 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400800" y="3048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Observer 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00800" y="4191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Observer 3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400800" y="53340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Observer N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562600" y="2743200"/>
            <a:ext cx="838200" cy="4572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5562600" y="3048000"/>
            <a:ext cx="838200" cy="1524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562600" y="3886200"/>
            <a:ext cx="838200" cy="3048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H="1">
            <a:off x="5257800" y="4191000"/>
            <a:ext cx="1447800" cy="8382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505200" y="4267200"/>
            <a:ext cx="2057400" cy="838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Observable 2</a:t>
            </a:r>
            <a:endParaRPr lang="en-US" dirty="0"/>
          </a:p>
        </p:txBody>
      </p:sp>
      <p:cxnSp>
        <p:nvCxnSpPr>
          <p:cNvPr id="14" name="Straight Arrow Connector 13"/>
          <p:cNvCxnSpPr>
            <a:endCxn id="7" idx="1"/>
          </p:cNvCxnSpPr>
          <p:nvPr/>
        </p:nvCxnSpPr>
        <p:spPr>
          <a:xfrm flipV="1">
            <a:off x="5562600" y="4610100"/>
            <a:ext cx="838200" cy="1143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8" idx="1"/>
          </p:cNvCxnSpPr>
          <p:nvPr/>
        </p:nvCxnSpPr>
        <p:spPr>
          <a:xfrm rot="16200000" flipH="1">
            <a:off x="5467350" y="4819650"/>
            <a:ext cx="1028700" cy="8382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52400" y="1295400"/>
            <a:ext cx="31242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Observers may have multiple </a:t>
            </a:r>
            <a:r>
              <a:rPr lang="en-US" dirty="0" err="1" smtClean="0">
                <a:solidFill>
                  <a:schemeClr val="tx1"/>
                </a:solidFill>
              </a:rPr>
              <a:t>observerables</a:t>
            </a:r>
            <a:r>
              <a:rPr lang="en-US" dirty="0" smtClean="0">
                <a:solidFill>
                  <a:schemeClr val="tx1"/>
                </a:solidFill>
              </a:rPr>
              <a:t> with common notification method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52400" y="2514600"/>
            <a:ext cx="31242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Notification method parameter indicates which observable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 Pattern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5200" y="4191000"/>
            <a:ext cx="2057400" cy="838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943600" y="21336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2"/>
            <a:endCxn id="4" idx="3"/>
          </p:cNvCxnSpPr>
          <p:nvPr/>
        </p:nvCxnSpPr>
        <p:spPr>
          <a:xfrm rot="5400000">
            <a:off x="5448300" y="3086100"/>
            <a:ext cx="1638300" cy="1409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66800" y="4572000"/>
            <a:ext cx="2133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add()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914400" y="22098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4" idx="2"/>
            <a:endCxn id="4" idx="1"/>
          </p:cNvCxnSpPr>
          <p:nvPr/>
        </p:nvCxnSpPr>
        <p:spPr>
          <a:xfrm rot="16200000" flipH="1">
            <a:off x="1943100" y="3048000"/>
            <a:ext cx="1562100" cy="1562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867400" y="4572000"/>
            <a:ext cx="2133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getValue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16200000">
            <a:off x="-495300" y="2400300"/>
            <a:ext cx="2133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Performs Input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 rot="5400000">
            <a:off x="7277100" y="2400300"/>
            <a:ext cx="2133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Performs Output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5448300" y="3086100"/>
            <a:ext cx="1295400" cy="1066800"/>
          </a:xfrm>
          <a:prstGeom prst="straightConnector1">
            <a:avLst/>
          </a:prstGeom>
          <a:ln w="28575">
            <a:solidFill>
              <a:schemeClr val="accent1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733800" y="3048000"/>
            <a:ext cx="2133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Notification Method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dependent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How does controller know about model?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Model connection method invoked on it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By model or some other program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Main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How is observable registered with observer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It registers itself if it knows about observable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Model registers it if it knows about observer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Some other code registers it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Main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Model, View and Controller (MVC)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5200" y="4191000"/>
            <a:ext cx="2057400" cy="838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943600" y="21336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2"/>
            <a:endCxn id="4" idx="3"/>
          </p:cNvCxnSpPr>
          <p:nvPr/>
        </p:nvCxnSpPr>
        <p:spPr>
          <a:xfrm rot="5400000">
            <a:off x="5448300" y="3086100"/>
            <a:ext cx="1638300" cy="1409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066800" y="4572000"/>
            <a:ext cx="2133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add()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2098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2"/>
            <a:endCxn id="4" idx="1"/>
          </p:cNvCxnSpPr>
          <p:nvPr/>
        </p:nvCxnSpPr>
        <p:spPr>
          <a:xfrm rot="16200000" flipH="1">
            <a:off x="1943100" y="3048000"/>
            <a:ext cx="1562100" cy="1562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5867400" y="4572000"/>
            <a:ext cx="2133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getValue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rot="16200000">
            <a:off x="-495300" y="2400300"/>
            <a:ext cx="2133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Performs Input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5400000">
            <a:off x="7277100" y="2400300"/>
            <a:ext cx="21336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Performs Output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5448300" y="3086100"/>
            <a:ext cx="1295400" cy="1066800"/>
          </a:xfrm>
          <a:prstGeom prst="straightConnector1">
            <a:avLst/>
          </a:prstGeom>
          <a:ln w="28575">
            <a:solidFill>
              <a:schemeClr val="accent1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733800" y="3048000"/>
            <a:ext cx="2133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Notification Method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200400" y="1981200"/>
            <a:ext cx="21336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Model Connection Method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1"/>
            <a:endCxn id="8" idx="3"/>
          </p:cNvCxnSpPr>
          <p:nvPr/>
        </p:nvCxnSpPr>
        <p:spPr>
          <a:xfrm rot="10800000" flipV="1">
            <a:off x="2971800" y="2286000"/>
            <a:ext cx="228600" cy="342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3505200" y="5867400"/>
            <a:ext cx="2057400" cy="838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Observer Registration Method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0"/>
            <a:endCxn id="4" idx="2"/>
          </p:cNvCxnSpPr>
          <p:nvPr/>
        </p:nvCxnSpPr>
        <p:spPr>
          <a:xfrm rot="5400000" flipH="1" flipV="1">
            <a:off x="4114800" y="5448300"/>
            <a:ext cx="838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add arbitrary positive/negative  value to an integer</a:t>
            </a:r>
          </a:p>
          <a:p>
            <a:r>
              <a:rPr lang="en-US" dirty="0" smtClean="0"/>
              <a:t>Different user interfaces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 Observable and Observer?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524000"/>
            <a:ext cx="4343400" cy="182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ObservableCounter</a:t>
            </a:r>
            <a:r>
              <a:rPr lang="en-US" dirty="0" smtClean="0"/>
              <a:t> {</a:t>
            </a:r>
          </a:p>
          <a:p>
            <a:r>
              <a:rPr lang="en-US" b="1" dirty="0" smtClean="0"/>
              <a:t>   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add (</a:t>
            </a:r>
            <a:r>
              <a:rPr lang="en-US" b="1" dirty="0" err="1" smtClean="0"/>
              <a:t>int</a:t>
            </a:r>
            <a:r>
              <a:rPr lang="en-US" dirty="0" smtClean="0"/>
              <a:t> amount) ;</a:t>
            </a:r>
          </a:p>
          <a:p>
            <a:r>
              <a:rPr lang="en-US" b="1" dirty="0" smtClean="0"/>
              <a:t>   public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getValue</a:t>
            </a:r>
            <a:r>
              <a:rPr lang="en-US" dirty="0" smtClean="0"/>
              <a:t>() ;</a:t>
            </a:r>
          </a:p>
          <a:p>
            <a:r>
              <a:rPr lang="en-US" dirty="0" smtClean="0"/>
              <a:t>   // additional methods?	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4038600"/>
            <a:ext cx="4343400" cy="182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CounterObserver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 Observable and Observer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524000"/>
            <a:ext cx="7620000" cy="182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ObservableCounter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add (</a:t>
            </a:r>
            <a:r>
              <a:rPr lang="en-US" b="1" dirty="0" err="1" smtClean="0"/>
              <a:t>int</a:t>
            </a:r>
            <a:r>
              <a:rPr lang="en-US" dirty="0" smtClean="0"/>
              <a:t> amount) ;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getValue</a:t>
            </a:r>
            <a:r>
              <a:rPr lang="en-US" dirty="0" smtClean="0"/>
              <a:t>() ;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addObserver</a:t>
            </a:r>
            <a:r>
              <a:rPr lang="en-US" dirty="0" smtClean="0"/>
              <a:t>(</a:t>
            </a:r>
            <a:r>
              <a:rPr lang="en-US" dirty="0" err="1" smtClean="0"/>
              <a:t>CounterObserver</a:t>
            </a:r>
            <a:r>
              <a:rPr lang="en-US" dirty="0" smtClean="0"/>
              <a:t> observer);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removeObserver</a:t>
            </a:r>
            <a:r>
              <a:rPr lang="en-US" dirty="0" smtClean="0"/>
              <a:t>(</a:t>
            </a:r>
            <a:r>
              <a:rPr lang="en-US" dirty="0" err="1" smtClean="0"/>
              <a:t>CounterObserver</a:t>
            </a:r>
            <a:r>
              <a:rPr lang="en-US" dirty="0" smtClean="0"/>
              <a:t> observer);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4038600"/>
            <a:ext cx="7620000" cy="1828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CounterObserver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update(</a:t>
            </a:r>
            <a:r>
              <a:rPr lang="en-US" dirty="0" err="1" smtClean="0"/>
              <a:t>ObservableCounter</a:t>
            </a:r>
            <a:r>
              <a:rPr lang="en-US" dirty="0" smtClean="0"/>
              <a:t> counter);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629400" y="1295400"/>
            <a:ext cx="2286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Console View, </a:t>
            </a:r>
            <a:r>
              <a:rPr lang="en-US" dirty="0" err="1" smtClean="0"/>
              <a:t>JOption</a:t>
            </a:r>
            <a:r>
              <a:rPr lang="en-US" dirty="0" smtClean="0"/>
              <a:t> View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6019800"/>
            <a:ext cx="2286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Called whenever model is updated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800600" y="6019800"/>
            <a:ext cx="2286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Updated model</a:t>
            </a:r>
            <a:endParaRPr lang="en-US" dirty="0"/>
          </a:p>
        </p:txBody>
      </p:sp>
      <p:cxnSp>
        <p:nvCxnSpPr>
          <p:cNvPr id="10" name="Straight Arrow Connector 9"/>
          <p:cNvCxnSpPr>
            <a:stCxn id="6" idx="2"/>
          </p:cNvCxnSpPr>
          <p:nvPr/>
        </p:nvCxnSpPr>
        <p:spPr>
          <a:xfrm rot="5400000">
            <a:off x="6819900" y="1485900"/>
            <a:ext cx="533400" cy="1371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0"/>
          </p:cNvCxnSpPr>
          <p:nvPr/>
        </p:nvCxnSpPr>
        <p:spPr>
          <a:xfrm rot="5400000" flipH="1" flipV="1">
            <a:off x="5486400" y="5562600"/>
            <a:ext cx="914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0"/>
          </p:cNvCxnSpPr>
          <p:nvPr/>
        </p:nvCxnSpPr>
        <p:spPr>
          <a:xfrm rot="5400000" flipH="1" flipV="1">
            <a:off x="2057400" y="5029200"/>
            <a:ext cx="914400" cy="1066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 Model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914400"/>
            <a:ext cx="8001000" cy="5791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smtClean="0"/>
              <a:t>class</a:t>
            </a:r>
            <a:r>
              <a:rPr lang="en-US" sz="1600" dirty="0" smtClean="0"/>
              <a:t> </a:t>
            </a:r>
            <a:r>
              <a:rPr lang="en-US" sz="1600" dirty="0" err="1" smtClean="0"/>
              <a:t>AnObservableCounter</a:t>
            </a:r>
            <a:r>
              <a:rPr lang="en-US" sz="1600" dirty="0" smtClean="0"/>
              <a:t> </a:t>
            </a:r>
            <a:r>
              <a:rPr lang="en-US" sz="1600" b="1" dirty="0" smtClean="0"/>
              <a:t>implements</a:t>
            </a:r>
            <a:r>
              <a:rPr lang="en-US" sz="1600" dirty="0" smtClean="0"/>
              <a:t> </a:t>
            </a:r>
            <a:r>
              <a:rPr lang="en-US" sz="1600" dirty="0" err="1" smtClean="0"/>
              <a:t>ObservableCounter</a:t>
            </a:r>
            <a:r>
              <a:rPr lang="en-US" sz="1600" dirty="0" smtClean="0"/>
              <a:t> {</a:t>
            </a:r>
          </a:p>
          <a:p>
            <a:r>
              <a:rPr lang="en-US" sz="1600" dirty="0" smtClean="0"/>
              <a:t>	</a:t>
            </a:r>
            <a:r>
              <a:rPr lang="en-US" sz="1600" b="1" dirty="0" err="1" smtClean="0"/>
              <a:t>int</a:t>
            </a:r>
            <a:r>
              <a:rPr lang="en-US" sz="1600" dirty="0" smtClean="0"/>
              <a:t> counter = 0;</a:t>
            </a:r>
          </a:p>
          <a:p>
            <a:r>
              <a:rPr lang="en-US" sz="1600" dirty="0" smtClean="0"/>
              <a:t>	</a:t>
            </a:r>
            <a:r>
              <a:rPr lang="en-US" sz="1600" dirty="0" err="1" smtClean="0"/>
              <a:t>ObserverHistory</a:t>
            </a:r>
            <a:r>
              <a:rPr lang="en-US" sz="1600" dirty="0" smtClean="0"/>
              <a:t> observers = </a:t>
            </a:r>
            <a:r>
              <a:rPr lang="en-US" sz="1600" b="1" dirty="0" smtClean="0"/>
              <a:t>new</a:t>
            </a:r>
            <a:r>
              <a:rPr lang="en-US" sz="1600" dirty="0" smtClean="0"/>
              <a:t> </a:t>
            </a:r>
            <a:r>
              <a:rPr lang="en-US" sz="1600" dirty="0" err="1" smtClean="0"/>
              <a:t>AnObserverHistory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	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smtClean="0"/>
              <a:t>void</a:t>
            </a:r>
            <a:r>
              <a:rPr lang="en-US" sz="1600" dirty="0" smtClean="0"/>
              <a:t> add (</a:t>
            </a:r>
            <a:r>
              <a:rPr lang="en-US" sz="1600" dirty="0" err="1" smtClean="0"/>
              <a:t>int</a:t>
            </a:r>
            <a:r>
              <a:rPr lang="en-US" sz="1600" dirty="0" smtClean="0"/>
              <a:t> amount) {</a:t>
            </a:r>
          </a:p>
          <a:p>
            <a:r>
              <a:rPr lang="en-US" sz="1600" dirty="0" smtClean="0"/>
              <a:t>		counter += amount;</a:t>
            </a:r>
          </a:p>
          <a:p>
            <a:r>
              <a:rPr lang="en-US" sz="1600" dirty="0" smtClean="0"/>
              <a:t>		</a:t>
            </a:r>
            <a:r>
              <a:rPr lang="en-US" sz="1600" dirty="0" err="1" smtClean="0"/>
              <a:t>notifyObservers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	}</a:t>
            </a:r>
          </a:p>
          <a:p>
            <a:r>
              <a:rPr lang="en-US" sz="1600" dirty="0" smtClean="0"/>
              <a:t>	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getValue</a:t>
            </a:r>
            <a:r>
              <a:rPr lang="en-US" sz="1600" dirty="0" smtClean="0"/>
              <a:t>() {</a:t>
            </a:r>
          </a:p>
          <a:p>
            <a:r>
              <a:rPr lang="en-US" sz="1600" dirty="0" smtClean="0"/>
              <a:t>		</a:t>
            </a:r>
            <a:r>
              <a:rPr lang="en-US" sz="1600" b="1" dirty="0" smtClean="0"/>
              <a:t>return</a:t>
            </a:r>
            <a:r>
              <a:rPr lang="en-US" sz="1600" dirty="0" smtClean="0"/>
              <a:t> counter;</a:t>
            </a:r>
          </a:p>
          <a:p>
            <a:r>
              <a:rPr lang="en-US" sz="1600" dirty="0" smtClean="0"/>
              <a:t>	}</a:t>
            </a:r>
          </a:p>
          <a:p>
            <a:r>
              <a:rPr lang="en-US" sz="1600" dirty="0" smtClean="0"/>
              <a:t>	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smtClean="0"/>
              <a:t>void</a:t>
            </a:r>
            <a:r>
              <a:rPr lang="en-US" sz="1600" dirty="0" smtClean="0"/>
              <a:t> </a:t>
            </a:r>
            <a:r>
              <a:rPr lang="en-US" sz="1600" dirty="0" err="1" smtClean="0"/>
              <a:t>addObserver</a:t>
            </a:r>
            <a:r>
              <a:rPr lang="en-US" sz="1600" dirty="0" smtClean="0"/>
              <a:t>(</a:t>
            </a:r>
            <a:r>
              <a:rPr lang="en-US" sz="1600" dirty="0" err="1" smtClean="0"/>
              <a:t>CounterObserver</a:t>
            </a:r>
            <a:r>
              <a:rPr lang="en-US" sz="1600" dirty="0" smtClean="0"/>
              <a:t> observer) {</a:t>
            </a:r>
          </a:p>
          <a:p>
            <a:r>
              <a:rPr lang="en-US" sz="1600" dirty="0" smtClean="0"/>
              <a:t>		</a:t>
            </a:r>
            <a:r>
              <a:rPr lang="en-US" sz="1600" dirty="0" err="1" smtClean="0"/>
              <a:t>observers.addElement</a:t>
            </a:r>
            <a:r>
              <a:rPr lang="en-US" sz="1600" dirty="0" smtClean="0"/>
              <a:t>(observer);</a:t>
            </a:r>
          </a:p>
          <a:p>
            <a:r>
              <a:rPr lang="en-US" sz="1600" dirty="0" smtClean="0"/>
              <a:t>		</a:t>
            </a:r>
            <a:r>
              <a:rPr lang="en-US" sz="1600" dirty="0" err="1" smtClean="0"/>
              <a:t>observer.update</a:t>
            </a:r>
            <a:r>
              <a:rPr lang="en-US" sz="1600" dirty="0" smtClean="0"/>
              <a:t>(</a:t>
            </a:r>
            <a:r>
              <a:rPr lang="en-US" sz="1600" b="1" dirty="0" smtClean="0"/>
              <a:t>this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	}</a:t>
            </a:r>
          </a:p>
          <a:p>
            <a:r>
              <a:rPr lang="en-US" sz="1600" dirty="0" smtClean="0"/>
              <a:t>	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smtClean="0"/>
              <a:t>void</a:t>
            </a:r>
            <a:r>
              <a:rPr lang="en-US" sz="1600" dirty="0" smtClean="0"/>
              <a:t> </a:t>
            </a:r>
            <a:r>
              <a:rPr lang="en-US" sz="1600" dirty="0" err="1" smtClean="0"/>
              <a:t>removeObserver</a:t>
            </a:r>
            <a:r>
              <a:rPr lang="en-US" sz="1600" dirty="0" smtClean="0"/>
              <a:t>(</a:t>
            </a:r>
            <a:r>
              <a:rPr lang="en-US" sz="1600" dirty="0" err="1" smtClean="0"/>
              <a:t>CounterObserver</a:t>
            </a:r>
            <a:r>
              <a:rPr lang="en-US" sz="1600" dirty="0" smtClean="0"/>
              <a:t> observer) {</a:t>
            </a:r>
          </a:p>
          <a:p>
            <a:r>
              <a:rPr lang="en-US" sz="1600" dirty="0" smtClean="0"/>
              <a:t>		</a:t>
            </a:r>
            <a:r>
              <a:rPr lang="en-US" sz="1600" dirty="0" err="1" smtClean="0"/>
              <a:t>observers.removeElement</a:t>
            </a:r>
            <a:r>
              <a:rPr lang="en-US" sz="1600" dirty="0" smtClean="0"/>
              <a:t>(observer);</a:t>
            </a:r>
          </a:p>
          <a:p>
            <a:r>
              <a:rPr lang="en-US" sz="1600" dirty="0" smtClean="0"/>
              <a:t>	}</a:t>
            </a:r>
          </a:p>
          <a:p>
            <a:r>
              <a:rPr lang="en-US" sz="1600" b="1" dirty="0" smtClean="0"/>
              <a:t>	void</a:t>
            </a:r>
            <a:r>
              <a:rPr lang="en-US" sz="1600" dirty="0" smtClean="0"/>
              <a:t> </a:t>
            </a:r>
            <a:r>
              <a:rPr lang="en-US" sz="1600" dirty="0" err="1" smtClean="0"/>
              <a:t>notifyObservers</a:t>
            </a:r>
            <a:r>
              <a:rPr lang="en-US" sz="1600" dirty="0" smtClean="0"/>
              <a:t>() {</a:t>
            </a:r>
          </a:p>
          <a:p>
            <a:r>
              <a:rPr lang="en-US" sz="1600" b="1" dirty="0" smtClean="0"/>
              <a:t>		for</a:t>
            </a:r>
            <a:r>
              <a:rPr lang="en-US" sz="1600" dirty="0" smtClean="0"/>
              <a:t> (</a:t>
            </a:r>
            <a:r>
              <a:rPr lang="en-US" sz="1600" b="1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observerNum</a:t>
            </a:r>
            <a:r>
              <a:rPr lang="en-US" sz="1600" dirty="0" smtClean="0"/>
              <a:t> = 0; </a:t>
            </a:r>
            <a:r>
              <a:rPr lang="en-US" sz="1600" dirty="0" err="1" smtClean="0"/>
              <a:t>observerNum</a:t>
            </a:r>
            <a:r>
              <a:rPr lang="en-US" sz="1600" dirty="0" smtClean="0"/>
              <a:t> &lt; </a:t>
            </a:r>
            <a:r>
              <a:rPr lang="en-US" sz="1600" dirty="0" err="1" smtClean="0"/>
              <a:t>observers.size</a:t>
            </a:r>
            <a:r>
              <a:rPr lang="en-US" sz="1600" dirty="0" smtClean="0"/>
              <a:t>();</a:t>
            </a:r>
          </a:p>
          <a:p>
            <a:r>
              <a:rPr lang="en-US" sz="1600" dirty="0" smtClean="0"/>
              <a:t>			</a:t>
            </a:r>
            <a:r>
              <a:rPr lang="en-US" sz="1600" dirty="0" err="1" smtClean="0"/>
              <a:t>observerNum</a:t>
            </a:r>
            <a:r>
              <a:rPr lang="en-US" sz="1600" dirty="0" smtClean="0"/>
              <a:t>++)</a:t>
            </a:r>
          </a:p>
          <a:p>
            <a:r>
              <a:rPr lang="en-US" sz="1600" dirty="0" smtClean="0"/>
              <a:t>		</a:t>
            </a:r>
            <a:r>
              <a:rPr lang="en-US" sz="1600" dirty="0" err="1" smtClean="0"/>
              <a:t>observers.elementAt</a:t>
            </a:r>
            <a:r>
              <a:rPr lang="en-US" sz="1600" dirty="0" smtClean="0"/>
              <a:t>(</a:t>
            </a:r>
            <a:r>
              <a:rPr lang="en-US" sz="1600" dirty="0" err="1" smtClean="0"/>
              <a:t>observerNum</a:t>
            </a:r>
            <a:r>
              <a:rPr lang="en-US" sz="1600" dirty="0" smtClean="0"/>
              <a:t>).update(this);</a:t>
            </a:r>
          </a:p>
          <a:p>
            <a:r>
              <a:rPr lang="en-US" sz="1600" dirty="0" smtClean="0"/>
              <a:t>	}</a:t>
            </a:r>
          </a:p>
          <a:p>
            <a:r>
              <a:rPr lang="en-US" sz="1600" dirty="0" smtClean="0"/>
              <a:t>}</a:t>
            </a:r>
          </a:p>
          <a:p>
            <a:r>
              <a:rPr lang="en-US" sz="1600" dirty="0" smtClean="0"/>
              <a:t>	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5715000" y="2362200"/>
            <a:ext cx="3048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Give this observable initial value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rot="10800000" flipV="1">
            <a:off x="4419600" y="2667000"/>
            <a:ext cx="1295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5257800" y="6172199"/>
            <a:ext cx="3048000" cy="6096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Each write method notifies all!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1" idx="0"/>
          </p:cNvCxnSpPr>
          <p:nvPr/>
        </p:nvCxnSpPr>
        <p:spPr>
          <a:xfrm rot="16200000" flipV="1">
            <a:off x="4610101" y="4000500"/>
            <a:ext cx="761999" cy="3581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Console View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590800"/>
            <a:ext cx="8153400" cy="2209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ACounterConsoleView</a:t>
            </a:r>
            <a:r>
              <a:rPr lang="en-US" dirty="0" smtClean="0"/>
              <a:t> </a:t>
            </a:r>
            <a:r>
              <a:rPr lang="en-US" b="1" dirty="0" smtClean="0"/>
              <a:t>implements</a:t>
            </a:r>
            <a:r>
              <a:rPr lang="en-US" dirty="0" smtClean="0"/>
              <a:t> </a:t>
            </a:r>
            <a:r>
              <a:rPr lang="en-US" dirty="0" err="1" smtClean="0"/>
              <a:t>CounterObserver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update(</a:t>
            </a:r>
            <a:r>
              <a:rPr lang="en-US" dirty="0" err="1" smtClean="0"/>
              <a:t>ObservableCounter</a:t>
            </a:r>
            <a:r>
              <a:rPr lang="en-US" dirty="0" smtClean="0"/>
              <a:t> counter) {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System.out.println</a:t>
            </a:r>
            <a:r>
              <a:rPr lang="en-US" dirty="0" smtClean="0"/>
              <a:t>("Counter: " + </a:t>
            </a:r>
            <a:r>
              <a:rPr lang="en-US" dirty="0" err="1" smtClean="0"/>
              <a:t>counter.getValue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	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JOption</a:t>
            </a:r>
            <a:r>
              <a:rPr lang="en-US" dirty="0" smtClean="0"/>
              <a:t> View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590800"/>
            <a:ext cx="8153400" cy="2209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import</a:t>
            </a:r>
            <a:r>
              <a:rPr lang="en-US" dirty="0" smtClean="0"/>
              <a:t> </a:t>
            </a:r>
            <a:r>
              <a:rPr lang="en-US" dirty="0" err="1" smtClean="0"/>
              <a:t>javax.swing.JOptionPane</a:t>
            </a:r>
            <a:r>
              <a:rPr lang="en-US" dirty="0" smtClean="0"/>
              <a:t>;</a:t>
            </a:r>
          </a:p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ACounterJOptionView</a:t>
            </a:r>
            <a:r>
              <a:rPr lang="en-US" dirty="0" smtClean="0"/>
              <a:t> </a:t>
            </a:r>
            <a:r>
              <a:rPr lang="en-US" b="1" dirty="0" smtClean="0"/>
              <a:t>implements</a:t>
            </a:r>
            <a:r>
              <a:rPr lang="en-US" dirty="0" smtClean="0"/>
              <a:t> </a:t>
            </a:r>
            <a:r>
              <a:rPr lang="en-US" dirty="0" err="1" smtClean="0"/>
              <a:t>CounterObserver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update(</a:t>
            </a:r>
            <a:r>
              <a:rPr lang="en-US" dirty="0" err="1" smtClean="0"/>
              <a:t>ObservableCounter</a:t>
            </a:r>
            <a:r>
              <a:rPr lang="en-US" dirty="0" smtClean="0"/>
              <a:t> counter) {</a:t>
            </a:r>
          </a:p>
          <a:p>
            <a:r>
              <a:rPr lang="en-US" dirty="0" smtClean="0"/>
              <a:t>		 </a:t>
            </a:r>
            <a:r>
              <a:rPr lang="en-US" dirty="0" err="1" smtClean="0"/>
              <a:t>JOptionPane.showMessageDialog</a:t>
            </a:r>
            <a:r>
              <a:rPr lang="en-US" dirty="0" smtClean="0"/>
              <a:t>(</a:t>
            </a:r>
          </a:p>
          <a:p>
            <a:r>
              <a:rPr lang="en-US" dirty="0" smtClean="0"/>
              <a:t>			null, "Counter: " + </a:t>
            </a:r>
            <a:r>
              <a:rPr lang="en-US" dirty="0" err="1" smtClean="0"/>
              <a:t>counter.getValue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	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Console Controller Interface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590800"/>
            <a:ext cx="8153400" cy="2209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CounterController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setModel</a:t>
            </a:r>
            <a:r>
              <a:rPr lang="en-US" dirty="0" smtClean="0"/>
              <a:t>(</a:t>
            </a:r>
            <a:r>
              <a:rPr lang="en-US" dirty="0" err="1" smtClean="0"/>
              <a:t>ObservableCounter</a:t>
            </a:r>
            <a:r>
              <a:rPr lang="en-US" dirty="0" smtClean="0"/>
              <a:t> </a:t>
            </a:r>
            <a:r>
              <a:rPr lang="en-US" dirty="0" err="1" smtClean="0"/>
              <a:t>theCounter</a:t>
            </a:r>
            <a:r>
              <a:rPr lang="en-US" dirty="0" smtClean="0"/>
              <a:t>);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processInput</a:t>
            </a:r>
            <a:r>
              <a:rPr lang="en-US" dirty="0" smtClean="0"/>
              <a:t>();	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Console Controller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066800"/>
            <a:ext cx="8153400" cy="525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ACounterController</a:t>
            </a:r>
            <a:r>
              <a:rPr lang="en-US" dirty="0" smtClean="0"/>
              <a:t> </a:t>
            </a:r>
            <a:r>
              <a:rPr lang="en-US" b="1" dirty="0" smtClean="0"/>
              <a:t>implements</a:t>
            </a:r>
            <a:r>
              <a:rPr lang="en-US" dirty="0" smtClean="0"/>
              <a:t> </a:t>
            </a:r>
            <a:r>
              <a:rPr lang="en-US" dirty="0" err="1" smtClean="0"/>
              <a:t>CounterController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ObservableCounter</a:t>
            </a:r>
            <a:r>
              <a:rPr lang="en-US" dirty="0" smtClean="0"/>
              <a:t> counter;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setModel</a:t>
            </a:r>
            <a:r>
              <a:rPr lang="en-US" dirty="0" smtClean="0"/>
              <a:t>(</a:t>
            </a:r>
            <a:r>
              <a:rPr lang="en-US" dirty="0" err="1" smtClean="0"/>
              <a:t>ObservableCounter</a:t>
            </a:r>
            <a:r>
              <a:rPr lang="en-US" dirty="0" smtClean="0"/>
              <a:t> </a:t>
            </a:r>
            <a:r>
              <a:rPr lang="en-US" dirty="0" err="1" smtClean="0"/>
              <a:t>theCounter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		counter = </a:t>
            </a:r>
            <a:r>
              <a:rPr lang="en-US" dirty="0" err="1" smtClean="0"/>
              <a:t>theCounter</a:t>
            </a:r>
            <a:r>
              <a:rPr lang="en-US" dirty="0" smtClean="0"/>
              <a:t>;</a:t>
            </a:r>
          </a:p>
          <a:p>
            <a:r>
              <a:rPr lang="en-US" dirty="0" smtClean="0"/>
              <a:t>	}	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processInput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		</a:t>
            </a:r>
            <a:r>
              <a:rPr lang="en-US" b="1" dirty="0" smtClean="0"/>
              <a:t>while</a:t>
            </a:r>
            <a:r>
              <a:rPr lang="en-US" dirty="0" smtClean="0"/>
              <a:t> (</a:t>
            </a:r>
            <a:r>
              <a:rPr lang="en-US" b="1" dirty="0" smtClean="0"/>
              <a:t>true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			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nextInput</a:t>
            </a:r>
            <a:r>
              <a:rPr lang="en-US" dirty="0" smtClean="0"/>
              <a:t> = </a:t>
            </a:r>
            <a:r>
              <a:rPr lang="en-US" dirty="0" err="1" smtClean="0"/>
              <a:t>Console.readInt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			</a:t>
            </a:r>
            <a:r>
              <a:rPr lang="en-US" b="1" dirty="0" smtClean="0"/>
              <a:t>if</a:t>
            </a:r>
            <a:r>
              <a:rPr lang="en-US" dirty="0" smtClean="0"/>
              <a:t> (</a:t>
            </a:r>
            <a:r>
              <a:rPr lang="en-US" dirty="0" err="1" smtClean="0"/>
              <a:t>nextInput</a:t>
            </a:r>
            <a:r>
              <a:rPr lang="en-US" dirty="0" smtClean="0"/>
              <a:t> == 0) </a:t>
            </a:r>
            <a:r>
              <a:rPr lang="en-US" b="1" dirty="0" smtClean="0"/>
              <a:t>break</a:t>
            </a:r>
            <a:r>
              <a:rPr lang="en-US" dirty="0" smtClean="0"/>
              <a:t>;</a:t>
            </a:r>
          </a:p>
          <a:p>
            <a:r>
              <a:rPr lang="en-US" dirty="0" smtClean="0"/>
              <a:t>			</a:t>
            </a:r>
            <a:r>
              <a:rPr lang="en-US" dirty="0" err="1" smtClean="0"/>
              <a:t>counter.add</a:t>
            </a:r>
            <a:r>
              <a:rPr lang="en-US" dirty="0" smtClean="0"/>
              <a:t>(</a:t>
            </a:r>
            <a:r>
              <a:rPr lang="en-US" dirty="0" err="1" smtClean="0"/>
              <a:t>nextInput</a:t>
            </a:r>
            <a:r>
              <a:rPr lang="en-US" dirty="0" smtClean="0"/>
              <a:t>);			</a:t>
            </a:r>
          </a:p>
          <a:p>
            <a:r>
              <a:rPr lang="en-US" dirty="0" smtClean="0"/>
              <a:t>		}</a:t>
            </a:r>
          </a:p>
          <a:p>
            <a:r>
              <a:rPr lang="en-US" dirty="0" smtClean="0"/>
              <a:t>	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Console Main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524000"/>
            <a:ext cx="8153400" cy="2209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static void </a:t>
            </a:r>
            <a:r>
              <a:rPr lang="en-US" dirty="0" smtClean="0"/>
              <a:t>main (String </a:t>
            </a:r>
            <a:r>
              <a:rPr lang="en-US" dirty="0" err="1" smtClean="0"/>
              <a:t>args</a:t>
            </a:r>
            <a:r>
              <a:rPr lang="en-US" dirty="0" smtClean="0"/>
              <a:t>[]) {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ObservableCounter</a:t>
            </a:r>
            <a:r>
              <a:rPr lang="en-US" dirty="0" smtClean="0"/>
              <a:t> model = </a:t>
            </a:r>
            <a:r>
              <a:rPr lang="en-US" b="1" dirty="0" smtClean="0"/>
              <a:t>new </a:t>
            </a:r>
            <a:r>
              <a:rPr lang="en-US" dirty="0" err="1" smtClean="0"/>
              <a:t>AnObservableCounter</a:t>
            </a:r>
            <a:r>
              <a:rPr lang="en-US" dirty="0" smtClean="0"/>
              <a:t>(); 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model.addObserver</a:t>
            </a:r>
            <a:r>
              <a:rPr lang="en-US" dirty="0" smtClean="0"/>
              <a:t>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ACounterConsoleView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CounterController</a:t>
            </a:r>
            <a:r>
              <a:rPr lang="en-US" dirty="0" smtClean="0"/>
              <a:t> controller = 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ACounterController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controller.setModel</a:t>
            </a:r>
            <a:r>
              <a:rPr lang="en-US" dirty="0" smtClean="0"/>
              <a:t>(model);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controller.processInput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3962400"/>
            <a:ext cx="2346325" cy="220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Console and </a:t>
            </a:r>
            <a:r>
              <a:rPr lang="en-US" dirty="0" err="1" smtClean="0"/>
              <a:t>JOption</a:t>
            </a:r>
            <a:r>
              <a:rPr lang="en-US" dirty="0" smtClean="0"/>
              <a:t> Main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524000"/>
            <a:ext cx="8153400" cy="2209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static </a:t>
            </a:r>
            <a:r>
              <a:rPr lang="en-US" dirty="0" smtClean="0"/>
              <a:t>main (String </a:t>
            </a:r>
            <a:r>
              <a:rPr lang="en-US" dirty="0" err="1" smtClean="0"/>
              <a:t>args</a:t>
            </a:r>
            <a:r>
              <a:rPr lang="en-US" dirty="0" smtClean="0"/>
              <a:t>[])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ObservableCounter</a:t>
            </a:r>
            <a:r>
              <a:rPr lang="en-US" dirty="0" smtClean="0"/>
              <a:t> model = </a:t>
            </a:r>
            <a:r>
              <a:rPr lang="en-US" b="1" dirty="0" smtClean="0"/>
              <a:t>new </a:t>
            </a:r>
            <a:r>
              <a:rPr lang="en-US" dirty="0" err="1" smtClean="0"/>
              <a:t>AnObservableCounter</a:t>
            </a:r>
            <a:r>
              <a:rPr lang="en-US" dirty="0" smtClean="0"/>
              <a:t>(); 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model.addObserver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 </a:t>
            </a:r>
            <a:r>
              <a:rPr lang="en-US" dirty="0" err="1" smtClean="0"/>
              <a:t>ACounterJOptionView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CounterController</a:t>
            </a:r>
            <a:r>
              <a:rPr lang="en-US" dirty="0" smtClean="0"/>
              <a:t> controller = </a:t>
            </a:r>
            <a:r>
              <a:rPr lang="en-US" b="1" dirty="0" smtClean="0"/>
              <a:t>new</a:t>
            </a:r>
            <a:r>
              <a:rPr lang="en-US" dirty="0" smtClean="0"/>
              <a:t>  </a:t>
            </a:r>
            <a:r>
              <a:rPr lang="en-US" dirty="0" err="1" smtClean="0"/>
              <a:t>ACounterController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controller.setModel</a:t>
            </a:r>
            <a:r>
              <a:rPr lang="en-US" dirty="0" smtClean="0"/>
              <a:t>(model);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controller.processInput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685800" y="2209800"/>
            <a:ext cx="5715000" cy="3048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0675" y="3962400"/>
            <a:ext cx="2346325" cy="220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3810" y="3962400"/>
            <a:ext cx="3766501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304800" y="4114800"/>
            <a:ext cx="381000" cy="3048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4114800" y="4419600"/>
            <a:ext cx="381000" cy="3048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752600" y="6248400"/>
            <a:ext cx="3581400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Shared input code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1" idx="0"/>
            <a:endCxn id="8" idx="2"/>
          </p:cNvCxnSpPr>
          <p:nvPr/>
        </p:nvCxnSpPr>
        <p:spPr>
          <a:xfrm rot="16200000" flipV="1">
            <a:off x="1104900" y="3810000"/>
            <a:ext cx="1828800" cy="30480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1" idx="0"/>
            <a:endCxn id="10" idx="2"/>
          </p:cNvCxnSpPr>
          <p:nvPr/>
        </p:nvCxnSpPr>
        <p:spPr>
          <a:xfrm rot="5400000" flipH="1" flipV="1">
            <a:off x="3162300" y="5105400"/>
            <a:ext cx="1524000" cy="7620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 animBg="1"/>
      <p:bldP spid="1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 UI Main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295400"/>
            <a:ext cx="8153400" cy="2438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static </a:t>
            </a:r>
            <a:r>
              <a:rPr lang="en-US" dirty="0" smtClean="0"/>
              <a:t>main (String </a:t>
            </a:r>
            <a:r>
              <a:rPr lang="en-US" dirty="0" err="1" smtClean="0"/>
              <a:t>args</a:t>
            </a:r>
            <a:r>
              <a:rPr lang="en-US" dirty="0" smtClean="0"/>
              <a:t>[])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ObservableCounter</a:t>
            </a:r>
            <a:r>
              <a:rPr lang="en-US" dirty="0" smtClean="0"/>
              <a:t> model = </a:t>
            </a:r>
            <a:r>
              <a:rPr lang="en-US" b="1" dirty="0" smtClean="0"/>
              <a:t>new </a:t>
            </a:r>
            <a:r>
              <a:rPr lang="en-US" dirty="0" err="1" smtClean="0"/>
              <a:t>AnObservableCounter</a:t>
            </a:r>
            <a:r>
              <a:rPr lang="en-US" dirty="0" smtClean="0"/>
              <a:t>(); 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model.addObserver</a:t>
            </a:r>
            <a:r>
              <a:rPr lang="en-US" dirty="0" smtClean="0"/>
              <a:t>(</a:t>
            </a:r>
            <a:r>
              <a:rPr lang="en-US" b="1" dirty="0" smtClean="0"/>
              <a:t>new </a:t>
            </a:r>
            <a:r>
              <a:rPr lang="en-US" dirty="0" err="1" smtClean="0"/>
              <a:t>AConsoleJOptionView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model.addObserver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ACounterConsoleView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CounterController</a:t>
            </a:r>
            <a:r>
              <a:rPr lang="en-US" dirty="0" smtClean="0"/>
              <a:t> controller = 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ACounterController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controller.setModel</a:t>
            </a:r>
            <a:r>
              <a:rPr lang="en-US" dirty="0" smtClean="0"/>
              <a:t>(model);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controller.processInput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3962400"/>
            <a:ext cx="3657600" cy="233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Console Input and Output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514600"/>
            <a:ext cx="6710890" cy="177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Observers that are not 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Spreadsheet cell observes cells on which it depends</a:t>
            </a:r>
          </a:p>
          <a:p>
            <a:r>
              <a:rPr lang="en-US" dirty="0" smtClean="0"/>
              <a:t>Monitoring of appliance usage</a:t>
            </a:r>
          </a:p>
          <a:p>
            <a:pPr lvl="1"/>
            <a:r>
              <a:rPr lang="en-US" dirty="0" smtClean="0"/>
              <a:t>Each time I do </a:t>
            </a:r>
            <a:r>
              <a:rPr lang="en-US" dirty="0" err="1" smtClean="0"/>
              <a:t>setChannel</a:t>
            </a:r>
            <a:r>
              <a:rPr lang="en-US" dirty="0" smtClean="0"/>
              <a:t>() on TV event logged</a:t>
            </a:r>
          </a:p>
          <a:p>
            <a:r>
              <a:rPr lang="en-US" dirty="0" smtClean="0"/>
              <a:t>Any big brother app!</a:t>
            </a:r>
          </a:p>
          <a:p>
            <a:r>
              <a:rPr lang="en-US" dirty="0" smtClean="0"/>
              <a:t>Counter observer?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Rocket Observer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43000"/>
            <a:ext cx="2372591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343400" y="5105400"/>
            <a:ext cx="38100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View added before rocket observer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rot="10800000" flipV="1">
            <a:off x="2209800" y="5600700"/>
            <a:ext cx="2133600" cy="266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609600" y="4724400"/>
            <a:ext cx="7848600" cy="1905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Instances created and composed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143000"/>
            <a:ext cx="164256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429000" y="2743200"/>
            <a:ext cx="2057400" cy="8382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AnObservable</a:t>
            </a:r>
            <a:endParaRPr lang="en-US" dirty="0" smtClean="0"/>
          </a:p>
          <a:p>
            <a:pPr algn="ctr"/>
            <a:r>
              <a:rPr lang="en-US" dirty="0" smtClean="0"/>
              <a:t>Counter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867400" y="5181600"/>
            <a:ext cx="2286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ARocketLaunchingCounterObserver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29000" y="5181600"/>
            <a:ext cx="2057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Controller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90600" y="5181600"/>
            <a:ext cx="20574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ACounterConsoleView</a:t>
            </a:r>
            <a:endParaRPr lang="en-US" dirty="0"/>
          </a:p>
        </p:txBody>
      </p:sp>
      <p:cxnSp>
        <p:nvCxnSpPr>
          <p:cNvPr id="10" name="Straight Arrow Connector 9"/>
          <p:cNvCxnSpPr>
            <a:stCxn id="7" idx="0"/>
            <a:endCxn id="5" idx="2"/>
          </p:cNvCxnSpPr>
          <p:nvPr/>
        </p:nvCxnSpPr>
        <p:spPr>
          <a:xfrm rot="5400000" flipH="1" flipV="1">
            <a:off x="3657600" y="4381500"/>
            <a:ext cx="16002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0"/>
            <a:endCxn id="5" idx="2"/>
          </p:cNvCxnSpPr>
          <p:nvPr/>
        </p:nvCxnSpPr>
        <p:spPr>
          <a:xfrm rot="5400000" flipH="1" flipV="1">
            <a:off x="2438400" y="3162300"/>
            <a:ext cx="1600200" cy="2438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0"/>
            <a:endCxn id="5" idx="2"/>
          </p:cNvCxnSpPr>
          <p:nvPr/>
        </p:nvCxnSpPr>
        <p:spPr>
          <a:xfrm rot="16200000" flipV="1">
            <a:off x="4933950" y="3105150"/>
            <a:ext cx="1600200" cy="2552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181600" y="3581400"/>
            <a:ext cx="2438400" cy="16002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 flipV="1">
            <a:off x="1295400" y="3581400"/>
            <a:ext cx="2514600" cy="1600200"/>
          </a:xfrm>
          <a:prstGeom prst="straightConnector1">
            <a:avLst/>
          </a:prstGeom>
          <a:ln w="28575"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2362200" y="6096000"/>
            <a:ext cx="4267200" cy="457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ARocketLauncher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Rocket Launcher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153400" cy="2819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ARocketLaunchingCounterObserver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		implements</a:t>
            </a:r>
            <a:r>
              <a:rPr lang="en-US" dirty="0" smtClean="0"/>
              <a:t> </a:t>
            </a:r>
            <a:r>
              <a:rPr lang="en-US" dirty="0" err="1" smtClean="0"/>
              <a:t>CounterObserver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update(</a:t>
            </a:r>
            <a:r>
              <a:rPr lang="en-US" dirty="0" err="1" smtClean="0"/>
              <a:t>ObservableCounter</a:t>
            </a:r>
            <a:r>
              <a:rPr lang="en-US" dirty="0" smtClean="0"/>
              <a:t> counter) {</a:t>
            </a:r>
          </a:p>
          <a:p>
            <a:r>
              <a:rPr lang="en-US" dirty="0" smtClean="0"/>
              <a:t>		</a:t>
            </a:r>
            <a:r>
              <a:rPr lang="en-US" b="1" dirty="0" smtClean="0"/>
              <a:t>if</a:t>
            </a:r>
            <a:r>
              <a:rPr lang="en-US" dirty="0" smtClean="0"/>
              <a:t> (</a:t>
            </a:r>
            <a:r>
              <a:rPr lang="en-US" dirty="0" err="1" smtClean="0"/>
              <a:t>counter.getValue</a:t>
            </a:r>
            <a:r>
              <a:rPr lang="en-US" dirty="0" smtClean="0"/>
              <a:t>() == 0)</a:t>
            </a:r>
          </a:p>
          <a:p>
            <a:r>
              <a:rPr lang="en-US" dirty="0" smtClean="0"/>
              <a:t>			launch();</a:t>
            </a:r>
          </a:p>
          <a:p>
            <a:r>
              <a:rPr lang="en-US" dirty="0" smtClean="0"/>
              <a:t>	}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private void</a:t>
            </a:r>
            <a:r>
              <a:rPr lang="en-US" dirty="0" smtClean="0"/>
              <a:t> launch() {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System.out.println</a:t>
            </a:r>
            <a:r>
              <a:rPr lang="en-US" dirty="0" smtClean="0"/>
              <a:t>("LIFT OFF!!!");</a:t>
            </a:r>
          </a:p>
          <a:p>
            <a:r>
              <a:rPr lang="en-US" dirty="0" smtClean="0"/>
              <a:t>	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Rocket Launching Main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153400" cy="2819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static void </a:t>
            </a:r>
            <a:r>
              <a:rPr lang="en-US" dirty="0" smtClean="0"/>
              <a:t>main (String </a:t>
            </a:r>
            <a:r>
              <a:rPr lang="en-US" dirty="0" err="1" smtClean="0"/>
              <a:t>args</a:t>
            </a:r>
            <a:r>
              <a:rPr lang="en-US" dirty="0" smtClean="0"/>
              <a:t>[]) {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ObservableCounter</a:t>
            </a:r>
            <a:r>
              <a:rPr lang="en-US" dirty="0" smtClean="0"/>
              <a:t> model = </a:t>
            </a:r>
            <a:r>
              <a:rPr lang="en-US" b="1" dirty="0" smtClean="0"/>
              <a:t>new </a:t>
            </a:r>
            <a:r>
              <a:rPr lang="en-US" dirty="0" err="1" smtClean="0"/>
              <a:t>AnObservableCounter</a:t>
            </a:r>
            <a:r>
              <a:rPr lang="en-US" dirty="0" smtClean="0"/>
              <a:t>(); 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model.addObserver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ACounterConsoleView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model.addObserver</a:t>
            </a:r>
            <a:r>
              <a:rPr lang="en-US" dirty="0" smtClean="0"/>
              <a:t>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ARocketLaunchingCounterObserver</a:t>
            </a:r>
            <a:r>
              <a:rPr lang="en-US" dirty="0" smtClean="0"/>
              <a:t>());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CounterController</a:t>
            </a:r>
            <a:r>
              <a:rPr lang="en-US" dirty="0" smtClean="0"/>
              <a:t> controller = 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ACounterController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controller.setModel</a:t>
            </a:r>
            <a:r>
              <a:rPr lang="en-US" dirty="0" smtClean="0"/>
              <a:t>(model);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controller.processInput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Observers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Different forms of observers are provided by Java software</a:t>
            </a:r>
          </a:p>
          <a:p>
            <a:r>
              <a:rPr lang="en-US" dirty="0" smtClean="0"/>
              <a:t>Some differences in syntax</a:t>
            </a:r>
          </a:p>
          <a:p>
            <a:pPr lvl="1"/>
            <a:r>
              <a:rPr lang="en-US" dirty="0" smtClean="0"/>
              <a:t>Using term “Listener” instead of “Observer”</a:t>
            </a:r>
          </a:p>
          <a:p>
            <a:r>
              <a:rPr lang="en-US" dirty="0" smtClean="0"/>
              <a:t>Some differences in amount of information conveyed to observer about change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Notification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743200"/>
            <a:ext cx="81534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CounterObserver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update(</a:t>
            </a:r>
            <a:r>
              <a:rPr lang="en-US" dirty="0" err="1" smtClean="0"/>
              <a:t>ObservableCounter</a:t>
            </a:r>
            <a:r>
              <a:rPr lang="en-US" dirty="0" smtClean="0"/>
              <a:t> counter);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4400" y="5486400"/>
            <a:ext cx="3124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Called when observer is updated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0"/>
          </p:cNvCxnSpPr>
          <p:nvPr/>
        </p:nvCxnSpPr>
        <p:spPr>
          <a:xfrm rot="5400000" flipH="1" flipV="1">
            <a:off x="1809750" y="4400550"/>
            <a:ext cx="1752600" cy="419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" name="Rectangle 8"/>
          <p:cNvSpPr/>
          <p:nvPr/>
        </p:nvSpPr>
        <p:spPr>
          <a:xfrm>
            <a:off x="4343400" y="5486401"/>
            <a:ext cx="3124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Updated Observable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9" idx="0"/>
          </p:cNvCxnSpPr>
          <p:nvPr/>
        </p:nvCxnSpPr>
        <p:spPr>
          <a:xfrm rot="16200000" flipV="1">
            <a:off x="4972050" y="4552951"/>
            <a:ext cx="1752601" cy="114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Observer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743200"/>
            <a:ext cx="81534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CounterObserver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 </a:t>
            </a:r>
            <a:r>
              <a:rPr lang="en-US" dirty="0" err="1" smtClean="0"/>
              <a:t>setObservable</a:t>
            </a:r>
            <a:r>
              <a:rPr lang="en-US" dirty="0" smtClean="0"/>
              <a:t>(</a:t>
            </a:r>
            <a:r>
              <a:rPr lang="en-US" dirty="0" err="1" smtClean="0"/>
              <a:t>ObservableCounter</a:t>
            </a:r>
            <a:r>
              <a:rPr lang="en-US" dirty="0" smtClean="0"/>
              <a:t> counter);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update();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648200" y="1752600"/>
            <a:ext cx="3124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Updated Observable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rot="16200000" flipH="1">
            <a:off x="5810250" y="2914650"/>
            <a:ext cx="838200" cy="38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9" name="Rectangle 8"/>
          <p:cNvSpPr/>
          <p:nvPr/>
        </p:nvSpPr>
        <p:spPr>
          <a:xfrm>
            <a:off x="1828800" y="4953000"/>
            <a:ext cx="5334000" cy="76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if observer is in USA and observable in China?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828800" y="5791200"/>
            <a:ext cx="5334000" cy="76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Update must make a “long distance” call to read method (</a:t>
            </a:r>
            <a:r>
              <a:rPr lang="en-US" dirty="0" err="1" smtClean="0"/>
              <a:t>getValue</a:t>
            </a:r>
            <a:r>
              <a:rPr lang="en-US" dirty="0" smtClean="0"/>
              <a:t>()) to update counter state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Notification with Change Description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743200"/>
            <a:ext cx="86868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package</a:t>
            </a:r>
            <a:r>
              <a:rPr lang="en-US" dirty="0" smtClean="0"/>
              <a:t> models;</a:t>
            </a:r>
          </a:p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CounterObserver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update(</a:t>
            </a:r>
            <a:r>
              <a:rPr lang="en-US" dirty="0" err="1" smtClean="0"/>
              <a:t>ObservableCounter</a:t>
            </a:r>
            <a:r>
              <a:rPr lang="en-US" dirty="0" smtClean="0"/>
              <a:t> counter,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newCounterVal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00400" y="1752600"/>
            <a:ext cx="4572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need to call read method after notification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rot="16200000" flipH="1">
            <a:off x="5905500" y="2095500"/>
            <a:ext cx="1066800" cy="1905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n-US" dirty="0" err="1" smtClean="0"/>
              <a:t>java.util.Observer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743200"/>
            <a:ext cx="86868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 interface </a:t>
            </a:r>
            <a:r>
              <a:rPr lang="en-US" dirty="0" err="1" smtClean="0"/>
              <a:t>java.util.Observer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update(Observable o, Object </a:t>
            </a:r>
            <a:r>
              <a:rPr lang="en-US" dirty="0" err="1" smtClean="0"/>
              <a:t>arg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133600" y="4724400"/>
            <a:ext cx="4572000" cy="76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“Standard” observer interface talking arbitrary change Object argument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3600" y="5562600"/>
            <a:ext cx="4572000" cy="76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Will learn more about Object after inheritance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Console Input and </a:t>
            </a:r>
            <a:r>
              <a:rPr lang="en-US" dirty="0" err="1" smtClean="0"/>
              <a:t>JOption</a:t>
            </a:r>
            <a:r>
              <a:rPr lang="en-US" dirty="0" smtClean="0"/>
              <a:t> Output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447800"/>
            <a:ext cx="620050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3962400"/>
            <a:ext cx="6248400" cy="2384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with Changed Value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743200"/>
            <a:ext cx="86868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CounterObserver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update(</a:t>
            </a:r>
            <a:r>
              <a:rPr lang="en-US" dirty="0" err="1" smtClean="0"/>
              <a:t>ObservableCounter</a:t>
            </a:r>
            <a:r>
              <a:rPr lang="en-US" dirty="0" smtClean="0"/>
              <a:t> counter,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newCounterVal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00400" y="1752600"/>
            <a:ext cx="4572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New value of observable attribute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rot="16200000" flipH="1">
            <a:off x="5905500" y="2095500"/>
            <a:ext cx="1066800" cy="1905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with Change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743200"/>
            <a:ext cx="86868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CounterObserver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update(</a:t>
            </a:r>
            <a:r>
              <a:rPr lang="en-US" dirty="0" err="1" smtClean="0"/>
              <a:t>ObservableCounter</a:t>
            </a:r>
            <a:r>
              <a:rPr lang="en-US" dirty="0" smtClean="0"/>
              <a:t> counter, </a:t>
            </a:r>
            <a:br>
              <a:rPr lang="en-US" dirty="0" smtClean="0"/>
            </a:br>
            <a:r>
              <a:rPr lang="en-US" dirty="0" smtClean="0"/>
              <a:t>			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counterIncrement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00400" y="1752600"/>
            <a:ext cx="4572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Difference between new and old value of observable attribute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rot="5400000">
            <a:off x="4457700" y="2705100"/>
            <a:ext cx="1219200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" name="Rectangle 7"/>
          <p:cNvSpPr/>
          <p:nvPr/>
        </p:nvSpPr>
        <p:spPr>
          <a:xfrm>
            <a:off x="2209800" y="4572000"/>
            <a:ext cx="4572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Observer may display change to user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09800" y="5105400"/>
            <a:ext cx="45720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Observer interested in change does not need to keep old value to determine change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09800" y="6096000"/>
            <a:ext cx="4572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Observer interested in absolute value must keep old value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Notification with New and Old Value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2743200"/>
            <a:ext cx="86868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CounterObserver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update (</a:t>
            </a:r>
            <a:r>
              <a:rPr lang="en-US" dirty="0" err="1" smtClean="0"/>
              <a:t>ObservableCounter</a:t>
            </a:r>
            <a:r>
              <a:rPr lang="en-US" dirty="0" smtClean="0"/>
              <a:t> counter, </a:t>
            </a:r>
          </a:p>
          <a:p>
            <a:r>
              <a:rPr lang="en-US" dirty="0" smtClean="0"/>
              <a:t>                                             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oldCounterValue</a:t>
            </a:r>
            <a:r>
              <a:rPr lang="en-US" dirty="0" smtClean="0"/>
              <a:t>,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newCounterValue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00400" y="1752600"/>
            <a:ext cx="4572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Old and new value of observable attribute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 rot="16200000" flipH="1">
            <a:off x="5753100" y="2247900"/>
            <a:ext cx="1219200" cy="1752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" name="Straight Arrow Connector 6"/>
          <p:cNvCxnSpPr>
            <a:stCxn id="5" idx="2"/>
          </p:cNvCxnSpPr>
          <p:nvPr/>
        </p:nvCxnSpPr>
        <p:spPr>
          <a:xfrm rot="5400000">
            <a:off x="4457700" y="2781300"/>
            <a:ext cx="12954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Rectangle 12"/>
          <p:cNvSpPr/>
          <p:nvPr/>
        </p:nvSpPr>
        <p:spPr>
          <a:xfrm>
            <a:off x="2209800" y="4572000"/>
            <a:ext cx="457200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Observer interested in change does not need to keep old value to determine change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09800" y="5562600"/>
            <a:ext cx="4572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Observer interested in absolute value need not keep old value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09800" y="6248400"/>
            <a:ext cx="4572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Makes observer harder to code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with Single Event Object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51054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CounterObserver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update(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CounterChangeEvent</a:t>
            </a:r>
            <a:r>
              <a:rPr lang="en-US" dirty="0" smtClean="0"/>
              <a:t> event);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3886200"/>
            <a:ext cx="51054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CounterChangeEvent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 </a:t>
            </a:r>
            <a:r>
              <a:rPr lang="en-US" dirty="0" err="1" smtClean="0"/>
              <a:t>ObservableCounter</a:t>
            </a:r>
            <a:r>
              <a:rPr lang="en-US" dirty="0" smtClean="0"/>
              <a:t> </a:t>
            </a:r>
            <a:r>
              <a:rPr lang="en-US" dirty="0" err="1" smtClean="0"/>
              <a:t>getCounter</a:t>
            </a:r>
            <a:r>
              <a:rPr lang="en-US" dirty="0" smtClean="0"/>
              <a:t>(); 	  </a:t>
            </a:r>
          </a:p>
          <a:p>
            <a:r>
              <a:rPr lang="en-US" dirty="0" smtClean="0"/>
              <a:t>               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getOldCounterValue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 	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getNewCounterValue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5562600" y="1447800"/>
            <a:ext cx="33528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Easy to pass single object to different methods handling event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Can make event info very elaborate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Time when event occurred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Unique ID for event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….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Don’t have to declare parameters for event information fields not of interest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Can return object from a 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n-US" dirty="0" err="1" smtClean="0"/>
              <a:t>ActionEvent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0" y="2438400"/>
            <a:ext cx="60960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import </a:t>
            </a:r>
            <a:r>
              <a:rPr lang="en-US" dirty="0" err="1" smtClean="0"/>
              <a:t>java.awt.Event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java.awt.ActionListener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actionPerformed</a:t>
            </a:r>
            <a:r>
              <a:rPr lang="en-US" dirty="0" smtClean="0"/>
              <a:t>(</a:t>
            </a:r>
            <a:r>
              <a:rPr lang="en-US" dirty="0" err="1" smtClean="0"/>
              <a:t>ActionEvent</a:t>
            </a:r>
            <a:r>
              <a:rPr lang="en-US" dirty="0" smtClean="0"/>
              <a:t> e);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Observing Multiple Properties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0" y="2438400"/>
            <a:ext cx="6096000" cy="2743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BMISpreadsheet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getHeight</a:t>
            </a:r>
            <a:r>
              <a:rPr lang="en-US" dirty="0" smtClean="0"/>
              <a:t>(); 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setHeight</a:t>
            </a:r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newVal</a:t>
            </a:r>
            <a:r>
              <a:rPr lang="en-US" dirty="0" smtClean="0"/>
              <a:t>); 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getWeight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setWeight</a:t>
            </a:r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newWeight</a:t>
            </a:r>
            <a:r>
              <a:rPr lang="en-US" dirty="0" smtClean="0"/>
              <a:t>) ;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getBMI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Coarse-Grained Update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990600"/>
            <a:ext cx="6096000" cy="228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BMISpreadsheet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getHeight</a:t>
            </a:r>
            <a:r>
              <a:rPr lang="en-US" dirty="0" smtClean="0"/>
              <a:t>(); 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setHeight</a:t>
            </a:r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newVal</a:t>
            </a:r>
            <a:r>
              <a:rPr lang="en-US" dirty="0" smtClean="0"/>
              <a:t>); 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getWeight</a:t>
            </a:r>
            <a:r>
              <a:rPr lang="en-US" dirty="0" smtClean="0"/>
              <a:t>() ;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setWeight</a:t>
            </a:r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newWeight</a:t>
            </a:r>
            <a:r>
              <a:rPr lang="en-US" dirty="0" smtClean="0"/>
              <a:t>) ;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getBMI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71600" y="3429000"/>
            <a:ext cx="6096000" cy="1295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BMIObserver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 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update(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BMISpreadsheet</a:t>
            </a:r>
            <a:r>
              <a:rPr lang="en-US" dirty="0" smtClean="0"/>
              <a:t> </a:t>
            </a:r>
            <a:r>
              <a:rPr lang="en-US" dirty="0" err="1" smtClean="0"/>
              <a:t>bmiSpreadsheet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09800" y="4876800"/>
            <a:ext cx="45720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Coarse grained updated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9800" y="5410200"/>
            <a:ext cx="45720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Each setter sends the whole object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09800" y="5867400"/>
            <a:ext cx="4572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Observer must determine which property changed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fine-grained updates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990600"/>
            <a:ext cx="7620000" cy="228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BMISpreadsheet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getHeight</a:t>
            </a:r>
            <a:r>
              <a:rPr lang="en-US" dirty="0" smtClean="0"/>
              <a:t>(); 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setHeight</a:t>
            </a:r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newVal</a:t>
            </a:r>
            <a:r>
              <a:rPr lang="en-US" dirty="0" smtClean="0"/>
              <a:t>); 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getWeight</a:t>
            </a:r>
            <a:r>
              <a:rPr lang="en-US" dirty="0" smtClean="0"/>
              <a:t>() ;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setWeight</a:t>
            </a:r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newWeight</a:t>
            </a:r>
            <a:r>
              <a:rPr lang="en-US" dirty="0" smtClean="0"/>
              <a:t>) ;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getBMI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3429000"/>
            <a:ext cx="7620000" cy="2590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BMIObserver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 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updateHeight</a:t>
            </a:r>
            <a:r>
              <a:rPr lang="en-US" dirty="0" smtClean="0"/>
              <a:t> (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BMISpreadsheet</a:t>
            </a:r>
            <a:r>
              <a:rPr lang="en-US" dirty="0" smtClean="0"/>
              <a:t> </a:t>
            </a:r>
            <a:r>
              <a:rPr lang="en-US" dirty="0" err="1" smtClean="0"/>
              <a:t>bmi</a:t>
            </a:r>
            <a:r>
              <a:rPr lang="en-US" dirty="0" smtClean="0"/>
              <a:t>,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oldHeight</a:t>
            </a:r>
            <a:r>
              <a:rPr lang="en-US" dirty="0" smtClean="0"/>
              <a:t>,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newHeight</a:t>
            </a:r>
            <a:r>
              <a:rPr lang="en-US" dirty="0" smtClean="0"/>
              <a:t>);</a:t>
            </a:r>
          </a:p>
          <a:p>
            <a:r>
              <a:rPr lang="en-US" b="1" dirty="0" smtClean="0"/>
              <a:t>     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updateWeight</a:t>
            </a:r>
            <a:r>
              <a:rPr lang="en-US" dirty="0" smtClean="0"/>
              <a:t>(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BMISpreadsheet</a:t>
            </a:r>
            <a:r>
              <a:rPr lang="en-US" dirty="0" smtClean="0"/>
              <a:t> </a:t>
            </a:r>
            <a:r>
              <a:rPr lang="en-US" dirty="0" err="1" smtClean="0"/>
              <a:t>bmi</a:t>
            </a:r>
            <a:r>
              <a:rPr lang="en-US" dirty="0" smtClean="0"/>
              <a:t>,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oldWeight</a:t>
            </a:r>
            <a:r>
              <a:rPr lang="en-US" dirty="0" smtClean="0"/>
              <a:t>,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newWeight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updateBMI</a:t>
            </a:r>
            <a:r>
              <a:rPr lang="en-US" dirty="0" smtClean="0"/>
              <a:t>(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BMISpreadsheet</a:t>
            </a:r>
            <a:r>
              <a:rPr lang="en-US" dirty="0" smtClean="0"/>
              <a:t> </a:t>
            </a:r>
            <a:r>
              <a:rPr lang="en-US" dirty="0" err="1" smtClean="0"/>
              <a:t>bmi</a:t>
            </a:r>
            <a:r>
              <a:rPr lang="en-US" dirty="0" smtClean="0"/>
              <a:t>,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oldBMI</a:t>
            </a:r>
            <a:r>
              <a:rPr lang="en-US" dirty="0" smtClean="0"/>
              <a:t>,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newBMI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fine-grained update method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990600"/>
            <a:ext cx="60960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BMISpreadsheet</a:t>
            </a:r>
            <a:r>
              <a:rPr lang="en-US" dirty="0" smtClean="0"/>
              <a:t> {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getHeight</a:t>
            </a:r>
            <a:r>
              <a:rPr lang="en-US" dirty="0" smtClean="0"/>
              <a:t>(); 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setHeight</a:t>
            </a:r>
            <a:r>
              <a:rPr lang="en-US" dirty="0" smtClean="0"/>
              <a:t>  (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newVal</a:t>
            </a:r>
            <a:r>
              <a:rPr lang="en-US" dirty="0" smtClean="0"/>
              <a:t>); 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getWeight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</a:t>
            </a:r>
            <a:r>
              <a:rPr lang="en-US" dirty="0" err="1" smtClean="0"/>
              <a:t>setWeight</a:t>
            </a:r>
            <a:r>
              <a:rPr lang="en-US" dirty="0" smtClean="0"/>
              <a:t>(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newWeight</a:t>
            </a:r>
            <a:r>
              <a:rPr lang="en-US" dirty="0" smtClean="0"/>
              <a:t>) ;</a:t>
            </a:r>
          </a:p>
          <a:p>
            <a:r>
              <a:rPr lang="en-US" dirty="0" smtClean="0"/>
              <a:t>	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getBMI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71600" y="3200400"/>
            <a:ext cx="6096000" cy="1447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BMIObserver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 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update(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BMISpreadsheet</a:t>
            </a:r>
            <a:r>
              <a:rPr lang="en-US" dirty="0" smtClean="0"/>
              <a:t> </a:t>
            </a:r>
            <a:r>
              <a:rPr lang="en-US" dirty="0" err="1" smtClean="0"/>
              <a:t>bmi</a:t>
            </a:r>
            <a:r>
              <a:rPr lang="en-US" dirty="0" smtClean="0"/>
              <a:t>, String </a:t>
            </a:r>
            <a:r>
              <a:rPr lang="en-US" dirty="0" err="1" smtClean="0"/>
              <a:t>propertyName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	Object </a:t>
            </a:r>
            <a:r>
              <a:rPr lang="en-US" dirty="0" err="1" smtClean="0"/>
              <a:t>oldValue</a:t>
            </a:r>
            <a:r>
              <a:rPr lang="en-US" dirty="0" smtClean="0"/>
              <a:t>, Object </a:t>
            </a:r>
            <a:r>
              <a:rPr lang="en-US" dirty="0" err="1" smtClean="0"/>
              <a:t>newValue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371600" y="4724400"/>
            <a:ext cx="60960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New methods not needed as new properties added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71600" y="5181600"/>
            <a:ext cx="60960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Different setters calls the same update method with different types of values.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71600" y="5943600"/>
            <a:ext cx="60960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Can be used for arbitrary property values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6400800"/>
            <a:ext cx="6096000" cy="38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Can make mistakes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48600" y="3200400"/>
            <a:ext cx="990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</a:t>
            </a:r>
            <a:r>
              <a:rPr lang="en-US" dirty="0" err="1" smtClean="0"/>
              <a:t>Wght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848600" y="4038600"/>
            <a:ext cx="990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“One”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0" idx="1"/>
          </p:cNvCxnSpPr>
          <p:nvPr/>
        </p:nvCxnSpPr>
        <p:spPr>
          <a:xfrm rot="10800000" flipV="1">
            <a:off x="6248400" y="3467100"/>
            <a:ext cx="1600200" cy="3429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1"/>
          </p:cNvCxnSpPr>
          <p:nvPr/>
        </p:nvCxnSpPr>
        <p:spPr>
          <a:xfrm rot="10800000">
            <a:off x="6172200" y="4267200"/>
            <a:ext cx="1676400" cy="38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Changes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990600"/>
            <a:ext cx="79248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interface</a:t>
            </a:r>
            <a:r>
              <a:rPr lang="en-US" dirty="0" smtClean="0"/>
              <a:t> </a:t>
            </a:r>
            <a:r>
              <a:rPr lang="en-US" dirty="0" err="1" smtClean="0"/>
              <a:t>java.beans.PropertyChangeListener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      </a:t>
            </a:r>
            <a:r>
              <a:rPr lang="en-US" b="1" dirty="0" smtClean="0"/>
              <a:t>public void </a:t>
            </a:r>
            <a:r>
              <a:rPr lang="en-US" dirty="0" err="1" smtClean="0"/>
              <a:t>propertyChange</a:t>
            </a:r>
            <a:r>
              <a:rPr lang="en-US" dirty="0" smtClean="0"/>
              <a:t> (</a:t>
            </a:r>
            <a:r>
              <a:rPr lang="en-US" dirty="0" err="1" smtClean="0"/>
              <a:t>PropertyChangeEvent</a:t>
            </a:r>
            <a:r>
              <a:rPr lang="en-US" dirty="0" smtClean="0"/>
              <a:t> </a:t>
            </a:r>
            <a:r>
              <a:rPr lang="en-US" dirty="0" err="1" smtClean="0"/>
              <a:t>evt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3200400"/>
            <a:ext cx="7924800" cy="2590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java.beans.PropertyChangeEvent</a:t>
            </a:r>
            <a:r>
              <a:rPr lang="en-US" dirty="0" smtClean="0"/>
              <a:t> </a:t>
            </a:r>
            <a:r>
              <a:rPr lang="en-US" b="1" dirty="0" smtClean="0"/>
              <a:t>extends</a:t>
            </a:r>
            <a:r>
              <a:rPr lang="en-US" dirty="0" smtClean="0"/>
              <a:t> </a:t>
            </a:r>
            <a:r>
              <a:rPr lang="en-US" dirty="0" err="1" smtClean="0"/>
              <a:t>java.util.EventObject</a:t>
            </a:r>
            <a:r>
              <a:rPr lang="en-US" dirty="0" smtClean="0"/>
              <a:t> {</a:t>
            </a:r>
          </a:p>
          <a:p>
            <a:r>
              <a:rPr lang="en-US" dirty="0" smtClean="0"/>
              <a:t> 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dirty="0" err="1" smtClean="0"/>
              <a:t>PropertyChangeEvent</a:t>
            </a:r>
            <a:r>
              <a:rPr lang="en-US" dirty="0" smtClean="0"/>
              <a:t> (Object source, String </a:t>
            </a:r>
            <a:r>
              <a:rPr lang="en-US" dirty="0" err="1" smtClean="0"/>
              <a:t>propertyName</a:t>
            </a:r>
            <a:r>
              <a:rPr lang="en-US" dirty="0" smtClean="0"/>
              <a:t>, </a:t>
            </a:r>
          </a:p>
          <a:p>
            <a:r>
              <a:rPr lang="en-US" dirty="0" smtClean="0"/>
              <a:t>                                          Object </a:t>
            </a:r>
            <a:r>
              <a:rPr lang="en-US" dirty="0" err="1" smtClean="0"/>
              <a:t>oldValue</a:t>
            </a:r>
            <a:r>
              <a:rPr lang="en-US" dirty="0" smtClean="0"/>
              <a:t>, Object </a:t>
            </a:r>
            <a:r>
              <a:rPr lang="en-US" dirty="0" err="1" smtClean="0"/>
              <a:t>newValue</a:t>
            </a:r>
            <a:r>
              <a:rPr lang="en-US" dirty="0" smtClean="0"/>
              <a:t>) {…}</a:t>
            </a:r>
          </a:p>
          <a:p>
            <a:r>
              <a:rPr lang="en-US" dirty="0" smtClean="0"/>
              <a:t>     </a:t>
            </a:r>
            <a:r>
              <a:rPr lang="en-US" b="1" dirty="0" smtClean="0"/>
              <a:t>public</a:t>
            </a:r>
            <a:r>
              <a:rPr lang="en-US" dirty="0" smtClean="0"/>
              <a:t> Object </a:t>
            </a:r>
            <a:r>
              <a:rPr lang="en-US" dirty="0" err="1" smtClean="0"/>
              <a:t>getNewValue</a:t>
            </a:r>
            <a:r>
              <a:rPr lang="en-US" dirty="0" smtClean="0"/>
              <a:t>() {…}</a:t>
            </a:r>
          </a:p>
          <a:p>
            <a:r>
              <a:rPr lang="en-US" dirty="0" smtClean="0"/>
              <a:t>     </a:t>
            </a:r>
            <a:r>
              <a:rPr lang="en-US" b="1" dirty="0" smtClean="0"/>
              <a:t>public</a:t>
            </a:r>
            <a:r>
              <a:rPr lang="en-US" dirty="0" smtClean="0"/>
              <a:t> Object </a:t>
            </a:r>
            <a:r>
              <a:rPr lang="en-US" dirty="0" err="1" smtClean="0"/>
              <a:t>getOldValue</a:t>
            </a:r>
            <a:r>
              <a:rPr lang="en-US" dirty="0" smtClean="0"/>
              <a:t>() {…}</a:t>
            </a:r>
          </a:p>
          <a:p>
            <a:r>
              <a:rPr lang="en-US" dirty="0" smtClean="0"/>
              <a:t>     </a:t>
            </a:r>
            <a:r>
              <a:rPr lang="en-US" b="1" dirty="0" smtClean="0"/>
              <a:t>public</a:t>
            </a:r>
            <a:r>
              <a:rPr lang="en-US" dirty="0" smtClean="0"/>
              <a:t> String </a:t>
            </a:r>
            <a:r>
              <a:rPr lang="en-US" dirty="0" err="1" smtClean="0"/>
              <a:t>getPropertyName</a:t>
            </a:r>
            <a:r>
              <a:rPr lang="en-US" dirty="0" smtClean="0"/>
              <a:t>() {…}</a:t>
            </a:r>
          </a:p>
          <a:p>
            <a:r>
              <a:rPr lang="en-US" dirty="0" smtClean="0"/>
              <a:t>     ….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Console </a:t>
            </a:r>
            <a:r>
              <a:rPr lang="en-US" dirty="0" err="1" smtClean="0"/>
              <a:t>Input,Output</a:t>
            </a:r>
            <a:r>
              <a:rPr lang="en-US" dirty="0" smtClean="0"/>
              <a:t> and </a:t>
            </a:r>
            <a:r>
              <a:rPr lang="en-US" dirty="0" err="1" smtClean="0"/>
              <a:t>JOption</a:t>
            </a:r>
            <a:r>
              <a:rPr lang="en-US" dirty="0" smtClean="0"/>
              <a:t> Output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362200"/>
            <a:ext cx="6224127" cy="2589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Property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305800" cy="517855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If a displayed object defines</a:t>
            </a:r>
          </a:p>
          <a:p>
            <a:pPr lvl="1">
              <a:lnSpc>
                <a:spcPct val="80000"/>
              </a:lnSpc>
            </a:pPr>
            <a:r>
              <a:rPr lang="en-US" sz="2000" dirty="0" err="1" smtClean="0"/>
              <a:t>addPropertyChangeListener</a:t>
            </a:r>
            <a:r>
              <a:rPr lang="en-US" sz="2000" dirty="0" smtClean="0"/>
              <a:t>(</a:t>
            </a:r>
            <a:r>
              <a:rPr lang="en-US" sz="2000" dirty="0" err="1" smtClean="0"/>
              <a:t>PropertyChangeListener</a:t>
            </a:r>
            <a:r>
              <a:rPr lang="en-US" sz="2000" dirty="0" smtClean="0"/>
              <a:t> l) { …}</a:t>
            </a:r>
          </a:p>
          <a:p>
            <a:pPr lvl="1"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dirty="0" err="1" smtClean="0"/>
              <a:t>ObjectEditor</a:t>
            </a:r>
            <a:r>
              <a:rPr lang="en-US" dirty="0" smtClean="0"/>
              <a:t> automatically calls it to register itself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Setter method can </a:t>
            </a:r>
            <a:r>
              <a:rPr lang="en-US" dirty="0" err="1" smtClean="0"/>
              <a:t>can</a:t>
            </a:r>
            <a:r>
              <a:rPr lang="en-US" dirty="0" smtClean="0"/>
              <a:t> now notify listeners</a:t>
            </a:r>
          </a:p>
          <a:p>
            <a:pPr lvl="1">
              <a:lnSpc>
                <a:spcPct val="80000"/>
              </a:lnSpc>
            </a:pPr>
            <a:r>
              <a:rPr lang="en-US" sz="2000" b="1" dirty="0" smtClean="0"/>
              <a:t>public void </a:t>
            </a:r>
            <a:r>
              <a:rPr lang="en-US" sz="2000" dirty="0" err="1" smtClean="0"/>
              <a:t>propertyChange</a:t>
            </a:r>
            <a:r>
              <a:rPr lang="en-US" sz="2000" dirty="0" smtClean="0"/>
              <a:t>(</a:t>
            </a:r>
            <a:r>
              <a:rPr lang="en-US" sz="2000" dirty="0" err="1" smtClean="0"/>
              <a:t>PropertyChangeEvent</a:t>
            </a:r>
            <a:r>
              <a:rPr lang="en-US" sz="2000" dirty="0" smtClean="0"/>
              <a:t> </a:t>
            </a:r>
            <a:r>
              <a:rPr lang="en-US" sz="2000" dirty="0" err="1" smtClean="0"/>
              <a:t>evt</a:t>
            </a:r>
            <a:r>
              <a:rPr lang="en-US" sz="2000" dirty="0" smtClean="0"/>
              <a:t>)</a:t>
            </a:r>
          </a:p>
          <a:p>
            <a:pPr lvl="1">
              <a:lnSpc>
                <a:spcPct val="80000"/>
              </a:lnSpc>
              <a:buNone/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dirty="0" err="1" smtClean="0"/>
              <a:t>ObjectEditor</a:t>
            </a:r>
            <a:r>
              <a:rPr lang="en-US" dirty="0" smtClean="0"/>
              <a:t> reacts by updating display of property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Does not have to do polling refresh by calling all getter methods when a setter is invoked.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Can disable this polling refresh by invoking </a:t>
            </a:r>
            <a:r>
              <a:rPr lang="en-US" sz="2000" dirty="0" err="1" smtClean="0"/>
              <a:t>View</a:t>
            </a:r>
            <a:r>
              <a:rPr lang="en-US" sz="2000" dirty="0" err="1" smtClean="0">
                <a:sym typeface="Wingdings" pitchFamily="2" charset="2"/>
              </a:rPr>
              <a:t>Auto</a:t>
            </a:r>
            <a:r>
              <a:rPr lang="en-US" sz="2000" dirty="0" smtClean="0">
                <a:sym typeface="Wingdings" pitchFamily="2" charset="2"/>
              </a:rPr>
              <a:t> Refresh command</a:t>
            </a:r>
          </a:p>
          <a:p>
            <a:pPr lvl="1">
              <a:lnSpc>
                <a:spcPct val="80000"/>
              </a:lnSpc>
              <a:buNone/>
            </a:pPr>
            <a:endParaRPr lang="en-US" sz="20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US" dirty="0" smtClean="0"/>
              <a:t>More on this when we discuss animation when it will be a crucial feature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Constraint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Re-use as much code as possible in the three implementations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Pattern-free Implementation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85800" y="1143000"/>
            <a:ext cx="7620000" cy="3581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ConsoleUI</a:t>
            </a:r>
            <a:r>
              <a:rPr lang="en-US" dirty="0" smtClean="0"/>
              <a:t> {</a:t>
            </a:r>
          </a:p>
          <a:p>
            <a:r>
              <a:rPr lang="en-US" b="1" dirty="0" smtClean="0"/>
              <a:t>    static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counter = 0;</a:t>
            </a:r>
          </a:p>
          <a:p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static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main(String[] </a:t>
            </a:r>
            <a:r>
              <a:rPr lang="en-US" dirty="0" err="1" smtClean="0"/>
              <a:t>args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System.out.println</a:t>
            </a:r>
            <a:r>
              <a:rPr lang="en-US" dirty="0" smtClean="0"/>
              <a:t>("Counter: " + counter); </a:t>
            </a:r>
          </a:p>
          <a:p>
            <a:r>
              <a:rPr lang="en-US" b="1" dirty="0" smtClean="0"/>
              <a:t>	while</a:t>
            </a:r>
            <a:r>
              <a:rPr lang="en-US" dirty="0" smtClean="0"/>
              <a:t> (</a:t>
            </a:r>
            <a:r>
              <a:rPr lang="en-US" b="1" dirty="0" smtClean="0"/>
              <a:t>true</a:t>
            </a:r>
            <a:r>
              <a:rPr lang="en-US" dirty="0" smtClean="0"/>
              <a:t>) {</a:t>
            </a:r>
          </a:p>
          <a:p>
            <a:r>
              <a:rPr lang="en-US" b="1" dirty="0" smtClean="0"/>
              <a:t>		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nextInput</a:t>
            </a:r>
            <a:r>
              <a:rPr lang="en-US" dirty="0" smtClean="0"/>
              <a:t> = </a:t>
            </a:r>
            <a:r>
              <a:rPr lang="en-US" dirty="0" err="1" smtClean="0"/>
              <a:t>Console.readInt</a:t>
            </a:r>
            <a:r>
              <a:rPr lang="en-US" dirty="0" smtClean="0"/>
              <a:t>();</a:t>
            </a:r>
          </a:p>
          <a:p>
            <a:r>
              <a:rPr lang="en-US" b="1" dirty="0" smtClean="0"/>
              <a:t>		if</a:t>
            </a:r>
            <a:r>
              <a:rPr lang="en-US" dirty="0" smtClean="0"/>
              <a:t> (</a:t>
            </a:r>
            <a:r>
              <a:rPr lang="en-US" dirty="0" err="1" smtClean="0"/>
              <a:t>nextInput</a:t>
            </a:r>
            <a:r>
              <a:rPr lang="en-US" dirty="0" smtClean="0"/>
              <a:t> == 0) </a:t>
            </a:r>
            <a:r>
              <a:rPr lang="en-US" b="1" dirty="0" smtClean="0"/>
              <a:t>break</a:t>
            </a:r>
            <a:r>
              <a:rPr lang="en-US" dirty="0" smtClean="0"/>
              <a:t>;</a:t>
            </a:r>
          </a:p>
          <a:p>
            <a:r>
              <a:rPr lang="en-US" dirty="0" smtClean="0"/>
              <a:t>		counter += </a:t>
            </a:r>
            <a:r>
              <a:rPr lang="en-US" dirty="0" err="1" smtClean="0"/>
              <a:t>nextInput</a:t>
            </a:r>
            <a:r>
              <a:rPr lang="en-US" dirty="0" smtClean="0"/>
              <a:t>;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System.out.println</a:t>
            </a:r>
            <a:r>
              <a:rPr lang="en-US" dirty="0" smtClean="0"/>
              <a:t>("Counter: " + counter);</a:t>
            </a:r>
          </a:p>
          <a:p>
            <a:r>
              <a:rPr lang="en-US" dirty="0" smtClean="0"/>
              <a:t>	}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4800600"/>
            <a:ext cx="6710890" cy="177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Pattern-free Implementation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143000"/>
            <a:ext cx="8534400" cy="3581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import </a:t>
            </a:r>
            <a:r>
              <a:rPr lang="en-US" dirty="0" err="1" smtClean="0"/>
              <a:t>javax.swing.JOptionPane</a:t>
            </a:r>
            <a:r>
              <a:rPr lang="en-US" dirty="0" smtClean="0"/>
              <a:t>;</a:t>
            </a:r>
            <a:endParaRPr lang="en-US" b="1" dirty="0" smtClean="0"/>
          </a:p>
          <a:p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ConsoleUI</a:t>
            </a:r>
            <a:r>
              <a:rPr lang="en-US" dirty="0" smtClean="0"/>
              <a:t> {</a:t>
            </a:r>
          </a:p>
          <a:p>
            <a:r>
              <a:rPr lang="en-US" dirty="0" smtClean="0"/>
              <a:t>        </a:t>
            </a:r>
            <a:r>
              <a:rPr lang="en-US" b="1" dirty="0" smtClean="0"/>
              <a:t>static</a:t>
            </a:r>
            <a:r>
              <a:rPr lang="en-US" dirty="0" smtClean="0"/>
              <a:t> </a:t>
            </a:r>
            <a:r>
              <a:rPr lang="en-US" b="1" dirty="0" err="1" smtClean="0"/>
              <a:t>int</a:t>
            </a:r>
            <a:r>
              <a:rPr lang="en-US" dirty="0" smtClean="0"/>
              <a:t> counter = 0;	</a:t>
            </a:r>
          </a:p>
          <a:p>
            <a:r>
              <a:rPr lang="en-US" dirty="0" smtClean="0"/>
              <a:t>    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static</a:t>
            </a:r>
            <a:r>
              <a:rPr lang="en-US" dirty="0" smtClean="0"/>
              <a:t> </a:t>
            </a:r>
            <a:r>
              <a:rPr lang="en-US" b="1" dirty="0" smtClean="0"/>
              <a:t>void</a:t>
            </a:r>
            <a:r>
              <a:rPr lang="en-US" dirty="0" smtClean="0"/>
              <a:t> main(String[] </a:t>
            </a:r>
            <a:r>
              <a:rPr lang="en-US" dirty="0" err="1" smtClean="0"/>
              <a:t>args</a:t>
            </a:r>
            <a:r>
              <a:rPr lang="en-US" dirty="0" smtClean="0"/>
              <a:t>) {	</a:t>
            </a:r>
          </a:p>
          <a:p>
            <a:r>
              <a:rPr lang="en-US" b="1" dirty="0" smtClean="0"/>
              <a:t>	while</a:t>
            </a:r>
            <a:r>
              <a:rPr lang="en-US" dirty="0" smtClean="0"/>
              <a:t> (</a:t>
            </a:r>
            <a:r>
              <a:rPr lang="en-US" b="1" dirty="0" smtClean="0"/>
              <a:t>true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	     </a:t>
            </a:r>
            <a:r>
              <a:rPr lang="en-US" b="1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nextInput</a:t>
            </a:r>
            <a:r>
              <a:rPr lang="en-US" dirty="0" smtClean="0"/>
              <a:t> = </a:t>
            </a:r>
            <a:r>
              <a:rPr lang="en-US" dirty="0" err="1" smtClean="0"/>
              <a:t>readInt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	     </a:t>
            </a:r>
            <a:r>
              <a:rPr lang="en-US" b="1" dirty="0" smtClean="0"/>
              <a:t>if</a:t>
            </a:r>
            <a:r>
              <a:rPr lang="en-US" dirty="0" smtClean="0"/>
              <a:t> (</a:t>
            </a:r>
            <a:r>
              <a:rPr lang="en-US" dirty="0" err="1" smtClean="0"/>
              <a:t>nextInput</a:t>
            </a:r>
            <a:r>
              <a:rPr lang="en-US" dirty="0" smtClean="0"/>
              <a:t> == 0) </a:t>
            </a:r>
            <a:r>
              <a:rPr lang="en-US" b="1" dirty="0" smtClean="0"/>
              <a:t>break</a:t>
            </a:r>
            <a:r>
              <a:rPr lang="en-US" dirty="0" smtClean="0"/>
              <a:t>;</a:t>
            </a:r>
          </a:p>
          <a:p>
            <a:r>
              <a:rPr lang="en-US" dirty="0" smtClean="0"/>
              <a:t>	     counter += </a:t>
            </a:r>
            <a:r>
              <a:rPr lang="en-US" dirty="0" err="1" smtClean="0"/>
              <a:t>nextInput</a:t>
            </a:r>
            <a:r>
              <a:rPr lang="en-US" dirty="0" smtClean="0"/>
              <a:t>;</a:t>
            </a:r>
          </a:p>
          <a:p>
            <a:r>
              <a:rPr lang="en-US" dirty="0" smtClean="0"/>
              <a:t>	     </a:t>
            </a:r>
            <a:r>
              <a:rPr lang="en-US" dirty="0" err="1" smtClean="0"/>
              <a:t>JOptionPane.showMessageDialog</a:t>
            </a:r>
            <a:r>
              <a:rPr lang="en-US" dirty="0" smtClean="0"/>
              <a:t>(</a:t>
            </a:r>
          </a:p>
          <a:p>
            <a:r>
              <a:rPr lang="en-US" dirty="0" smtClean="0"/>
              <a:t>	          null, “Counter: ” + </a:t>
            </a:r>
            <a:r>
              <a:rPr lang="en-US" dirty="0" err="1" smtClean="0"/>
              <a:t>counterValue</a:t>
            </a:r>
            <a:r>
              <a:rPr lang="en-US" dirty="0" smtClean="0"/>
              <a:t>);</a:t>
            </a:r>
          </a:p>
          <a:p>
            <a:r>
              <a:rPr lang="en-US" dirty="0" smtClean="0"/>
              <a:t>	}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4191000"/>
            <a:ext cx="620050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6934200" y="2133600"/>
            <a:ext cx="20574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Counter code is duplicated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7122</TotalTime>
  <Words>1481</Words>
  <Application>Microsoft Office PowerPoint</Application>
  <PresentationFormat>On-screen Show (4:3)</PresentationFormat>
  <Paragraphs>546</Paragraphs>
  <Slides>60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Oriel</vt:lpstr>
      <vt:lpstr>Comp 110 Model-View-Controller MVC</vt:lpstr>
      <vt:lpstr>User-Interface objects</vt:lpstr>
      <vt:lpstr>Counter</vt:lpstr>
      <vt:lpstr>Console Input and Output</vt:lpstr>
      <vt:lpstr>Console Input and JOption Output</vt:lpstr>
      <vt:lpstr>Console Input,Output and JOption Output</vt:lpstr>
      <vt:lpstr>Implementation Constraint</vt:lpstr>
      <vt:lpstr>Pattern-free Implementation</vt:lpstr>
      <vt:lpstr>Pattern-free Implementation</vt:lpstr>
      <vt:lpstr>Model/Interactor Separation</vt:lpstr>
      <vt:lpstr>Composing Model and Interactor</vt:lpstr>
      <vt:lpstr>Counter Model</vt:lpstr>
      <vt:lpstr>Console Interactor</vt:lpstr>
      <vt:lpstr>Mixed Interactor</vt:lpstr>
      <vt:lpstr>Multiple Interactor</vt:lpstr>
      <vt:lpstr>Drawbacks of Monolithic UI</vt:lpstr>
      <vt:lpstr>Model/Interactor Pattern</vt:lpstr>
      <vt:lpstr>MVC Pattern</vt:lpstr>
      <vt:lpstr>MVC Pattern in Counter</vt:lpstr>
      <vt:lpstr>Multiple Views and Controllers</vt:lpstr>
      <vt:lpstr>Syncing Controllers &amp; View</vt:lpstr>
      <vt:lpstr>Observer/Observable Pattern</vt:lpstr>
      <vt:lpstr>Observer/Observable Pattern</vt:lpstr>
      <vt:lpstr>Observer with multiple Observables</vt:lpstr>
      <vt:lpstr>Notification Scheme</vt:lpstr>
      <vt:lpstr>General Notification Scheme</vt:lpstr>
      <vt:lpstr>MVC Pattern</vt:lpstr>
      <vt:lpstr>Implementation dependent issues</vt:lpstr>
      <vt:lpstr>Model, View and Controller (MVC)</vt:lpstr>
      <vt:lpstr>Counter Observable and Observer?</vt:lpstr>
      <vt:lpstr>Counter Observable and Observer</vt:lpstr>
      <vt:lpstr>Counter Model</vt:lpstr>
      <vt:lpstr>Console View</vt:lpstr>
      <vt:lpstr>JOption View</vt:lpstr>
      <vt:lpstr>Console Controller Interface</vt:lpstr>
      <vt:lpstr>Console Controller</vt:lpstr>
      <vt:lpstr>Console Main</vt:lpstr>
      <vt:lpstr>Console and JOption Main</vt:lpstr>
      <vt:lpstr>Mixed UI Main</vt:lpstr>
      <vt:lpstr>Observers that are not views</vt:lpstr>
      <vt:lpstr>Rocket Observer</vt:lpstr>
      <vt:lpstr>Instances created and composed</vt:lpstr>
      <vt:lpstr>Rocket Launcher</vt:lpstr>
      <vt:lpstr>Rocket Launching Main</vt:lpstr>
      <vt:lpstr>More on Observers</vt:lpstr>
      <vt:lpstr>Basic Notification</vt:lpstr>
      <vt:lpstr>Implicit Observer</vt:lpstr>
      <vt:lpstr>Notification with Change Description</vt:lpstr>
      <vt:lpstr>Java java.util.Observer</vt:lpstr>
      <vt:lpstr>Notification with Changed Value</vt:lpstr>
      <vt:lpstr>Notification with Change</vt:lpstr>
      <vt:lpstr>Notification with New and Old Value</vt:lpstr>
      <vt:lpstr>Notification with Single Event Object</vt:lpstr>
      <vt:lpstr>Java ActionEvent</vt:lpstr>
      <vt:lpstr>Observing Multiple Properties</vt:lpstr>
      <vt:lpstr>Single Coarse-Grained Update</vt:lpstr>
      <vt:lpstr>Multiple fine-grained updates</vt:lpstr>
      <vt:lpstr>Single fine-grained update method</vt:lpstr>
      <vt:lpstr>Property Changes</vt:lpstr>
      <vt:lpstr>Property Changes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Jason Carter</cp:lastModifiedBy>
  <cp:revision>1076</cp:revision>
  <dcterms:created xsi:type="dcterms:W3CDTF">2006-08-16T00:00:00Z</dcterms:created>
  <dcterms:modified xsi:type="dcterms:W3CDTF">2011-11-28T19:52:25Z</dcterms:modified>
</cp:coreProperties>
</file>