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90" r:id="rId11"/>
    <p:sldId id="264" r:id="rId12"/>
    <p:sldId id="266" r:id="rId13"/>
    <p:sldId id="268" r:id="rId14"/>
    <p:sldId id="289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80" d="100"/>
          <a:sy n="80" d="100"/>
        </p:scale>
        <p:origin x="-103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Should have base case(s)</a:t>
            </a:r>
          </a:p>
          <a:p>
            <a:r>
              <a:rPr lang="en-US" sz="2000" dirty="0" err="1" smtClean="0"/>
              <a:t>Recurse</a:t>
            </a:r>
            <a:r>
              <a:rPr lang="en-US" sz="2000" dirty="0" smtClean="0"/>
              <a:t> on smaller problem(s)</a:t>
            </a:r>
          </a:p>
          <a:p>
            <a:pPr lvl="1"/>
            <a:r>
              <a:rPr lang="en-US" sz="2000" dirty="0" smtClean="0"/>
              <a:t>recursive calls should converge to base case(s)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Form of a Recursive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143000"/>
            <a:ext cx="6400800" cy="525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if (base case 1 )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return solution for base case 1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else if (base case 2)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return solution for base case 2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….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else if (base case n)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return solution for  base case n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else if (recursive case 1)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do some preprocessing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recurse</a:t>
            </a:r>
            <a:r>
              <a:rPr lang="en-US" dirty="0" smtClean="0">
                <a:solidFill>
                  <a:schemeClr val="tx1"/>
                </a:solidFill>
              </a:rPr>
              <a:t> on reduced problem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do some </a:t>
            </a:r>
            <a:r>
              <a:rPr lang="en-US" dirty="0" err="1" smtClean="0">
                <a:solidFill>
                  <a:schemeClr val="tx1"/>
                </a:solidFill>
              </a:rPr>
              <a:t>postprocessing</a:t>
            </a:r>
            <a:endParaRPr lang="en-US" dirty="0" smtClean="0">
              <a:solidFill>
                <a:schemeClr val="tx1"/>
              </a:solidFill>
            </a:endParaRP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else if (recursive case m)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do some preprocessing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recurse</a:t>
            </a:r>
            <a:r>
              <a:rPr lang="en-US" dirty="0" smtClean="0">
                <a:solidFill>
                  <a:schemeClr val="tx1"/>
                </a:solidFill>
              </a:rPr>
              <a:t> on reduced problem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do some </a:t>
            </a:r>
            <a:r>
              <a:rPr lang="en-US" dirty="0" err="1" smtClean="0">
                <a:solidFill>
                  <a:schemeClr val="tx1"/>
                </a:solidFill>
              </a:rPr>
              <a:t>postprocessing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vs. Loops (Iteration)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371600"/>
            <a:ext cx="41910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product = 1;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(n &gt; 0) {</a:t>
            </a:r>
          </a:p>
          <a:p>
            <a:r>
              <a:rPr lang="en-US" dirty="0" smtClean="0"/>
              <a:t>		product *= n;</a:t>
            </a:r>
          </a:p>
          <a:p>
            <a:r>
              <a:rPr lang="en-US" dirty="0" smtClean="0"/>
              <a:t>		n -= 1;</a:t>
            </a:r>
          </a:p>
          <a:p>
            <a:r>
              <a:rPr lang="en-US" dirty="0" smtClean="0"/>
              <a:t>	}</a:t>
            </a:r>
          </a:p>
          <a:p>
            <a:r>
              <a:rPr lang="en-US" b="1" dirty="0" smtClean="0"/>
              <a:t>	return </a:t>
            </a:r>
            <a:r>
              <a:rPr lang="en-US" dirty="0" smtClean="0"/>
              <a:t>product;</a:t>
            </a:r>
          </a:p>
          <a:p>
            <a:r>
              <a:rPr lang="en-US" dirty="0" smtClean="0"/>
              <a:t> 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3810000"/>
            <a:ext cx="48768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if</a:t>
            </a:r>
            <a:r>
              <a:rPr lang="en-US" dirty="0" smtClean="0"/>
              <a:t> (n == 0)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</a:t>
            </a:r>
            <a:r>
              <a:rPr lang="en-US" dirty="0" smtClean="0"/>
              <a:t> 1;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else if </a:t>
            </a:r>
            <a:r>
              <a:rPr lang="en-US" dirty="0" smtClean="0"/>
              <a:t>(n &lt; 0)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factorial(-n);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else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 </a:t>
            </a:r>
            <a:r>
              <a:rPr lang="en-US" dirty="0" smtClean="0"/>
              <a:t>n*factorial(n-1);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}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6800" y="2057400"/>
            <a:ext cx="3352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Implementation follows from definition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  <a:endCxn id="5" idx="0"/>
          </p:cNvCxnSpPr>
          <p:nvPr/>
        </p:nvCxnSpPr>
        <p:spPr>
          <a:xfrm rot="5400000">
            <a:off x="6057900" y="33147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Recursive Calls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089543"/>
            <a:ext cx="5257800" cy="3634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53000"/>
            <a:ext cx="521208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876800"/>
            <a:ext cx="3376611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52400" y="38862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 Stack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 rot="16200000" flipH="1">
            <a:off x="590550" y="4629150"/>
            <a:ext cx="609600" cy="38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239000" y="38100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>
          <a:xfrm rot="5400000">
            <a:off x="7524750" y="4438650"/>
            <a:ext cx="609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Recursive Calls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089543"/>
            <a:ext cx="5257800" cy="3634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Recursive Calls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35052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 Stack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 rot="16200000" flipH="1">
            <a:off x="590550" y="4248150"/>
            <a:ext cx="609600" cy="38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239000" y="38100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>
          <a:xfrm rot="5400000">
            <a:off x="7524750" y="4438650"/>
            <a:ext cx="609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1"/>
            <a:ext cx="5181600" cy="366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928" y="4648201"/>
            <a:ext cx="5303272" cy="204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876800"/>
            <a:ext cx="3276600" cy="1153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Recursive Calls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1"/>
            <a:ext cx="5181600" cy="366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Pitfalls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295400"/>
            <a:ext cx="4191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 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  <a:r>
              <a:rPr lang="en-US" b="1" dirty="0" smtClean="0"/>
              <a:t>	return </a:t>
            </a:r>
            <a:r>
              <a:rPr lang="en-US" dirty="0" smtClean="0"/>
              <a:t>n*factorial(n-1);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}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0" y="11430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factorial(2)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5000" y="21336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2*factorial(1)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31242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1*factorial(0)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15000" y="41148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0*factorial(-1)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15000" y="51054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-1*factorial(-2)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rot="5400000">
            <a:off x="6743700" y="19050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>
          <a:xfrm rot="5400000">
            <a:off x="6743700" y="2895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2"/>
            <a:endCxn id="8" idx="0"/>
          </p:cNvCxnSpPr>
          <p:nvPr/>
        </p:nvCxnSpPr>
        <p:spPr>
          <a:xfrm rot="5400000">
            <a:off x="6743700" y="3886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9" idx="0"/>
          </p:cNvCxnSpPr>
          <p:nvPr/>
        </p:nvCxnSpPr>
        <p:spPr>
          <a:xfrm rot="5400000">
            <a:off x="6743700" y="48768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715000" y="60960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9" idx="2"/>
            <a:endCxn id="21" idx="0"/>
          </p:cNvCxnSpPr>
          <p:nvPr/>
        </p:nvCxnSpPr>
        <p:spPr>
          <a:xfrm rot="5400000">
            <a:off x="6743700" y="5867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04800" y="5181600"/>
            <a:ext cx="419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Infinite recursion! (stack overflow)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4800" y="5791200"/>
            <a:ext cx="419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base 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21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Pitfalls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295400"/>
            <a:ext cx="48768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 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  <a:r>
              <a:rPr lang="en-US" b="1" dirty="0" smtClean="0"/>
              <a:t>	if</a:t>
            </a:r>
            <a:r>
              <a:rPr lang="en-US" dirty="0" smtClean="0"/>
              <a:t> (n == 0)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</a:t>
            </a:r>
            <a:r>
              <a:rPr lang="en-US" dirty="0" smtClean="0"/>
              <a:t> 1;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else if </a:t>
            </a:r>
            <a:r>
              <a:rPr lang="en-US" dirty="0" smtClean="0"/>
              <a:t>(n &lt; 0)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factorial(-n);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else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 </a:t>
            </a:r>
            <a:r>
              <a:rPr lang="en-US" dirty="0" smtClean="0"/>
              <a:t>n*factorial(n-1);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}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0" y="11430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factorial(2)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21336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factorial(3)/3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15000" y="31242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factorial(4)/4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15000" y="41148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factorial(5)/5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5000" y="51054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factorial(6)/6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 rot="5400000">
            <a:off x="6743700" y="19050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  <a:endCxn id="8" idx="0"/>
          </p:cNvCxnSpPr>
          <p:nvPr/>
        </p:nvCxnSpPr>
        <p:spPr>
          <a:xfrm rot="5400000">
            <a:off x="6743700" y="2895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0"/>
          </p:cNvCxnSpPr>
          <p:nvPr/>
        </p:nvCxnSpPr>
        <p:spPr>
          <a:xfrm rot="5400000">
            <a:off x="6743700" y="3886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  <a:endCxn id="10" idx="0"/>
          </p:cNvCxnSpPr>
          <p:nvPr/>
        </p:nvCxnSpPr>
        <p:spPr>
          <a:xfrm rot="5400000">
            <a:off x="6743700" y="48768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715000" y="6096000"/>
            <a:ext cx="2514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0" idx="2"/>
            <a:endCxn id="15" idx="0"/>
          </p:cNvCxnSpPr>
          <p:nvPr/>
        </p:nvCxnSpPr>
        <p:spPr>
          <a:xfrm rot="5400000">
            <a:off x="6743700" y="5867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4800" y="5181600"/>
            <a:ext cx="419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Infinite recursion!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04800" y="5791200"/>
            <a:ext cx="4191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Recurses</a:t>
            </a:r>
            <a:r>
              <a:rPr lang="en-US" dirty="0" smtClean="0"/>
              <a:t> on bigger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5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Recursive Functions with Multiple Parameters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power(base, exponent)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1336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base</a:t>
            </a:r>
            <a:r>
              <a:rPr lang="en-US" baseline="30000" dirty="0" err="1" smtClean="0"/>
              <a:t>exponent</a:t>
            </a:r>
            <a:endParaRPr lang="en-US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2286000" y="27432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base*base*base*…*base</a:t>
            </a:r>
            <a:endParaRPr lang="en-US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2286000" y="3429000"/>
            <a:ext cx="4267200" cy="533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Exponent # of times</a:t>
            </a:r>
            <a:endParaRPr lang="en-US" baseline="30000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rot="16200000" flipV="1">
            <a:off x="3848100" y="2857500"/>
            <a:ext cx="228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</p:cNvCxnSpPr>
          <p:nvPr/>
        </p:nvCxnSpPr>
        <p:spPr>
          <a:xfrm rot="16200000" flipV="1">
            <a:off x="4114800" y="3124200"/>
            <a:ext cx="2286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rot="5400000" flipH="1" flipV="1">
            <a:off x="4381500" y="3238500"/>
            <a:ext cx="2286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rot="5400000" flipH="1" flipV="1">
            <a:off x="4762500" y="2857500"/>
            <a:ext cx="228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09800" y="3962400"/>
            <a:ext cx="2286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power(0, exponent)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419600" y="3962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209800" y="4343400"/>
            <a:ext cx="2286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power(1, exponent)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19600" y="4343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209800" y="4724400"/>
            <a:ext cx="2286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power(2, exponent)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419600" y="4724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2*2*…*2 (exponent times)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09800" y="5105400"/>
            <a:ext cx="2286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power(3, exponent)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19600" y="5105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3*3*…*3 (exponent times)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86000" y="57912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pattern!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English</a:t>
            </a:r>
          </a:p>
          <a:p>
            <a:pPr lvl="1"/>
            <a:r>
              <a:rPr lang="en-US" sz="2000" dirty="0" smtClean="0"/>
              <a:t>Return (Oxford/Webster)</a:t>
            </a:r>
          </a:p>
          <a:p>
            <a:pPr lvl="1"/>
            <a:r>
              <a:rPr lang="en-US" sz="2000" dirty="0" smtClean="0"/>
              <a:t>procedure repeating itself indefinitely or until condition met, such as grammar rule (Webster) </a:t>
            </a:r>
          </a:p>
          <a:p>
            <a:pPr lvl="2"/>
            <a:r>
              <a:rPr lang="en-US" sz="2000" b="1" dirty="0" smtClean="0"/>
              <a:t>adequate</a:t>
            </a:r>
            <a:r>
              <a:rPr lang="en-US" sz="2000" dirty="0" smtClean="0"/>
              <a:t>: satisfactory</a:t>
            </a:r>
          </a:p>
          <a:p>
            <a:pPr lvl="2"/>
            <a:r>
              <a:rPr lang="en-US" sz="2000" b="1" dirty="0" smtClean="0"/>
              <a:t>satisfactory</a:t>
            </a:r>
            <a:r>
              <a:rPr lang="en-US" sz="2000" dirty="0" smtClean="0"/>
              <a:t>: adequate</a:t>
            </a:r>
          </a:p>
          <a:p>
            <a:pPr lvl="1"/>
            <a:r>
              <a:rPr lang="en-US" sz="2000" b="1" dirty="0" smtClean="0"/>
              <a:t>recursion</a:t>
            </a:r>
            <a:r>
              <a:rPr lang="en-US" sz="2000" dirty="0" smtClean="0"/>
              <a:t>: recursion</a:t>
            </a:r>
          </a:p>
          <a:p>
            <a:r>
              <a:rPr lang="en-US" sz="2000" dirty="0" smtClean="0"/>
              <a:t>Mathematics</a:t>
            </a:r>
          </a:p>
          <a:p>
            <a:pPr lvl="1"/>
            <a:r>
              <a:rPr lang="en-US" sz="2000" dirty="0" smtClean="0"/>
              <a:t>expression giving successive terms of a series (Oxford)</a:t>
            </a:r>
          </a:p>
          <a:p>
            <a:r>
              <a:rPr lang="en-US" sz="2000" dirty="0" smtClean="0"/>
              <a:t>Programming</a:t>
            </a:r>
          </a:p>
          <a:p>
            <a:pPr lvl="1"/>
            <a:r>
              <a:rPr lang="en-US" sz="2000" dirty="0" smtClean="0"/>
              <a:t>Method calling itself.</a:t>
            </a:r>
          </a:p>
          <a:p>
            <a:pPr lvl="1"/>
            <a:r>
              <a:rPr lang="en-US" sz="2000" dirty="0" smtClean="0"/>
              <a:t>On a smaller problem.</a:t>
            </a:r>
          </a:p>
          <a:p>
            <a:pPr lvl="1"/>
            <a:r>
              <a:rPr lang="en-US" sz="2000" dirty="0" smtClean="0"/>
              <a:t>Alternative to loops.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Recursive Functions with Multiple Parameters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power(base, exponent)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1336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base</a:t>
            </a:r>
            <a:r>
              <a:rPr lang="en-US" baseline="30000" dirty="0" err="1" smtClean="0"/>
              <a:t>exponent</a:t>
            </a:r>
            <a:endParaRPr lang="en-US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2286000" y="27432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base*base*base*…*base</a:t>
            </a:r>
            <a:endParaRPr lang="en-US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2286000" y="3429000"/>
            <a:ext cx="4267200" cy="533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Exponent # of times</a:t>
            </a:r>
            <a:endParaRPr lang="en-US" baseline="30000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rot="16200000" flipV="1">
            <a:off x="3848100" y="2857500"/>
            <a:ext cx="228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</p:cNvCxnSpPr>
          <p:nvPr/>
        </p:nvCxnSpPr>
        <p:spPr>
          <a:xfrm rot="16200000" flipV="1">
            <a:off x="4114800" y="3124200"/>
            <a:ext cx="2286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rot="5400000" flipH="1" flipV="1">
            <a:off x="4381500" y="3238500"/>
            <a:ext cx="2286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rot="5400000" flipH="1" flipV="1">
            <a:off x="4762500" y="2857500"/>
            <a:ext cx="228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066800" y="3962400"/>
            <a:ext cx="6934200" cy="2133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Recursive Functions with Multiple Parameters (Edit)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power(base, exponent)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1336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base</a:t>
            </a:r>
            <a:r>
              <a:rPr lang="en-US" baseline="30000" dirty="0" err="1" smtClean="0">
                <a:solidFill>
                  <a:schemeClr val="tx1"/>
                </a:solidFill>
              </a:rPr>
              <a:t>exponent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7432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base*base*base*…*base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3429000"/>
            <a:ext cx="4267200" cy="533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Exponent # of times</a:t>
            </a:r>
            <a:endParaRPr lang="en-US" baseline="30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rot="16200000" flipV="1">
            <a:off x="3848100" y="2857500"/>
            <a:ext cx="228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</p:cNvCxnSpPr>
          <p:nvPr/>
        </p:nvCxnSpPr>
        <p:spPr>
          <a:xfrm rot="16200000" flipV="1">
            <a:off x="4114800" y="3124200"/>
            <a:ext cx="2286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rot="5400000" flipH="1" flipV="1">
            <a:off x="4381500" y="3238500"/>
            <a:ext cx="2286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rot="5400000" flipH="1" flipV="1">
            <a:off x="4762500" y="2857500"/>
            <a:ext cx="228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4400" y="40386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power(base, 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0386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44958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power(base, 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29000" y="44958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base*1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10200" y="44958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base*power(base, 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4400" y="49530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power(base, 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9000" y="49530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base*base*1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10200" y="49530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base*power(base, 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14400" y="54102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power(base, exponent)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10200" y="54102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base*power(base, exponent-1)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power(base, exponent)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3716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power(base, exponent)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13716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05600" y="1371600"/>
            <a:ext cx="1981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exponent &lt;=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1828800"/>
            <a:ext cx="1981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exponent &gt;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8288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power(base, exponent)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600" y="18288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base*power(base, exponent-1)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3505200"/>
            <a:ext cx="60960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power(</a:t>
            </a:r>
            <a:r>
              <a:rPr lang="en-US" b="1" dirty="0" err="1" smtClean="0"/>
              <a:t>int</a:t>
            </a:r>
            <a:r>
              <a:rPr lang="en-US" dirty="0" smtClean="0"/>
              <a:t> base, </a:t>
            </a:r>
            <a:r>
              <a:rPr lang="en-US" b="1" dirty="0" err="1" smtClean="0"/>
              <a:t>int</a:t>
            </a:r>
            <a:r>
              <a:rPr lang="en-US" dirty="0" smtClean="0"/>
              <a:t> exponent) {</a:t>
            </a:r>
            <a:endParaRPr lang="en-US" b="1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	if </a:t>
            </a:r>
            <a:r>
              <a:rPr lang="en-US" dirty="0" smtClean="0"/>
              <a:t>(n &lt;= 0)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 </a:t>
            </a:r>
            <a:r>
              <a:rPr lang="en-US" dirty="0" smtClean="0"/>
              <a:t>1</a:t>
            </a:r>
            <a:r>
              <a:rPr lang="en-US" b="1" dirty="0" smtClean="0"/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else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 </a:t>
            </a:r>
            <a:r>
              <a:rPr lang="en-US" dirty="0" smtClean="0"/>
              <a:t>base</a:t>
            </a:r>
            <a:r>
              <a:rPr lang="en-US" b="1" dirty="0" smtClean="0"/>
              <a:t>*</a:t>
            </a:r>
            <a:r>
              <a:rPr lang="en-US" dirty="0" smtClean="0"/>
              <a:t>power(base, exponent-1);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Procedures: greet(n)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18288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295400"/>
            <a:ext cx="1682496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1219199"/>
            <a:ext cx="1822174" cy="13389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2954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greet(1)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0" y="1219200"/>
            <a:ext cx="1822174" cy="1905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67200" y="12954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greet(2)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67200" y="19050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67200" y="2514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72200" y="1219200"/>
            <a:ext cx="1822174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48400" y="12954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greet(n)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248400" y="19050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248400" y="2514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248400" y="4038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16200000">
            <a:off x="8077200" y="28194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times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0"/>
            <a:endCxn id="15" idx="3"/>
          </p:cNvCxnSpPr>
          <p:nvPr/>
        </p:nvCxnSpPr>
        <p:spPr>
          <a:xfrm rot="10800000">
            <a:off x="7924800" y="2171702"/>
            <a:ext cx="609600" cy="8762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0"/>
            <a:endCxn id="16" idx="3"/>
          </p:cNvCxnSpPr>
          <p:nvPr/>
        </p:nvCxnSpPr>
        <p:spPr>
          <a:xfrm rot="10800000">
            <a:off x="7924800" y="2781300"/>
            <a:ext cx="609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7" idx="3"/>
          </p:cNvCxnSpPr>
          <p:nvPr/>
        </p:nvCxnSpPr>
        <p:spPr>
          <a:xfrm rot="10800000" flipV="1">
            <a:off x="7924800" y="3048000"/>
            <a:ext cx="609600" cy="1257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greet(n)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18288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295400"/>
            <a:ext cx="1682496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1219199"/>
            <a:ext cx="1822174" cy="13389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2954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greet(1)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0" y="1219200"/>
            <a:ext cx="1822174" cy="1905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67200" y="12954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greet(2)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67200" y="19050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67200" y="2514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72200" y="1219200"/>
            <a:ext cx="1822174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48400" y="12954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greet(n)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248400" y="19050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248400" y="2514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248400" y="4038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16200000">
            <a:off x="8077200" y="28194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times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0"/>
            <a:endCxn id="15" idx="3"/>
          </p:cNvCxnSpPr>
          <p:nvPr/>
        </p:nvCxnSpPr>
        <p:spPr>
          <a:xfrm rot="10800000">
            <a:off x="7924800" y="2171702"/>
            <a:ext cx="609600" cy="8762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0"/>
            <a:endCxn id="16" idx="3"/>
          </p:cNvCxnSpPr>
          <p:nvPr/>
        </p:nvCxnSpPr>
        <p:spPr>
          <a:xfrm rot="10800000">
            <a:off x="7924800" y="2781300"/>
            <a:ext cx="609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7" idx="3"/>
          </p:cNvCxnSpPr>
          <p:nvPr/>
        </p:nvCxnSpPr>
        <p:spPr>
          <a:xfrm rot="10800000" flipV="1">
            <a:off x="7924800" y="3048000"/>
            <a:ext cx="609600" cy="1257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2"/>
            <a:endCxn id="31" idx="0"/>
          </p:cNvCxnSpPr>
          <p:nvPr/>
        </p:nvCxnSpPr>
        <p:spPr>
          <a:xfrm rot="5400000">
            <a:off x="457200" y="2590800"/>
            <a:ext cx="1371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  <a:endCxn id="32" idx="0"/>
          </p:cNvCxnSpPr>
          <p:nvPr/>
        </p:nvCxnSpPr>
        <p:spPr>
          <a:xfrm rot="16200000" flipH="1">
            <a:off x="2534714" y="3144314"/>
            <a:ext cx="1175658" cy="33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2"/>
            <a:endCxn id="33" idx="0"/>
          </p:cNvCxnSpPr>
          <p:nvPr/>
        </p:nvCxnSpPr>
        <p:spPr>
          <a:xfrm rot="16200000" flipH="1">
            <a:off x="4456043" y="3770243"/>
            <a:ext cx="1295400" cy="33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34" idx="0"/>
          </p:cNvCxnSpPr>
          <p:nvPr/>
        </p:nvCxnSpPr>
        <p:spPr>
          <a:xfrm rot="16200000" flipH="1">
            <a:off x="6437243" y="5294243"/>
            <a:ext cx="1295400" cy="33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28600" y="32766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3733800"/>
            <a:ext cx="1828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191000" y="4419600"/>
            <a:ext cx="1828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172200" y="5943600"/>
            <a:ext cx="1828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greet(n)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18288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295400"/>
            <a:ext cx="1682496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1219199"/>
            <a:ext cx="1822174" cy="13389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2954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greet(1)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0" y="1219200"/>
            <a:ext cx="1822174" cy="1905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67200" y="12954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greet(2)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67200" y="19050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67200" y="2514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72200" y="1219200"/>
            <a:ext cx="1822174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48400" y="12954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greet(n)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248400" y="1905001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248400" y="2514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248400" y="4038600"/>
            <a:ext cx="1676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 “hello”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16200000">
            <a:off x="8077200" y="28194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times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0"/>
            <a:endCxn id="15" idx="3"/>
          </p:cNvCxnSpPr>
          <p:nvPr/>
        </p:nvCxnSpPr>
        <p:spPr>
          <a:xfrm rot="10800000">
            <a:off x="7924800" y="2171702"/>
            <a:ext cx="609600" cy="8762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0"/>
            <a:endCxn id="16" idx="3"/>
          </p:cNvCxnSpPr>
          <p:nvPr/>
        </p:nvCxnSpPr>
        <p:spPr>
          <a:xfrm rot="10800000">
            <a:off x="7924800" y="2781300"/>
            <a:ext cx="609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  <a:endCxn id="17" idx="3"/>
          </p:cNvCxnSpPr>
          <p:nvPr/>
        </p:nvCxnSpPr>
        <p:spPr>
          <a:xfrm rot="10800000" flipV="1">
            <a:off x="7924800" y="3048000"/>
            <a:ext cx="609600" cy="1257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2"/>
            <a:endCxn id="25" idx="0"/>
          </p:cNvCxnSpPr>
          <p:nvPr/>
        </p:nvCxnSpPr>
        <p:spPr>
          <a:xfrm rot="5400000">
            <a:off x="457200" y="2590800"/>
            <a:ext cx="1371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  <a:endCxn id="27" idx="0"/>
          </p:cNvCxnSpPr>
          <p:nvPr/>
        </p:nvCxnSpPr>
        <p:spPr>
          <a:xfrm rot="16200000" flipH="1">
            <a:off x="2534714" y="3144314"/>
            <a:ext cx="1175658" cy="33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2"/>
            <a:endCxn id="32" idx="0"/>
          </p:cNvCxnSpPr>
          <p:nvPr/>
        </p:nvCxnSpPr>
        <p:spPr>
          <a:xfrm rot="16200000" flipH="1">
            <a:off x="4456043" y="3770243"/>
            <a:ext cx="1295400" cy="33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35" idx="0"/>
          </p:cNvCxnSpPr>
          <p:nvPr/>
        </p:nvCxnSpPr>
        <p:spPr>
          <a:xfrm rot="16200000" flipH="1">
            <a:off x="6437243" y="5294243"/>
            <a:ext cx="1295400" cy="33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28600" y="32766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nothing;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09800" y="3733800"/>
            <a:ext cx="1828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greet(0);</a:t>
            </a:r>
          </a:p>
          <a:p>
            <a:pPr algn="ctr"/>
            <a:r>
              <a:rPr lang="en-US" dirty="0" smtClean="0"/>
              <a:t>print “hello”;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191000" y="4419600"/>
            <a:ext cx="1828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greet(1);</a:t>
            </a:r>
          </a:p>
          <a:p>
            <a:pPr algn="ctr"/>
            <a:r>
              <a:rPr lang="en-US" dirty="0" smtClean="0"/>
              <a:t>print “hello”;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172200" y="5943600"/>
            <a:ext cx="1828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greet(n-1);</a:t>
            </a:r>
          </a:p>
          <a:p>
            <a:pPr algn="ctr"/>
            <a:r>
              <a:rPr lang="en-US" dirty="0" smtClean="0"/>
              <a:t>print “hello”;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greet(n)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2954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0" y="12954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do nothing;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2954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n &lt;=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19812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1000" y="1828800"/>
            <a:ext cx="1752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greet(n-1);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print “hello”;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19812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n &gt; 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3048000" y="1562100"/>
            <a:ext cx="1143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>
          <a:xfrm>
            <a:off x="3048000" y="2247900"/>
            <a:ext cx="1143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greet(n)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2954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0" y="12954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do nothing;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2954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n &lt;=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19812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1000" y="1828800"/>
            <a:ext cx="1752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greet(n-1);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print “hello”;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19812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n &gt; 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3048000" y="1562100"/>
            <a:ext cx="1143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>
            <a:off x="3048000" y="2247900"/>
            <a:ext cx="1143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371600" y="3505200"/>
            <a:ext cx="60960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greet(n)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2954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0" y="12954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do nothing;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2954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n &lt;=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19812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1000" y="1828800"/>
            <a:ext cx="1752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greet(n-1);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print “hello”;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19812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n &gt; 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3048000" y="1562100"/>
            <a:ext cx="1143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>
            <a:off x="3048000" y="2247900"/>
            <a:ext cx="1143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371600" y="3505200"/>
            <a:ext cx="60960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void </a:t>
            </a:r>
            <a:r>
              <a:rPr lang="en-US" dirty="0" smtClean="0"/>
              <a:t>greet 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  <a:endParaRPr lang="en-US" b="1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	if </a:t>
            </a:r>
            <a:r>
              <a:rPr lang="en-US" dirty="0" smtClean="0"/>
              <a:t>(n &gt;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greet(n-1);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(“hello”);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 lvl="2">
              <a:spcBef>
                <a:spcPct val="0"/>
              </a:spcBef>
            </a:pPr>
            <a:endParaRPr lang="en-US" dirty="0">
              <a:solidFill>
                <a:srgbClr val="2D2D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List-based Recursion: </a:t>
            </a:r>
            <a:r>
              <a:rPr lang="en-US" dirty="0" err="1" smtClean="0"/>
              <a:t>multiplyList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multiplyList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13716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05400" y="13716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remaining input is: 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8288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multiplyList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4200" y="18288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400" y="18288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remaining input is: 2, 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22860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multiplyList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22860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= 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5400" y="2286000"/>
            <a:ext cx="358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remaining input is: 2, 6, 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4419600"/>
            <a:ext cx="533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multiplyList</a:t>
            </a:r>
            <a:r>
              <a:rPr lang="en-US" dirty="0" smtClean="0"/>
              <a:t>() = </a:t>
            </a:r>
            <a:r>
              <a:rPr lang="en-US" dirty="0" err="1" smtClean="0"/>
              <a:t>readNextVal</a:t>
            </a:r>
            <a:r>
              <a:rPr lang="en-US" dirty="0" smtClean="0"/>
              <a:t>() * </a:t>
            </a:r>
            <a:r>
              <a:rPr lang="en-US" dirty="0" err="1" smtClean="0"/>
              <a:t>multiplyList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200" y="4419600"/>
            <a:ext cx="1981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</a:t>
            </a:r>
            <a:r>
              <a:rPr lang="en-US" dirty="0" err="1" smtClean="0"/>
              <a:t>nextVal</a:t>
            </a:r>
            <a:r>
              <a:rPr lang="en-US" dirty="0" smtClean="0"/>
              <a:t> &gt;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Recursive Functions</a:t>
            </a:r>
          </a:p>
          <a:p>
            <a:r>
              <a:rPr lang="en-US" sz="2000" dirty="0" smtClean="0"/>
              <a:t>Recursive Procedures</a:t>
            </a:r>
          </a:p>
          <a:p>
            <a:r>
              <a:rPr lang="en-US" sz="2000" dirty="0" smtClean="0"/>
              <a:t>Number-based Recursion</a:t>
            </a:r>
          </a:p>
          <a:p>
            <a:r>
              <a:rPr lang="en-US" sz="2000" dirty="0" smtClean="0"/>
              <a:t>List-based Recursion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List-based Recursion: </a:t>
            </a:r>
            <a:r>
              <a:rPr lang="en-US" dirty="0" err="1" smtClean="0"/>
              <a:t>multiplyList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" y="1371600"/>
            <a:ext cx="533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multiplyList</a:t>
            </a:r>
            <a:r>
              <a:rPr lang="en-US" dirty="0" smtClean="0"/>
              <a:t>() = 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200" y="1371600"/>
            <a:ext cx="1981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</a:t>
            </a:r>
            <a:r>
              <a:rPr lang="en-US" dirty="0" err="1" smtClean="0"/>
              <a:t>nextVal</a:t>
            </a:r>
            <a:r>
              <a:rPr lang="en-US" dirty="0" smtClean="0"/>
              <a:t> &lt; 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2209800"/>
            <a:ext cx="533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multiplyList</a:t>
            </a:r>
            <a:r>
              <a:rPr lang="en-US" dirty="0" smtClean="0"/>
              <a:t>() = </a:t>
            </a:r>
            <a:r>
              <a:rPr lang="en-US" dirty="0" err="1" smtClean="0"/>
              <a:t>readNextVal</a:t>
            </a:r>
            <a:r>
              <a:rPr lang="en-US" dirty="0" smtClean="0"/>
              <a:t>() * </a:t>
            </a:r>
            <a:r>
              <a:rPr lang="en-US" dirty="0" err="1" smtClean="0"/>
              <a:t>multiplyList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172200" y="2209800"/>
            <a:ext cx="1981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</a:t>
            </a:r>
            <a:r>
              <a:rPr lang="en-US" dirty="0" err="1" smtClean="0"/>
              <a:t>nextVal</a:t>
            </a:r>
            <a:r>
              <a:rPr lang="en-US" dirty="0" smtClean="0"/>
              <a:t> &gt;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71600" y="3505200"/>
            <a:ext cx="60960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err="1" smtClean="0"/>
              <a:t>multiplyList</a:t>
            </a:r>
            <a:r>
              <a:rPr lang="en-US" dirty="0" smtClean="0"/>
              <a:t> ()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nextVal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  <a:endParaRPr lang="en-US" b="1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	if </a:t>
            </a:r>
            <a:r>
              <a:rPr lang="en-US" dirty="0" smtClean="0"/>
              <a:t>(</a:t>
            </a:r>
            <a:r>
              <a:rPr lang="en-US" dirty="0" err="1" smtClean="0"/>
              <a:t>nextVal</a:t>
            </a:r>
            <a:r>
              <a:rPr lang="en-US" dirty="0" smtClean="0"/>
              <a:t>  &lt;  0)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1;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else</a:t>
            </a:r>
            <a:r>
              <a:rPr lang="en-US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nextVal</a:t>
            </a:r>
            <a:r>
              <a:rPr lang="en-US" dirty="0" smtClean="0"/>
              <a:t>*</a:t>
            </a:r>
            <a:r>
              <a:rPr lang="en-US" dirty="0" err="1" smtClean="0"/>
              <a:t>multiplyList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 lvl="2">
              <a:spcBef>
                <a:spcPct val="0"/>
              </a:spcBef>
            </a:pPr>
            <a:endParaRPr lang="en-US" dirty="0">
              <a:solidFill>
                <a:srgbClr val="2D2D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</a:t>
            </a:r>
            <a:r>
              <a:rPr lang="en-US" dirty="0" err="1" smtClean="0"/>
              <a:t>multiplyList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71600" y="1143000"/>
            <a:ext cx="60960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err="1" smtClean="0"/>
              <a:t>multiplyList</a:t>
            </a:r>
            <a:r>
              <a:rPr lang="en-US" dirty="0" smtClean="0"/>
              <a:t> ()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nextVal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  <a:endParaRPr lang="en-US" b="1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	if </a:t>
            </a:r>
            <a:r>
              <a:rPr lang="en-US" dirty="0" smtClean="0"/>
              <a:t>(</a:t>
            </a:r>
            <a:r>
              <a:rPr lang="en-US" dirty="0" err="1" smtClean="0"/>
              <a:t>nextVal</a:t>
            </a:r>
            <a:r>
              <a:rPr lang="en-US" dirty="0" smtClean="0"/>
              <a:t>  &lt;  0)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1;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else</a:t>
            </a:r>
            <a:r>
              <a:rPr lang="en-US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nextVal</a:t>
            </a:r>
            <a:r>
              <a:rPr lang="en-US" dirty="0" smtClean="0"/>
              <a:t>*</a:t>
            </a:r>
            <a:r>
              <a:rPr lang="en-US" dirty="0" err="1" smtClean="0"/>
              <a:t>multiplyList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 lvl="2">
              <a:spcBef>
                <a:spcPct val="0"/>
              </a:spcBef>
            </a:pPr>
            <a:endParaRPr lang="en-US" dirty="0">
              <a:solidFill>
                <a:srgbClr val="2D2DB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</a:t>
                      </a:r>
                      <a:r>
                        <a:rPr lang="en-US" baseline="0" dirty="0" smtClean="0"/>
                        <a:t> 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04800" y="49530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multiplyList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30,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Factorial(n)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240306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962400" y="1371600"/>
            <a:ext cx="41910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product = 1;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(n &gt; 0) {</a:t>
            </a:r>
          </a:p>
          <a:p>
            <a:r>
              <a:rPr lang="en-US" dirty="0" smtClean="0"/>
              <a:t>		product *= n;</a:t>
            </a:r>
          </a:p>
          <a:p>
            <a:r>
              <a:rPr lang="en-US" dirty="0" smtClean="0"/>
              <a:t>		n -= 1;</a:t>
            </a:r>
          </a:p>
          <a:p>
            <a:r>
              <a:rPr lang="en-US" dirty="0" smtClean="0"/>
              <a:t>	}</a:t>
            </a:r>
          </a:p>
          <a:p>
            <a:r>
              <a:rPr lang="en-US" b="1" dirty="0" smtClean="0"/>
              <a:t>	return </a:t>
            </a:r>
            <a:r>
              <a:rPr lang="en-US" dirty="0" smtClean="0"/>
              <a:t>product;</a:t>
            </a:r>
          </a:p>
          <a:p>
            <a:r>
              <a:rPr lang="en-US" dirty="0" smtClean="0"/>
              <a:t> 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4038600"/>
            <a:ext cx="74676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static void </a:t>
            </a:r>
            <a:r>
              <a:rPr lang="en-US" dirty="0" smtClean="0"/>
              <a:t>main 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(true) {   // loop condition never false</a:t>
            </a:r>
          </a:p>
          <a:p>
            <a:r>
              <a:rPr lang="en-US" b="1" dirty="0" smtClean="0"/>
              <a:t>		</a:t>
            </a:r>
            <a:r>
              <a:rPr lang="en-US" b="1" dirty="0" err="1" smtClean="0"/>
              <a:t>int</a:t>
            </a:r>
            <a:r>
              <a:rPr lang="en-US" dirty="0" smtClean="0"/>
              <a:t> n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r>
              <a:rPr lang="en-US" b="1" dirty="0" smtClean="0"/>
              <a:t>		if</a:t>
            </a:r>
            <a:r>
              <a:rPr lang="en-US" dirty="0" smtClean="0"/>
              <a:t> (n &lt; 0)</a:t>
            </a:r>
          </a:p>
          <a:p>
            <a:r>
              <a:rPr lang="en-US" dirty="0" smtClean="0"/>
              <a:t>			</a:t>
            </a:r>
            <a:r>
              <a:rPr lang="en-US" b="1" dirty="0" smtClean="0"/>
              <a:t>break;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("factorial = " + factorial(n));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3276600"/>
            <a:ext cx="2362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1*2*3*…*n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Factorial(n)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of the first n numbers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209800"/>
            <a:ext cx="4267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1*2*3*…*n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9718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factorial(0)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81400" y="29718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34290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factorial(1)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1400" y="34290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00" y="34290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1*factorial(0)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38862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factorial(2)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81400" y="38862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2*1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86400" y="38862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2*factorial(1)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343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factorial(3)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1400" y="4343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3*2*1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6400" y="43434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3*factorial(2)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86000" y="48006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factorial(4)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581400" y="48006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4*3*2*1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86400" y="48006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4*factorial(3)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286000" y="52578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factorial(n)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581400" y="5257800"/>
            <a:ext cx="1752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n*n-1*…*1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486400" y="5257800"/>
            <a:ext cx="2590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= n*factorial(n-1)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Factorial(n)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9812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5000" y="19812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==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24384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n*factorial(n-1)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2438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&gt;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Factorial(n)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9812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5000" y="19812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</a:t>
            </a:r>
            <a:r>
              <a:rPr lang="en-US" smtClean="0"/>
              <a:t>==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24384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n*factorial(n-1)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2438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&gt;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2800" y="3429000"/>
            <a:ext cx="48006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b="1" dirty="0" smtClean="0"/>
              <a:t>	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Factorial(n)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9812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5000" y="19812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==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24384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n*factorial(n-1)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2438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&gt;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2800" y="3429000"/>
            <a:ext cx="4800600" cy="205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 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  <a:r>
              <a:rPr lang="en-US" b="1" dirty="0" smtClean="0"/>
              <a:t>	if</a:t>
            </a:r>
            <a:r>
              <a:rPr lang="en-US" dirty="0" smtClean="0"/>
              <a:t> (n == 0)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</a:t>
            </a:r>
            <a:r>
              <a:rPr lang="en-US" dirty="0" smtClean="0"/>
              <a:t> 1;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if </a:t>
            </a:r>
            <a:r>
              <a:rPr lang="en-US" dirty="0" smtClean="0"/>
              <a:t>(n &gt; 0)</a:t>
            </a:r>
            <a:r>
              <a:rPr lang="en-US" b="1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 </a:t>
            </a:r>
            <a:r>
              <a:rPr lang="en-US" dirty="0" smtClean="0"/>
              <a:t>n*factorial(n-1);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}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6800" y="3429000"/>
            <a:ext cx="1371600" cy="533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&lt; 0 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" y="4038600"/>
            <a:ext cx="2438400" cy="1143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must return something for all cases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352800" y="5638800"/>
            <a:ext cx="4800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Multiple return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rot="16200000" flipV="1">
            <a:off x="5086350" y="4972050"/>
            <a:ext cx="12192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0"/>
          </p:cNvCxnSpPr>
          <p:nvPr/>
        </p:nvCxnSpPr>
        <p:spPr>
          <a:xfrm rot="5400000" flipH="1" flipV="1">
            <a:off x="5505450" y="5276850"/>
            <a:ext cx="6096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352800" y="6172200"/>
            <a:ext cx="4800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 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Factorial(n)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9812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5000" y="19812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==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24384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n*factorial(n-1)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24384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&gt;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2800" y="3429000"/>
            <a:ext cx="48006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factorial(</a:t>
            </a:r>
            <a:r>
              <a:rPr lang="en-US" b="1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if</a:t>
            </a:r>
            <a:r>
              <a:rPr lang="en-US" dirty="0" smtClean="0"/>
              <a:t> (n == 0)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</a:t>
            </a:r>
            <a:r>
              <a:rPr lang="en-US" dirty="0" smtClean="0"/>
              <a:t> 1;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else if </a:t>
            </a:r>
            <a:r>
              <a:rPr lang="en-US" dirty="0" smtClean="0"/>
              <a:t>(n &lt; 0)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factorial(-n);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else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	return </a:t>
            </a:r>
            <a:r>
              <a:rPr lang="en-US" dirty="0" smtClean="0"/>
              <a:t>n*factorial(n-1);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}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038600"/>
            <a:ext cx="1905000" cy="533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 case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" y="4724400"/>
            <a:ext cx="1905000" cy="6858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Recursive Reduction Steps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09800" y="28956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factorial(n) = - factorial(n)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15000" y="2895600"/>
            <a:ext cx="1371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if n &lt; 0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9" idx="3"/>
          </p:cNvCxnSpPr>
          <p:nvPr/>
        </p:nvCxnSpPr>
        <p:spPr>
          <a:xfrm flipV="1">
            <a:off x="2438400" y="4267200"/>
            <a:ext cx="1828800" cy="38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</p:cNvCxnSpPr>
          <p:nvPr/>
        </p:nvCxnSpPr>
        <p:spPr>
          <a:xfrm flipV="1">
            <a:off x="2438400" y="4800600"/>
            <a:ext cx="18288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3"/>
          </p:cNvCxnSpPr>
          <p:nvPr/>
        </p:nvCxnSpPr>
        <p:spPr>
          <a:xfrm>
            <a:off x="2438400" y="5067300"/>
            <a:ext cx="18288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7241</TotalTime>
  <Words>1207</Words>
  <Application>Microsoft Office PowerPoint</Application>
  <PresentationFormat>On-screen Show (4:3)</PresentationFormat>
  <Paragraphs>448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Oriel</vt:lpstr>
      <vt:lpstr>Comp 110 Recursion</vt:lpstr>
      <vt:lpstr>Recursion</vt:lpstr>
      <vt:lpstr>Recursion</vt:lpstr>
      <vt:lpstr>Factorial(n)</vt:lpstr>
      <vt:lpstr>Defining Factorial(n)</vt:lpstr>
      <vt:lpstr>Defining Factorial(n)</vt:lpstr>
      <vt:lpstr>Implementing Factorial(n) (Edit)</vt:lpstr>
      <vt:lpstr>Implementing Factorial(n)</vt:lpstr>
      <vt:lpstr>Implementing Factorial(n)</vt:lpstr>
      <vt:lpstr>Recursive Methods</vt:lpstr>
      <vt:lpstr>General Form of a Recursive Method</vt:lpstr>
      <vt:lpstr>Recursion vs. Loops (Iteration)</vt:lpstr>
      <vt:lpstr>Tracing Recursive Calls</vt:lpstr>
      <vt:lpstr>Tracing Recursive Calls</vt:lpstr>
      <vt:lpstr>Tracing Recursive Calls</vt:lpstr>
      <vt:lpstr>Tracing Recursive Calls</vt:lpstr>
      <vt:lpstr>Recursion Pitfalls</vt:lpstr>
      <vt:lpstr>Recursion Pitfalls</vt:lpstr>
      <vt:lpstr>Recursive Functions with Multiple Parameters</vt:lpstr>
      <vt:lpstr>Recursive Functions with Multiple Parameters (Edit)</vt:lpstr>
      <vt:lpstr>Recursive Functions with Multiple Parameters (Edit)</vt:lpstr>
      <vt:lpstr>Defining power(base, exponent)</vt:lpstr>
      <vt:lpstr>Recursive Procedures: greet(n)</vt:lpstr>
      <vt:lpstr>Defining greet(n) (Edit)</vt:lpstr>
      <vt:lpstr>Defining greet(n)</vt:lpstr>
      <vt:lpstr>Defining greet(n)</vt:lpstr>
      <vt:lpstr>Implementing greet(n) (Edit)</vt:lpstr>
      <vt:lpstr>Implementing greet(n)</vt:lpstr>
      <vt:lpstr>List-based Recursion: multiplyList()</vt:lpstr>
      <vt:lpstr>List-based Recursion: multiplyList()</vt:lpstr>
      <vt:lpstr>Tracing multiplyList()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1089</cp:revision>
  <dcterms:created xsi:type="dcterms:W3CDTF">2006-08-16T00:00:00Z</dcterms:created>
  <dcterms:modified xsi:type="dcterms:W3CDTF">2011-11-28T17:32:19Z</dcterms:modified>
</cp:coreProperties>
</file>