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doc" ContentType="application/msword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7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9" r:id="rId12"/>
    <p:sldId id="271" r:id="rId13"/>
    <p:sldId id="317" r:id="rId14"/>
    <p:sldId id="270" r:id="rId15"/>
    <p:sldId id="272" r:id="rId16"/>
    <p:sldId id="273" r:id="rId17"/>
    <p:sldId id="274" r:id="rId18"/>
    <p:sldId id="315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316" r:id="rId28"/>
    <p:sldId id="320" r:id="rId29"/>
    <p:sldId id="287" r:id="rId30"/>
    <p:sldId id="322" r:id="rId31"/>
    <p:sldId id="326" r:id="rId32"/>
    <p:sldId id="327" r:id="rId33"/>
    <p:sldId id="328" r:id="rId34"/>
    <p:sldId id="329" r:id="rId35"/>
    <p:sldId id="330" r:id="rId36"/>
    <p:sldId id="331" r:id="rId37"/>
    <p:sldId id="332" r:id="rId38"/>
    <p:sldId id="333" r:id="rId39"/>
    <p:sldId id="325" r:id="rId40"/>
    <p:sldId id="323" r:id="rId41"/>
    <p:sldId id="334" r:id="rId42"/>
    <p:sldId id="335" r:id="rId43"/>
    <p:sldId id="284" r:id="rId44"/>
    <p:sldId id="285" r:id="rId45"/>
    <p:sldId id="286" r:id="rId46"/>
    <p:sldId id="288" r:id="rId47"/>
    <p:sldId id="289" r:id="rId48"/>
    <p:sldId id="290" r:id="rId49"/>
    <p:sldId id="293" r:id="rId50"/>
    <p:sldId id="295" r:id="rId51"/>
    <p:sldId id="296" r:id="rId52"/>
    <p:sldId id="297" r:id="rId53"/>
    <p:sldId id="298" r:id="rId54"/>
    <p:sldId id="299" r:id="rId55"/>
    <p:sldId id="336" r:id="rId56"/>
    <p:sldId id="300" r:id="rId57"/>
    <p:sldId id="337" r:id="rId58"/>
    <p:sldId id="301" r:id="rId59"/>
    <p:sldId id="338" r:id="rId60"/>
    <p:sldId id="302" r:id="rId61"/>
    <p:sldId id="303" r:id="rId62"/>
    <p:sldId id="304" r:id="rId63"/>
    <p:sldId id="305" r:id="rId64"/>
    <p:sldId id="306" r:id="rId65"/>
    <p:sldId id="307" r:id="rId66"/>
    <p:sldId id="308" r:id="rId67"/>
    <p:sldId id="309" r:id="rId68"/>
    <p:sldId id="310" r:id="rId69"/>
    <p:sldId id="311" r:id="rId70"/>
    <p:sldId id="312" r:id="rId71"/>
    <p:sldId id="313" r:id="rId72"/>
    <p:sldId id="314" r:id="rId7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605" autoAdjust="0"/>
    <p:restoredTop sz="94660" autoAdjust="0"/>
  </p:normalViewPr>
  <p:slideViewPr>
    <p:cSldViewPr>
      <p:cViewPr varScale="1">
        <p:scale>
          <a:sx n="92" d="100"/>
          <a:sy n="92" d="100"/>
        </p:scale>
        <p:origin x="-108" y="-33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image" Target="../media/image1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25BFCD-1A9F-4E04-964F-3BE1AA8E8FD6}" type="datetimeFigureOut">
              <a:rPr lang="en-US" smtClean="0"/>
              <a:pPr/>
              <a:t>9/12/2011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C1EB67-F149-44AB-8268-6FBAA37BC8D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9/12/2011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8200" y="6191451"/>
            <a:ext cx="585216" cy="525018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9/12/2011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8200" y="6191451"/>
            <a:ext cx="585216" cy="525018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95400"/>
            <a:ext cx="7924800" cy="51785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>
          <a:xfrm>
            <a:off x="8458200" y="6191451"/>
            <a:ext cx="585216" cy="525018"/>
          </a:xfrm>
          <a:prstGeom prst="rect">
            <a:avLst/>
          </a:prstGeom>
        </p:spPr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9/12/2011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9/12/2011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58200" y="6191451"/>
            <a:ext cx="585216" cy="525018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9/12/2011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458200" y="6191451"/>
            <a:ext cx="585216" cy="525018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rtlCol="0"/>
          <a:lstStyle/>
          <a:p>
            <a:fld id="{1D8BD707-D9CF-40AE-B4C6-C98DA3205C09}" type="datetimeFigureOut">
              <a:rPr lang="en-US" smtClean="0"/>
              <a:pPr/>
              <a:t>9/12/2011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>
          <a:xfrm>
            <a:off x="8458200" y="6191451"/>
            <a:ext cx="585216" cy="525018"/>
          </a:xfrm>
          <a:prstGeom prst="rect">
            <a:avLst/>
          </a:prstGeom>
        </p:spPr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9/12/2011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458200" y="6191451"/>
            <a:ext cx="585216" cy="525018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rtlCol="0"/>
          <a:lstStyle/>
          <a:p>
            <a:fld id="{1D8BD707-D9CF-40AE-B4C6-C98DA3205C09}" type="datetimeFigureOut">
              <a:rPr lang="en-US" smtClean="0"/>
              <a:pPr/>
              <a:t>9/12/2011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>
          <a:xfrm>
            <a:off x="8458200" y="6191451"/>
            <a:ext cx="585216" cy="525018"/>
          </a:xfrm>
          <a:prstGeom prst="rect">
            <a:avLst/>
          </a:prstGeom>
        </p:spPr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rtlCol="0"/>
          <a:lstStyle/>
          <a:p>
            <a:fld id="{1D8BD707-D9CF-40AE-B4C6-C98DA3205C09}" type="datetimeFigureOut">
              <a:rPr lang="en-US" smtClean="0"/>
              <a:pPr/>
              <a:t>9/12/2011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>
          <a:xfrm>
            <a:off x="8458200" y="6191451"/>
            <a:ext cx="585216" cy="525018"/>
          </a:xfrm>
          <a:prstGeom prst="rect">
            <a:avLst/>
          </a:prstGeom>
        </p:spPr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24800" cy="792162"/>
          </a:xfrm>
          <a:prstGeom prst="rect">
            <a:avLst/>
          </a:prstGeom>
        </p:spPr>
        <p:txBody>
          <a:bodyPr vert="horz" anchor="ctr" anchorCtr="1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95400"/>
            <a:ext cx="7924800" cy="51785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483194" y="6172200"/>
            <a:ext cx="526694" cy="552651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000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8458200" y="6260068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5B77D36F-9883-46BD-B382-AD309B12512B}" type="slidenum">
              <a:rPr lang="en-US" smtClean="0">
                <a:solidFill>
                  <a:schemeClr val="bg1"/>
                </a:solidFill>
              </a:rPr>
              <a:pPr algn="ctr"/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4.bin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6.bin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Word_97_-_2003_Document1.doc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7.bin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2514600"/>
            <a:ext cx="6172200" cy="1894362"/>
          </a:xfrm>
        </p:spPr>
        <p:txBody>
          <a:bodyPr/>
          <a:lstStyle/>
          <a:p>
            <a:pPr algn="ctr"/>
            <a:r>
              <a:rPr lang="en-US" dirty="0" smtClean="0"/>
              <a:t>Comp 110</a:t>
            </a:r>
            <a:br>
              <a:rPr lang="en-US" dirty="0" smtClean="0"/>
            </a:br>
            <a:r>
              <a:rPr lang="en-US" dirty="0" smtClean="0"/>
              <a:t>State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5257800"/>
            <a:ext cx="6172200" cy="1117122"/>
          </a:xfrm>
        </p:spPr>
        <p:txBody>
          <a:bodyPr/>
          <a:lstStyle/>
          <a:p>
            <a:pPr algn="just"/>
            <a:r>
              <a:rPr lang="en-US" dirty="0" smtClean="0"/>
              <a:t>Instructor: </a:t>
            </a:r>
            <a:r>
              <a:rPr lang="en-US" dirty="0" smtClean="0"/>
              <a:t>Jason Carter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Accessing Instance Variables via Public Methods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28600" y="1219200"/>
            <a:ext cx="8305800" cy="2819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04800" y="1295400"/>
            <a:ext cx="3505200" cy="381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ABMISpreadsheet</a:t>
            </a:r>
            <a:r>
              <a:rPr lang="en-US" dirty="0" smtClean="0"/>
              <a:t> Instance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219200" y="2133600"/>
            <a:ext cx="1371600" cy="4572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weight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495800" y="2133600"/>
            <a:ext cx="1371600" cy="4572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height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81000" y="3429000"/>
            <a:ext cx="1447800" cy="457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getWeight</a:t>
            </a:r>
            <a:r>
              <a:rPr lang="en-US" dirty="0" smtClean="0"/>
              <a:t>()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981200" y="3429000"/>
            <a:ext cx="1447800" cy="457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setWeight</a:t>
            </a:r>
            <a:r>
              <a:rPr lang="en-US" dirty="0" smtClean="0"/>
              <a:t>()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3657600" y="3429000"/>
            <a:ext cx="1447800" cy="457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getHeight</a:t>
            </a:r>
            <a:r>
              <a:rPr lang="en-US" dirty="0" smtClean="0"/>
              <a:t>()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257800" y="3429000"/>
            <a:ext cx="1447800" cy="457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setHeight</a:t>
            </a:r>
            <a:r>
              <a:rPr lang="en-US" dirty="0" smtClean="0"/>
              <a:t>()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6934200" y="3429000"/>
            <a:ext cx="1447800" cy="457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getBMI</a:t>
            </a:r>
            <a:r>
              <a:rPr lang="en-US" dirty="0" smtClean="0"/>
              <a:t>()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228600" y="5638800"/>
            <a:ext cx="82296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ObjectEditor</a:t>
            </a:r>
            <a:endParaRPr lang="en-US" dirty="0"/>
          </a:p>
        </p:txBody>
      </p:sp>
      <p:cxnSp>
        <p:nvCxnSpPr>
          <p:cNvPr id="16" name="Straight Arrow Connector 15"/>
          <p:cNvCxnSpPr/>
          <p:nvPr/>
        </p:nvCxnSpPr>
        <p:spPr>
          <a:xfrm rot="5400000" flipH="1" flipV="1">
            <a:off x="-38894" y="4762500"/>
            <a:ext cx="16002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rot="5400000" flipH="1" flipV="1">
            <a:off x="723900" y="2705100"/>
            <a:ext cx="685800" cy="609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rot="5400000">
            <a:off x="1181100" y="2705100"/>
            <a:ext cx="685800" cy="609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rot="5400000">
            <a:off x="418306" y="4762500"/>
            <a:ext cx="16002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152400" y="41148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calls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2286000" y="27432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writes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1143000" y="50292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weight</a:t>
            </a:r>
            <a:endParaRPr lang="en-US" dirty="0"/>
          </a:p>
        </p:txBody>
      </p:sp>
      <p:cxnSp>
        <p:nvCxnSpPr>
          <p:cNvPr id="29" name="Straight Arrow Connector 28"/>
          <p:cNvCxnSpPr/>
          <p:nvPr/>
        </p:nvCxnSpPr>
        <p:spPr>
          <a:xfrm rot="5400000" flipH="1" flipV="1">
            <a:off x="3238500" y="4762500"/>
            <a:ext cx="16002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rot="5400000" flipH="1" flipV="1">
            <a:off x="4001294" y="2705100"/>
            <a:ext cx="685800" cy="609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rot="5400000">
            <a:off x="4458494" y="2705100"/>
            <a:ext cx="685800" cy="609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rot="5400000">
            <a:off x="3695700" y="4762500"/>
            <a:ext cx="16002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3429000" y="41148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calls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3657600" y="2743200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reads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4496594" y="5040868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height</a:t>
            </a:r>
            <a:endParaRPr lang="en-US" dirty="0"/>
          </a:p>
        </p:txBody>
      </p:sp>
      <p:cxnSp>
        <p:nvCxnSpPr>
          <p:cNvPr id="36" name="Straight Arrow Connector 35"/>
          <p:cNvCxnSpPr/>
          <p:nvPr/>
        </p:nvCxnSpPr>
        <p:spPr>
          <a:xfrm rot="5400000" flipH="1" flipV="1">
            <a:off x="1715294" y="4761706"/>
            <a:ext cx="16002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1905000" y="41148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calls</a:t>
            </a:r>
            <a:endParaRPr lang="en-US" dirty="0"/>
          </a:p>
        </p:txBody>
      </p:sp>
      <p:cxnSp>
        <p:nvCxnSpPr>
          <p:cNvPr id="38" name="Straight Arrow Connector 37"/>
          <p:cNvCxnSpPr/>
          <p:nvPr/>
        </p:nvCxnSpPr>
        <p:spPr>
          <a:xfrm rot="16200000" flipV="1">
            <a:off x="2019300" y="2705100"/>
            <a:ext cx="685800" cy="609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381000" y="2743200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reads</a:t>
            </a:r>
            <a:endParaRPr lang="en-US" dirty="0"/>
          </a:p>
        </p:txBody>
      </p:sp>
      <p:sp>
        <p:nvSpPr>
          <p:cNvPr id="43" name="TextBox 42"/>
          <p:cNvSpPr txBox="1"/>
          <p:nvPr/>
        </p:nvSpPr>
        <p:spPr>
          <a:xfrm>
            <a:off x="5562600" y="2743201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writes</a:t>
            </a:r>
            <a:endParaRPr lang="en-US" dirty="0"/>
          </a:p>
        </p:txBody>
      </p:sp>
      <p:cxnSp>
        <p:nvCxnSpPr>
          <p:cNvPr id="44" name="Straight Arrow Connector 43"/>
          <p:cNvCxnSpPr/>
          <p:nvPr/>
        </p:nvCxnSpPr>
        <p:spPr>
          <a:xfrm rot="5400000" flipH="1" flipV="1">
            <a:off x="4991894" y="4761707"/>
            <a:ext cx="16002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5181600" y="4114801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calls</a:t>
            </a:r>
            <a:endParaRPr lang="en-US" dirty="0"/>
          </a:p>
        </p:txBody>
      </p:sp>
      <p:cxnSp>
        <p:nvCxnSpPr>
          <p:cNvPr id="46" name="Straight Arrow Connector 45"/>
          <p:cNvCxnSpPr/>
          <p:nvPr/>
        </p:nvCxnSpPr>
        <p:spPr>
          <a:xfrm rot="16200000" flipV="1">
            <a:off x="5295900" y="2705101"/>
            <a:ext cx="685800" cy="609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2514600" y="4572000"/>
            <a:ext cx="91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new weight</a:t>
            </a:r>
            <a:endParaRPr lang="en-US" dirty="0"/>
          </a:p>
        </p:txBody>
      </p:sp>
      <p:sp>
        <p:nvSpPr>
          <p:cNvPr id="48" name="TextBox 47"/>
          <p:cNvSpPr txBox="1"/>
          <p:nvPr/>
        </p:nvSpPr>
        <p:spPr>
          <a:xfrm>
            <a:off x="5791200" y="4572000"/>
            <a:ext cx="91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new height</a:t>
            </a:r>
            <a:endParaRPr lang="en-US" dirty="0"/>
          </a:p>
        </p:txBody>
      </p:sp>
      <p:cxnSp>
        <p:nvCxnSpPr>
          <p:cNvPr id="49" name="Straight Arrow Connector 48"/>
          <p:cNvCxnSpPr/>
          <p:nvPr/>
        </p:nvCxnSpPr>
        <p:spPr>
          <a:xfrm rot="10800000">
            <a:off x="2667000" y="2362200"/>
            <a:ext cx="4953000" cy="990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 rot="10800000">
            <a:off x="5943600" y="2362200"/>
            <a:ext cx="1676400" cy="990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7391400" y="2971800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reads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26" grpId="0"/>
      <p:bldP spid="27" grpId="0"/>
      <p:bldP spid="28" grpId="0"/>
      <p:bldP spid="33" grpId="0"/>
      <p:bldP spid="34" grpId="0"/>
      <p:bldP spid="35" grpId="0"/>
      <p:bldP spid="37" grpId="0"/>
      <p:bldP spid="42" grpId="0"/>
      <p:bldP spid="43" grpId="0"/>
      <p:bldP spid="45" grpId="0"/>
      <p:bldP spid="47" grpId="0"/>
      <p:bldP spid="48" grpId="0"/>
      <p:bldP spid="5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Coding Getter and Setter Methods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28600" y="1219200"/>
            <a:ext cx="8305800" cy="2819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04800" y="1295400"/>
            <a:ext cx="3505200" cy="381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ABMISpreadsheet</a:t>
            </a:r>
            <a:r>
              <a:rPr lang="en-US" dirty="0" smtClean="0"/>
              <a:t> Instance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219200" y="2133600"/>
            <a:ext cx="1371600" cy="4572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weight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81000" y="3429000"/>
            <a:ext cx="1447800" cy="457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getWeight</a:t>
            </a:r>
            <a:r>
              <a:rPr lang="en-US" dirty="0" smtClean="0"/>
              <a:t>()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981200" y="3429000"/>
            <a:ext cx="1447800" cy="457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setWeight</a:t>
            </a:r>
            <a:r>
              <a:rPr lang="en-US" dirty="0" smtClean="0"/>
              <a:t>()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228600" y="5638800"/>
            <a:ext cx="82296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ObjectEditor</a:t>
            </a:r>
            <a:endParaRPr lang="en-US" dirty="0"/>
          </a:p>
        </p:txBody>
      </p:sp>
      <p:cxnSp>
        <p:nvCxnSpPr>
          <p:cNvPr id="16" name="Straight Arrow Connector 15"/>
          <p:cNvCxnSpPr/>
          <p:nvPr/>
        </p:nvCxnSpPr>
        <p:spPr>
          <a:xfrm rot="5400000" flipH="1" flipV="1">
            <a:off x="-38894" y="4762500"/>
            <a:ext cx="16002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rot="5400000" flipH="1" flipV="1">
            <a:off x="723900" y="2705100"/>
            <a:ext cx="685800" cy="609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rot="5400000">
            <a:off x="1181100" y="2705100"/>
            <a:ext cx="685800" cy="609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rot="5400000">
            <a:off x="418306" y="4762500"/>
            <a:ext cx="16002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152400" y="41148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calls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2286000" y="27432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writes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1143000" y="50292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weight</a:t>
            </a:r>
            <a:endParaRPr lang="en-US" dirty="0"/>
          </a:p>
        </p:txBody>
      </p:sp>
      <p:cxnSp>
        <p:nvCxnSpPr>
          <p:cNvPr id="36" name="Straight Arrow Connector 35"/>
          <p:cNvCxnSpPr/>
          <p:nvPr/>
        </p:nvCxnSpPr>
        <p:spPr>
          <a:xfrm rot="5400000" flipH="1" flipV="1">
            <a:off x="1715294" y="4761706"/>
            <a:ext cx="16002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1905000" y="41148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calls</a:t>
            </a:r>
            <a:endParaRPr lang="en-US" dirty="0"/>
          </a:p>
        </p:txBody>
      </p:sp>
      <p:cxnSp>
        <p:nvCxnSpPr>
          <p:cNvPr id="38" name="Straight Arrow Connector 37"/>
          <p:cNvCxnSpPr/>
          <p:nvPr/>
        </p:nvCxnSpPr>
        <p:spPr>
          <a:xfrm rot="16200000" flipV="1">
            <a:off x="2019300" y="2705100"/>
            <a:ext cx="685800" cy="609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381000" y="2743200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reads</a:t>
            </a:r>
            <a:endParaRPr lang="en-US" dirty="0"/>
          </a:p>
        </p:txBody>
      </p:sp>
      <p:sp>
        <p:nvSpPr>
          <p:cNvPr id="47" name="TextBox 46"/>
          <p:cNvSpPr txBox="1"/>
          <p:nvPr/>
        </p:nvSpPr>
        <p:spPr>
          <a:xfrm>
            <a:off x="2514600" y="4572000"/>
            <a:ext cx="91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new weight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Function vs. Procedure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371600" y="5638800"/>
            <a:ext cx="2057400" cy="6096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procedure: deposit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5257800" y="5638800"/>
            <a:ext cx="2057400" cy="6096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function: withdraw</a:t>
            </a:r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1371600" y="1371600"/>
            <a:ext cx="2133600" cy="4038600"/>
            <a:chOff x="1371600" y="1371600"/>
            <a:chExt cx="2133600" cy="4038600"/>
          </a:xfrm>
        </p:grpSpPr>
        <p:graphicFrame>
          <p:nvGraphicFramePr>
            <p:cNvPr id="3076" name="Object 4"/>
            <p:cNvGraphicFramePr>
              <a:graphicFrameLocks noChangeAspect="1"/>
            </p:cNvGraphicFramePr>
            <p:nvPr/>
          </p:nvGraphicFramePr>
          <p:xfrm>
            <a:off x="1371600" y="1371600"/>
            <a:ext cx="2133600" cy="4038600"/>
          </p:xfrm>
          <a:graphic>
            <a:graphicData uri="http://schemas.openxmlformats.org/presentationml/2006/ole">
              <p:oleObj spid="_x0000_s3076" name="Clip" r:id="rId3" imgW="1609920" imgH="3431160" progId="">
                <p:embed/>
              </p:oleObj>
            </a:graphicData>
          </a:graphic>
        </p:graphicFrame>
        <p:graphicFrame>
          <p:nvGraphicFramePr>
            <p:cNvPr id="3077" name="Object 5"/>
            <p:cNvGraphicFramePr>
              <a:graphicFrameLocks noChangeAspect="1"/>
            </p:cNvGraphicFramePr>
            <p:nvPr/>
          </p:nvGraphicFramePr>
          <p:xfrm>
            <a:off x="3048000" y="3200400"/>
            <a:ext cx="304800" cy="106363"/>
          </p:xfrm>
          <a:graphic>
            <a:graphicData uri="http://schemas.openxmlformats.org/presentationml/2006/ole">
              <p:oleObj spid="_x0000_s3077" name="Clip" r:id="rId4" imgW="1268640" imgH="446760" progId="">
                <p:embed/>
              </p:oleObj>
            </a:graphicData>
          </a:graphic>
        </p:graphicFrame>
      </p:grpSp>
      <p:grpSp>
        <p:nvGrpSpPr>
          <p:cNvPr id="14" name="Group 13"/>
          <p:cNvGrpSpPr/>
          <p:nvPr/>
        </p:nvGrpSpPr>
        <p:grpSpPr>
          <a:xfrm>
            <a:off x="5257800" y="1371600"/>
            <a:ext cx="2133600" cy="4038600"/>
            <a:chOff x="3048000" y="1371600"/>
            <a:chExt cx="2133600" cy="4038600"/>
          </a:xfrm>
        </p:grpSpPr>
        <p:graphicFrame>
          <p:nvGraphicFramePr>
            <p:cNvPr id="15" name="Object 4"/>
            <p:cNvGraphicFramePr>
              <a:graphicFrameLocks noChangeAspect="1"/>
            </p:cNvGraphicFramePr>
            <p:nvPr/>
          </p:nvGraphicFramePr>
          <p:xfrm>
            <a:off x="3048000" y="1371600"/>
            <a:ext cx="2133600" cy="4038600"/>
          </p:xfrm>
          <a:graphic>
            <a:graphicData uri="http://schemas.openxmlformats.org/presentationml/2006/ole">
              <p:oleObj spid="_x0000_s3078" name="Clip" r:id="rId5" imgW="1609920" imgH="3431160" progId="">
                <p:embed/>
              </p:oleObj>
            </a:graphicData>
          </a:graphic>
        </p:graphicFrame>
        <p:graphicFrame>
          <p:nvGraphicFramePr>
            <p:cNvPr id="16" name="Object 5"/>
            <p:cNvGraphicFramePr>
              <a:graphicFrameLocks noChangeAspect="1"/>
            </p:cNvGraphicFramePr>
            <p:nvPr/>
          </p:nvGraphicFramePr>
          <p:xfrm>
            <a:off x="4724400" y="3200400"/>
            <a:ext cx="304800" cy="106363"/>
          </p:xfrm>
          <a:graphic>
            <a:graphicData uri="http://schemas.openxmlformats.org/presentationml/2006/ole">
              <p:oleObj spid="_x0000_s3079" name="Clip" r:id="rId6" imgW="1268640" imgH="446760" progId="">
                <p:embed/>
              </p:oleObj>
            </a:graphicData>
          </a:graphic>
        </p:graphicFrame>
      </p:grpSp>
      <p:sp>
        <p:nvSpPr>
          <p:cNvPr id="18" name="Right Arrow 17"/>
          <p:cNvSpPr/>
          <p:nvPr/>
        </p:nvSpPr>
        <p:spPr>
          <a:xfrm rot="19451751">
            <a:off x="2917574" y="2860575"/>
            <a:ext cx="475114" cy="228600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ight Arrow 18"/>
          <p:cNvSpPr/>
          <p:nvPr/>
        </p:nvSpPr>
        <p:spPr>
          <a:xfrm rot="8698390">
            <a:off x="6728178" y="2858846"/>
            <a:ext cx="475114" cy="228600"/>
          </a:xfrm>
          <a:prstGeom prst="righ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75"/>
                                      </p:to>
                                    </p:set>
                                    <p:animEffect filter="image" prLst="opacity: 0.75">
                                      <p:cBhvr rctx="IE">
                                        <p:cTn id="9" dur="indefinite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1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75"/>
                                      </p:to>
                                    </p:set>
                                    <p:animEffect filter="image" prLst="opacity: 0.75">
                                      <p:cBhvr rctx="IE">
                                        <p:cTn id="22" dur="indefinite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8" grpId="0" animBg="1"/>
      <p:bldP spid="19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Coding Getter and Setter Methods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28600" y="1219200"/>
            <a:ext cx="8305800" cy="2819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04800" y="1295400"/>
            <a:ext cx="3505200" cy="381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ABMISpreadsheet</a:t>
            </a:r>
            <a:r>
              <a:rPr lang="en-US" dirty="0" smtClean="0"/>
              <a:t> Instance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219200" y="2133600"/>
            <a:ext cx="1371600" cy="4572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weight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81000" y="3429000"/>
            <a:ext cx="1447800" cy="457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getWeight</a:t>
            </a:r>
            <a:r>
              <a:rPr lang="en-US" dirty="0" smtClean="0"/>
              <a:t>()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981200" y="3429000"/>
            <a:ext cx="1447800" cy="457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setWeight</a:t>
            </a:r>
            <a:r>
              <a:rPr lang="en-US" dirty="0" smtClean="0"/>
              <a:t>()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228600" y="5638800"/>
            <a:ext cx="82296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ObjectEditor</a:t>
            </a:r>
            <a:endParaRPr lang="en-US" dirty="0"/>
          </a:p>
        </p:txBody>
      </p:sp>
      <p:cxnSp>
        <p:nvCxnSpPr>
          <p:cNvPr id="16" name="Straight Arrow Connector 15"/>
          <p:cNvCxnSpPr/>
          <p:nvPr/>
        </p:nvCxnSpPr>
        <p:spPr>
          <a:xfrm rot="5400000" flipH="1" flipV="1">
            <a:off x="-38894" y="4762500"/>
            <a:ext cx="16002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rot="5400000" flipH="1" flipV="1">
            <a:off x="723900" y="2705100"/>
            <a:ext cx="685800" cy="609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rot="5400000">
            <a:off x="1181100" y="2705100"/>
            <a:ext cx="685800" cy="609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rot="5400000">
            <a:off x="418306" y="4762500"/>
            <a:ext cx="16002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152400" y="41148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calls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2286000" y="27432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writes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1143000" y="50292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weight</a:t>
            </a:r>
            <a:endParaRPr lang="en-US" dirty="0"/>
          </a:p>
        </p:txBody>
      </p:sp>
      <p:cxnSp>
        <p:nvCxnSpPr>
          <p:cNvPr id="36" name="Straight Arrow Connector 35"/>
          <p:cNvCxnSpPr/>
          <p:nvPr/>
        </p:nvCxnSpPr>
        <p:spPr>
          <a:xfrm rot="5400000" flipH="1" flipV="1">
            <a:off x="1715294" y="4761706"/>
            <a:ext cx="16002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1905000" y="41148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calls</a:t>
            </a:r>
            <a:endParaRPr lang="en-US" dirty="0"/>
          </a:p>
        </p:txBody>
      </p:sp>
      <p:cxnSp>
        <p:nvCxnSpPr>
          <p:cNvPr id="38" name="Straight Arrow Connector 37"/>
          <p:cNvCxnSpPr/>
          <p:nvPr/>
        </p:nvCxnSpPr>
        <p:spPr>
          <a:xfrm rot="16200000" flipV="1">
            <a:off x="2019300" y="2705100"/>
            <a:ext cx="685800" cy="609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381000" y="2743200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reads</a:t>
            </a:r>
            <a:endParaRPr lang="en-US" dirty="0"/>
          </a:p>
        </p:txBody>
      </p:sp>
      <p:sp>
        <p:nvSpPr>
          <p:cNvPr id="47" name="TextBox 46"/>
          <p:cNvSpPr txBox="1"/>
          <p:nvPr/>
        </p:nvSpPr>
        <p:spPr>
          <a:xfrm>
            <a:off x="2514600" y="4572000"/>
            <a:ext cx="91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new weight</a:t>
            </a: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4191000" y="1371600"/>
            <a:ext cx="4114800" cy="1219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 dirty="0" smtClean="0"/>
              <a:t>public double </a:t>
            </a:r>
            <a:r>
              <a:rPr lang="en-US" sz="1600" dirty="0" err="1" smtClean="0"/>
              <a:t>getWeight</a:t>
            </a:r>
            <a:r>
              <a:rPr lang="en-US" sz="1600" dirty="0" smtClean="0"/>
              <a:t>()</a:t>
            </a:r>
          </a:p>
          <a:p>
            <a:r>
              <a:rPr lang="en-US" sz="1600" dirty="0" smtClean="0"/>
              <a:t>{</a:t>
            </a:r>
          </a:p>
          <a:p>
            <a:r>
              <a:rPr lang="en-US" sz="1600" dirty="0" smtClean="0"/>
              <a:t>    return weight;</a:t>
            </a:r>
          </a:p>
          <a:p>
            <a:r>
              <a:rPr lang="en-US" sz="1600" dirty="0" smtClean="0"/>
              <a:t>}</a:t>
            </a:r>
            <a:endParaRPr lang="en-US" sz="1600" dirty="0"/>
          </a:p>
        </p:txBody>
      </p:sp>
      <p:sp>
        <p:nvSpPr>
          <p:cNvPr id="22" name="Rectangle 21"/>
          <p:cNvSpPr/>
          <p:nvPr/>
        </p:nvSpPr>
        <p:spPr>
          <a:xfrm>
            <a:off x="4191000" y="2667000"/>
            <a:ext cx="4114800" cy="1219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 dirty="0" smtClean="0"/>
              <a:t>public void </a:t>
            </a:r>
            <a:r>
              <a:rPr lang="en-US" sz="1600" dirty="0" err="1" smtClean="0"/>
              <a:t>setWeight</a:t>
            </a:r>
            <a:r>
              <a:rPr lang="en-US" sz="1600" dirty="0" smtClean="0"/>
              <a:t>(double </a:t>
            </a:r>
            <a:r>
              <a:rPr lang="en-US" sz="1600" dirty="0" err="1" smtClean="0"/>
              <a:t>newWeight</a:t>
            </a:r>
            <a:r>
              <a:rPr lang="en-US" sz="1600" dirty="0" smtClean="0"/>
              <a:t>)</a:t>
            </a:r>
          </a:p>
          <a:p>
            <a:r>
              <a:rPr lang="en-US" sz="1600" dirty="0" smtClean="0"/>
              <a:t>{</a:t>
            </a:r>
          </a:p>
          <a:p>
            <a:r>
              <a:rPr lang="en-US" sz="1600" dirty="0" smtClean="0"/>
              <a:t>    weight = </a:t>
            </a:r>
            <a:r>
              <a:rPr lang="en-US" sz="1600" dirty="0" err="1" smtClean="0"/>
              <a:t>newWeight</a:t>
            </a:r>
            <a:r>
              <a:rPr lang="en-US" sz="1600" dirty="0" smtClean="0"/>
              <a:t>;</a:t>
            </a:r>
          </a:p>
          <a:p>
            <a:r>
              <a:rPr lang="en-US" sz="1600" dirty="0" smtClean="0"/>
              <a:t>}</a:t>
            </a:r>
            <a:endParaRPr lang="en-US" sz="1600" dirty="0"/>
          </a:p>
        </p:txBody>
      </p:sp>
      <p:sp>
        <p:nvSpPr>
          <p:cNvPr id="24" name="Rectangle 23"/>
          <p:cNvSpPr/>
          <p:nvPr/>
        </p:nvSpPr>
        <p:spPr>
          <a:xfrm>
            <a:off x="4191000" y="4191000"/>
            <a:ext cx="1905000" cy="6096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procedure – returns nothing</a:t>
            </a:r>
          </a:p>
        </p:txBody>
      </p:sp>
      <p:sp>
        <p:nvSpPr>
          <p:cNvPr id="25" name="Rectangle 24"/>
          <p:cNvSpPr/>
          <p:nvPr/>
        </p:nvSpPr>
        <p:spPr>
          <a:xfrm>
            <a:off x="6400800" y="4191000"/>
            <a:ext cx="1905000" cy="609600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function</a:t>
            </a:r>
            <a:endParaRPr lang="en-US" dirty="0"/>
          </a:p>
        </p:txBody>
      </p:sp>
      <p:cxnSp>
        <p:nvCxnSpPr>
          <p:cNvPr id="29" name="Straight Arrow Connector 28"/>
          <p:cNvCxnSpPr>
            <a:stCxn id="24" idx="0"/>
            <a:endCxn id="41" idx="2"/>
          </p:cNvCxnSpPr>
          <p:nvPr/>
        </p:nvCxnSpPr>
        <p:spPr>
          <a:xfrm rot="16200000" flipV="1">
            <a:off x="4591050" y="3638550"/>
            <a:ext cx="1066800" cy="381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cxnSp>
      <p:cxnSp>
        <p:nvCxnSpPr>
          <p:cNvPr id="31" name="Straight Arrow Connector 30"/>
          <p:cNvCxnSpPr>
            <a:stCxn id="25" idx="0"/>
            <a:endCxn id="44" idx="2"/>
          </p:cNvCxnSpPr>
          <p:nvPr/>
        </p:nvCxnSpPr>
        <p:spPr>
          <a:xfrm rot="16200000" flipV="1">
            <a:off x="5105400" y="1943100"/>
            <a:ext cx="2362200" cy="2133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cxnSp>
      <p:sp>
        <p:nvSpPr>
          <p:cNvPr id="41" name="Rectangle 40"/>
          <p:cNvSpPr/>
          <p:nvPr/>
        </p:nvSpPr>
        <p:spPr>
          <a:xfrm>
            <a:off x="4800600" y="2743200"/>
            <a:ext cx="609600" cy="381000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4876800" y="1447800"/>
            <a:ext cx="685800" cy="381000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41" grpId="0" animBg="1"/>
      <p:bldP spid="4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Getter and Setter Methods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57200" y="1066800"/>
            <a:ext cx="6019800" cy="5486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spcBef>
                <a:spcPct val="0"/>
              </a:spcBef>
            </a:pPr>
            <a:r>
              <a:rPr lang="en-US" b="1" dirty="0" smtClean="0">
                <a:solidFill>
                  <a:schemeClr val="tx1"/>
                </a:solidFill>
              </a:rPr>
              <a:t>public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b="1" dirty="0" smtClean="0">
                <a:solidFill>
                  <a:schemeClr val="tx1"/>
                </a:solidFill>
              </a:rPr>
              <a:t>class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ABMISpreadsheet</a:t>
            </a:r>
            <a:r>
              <a:rPr lang="en-US" dirty="0" smtClean="0">
                <a:solidFill>
                  <a:schemeClr val="tx1"/>
                </a:solidFill>
              </a:rPr>
              <a:t> {</a:t>
            </a:r>
          </a:p>
          <a:p>
            <a:pPr>
              <a:spcBef>
                <a:spcPct val="0"/>
              </a:spcBef>
            </a:pPr>
            <a:r>
              <a:rPr lang="en-US" dirty="0" smtClean="0">
                <a:solidFill>
                  <a:schemeClr val="tx1"/>
                </a:solidFill>
              </a:rPr>
              <a:t>	</a:t>
            </a:r>
            <a:r>
              <a:rPr lang="en-US" b="1" dirty="0" smtClean="0">
                <a:solidFill>
                  <a:schemeClr val="tx1"/>
                </a:solidFill>
              </a:rPr>
              <a:t>double</a:t>
            </a:r>
            <a:r>
              <a:rPr lang="en-US" dirty="0" smtClean="0">
                <a:solidFill>
                  <a:schemeClr val="tx1"/>
                </a:solidFill>
              </a:rPr>
              <a:t> height;</a:t>
            </a:r>
          </a:p>
          <a:p>
            <a:pPr>
              <a:spcBef>
                <a:spcPct val="0"/>
              </a:spcBef>
            </a:pPr>
            <a:r>
              <a:rPr lang="en-US" dirty="0" smtClean="0">
                <a:solidFill>
                  <a:schemeClr val="tx1"/>
                </a:solidFill>
              </a:rPr>
              <a:t>	</a:t>
            </a:r>
            <a:r>
              <a:rPr lang="en-US" b="1" dirty="0" smtClean="0">
                <a:solidFill>
                  <a:schemeClr val="tx1"/>
                </a:solidFill>
              </a:rPr>
              <a:t>public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b="1" dirty="0" smtClean="0">
                <a:solidFill>
                  <a:schemeClr val="tx1"/>
                </a:solidFill>
              </a:rPr>
              <a:t>double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getHeight</a:t>
            </a:r>
            <a:r>
              <a:rPr lang="en-US" dirty="0" smtClean="0">
                <a:solidFill>
                  <a:schemeClr val="tx1"/>
                </a:solidFill>
              </a:rPr>
              <a:t>() {</a:t>
            </a:r>
          </a:p>
          <a:p>
            <a:pPr>
              <a:spcBef>
                <a:spcPct val="0"/>
              </a:spcBef>
            </a:pPr>
            <a:r>
              <a:rPr lang="en-US" dirty="0" smtClean="0">
                <a:solidFill>
                  <a:schemeClr val="tx1"/>
                </a:solidFill>
              </a:rPr>
              <a:t>		</a:t>
            </a:r>
            <a:r>
              <a:rPr lang="en-US" b="1" dirty="0" smtClean="0">
                <a:solidFill>
                  <a:schemeClr val="tx1"/>
                </a:solidFill>
              </a:rPr>
              <a:t>return</a:t>
            </a:r>
            <a:r>
              <a:rPr lang="en-US" dirty="0" smtClean="0">
                <a:solidFill>
                  <a:schemeClr val="tx1"/>
                </a:solidFill>
              </a:rPr>
              <a:t> height;</a:t>
            </a:r>
          </a:p>
          <a:p>
            <a:pPr>
              <a:spcBef>
                <a:spcPct val="0"/>
              </a:spcBef>
            </a:pPr>
            <a:r>
              <a:rPr lang="en-US" dirty="0" smtClean="0">
                <a:solidFill>
                  <a:schemeClr val="tx1"/>
                </a:solidFill>
              </a:rPr>
              <a:t>	}</a:t>
            </a:r>
          </a:p>
          <a:p>
            <a:pPr>
              <a:spcBef>
                <a:spcPct val="0"/>
              </a:spcBef>
            </a:pPr>
            <a:r>
              <a:rPr lang="en-US" dirty="0" smtClean="0">
                <a:solidFill>
                  <a:schemeClr val="tx1"/>
                </a:solidFill>
              </a:rPr>
              <a:t>	</a:t>
            </a:r>
            <a:r>
              <a:rPr lang="en-US" b="1" dirty="0" smtClean="0">
                <a:solidFill>
                  <a:schemeClr val="tx1"/>
                </a:solidFill>
              </a:rPr>
              <a:t>public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b="1" dirty="0" smtClean="0">
                <a:solidFill>
                  <a:schemeClr val="tx1"/>
                </a:solidFill>
              </a:rPr>
              <a:t>void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setHeight</a:t>
            </a:r>
            <a:r>
              <a:rPr lang="en-US" dirty="0" smtClean="0">
                <a:solidFill>
                  <a:schemeClr val="tx1"/>
                </a:solidFill>
              </a:rPr>
              <a:t>(</a:t>
            </a:r>
            <a:r>
              <a:rPr lang="en-US" b="1" dirty="0" smtClean="0">
                <a:solidFill>
                  <a:schemeClr val="tx1"/>
                </a:solidFill>
              </a:rPr>
              <a:t>double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newHeight</a:t>
            </a:r>
            <a:r>
              <a:rPr lang="en-US" dirty="0" smtClean="0">
                <a:solidFill>
                  <a:schemeClr val="tx1"/>
                </a:solidFill>
              </a:rPr>
              <a:t>) {</a:t>
            </a:r>
          </a:p>
          <a:p>
            <a:pPr>
              <a:spcBef>
                <a:spcPct val="0"/>
              </a:spcBef>
            </a:pPr>
            <a:r>
              <a:rPr lang="en-US" dirty="0" smtClean="0">
                <a:solidFill>
                  <a:schemeClr val="tx1"/>
                </a:solidFill>
              </a:rPr>
              <a:t>		height = </a:t>
            </a:r>
            <a:r>
              <a:rPr lang="en-US" dirty="0" err="1" smtClean="0">
                <a:solidFill>
                  <a:schemeClr val="tx1"/>
                </a:solidFill>
              </a:rPr>
              <a:t>newHeight</a:t>
            </a:r>
            <a:r>
              <a:rPr lang="en-US" dirty="0" smtClean="0">
                <a:solidFill>
                  <a:schemeClr val="tx1"/>
                </a:solidFill>
              </a:rPr>
              <a:t>;</a:t>
            </a:r>
          </a:p>
          <a:p>
            <a:pPr>
              <a:spcBef>
                <a:spcPct val="0"/>
              </a:spcBef>
            </a:pPr>
            <a:r>
              <a:rPr lang="en-US" dirty="0" smtClean="0">
                <a:solidFill>
                  <a:schemeClr val="tx1"/>
                </a:solidFill>
              </a:rPr>
              <a:t>	}</a:t>
            </a:r>
          </a:p>
          <a:p>
            <a:pPr>
              <a:spcBef>
                <a:spcPct val="0"/>
              </a:spcBef>
            </a:pPr>
            <a:r>
              <a:rPr lang="en-US" dirty="0" smtClean="0">
                <a:solidFill>
                  <a:schemeClr val="tx1"/>
                </a:solidFill>
              </a:rPr>
              <a:t>	</a:t>
            </a:r>
            <a:r>
              <a:rPr lang="en-US" b="1" dirty="0" smtClean="0">
                <a:solidFill>
                  <a:schemeClr val="tx1"/>
                </a:solidFill>
              </a:rPr>
              <a:t>double</a:t>
            </a:r>
            <a:r>
              <a:rPr lang="en-US" dirty="0" smtClean="0">
                <a:solidFill>
                  <a:schemeClr val="tx1"/>
                </a:solidFill>
              </a:rPr>
              <a:t> weight;</a:t>
            </a:r>
          </a:p>
          <a:p>
            <a:pPr>
              <a:spcBef>
                <a:spcPct val="0"/>
              </a:spcBef>
            </a:pPr>
            <a:r>
              <a:rPr lang="en-US" dirty="0" smtClean="0">
                <a:solidFill>
                  <a:schemeClr val="tx1"/>
                </a:solidFill>
              </a:rPr>
              <a:t>	</a:t>
            </a:r>
            <a:r>
              <a:rPr lang="en-US" b="1" dirty="0" smtClean="0">
                <a:solidFill>
                  <a:schemeClr val="tx1"/>
                </a:solidFill>
              </a:rPr>
              <a:t>public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b="1" dirty="0" smtClean="0">
                <a:solidFill>
                  <a:schemeClr val="tx1"/>
                </a:solidFill>
              </a:rPr>
              <a:t>double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getWeight</a:t>
            </a:r>
            <a:r>
              <a:rPr lang="en-US" dirty="0" smtClean="0">
                <a:solidFill>
                  <a:schemeClr val="tx1"/>
                </a:solidFill>
              </a:rPr>
              <a:t>() {</a:t>
            </a:r>
          </a:p>
          <a:p>
            <a:pPr>
              <a:spcBef>
                <a:spcPct val="0"/>
              </a:spcBef>
            </a:pPr>
            <a:r>
              <a:rPr lang="en-US" dirty="0" smtClean="0">
                <a:solidFill>
                  <a:schemeClr val="tx1"/>
                </a:solidFill>
              </a:rPr>
              <a:t>		</a:t>
            </a:r>
            <a:r>
              <a:rPr lang="en-US" b="1" dirty="0" smtClean="0">
                <a:solidFill>
                  <a:schemeClr val="tx1"/>
                </a:solidFill>
              </a:rPr>
              <a:t>return</a:t>
            </a:r>
            <a:r>
              <a:rPr lang="en-US" dirty="0" smtClean="0">
                <a:solidFill>
                  <a:schemeClr val="tx1"/>
                </a:solidFill>
              </a:rPr>
              <a:t> weight;</a:t>
            </a:r>
          </a:p>
          <a:p>
            <a:pPr>
              <a:spcBef>
                <a:spcPct val="0"/>
              </a:spcBef>
            </a:pPr>
            <a:r>
              <a:rPr lang="en-US" dirty="0" smtClean="0">
                <a:solidFill>
                  <a:schemeClr val="tx1"/>
                </a:solidFill>
              </a:rPr>
              <a:t>	}</a:t>
            </a:r>
          </a:p>
          <a:p>
            <a:pPr>
              <a:spcBef>
                <a:spcPct val="0"/>
              </a:spcBef>
            </a:pPr>
            <a:r>
              <a:rPr lang="en-US" dirty="0" smtClean="0">
                <a:solidFill>
                  <a:schemeClr val="tx1"/>
                </a:solidFill>
              </a:rPr>
              <a:t>	</a:t>
            </a:r>
            <a:r>
              <a:rPr lang="en-US" b="1" dirty="0" smtClean="0">
                <a:solidFill>
                  <a:schemeClr val="tx1"/>
                </a:solidFill>
              </a:rPr>
              <a:t>public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b="1" dirty="0" smtClean="0">
                <a:solidFill>
                  <a:schemeClr val="tx1"/>
                </a:solidFill>
              </a:rPr>
              <a:t>void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setWeight</a:t>
            </a:r>
            <a:r>
              <a:rPr lang="en-US" dirty="0" smtClean="0">
                <a:solidFill>
                  <a:schemeClr val="tx1"/>
                </a:solidFill>
              </a:rPr>
              <a:t>(</a:t>
            </a:r>
            <a:r>
              <a:rPr lang="en-US" b="1" dirty="0" smtClean="0">
                <a:solidFill>
                  <a:schemeClr val="tx1"/>
                </a:solidFill>
              </a:rPr>
              <a:t>double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newWeight</a:t>
            </a:r>
            <a:r>
              <a:rPr lang="en-US" dirty="0" smtClean="0">
                <a:solidFill>
                  <a:schemeClr val="tx1"/>
                </a:solidFill>
              </a:rPr>
              <a:t>) {</a:t>
            </a:r>
          </a:p>
          <a:p>
            <a:pPr>
              <a:spcBef>
                <a:spcPct val="0"/>
              </a:spcBef>
            </a:pPr>
            <a:r>
              <a:rPr lang="en-US" dirty="0" smtClean="0">
                <a:solidFill>
                  <a:schemeClr val="tx1"/>
                </a:solidFill>
              </a:rPr>
              <a:t>		weight = </a:t>
            </a:r>
            <a:r>
              <a:rPr lang="en-US" dirty="0" err="1" smtClean="0">
                <a:solidFill>
                  <a:schemeClr val="tx1"/>
                </a:solidFill>
              </a:rPr>
              <a:t>newWeight</a:t>
            </a:r>
            <a:r>
              <a:rPr lang="en-US" dirty="0" smtClean="0">
                <a:solidFill>
                  <a:schemeClr val="tx1"/>
                </a:solidFill>
              </a:rPr>
              <a:t>;</a:t>
            </a:r>
          </a:p>
          <a:p>
            <a:pPr>
              <a:spcBef>
                <a:spcPct val="0"/>
              </a:spcBef>
            </a:pPr>
            <a:r>
              <a:rPr lang="en-US" dirty="0" smtClean="0">
                <a:solidFill>
                  <a:schemeClr val="tx1"/>
                </a:solidFill>
              </a:rPr>
              <a:t>	}</a:t>
            </a:r>
          </a:p>
          <a:p>
            <a:pPr>
              <a:spcBef>
                <a:spcPct val="0"/>
              </a:spcBef>
            </a:pPr>
            <a:r>
              <a:rPr lang="en-US" dirty="0" smtClean="0">
                <a:solidFill>
                  <a:schemeClr val="tx1"/>
                </a:solidFill>
              </a:rPr>
              <a:t>	</a:t>
            </a:r>
            <a:r>
              <a:rPr lang="en-US" b="1" dirty="0" smtClean="0">
                <a:solidFill>
                  <a:schemeClr val="tx1"/>
                </a:solidFill>
              </a:rPr>
              <a:t>public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b="1" dirty="0" smtClean="0">
                <a:solidFill>
                  <a:schemeClr val="tx1"/>
                </a:solidFill>
              </a:rPr>
              <a:t>double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getBMI</a:t>
            </a:r>
            <a:r>
              <a:rPr lang="en-US" dirty="0" smtClean="0">
                <a:solidFill>
                  <a:schemeClr val="tx1"/>
                </a:solidFill>
              </a:rPr>
              <a:t>() {</a:t>
            </a:r>
          </a:p>
          <a:p>
            <a:pPr>
              <a:spcBef>
                <a:spcPct val="0"/>
              </a:spcBef>
            </a:pPr>
            <a:r>
              <a:rPr lang="en-US" dirty="0" smtClean="0">
                <a:solidFill>
                  <a:schemeClr val="tx1"/>
                </a:solidFill>
              </a:rPr>
              <a:t>		</a:t>
            </a:r>
            <a:r>
              <a:rPr lang="en-US" b="1" dirty="0" smtClean="0">
                <a:solidFill>
                  <a:schemeClr val="tx1"/>
                </a:solidFill>
              </a:rPr>
              <a:t>return</a:t>
            </a:r>
            <a:r>
              <a:rPr lang="en-US" dirty="0" smtClean="0">
                <a:solidFill>
                  <a:schemeClr val="tx1"/>
                </a:solidFill>
              </a:rPr>
              <a:t> weight/(height*height);</a:t>
            </a:r>
          </a:p>
          <a:p>
            <a:pPr>
              <a:spcBef>
                <a:spcPct val="0"/>
              </a:spcBef>
            </a:pPr>
            <a:r>
              <a:rPr lang="en-US" dirty="0" smtClean="0">
                <a:solidFill>
                  <a:schemeClr val="tx1"/>
                </a:solidFill>
              </a:rPr>
              <a:t>	}</a:t>
            </a:r>
          </a:p>
          <a:p>
            <a:pPr>
              <a:spcBef>
                <a:spcPct val="0"/>
              </a:spcBef>
            </a:pPr>
            <a:r>
              <a:rPr lang="en-US" dirty="0" smtClean="0">
                <a:solidFill>
                  <a:schemeClr val="tx1"/>
                </a:solidFill>
              </a:rPr>
              <a:t>}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629400" y="3200400"/>
            <a:ext cx="1905000" cy="6096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procedure – returns nothing</a:t>
            </a:r>
          </a:p>
        </p:txBody>
      </p:sp>
      <p:sp>
        <p:nvSpPr>
          <p:cNvPr id="6" name="Rectangle 5"/>
          <p:cNvSpPr/>
          <p:nvPr/>
        </p:nvSpPr>
        <p:spPr>
          <a:xfrm>
            <a:off x="6629400" y="1524000"/>
            <a:ext cx="1905000" cy="609600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function</a:t>
            </a:r>
            <a:endParaRPr lang="en-US" dirty="0"/>
          </a:p>
        </p:txBody>
      </p:sp>
      <p:cxnSp>
        <p:nvCxnSpPr>
          <p:cNvPr id="7" name="Straight Arrow Connector 6"/>
          <p:cNvCxnSpPr>
            <a:stCxn id="5" idx="1"/>
            <a:endCxn id="29" idx="3"/>
          </p:cNvCxnSpPr>
          <p:nvPr/>
        </p:nvCxnSpPr>
        <p:spPr>
          <a:xfrm rot="10800000">
            <a:off x="6248400" y="2971800"/>
            <a:ext cx="381000" cy="533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cxnSp>
      <p:cxnSp>
        <p:nvCxnSpPr>
          <p:cNvPr id="8" name="Straight Arrow Connector 7"/>
          <p:cNvCxnSpPr>
            <a:stCxn id="6" idx="1"/>
            <a:endCxn id="23" idx="3"/>
          </p:cNvCxnSpPr>
          <p:nvPr/>
        </p:nvCxnSpPr>
        <p:spPr>
          <a:xfrm rot="10800000" flipV="1">
            <a:off x="6324600" y="1828800"/>
            <a:ext cx="304800" cy="3429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cxnSp>
      <p:cxnSp>
        <p:nvCxnSpPr>
          <p:cNvPr id="13" name="Straight Arrow Connector 12"/>
          <p:cNvCxnSpPr>
            <a:stCxn id="6" idx="1"/>
            <a:endCxn id="24" idx="3"/>
          </p:cNvCxnSpPr>
          <p:nvPr/>
        </p:nvCxnSpPr>
        <p:spPr>
          <a:xfrm rot="10800000" flipV="1">
            <a:off x="6324600" y="1828800"/>
            <a:ext cx="304800" cy="22479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cxnSp>
      <p:cxnSp>
        <p:nvCxnSpPr>
          <p:cNvPr id="18" name="Straight Arrow Connector 17"/>
          <p:cNvCxnSpPr>
            <a:stCxn id="5" idx="1"/>
            <a:endCxn id="31" idx="3"/>
          </p:cNvCxnSpPr>
          <p:nvPr/>
        </p:nvCxnSpPr>
        <p:spPr>
          <a:xfrm rot="10800000" flipV="1">
            <a:off x="6248400" y="3505200"/>
            <a:ext cx="381000" cy="1371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cxnSp>
      <p:sp>
        <p:nvSpPr>
          <p:cNvPr id="23" name="Rectangle 22"/>
          <p:cNvSpPr/>
          <p:nvPr/>
        </p:nvSpPr>
        <p:spPr>
          <a:xfrm>
            <a:off x="1371600" y="1752600"/>
            <a:ext cx="4953000" cy="838200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1371600" y="3657600"/>
            <a:ext cx="4953000" cy="838200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1295400" y="2514600"/>
            <a:ext cx="4953000" cy="9144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1295400" y="4419600"/>
            <a:ext cx="4953000" cy="9144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23" grpId="0" animBg="1"/>
      <p:bldP spid="24" grpId="0" animBg="1"/>
      <p:bldP spid="29" grpId="0" animBg="1"/>
      <p:bldP spid="3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381000" y="4648200"/>
            <a:ext cx="4191000" cy="533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Assignment Statement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828800" y="1676400"/>
            <a:ext cx="5105400" cy="1295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spcBef>
                <a:spcPct val="0"/>
              </a:spcBef>
            </a:pPr>
            <a:r>
              <a:rPr lang="en-US" b="1" dirty="0" smtClean="0">
                <a:solidFill>
                  <a:schemeClr val="tx1"/>
                </a:solidFill>
              </a:rPr>
              <a:t>public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b="1" dirty="0" smtClean="0">
                <a:solidFill>
                  <a:schemeClr val="tx1"/>
                </a:solidFill>
              </a:rPr>
              <a:t>void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setHeight</a:t>
            </a:r>
            <a:r>
              <a:rPr lang="en-US" dirty="0" smtClean="0">
                <a:solidFill>
                  <a:schemeClr val="tx1"/>
                </a:solidFill>
              </a:rPr>
              <a:t>(</a:t>
            </a:r>
            <a:r>
              <a:rPr lang="en-US" b="1" dirty="0" smtClean="0">
                <a:solidFill>
                  <a:schemeClr val="tx1"/>
                </a:solidFill>
              </a:rPr>
              <a:t>double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newHeight</a:t>
            </a:r>
            <a:r>
              <a:rPr lang="en-US" dirty="0" smtClean="0">
                <a:solidFill>
                  <a:schemeClr val="tx1"/>
                </a:solidFill>
              </a:rPr>
              <a:t>) {</a:t>
            </a:r>
          </a:p>
          <a:p>
            <a:pPr>
              <a:spcBef>
                <a:spcPct val="0"/>
              </a:spcBef>
            </a:pPr>
            <a:r>
              <a:rPr lang="en-US" dirty="0" smtClean="0">
                <a:solidFill>
                  <a:schemeClr val="tx1"/>
                </a:solidFill>
              </a:rPr>
              <a:t>        height = </a:t>
            </a:r>
            <a:r>
              <a:rPr lang="en-US" dirty="0" err="1" smtClean="0">
                <a:solidFill>
                  <a:schemeClr val="tx1"/>
                </a:solidFill>
              </a:rPr>
              <a:t>newHeight</a:t>
            </a:r>
            <a:r>
              <a:rPr lang="en-US" dirty="0" smtClean="0">
                <a:solidFill>
                  <a:schemeClr val="tx1"/>
                </a:solidFill>
              </a:rPr>
              <a:t>;</a:t>
            </a:r>
          </a:p>
          <a:p>
            <a:pPr>
              <a:spcBef>
                <a:spcPct val="0"/>
              </a:spcBef>
            </a:pPr>
            <a:r>
              <a:rPr lang="en-US" dirty="0" smtClean="0">
                <a:solidFill>
                  <a:schemeClr val="tx1"/>
                </a:solidFill>
              </a:rPr>
              <a:t>}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486400" y="3733800"/>
            <a:ext cx="2895600" cy="27432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638800" y="4114800"/>
            <a:ext cx="1219200" cy="3048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variables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7086600" y="4114800"/>
            <a:ext cx="1219200" cy="3048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memory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086600" y="4648200"/>
            <a:ext cx="1219200" cy="15240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638800" y="5334000"/>
            <a:ext cx="1219200" cy="3048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height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5638800" y="5791200"/>
            <a:ext cx="1219200" cy="3048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weight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7239000" y="5791200"/>
            <a:ext cx="914400" cy="3048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0.0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7239000" y="5334000"/>
            <a:ext cx="914400" cy="3048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0.0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828800" y="3124200"/>
            <a:ext cx="2743200" cy="457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setHeight</a:t>
            </a:r>
            <a:r>
              <a:rPr lang="en-US" dirty="0" smtClean="0"/>
              <a:t>(1.77)</a:t>
            </a:r>
            <a:endParaRPr lang="en-US" dirty="0"/>
          </a:p>
        </p:txBody>
      </p:sp>
      <p:sp>
        <p:nvSpPr>
          <p:cNvPr id="14" name="Right Arrow 13"/>
          <p:cNvSpPr/>
          <p:nvPr/>
        </p:nvSpPr>
        <p:spPr>
          <a:xfrm>
            <a:off x="990600" y="1752600"/>
            <a:ext cx="762000" cy="304800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5638800" y="4648200"/>
            <a:ext cx="1219200" cy="5334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new</a:t>
            </a:r>
          </a:p>
          <a:p>
            <a:pPr algn="ctr"/>
            <a:r>
              <a:rPr lang="en-US" dirty="0" smtClean="0"/>
              <a:t>height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7239000" y="4800600"/>
            <a:ext cx="914400" cy="3048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0.0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7239000" y="4800600"/>
            <a:ext cx="914400" cy="3048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1.77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7239000" y="5334000"/>
            <a:ext cx="914400" cy="3048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1.77</a:t>
            </a:r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2209800" y="4724400"/>
            <a:ext cx="6096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=</a:t>
            </a: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457200" y="4724400"/>
            <a:ext cx="16764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&lt;variable&gt;</a:t>
            </a:r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2895600" y="4724400"/>
            <a:ext cx="16002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&lt;expression&gt;</a:t>
            </a: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2362200" y="3962400"/>
            <a:ext cx="28956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Code that yields a value</a:t>
            </a:r>
            <a:endParaRPr lang="en-US" dirty="0"/>
          </a:p>
        </p:txBody>
      </p:sp>
      <p:cxnSp>
        <p:nvCxnSpPr>
          <p:cNvPr id="26" name="Straight Arrow Connector 25"/>
          <p:cNvCxnSpPr>
            <a:stCxn id="24" idx="2"/>
            <a:endCxn id="23" idx="0"/>
          </p:cNvCxnSpPr>
          <p:nvPr/>
        </p:nvCxnSpPr>
        <p:spPr>
          <a:xfrm rot="5400000">
            <a:off x="3600450" y="4514850"/>
            <a:ext cx="304800" cy="1143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2819400" y="5410200"/>
            <a:ext cx="1905000" cy="381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height</a:t>
            </a:r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2819400" y="5867400"/>
            <a:ext cx="1905000" cy="381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1.75*height</a:t>
            </a:r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819400" y="6324600"/>
            <a:ext cx="1905000" cy="381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RHS</a:t>
            </a:r>
            <a:endParaRPr lang="en-US" dirty="0"/>
          </a:p>
        </p:txBody>
      </p:sp>
      <p:sp>
        <p:nvSpPr>
          <p:cNvPr id="31" name="Rectangle 30"/>
          <p:cNvSpPr/>
          <p:nvPr/>
        </p:nvSpPr>
        <p:spPr>
          <a:xfrm>
            <a:off x="381000" y="6324600"/>
            <a:ext cx="1905000" cy="381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LHS</a:t>
            </a:r>
            <a:endParaRPr lang="en-US" dirty="0"/>
          </a:p>
        </p:txBody>
      </p:sp>
      <p:cxnSp>
        <p:nvCxnSpPr>
          <p:cNvPr id="32" name="Straight Arrow Connector 31"/>
          <p:cNvCxnSpPr>
            <a:stCxn id="30" idx="0"/>
            <a:endCxn id="23" idx="2"/>
          </p:cNvCxnSpPr>
          <p:nvPr/>
        </p:nvCxnSpPr>
        <p:spPr>
          <a:xfrm rot="16200000" flipV="1">
            <a:off x="3124200" y="5676900"/>
            <a:ext cx="1219200" cy="76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31" idx="0"/>
            <a:endCxn id="22" idx="2"/>
          </p:cNvCxnSpPr>
          <p:nvPr/>
        </p:nvCxnSpPr>
        <p:spPr>
          <a:xfrm rot="16200000" flipV="1">
            <a:off x="704850" y="5695950"/>
            <a:ext cx="1219200" cy="381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4.98959E-6 L 2.77556E-17 0.04441 " pathEditMode="relative" rAng="0" ptsTypes="AA">
                                      <p:cBhvr>
                                        <p:cTn id="7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0.04441 L 2.77556E-17 0.08882 " pathEditMode="relative" rAng="0" ptsTypes="AA">
                                      <p:cBhvr>
                                        <p:cTn id="8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0" presetClass="path" presetSubtype="0" accel="50000" decel="5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0.08882 L 2.77556E-17 0.13324 " pathEditMode="relative" rAng="0" ptsTypes="AA">
                                      <p:cBhvr>
                                        <p:cTn id="9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4" grpId="1" animBg="1"/>
      <p:bldP spid="14" grpId="2" animBg="1"/>
      <p:bldP spid="14" grpId="3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20" grpId="0" animBg="1"/>
      <p:bldP spid="22" grpId="0" animBg="1"/>
      <p:bldP spid="23" grpId="0" animBg="1"/>
      <p:bldP spid="24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Properties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57200" y="1752600"/>
            <a:ext cx="5486400" cy="48006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spcBef>
                <a:spcPct val="0"/>
              </a:spcBef>
            </a:pPr>
            <a:r>
              <a:rPr lang="en-US" sz="1600" b="1" dirty="0" smtClean="0">
                <a:solidFill>
                  <a:schemeClr val="tx1"/>
                </a:solidFill>
              </a:rPr>
              <a:t>public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b="1" dirty="0" smtClean="0">
                <a:solidFill>
                  <a:schemeClr val="tx1"/>
                </a:solidFill>
              </a:rPr>
              <a:t>class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ABMISpreadsheet</a:t>
            </a:r>
            <a:r>
              <a:rPr lang="en-US" sz="1600" dirty="0" smtClean="0">
                <a:solidFill>
                  <a:schemeClr val="tx1"/>
                </a:solidFill>
              </a:rPr>
              <a:t> {</a:t>
            </a:r>
          </a:p>
          <a:p>
            <a:pPr>
              <a:spcBef>
                <a:spcPct val="0"/>
              </a:spcBef>
            </a:pPr>
            <a:r>
              <a:rPr lang="en-US" sz="1600" dirty="0" smtClean="0">
                <a:solidFill>
                  <a:schemeClr val="tx1"/>
                </a:solidFill>
              </a:rPr>
              <a:t>	</a:t>
            </a:r>
            <a:r>
              <a:rPr lang="en-US" sz="1600" b="1" dirty="0" smtClean="0">
                <a:solidFill>
                  <a:schemeClr val="tx1"/>
                </a:solidFill>
              </a:rPr>
              <a:t>double</a:t>
            </a:r>
            <a:r>
              <a:rPr lang="en-US" sz="1600" dirty="0" smtClean="0">
                <a:solidFill>
                  <a:schemeClr val="tx1"/>
                </a:solidFill>
              </a:rPr>
              <a:t> height;</a:t>
            </a:r>
          </a:p>
          <a:p>
            <a:pPr>
              <a:spcBef>
                <a:spcPct val="0"/>
              </a:spcBef>
            </a:pPr>
            <a:r>
              <a:rPr lang="en-US" sz="1600" dirty="0" smtClean="0">
                <a:solidFill>
                  <a:schemeClr val="tx1"/>
                </a:solidFill>
              </a:rPr>
              <a:t>	</a:t>
            </a:r>
            <a:r>
              <a:rPr lang="en-US" sz="1600" b="1" dirty="0" smtClean="0">
                <a:solidFill>
                  <a:schemeClr val="tx1"/>
                </a:solidFill>
              </a:rPr>
              <a:t>public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b="1" dirty="0" smtClean="0">
                <a:solidFill>
                  <a:schemeClr val="tx1"/>
                </a:solidFill>
              </a:rPr>
              <a:t>double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getHeight</a:t>
            </a:r>
            <a:r>
              <a:rPr lang="en-US" sz="1600" dirty="0" smtClean="0">
                <a:solidFill>
                  <a:schemeClr val="tx1"/>
                </a:solidFill>
              </a:rPr>
              <a:t>() {</a:t>
            </a:r>
          </a:p>
          <a:p>
            <a:pPr>
              <a:spcBef>
                <a:spcPct val="0"/>
              </a:spcBef>
            </a:pPr>
            <a:r>
              <a:rPr lang="en-US" sz="1600" dirty="0" smtClean="0">
                <a:solidFill>
                  <a:schemeClr val="tx1"/>
                </a:solidFill>
              </a:rPr>
              <a:t>		</a:t>
            </a:r>
            <a:r>
              <a:rPr lang="en-US" sz="1600" b="1" dirty="0" smtClean="0">
                <a:solidFill>
                  <a:schemeClr val="tx1"/>
                </a:solidFill>
              </a:rPr>
              <a:t>return</a:t>
            </a:r>
            <a:r>
              <a:rPr lang="en-US" sz="1600" dirty="0" smtClean="0">
                <a:solidFill>
                  <a:schemeClr val="tx1"/>
                </a:solidFill>
              </a:rPr>
              <a:t> height;</a:t>
            </a:r>
          </a:p>
          <a:p>
            <a:pPr>
              <a:spcBef>
                <a:spcPct val="0"/>
              </a:spcBef>
            </a:pPr>
            <a:r>
              <a:rPr lang="en-US" sz="1600" dirty="0" smtClean="0">
                <a:solidFill>
                  <a:schemeClr val="tx1"/>
                </a:solidFill>
              </a:rPr>
              <a:t>	}</a:t>
            </a:r>
          </a:p>
          <a:p>
            <a:pPr>
              <a:spcBef>
                <a:spcPct val="0"/>
              </a:spcBef>
            </a:pPr>
            <a:r>
              <a:rPr lang="en-US" sz="1600" dirty="0" smtClean="0">
                <a:solidFill>
                  <a:schemeClr val="tx1"/>
                </a:solidFill>
              </a:rPr>
              <a:t>	</a:t>
            </a:r>
            <a:r>
              <a:rPr lang="en-US" sz="1600" b="1" dirty="0" smtClean="0">
                <a:solidFill>
                  <a:schemeClr val="tx1"/>
                </a:solidFill>
              </a:rPr>
              <a:t>public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b="1" dirty="0" smtClean="0">
                <a:solidFill>
                  <a:schemeClr val="tx1"/>
                </a:solidFill>
              </a:rPr>
              <a:t>void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setHeight</a:t>
            </a:r>
            <a:r>
              <a:rPr lang="en-US" sz="1600" dirty="0" smtClean="0">
                <a:solidFill>
                  <a:schemeClr val="tx1"/>
                </a:solidFill>
              </a:rPr>
              <a:t>(</a:t>
            </a:r>
            <a:r>
              <a:rPr lang="en-US" sz="1600" b="1" dirty="0" smtClean="0">
                <a:solidFill>
                  <a:schemeClr val="tx1"/>
                </a:solidFill>
              </a:rPr>
              <a:t>double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newHeight</a:t>
            </a:r>
            <a:r>
              <a:rPr lang="en-US" sz="1600" dirty="0" smtClean="0">
                <a:solidFill>
                  <a:schemeClr val="tx1"/>
                </a:solidFill>
              </a:rPr>
              <a:t>) {</a:t>
            </a:r>
          </a:p>
          <a:p>
            <a:pPr>
              <a:spcBef>
                <a:spcPct val="0"/>
              </a:spcBef>
            </a:pPr>
            <a:r>
              <a:rPr lang="en-US" sz="1600" dirty="0" smtClean="0">
                <a:solidFill>
                  <a:schemeClr val="tx1"/>
                </a:solidFill>
              </a:rPr>
              <a:t>		height = </a:t>
            </a:r>
            <a:r>
              <a:rPr lang="en-US" sz="1600" dirty="0" err="1" smtClean="0">
                <a:solidFill>
                  <a:schemeClr val="tx1"/>
                </a:solidFill>
              </a:rPr>
              <a:t>newHeight</a:t>
            </a:r>
            <a:r>
              <a:rPr lang="en-US" sz="1600" dirty="0" smtClean="0">
                <a:solidFill>
                  <a:schemeClr val="tx1"/>
                </a:solidFill>
              </a:rPr>
              <a:t>;</a:t>
            </a:r>
          </a:p>
          <a:p>
            <a:pPr>
              <a:spcBef>
                <a:spcPct val="0"/>
              </a:spcBef>
            </a:pPr>
            <a:r>
              <a:rPr lang="en-US" sz="1600" dirty="0" smtClean="0">
                <a:solidFill>
                  <a:schemeClr val="tx1"/>
                </a:solidFill>
              </a:rPr>
              <a:t>	}</a:t>
            </a:r>
          </a:p>
          <a:p>
            <a:pPr>
              <a:spcBef>
                <a:spcPct val="0"/>
              </a:spcBef>
            </a:pPr>
            <a:r>
              <a:rPr lang="en-US" sz="1600" dirty="0" smtClean="0">
                <a:solidFill>
                  <a:schemeClr val="tx1"/>
                </a:solidFill>
              </a:rPr>
              <a:t>	</a:t>
            </a:r>
            <a:r>
              <a:rPr lang="en-US" sz="1600" b="1" dirty="0" smtClean="0">
                <a:solidFill>
                  <a:schemeClr val="tx1"/>
                </a:solidFill>
              </a:rPr>
              <a:t>double</a:t>
            </a:r>
            <a:r>
              <a:rPr lang="en-US" sz="1600" dirty="0" smtClean="0">
                <a:solidFill>
                  <a:schemeClr val="tx1"/>
                </a:solidFill>
              </a:rPr>
              <a:t> weight;</a:t>
            </a:r>
          </a:p>
          <a:p>
            <a:pPr>
              <a:spcBef>
                <a:spcPct val="0"/>
              </a:spcBef>
            </a:pPr>
            <a:r>
              <a:rPr lang="en-US" sz="1600" dirty="0" smtClean="0">
                <a:solidFill>
                  <a:schemeClr val="tx1"/>
                </a:solidFill>
              </a:rPr>
              <a:t>	</a:t>
            </a:r>
            <a:r>
              <a:rPr lang="en-US" sz="1600" b="1" dirty="0" smtClean="0">
                <a:solidFill>
                  <a:schemeClr val="tx1"/>
                </a:solidFill>
              </a:rPr>
              <a:t>public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b="1" dirty="0" smtClean="0">
                <a:solidFill>
                  <a:schemeClr val="tx1"/>
                </a:solidFill>
              </a:rPr>
              <a:t>double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getWeight</a:t>
            </a:r>
            <a:r>
              <a:rPr lang="en-US" sz="1600" dirty="0" smtClean="0">
                <a:solidFill>
                  <a:schemeClr val="tx1"/>
                </a:solidFill>
              </a:rPr>
              <a:t>() {</a:t>
            </a:r>
          </a:p>
          <a:p>
            <a:pPr>
              <a:spcBef>
                <a:spcPct val="0"/>
              </a:spcBef>
            </a:pPr>
            <a:r>
              <a:rPr lang="en-US" sz="1600" dirty="0" smtClean="0">
                <a:solidFill>
                  <a:schemeClr val="tx1"/>
                </a:solidFill>
              </a:rPr>
              <a:t>		</a:t>
            </a:r>
            <a:r>
              <a:rPr lang="en-US" sz="1600" b="1" dirty="0" smtClean="0">
                <a:solidFill>
                  <a:schemeClr val="tx1"/>
                </a:solidFill>
              </a:rPr>
              <a:t>return</a:t>
            </a:r>
            <a:r>
              <a:rPr lang="en-US" sz="1600" dirty="0" smtClean="0">
                <a:solidFill>
                  <a:schemeClr val="tx1"/>
                </a:solidFill>
              </a:rPr>
              <a:t> weight;</a:t>
            </a:r>
          </a:p>
          <a:p>
            <a:pPr>
              <a:spcBef>
                <a:spcPct val="0"/>
              </a:spcBef>
            </a:pPr>
            <a:r>
              <a:rPr lang="en-US" sz="1600" dirty="0" smtClean="0">
                <a:solidFill>
                  <a:schemeClr val="tx1"/>
                </a:solidFill>
              </a:rPr>
              <a:t>	}</a:t>
            </a:r>
          </a:p>
          <a:p>
            <a:pPr>
              <a:spcBef>
                <a:spcPct val="0"/>
              </a:spcBef>
            </a:pPr>
            <a:r>
              <a:rPr lang="en-US" sz="1600" dirty="0" smtClean="0">
                <a:solidFill>
                  <a:schemeClr val="tx1"/>
                </a:solidFill>
              </a:rPr>
              <a:t>	</a:t>
            </a:r>
            <a:r>
              <a:rPr lang="en-US" sz="1600" b="1" dirty="0" smtClean="0">
                <a:solidFill>
                  <a:schemeClr val="tx1"/>
                </a:solidFill>
              </a:rPr>
              <a:t>public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b="1" dirty="0" smtClean="0">
                <a:solidFill>
                  <a:schemeClr val="tx1"/>
                </a:solidFill>
              </a:rPr>
              <a:t>void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setWeight</a:t>
            </a:r>
            <a:r>
              <a:rPr lang="en-US" sz="1600" dirty="0" smtClean="0">
                <a:solidFill>
                  <a:schemeClr val="tx1"/>
                </a:solidFill>
              </a:rPr>
              <a:t>(</a:t>
            </a:r>
            <a:r>
              <a:rPr lang="en-US" sz="1600" b="1" dirty="0" smtClean="0">
                <a:solidFill>
                  <a:schemeClr val="tx1"/>
                </a:solidFill>
              </a:rPr>
              <a:t>double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newWeight</a:t>
            </a:r>
            <a:r>
              <a:rPr lang="en-US" sz="1600" dirty="0" smtClean="0">
                <a:solidFill>
                  <a:schemeClr val="tx1"/>
                </a:solidFill>
              </a:rPr>
              <a:t>) {</a:t>
            </a:r>
          </a:p>
          <a:p>
            <a:pPr>
              <a:spcBef>
                <a:spcPct val="0"/>
              </a:spcBef>
            </a:pPr>
            <a:r>
              <a:rPr lang="en-US" sz="1600" dirty="0" smtClean="0">
                <a:solidFill>
                  <a:schemeClr val="tx1"/>
                </a:solidFill>
              </a:rPr>
              <a:t>		weight = </a:t>
            </a:r>
            <a:r>
              <a:rPr lang="en-US" sz="1600" dirty="0" err="1" smtClean="0">
                <a:solidFill>
                  <a:schemeClr val="tx1"/>
                </a:solidFill>
              </a:rPr>
              <a:t>newWeight</a:t>
            </a:r>
            <a:r>
              <a:rPr lang="en-US" sz="1600" dirty="0" smtClean="0">
                <a:solidFill>
                  <a:schemeClr val="tx1"/>
                </a:solidFill>
              </a:rPr>
              <a:t>;</a:t>
            </a:r>
          </a:p>
          <a:p>
            <a:pPr>
              <a:spcBef>
                <a:spcPct val="0"/>
              </a:spcBef>
            </a:pPr>
            <a:r>
              <a:rPr lang="en-US" sz="1600" dirty="0" smtClean="0">
                <a:solidFill>
                  <a:schemeClr val="tx1"/>
                </a:solidFill>
              </a:rPr>
              <a:t>	}</a:t>
            </a:r>
          </a:p>
          <a:p>
            <a:pPr>
              <a:spcBef>
                <a:spcPct val="0"/>
              </a:spcBef>
            </a:pPr>
            <a:r>
              <a:rPr lang="en-US" sz="1600" dirty="0" smtClean="0">
                <a:solidFill>
                  <a:schemeClr val="tx1"/>
                </a:solidFill>
              </a:rPr>
              <a:t>	</a:t>
            </a:r>
            <a:r>
              <a:rPr lang="en-US" sz="1600" b="1" dirty="0" smtClean="0">
                <a:solidFill>
                  <a:schemeClr val="tx1"/>
                </a:solidFill>
              </a:rPr>
              <a:t>public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b="1" dirty="0" smtClean="0">
                <a:solidFill>
                  <a:schemeClr val="tx1"/>
                </a:solidFill>
              </a:rPr>
              <a:t>double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getBMI</a:t>
            </a:r>
            <a:r>
              <a:rPr lang="en-US" sz="1600" dirty="0" smtClean="0">
                <a:solidFill>
                  <a:schemeClr val="tx1"/>
                </a:solidFill>
              </a:rPr>
              <a:t>() {</a:t>
            </a:r>
          </a:p>
          <a:p>
            <a:pPr>
              <a:spcBef>
                <a:spcPct val="0"/>
              </a:spcBef>
            </a:pPr>
            <a:r>
              <a:rPr lang="en-US" sz="1600" dirty="0" smtClean="0">
                <a:solidFill>
                  <a:schemeClr val="tx1"/>
                </a:solidFill>
              </a:rPr>
              <a:t>		</a:t>
            </a:r>
            <a:r>
              <a:rPr lang="en-US" sz="1600" b="1" dirty="0" smtClean="0">
                <a:solidFill>
                  <a:schemeClr val="tx1"/>
                </a:solidFill>
              </a:rPr>
              <a:t>return</a:t>
            </a:r>
            <a:r>
              <a:rPr lang="en-US" sz="1600" dirty="0" smtClean="0">
                <a:solidFill>
                  <a:schemeClr val="tx1"/>
                </a:solidFill>
              </a:rPr>
              <a:t> weight/(height*height);</a:t>
            </a:r>
          </a:p>
          <a:p>
            <a:pPr>
              <a:spcBef>
                <a:spcPct val="0"/>
              </a:spcBef>
            </a:pPr>
            <a:r>
              <a:rPr lang="en-US" sz="1600" dirty="0" smtClean="0">
                <a:solidFill>
                  <a:schemeClr val="tx1"/>
                </a:solidFill>
              </a:rPr>
              <a:t>	}</a:t>
            </a:r>
          </a:p>
          <a:p>
            <a:pPr>
              <a:spcBef>
                <a:spcPct val="0"/>
              </a:spcBef>
            </a:pPr>
            <a:r>
              <a:rPr lang="en-US" sz="1600" dirty="0" smtClean="0">
                <a:solidFill>
                  <a:schemeClr val="tx1"/>
                </a:solidFill>
              </a:rPr>
              <a:t>}</a:t>
            </a:r>
            <a:endParaRPr lang="en-US" sz="1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Read-only and Editable Properties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838200" y="1600200"/>
            <a:ext cx="4191000" cy="4343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914400" y="1676400"/>
            <a:ext cx="4038600" cy="60960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 smtClean="0"/>
              <a:t>public class C</a:t>
            </a:r>
          </a:p>
          <a:p>
            <a:r>
              <a:rPr lang="en-US" dirty="0" smtClean="0"/>
              <a:t>{</a:t>
            </a:r>
          </a:p>
        </p:txBody>
      </p:sp>
      <p:sp>
        <p:nvSpPr>
          <p:cNvPr id="6" name="Rectangle 5"/>
          <p:cNvSpPr/>
          <p:nvPr/>
        </p:nvSpPr>
        <p:spPr>
          <a:xfrm>
            <a:off x="914400" y="5562600"/>
            <a:ext cx="4038600" cy="30480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 smtClean="0"/>
              <a:t>}</a:t>
            </a:r>
          </a:p>
        </p:txBody>
      </p:sp>
      <p:sp>
        <p:nvSpPr>
          <p:cNvPr id="7" name="Rectangle 6"/>
          <p:cNvSpPr/>
          <p:nvPr/>
        </p:nvSpPr>
        <p:spPr>
          <a:xfrm>
            <a:off x="1219200" y="2667000"/>
            <a:ext cx="3733800" cy="91440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spcBef>
                <a:spcPct val="0"/>
              </a:spcBef>
            </a:pPr>
            <a:r>
              <a:rPr lang="en-US" b="1" dirty="0" smtClean="0">
                <a:solidFill>
                  <a:schemeClr val="tx1"/>
                </a:solidFill>
              </a:rPr>
              <a:t>public</a:t>
            </a:r>
            <a:r>
              <a:rPr lang="en-US" dirty="0" smtClean="0">
                <a:solidFill>
                  <a:schemeClr val="tx1"/>
                </a:solidFill>
              </a:rPr>
              <a:t> T </a:t>
            </a:r>
            <a:r>
              <a:rPr lang="en-US" dirty="0" err="1" smtClean="0">
                <a:solidFill>
                  <a:schemeClr val="tx1"/>
                </a:solidFill>
              </a:rPr>
              <a:t>getP</a:t>
            </a:r>
            <a:r>
              <a:rPr lang="en-US" dirty="0" smtClean="0">
                <a:solidFill>
                  <a:schemeClr val="tx1"/>
                </a:solidFill>
              </a:rPr>
              <a:t>() {</a:t>
            </a:r>
          </a:p>
          <a:p>
            <a:pPr>
              <a:spcBef>
                <a:spcPct val="0"/>
              </a:spcBef>
            </a:pPr>
            <a:r>
              <a:rPr lang="en-US" dirty="0" smtClean="0">
                <a:solidFill>
                  <a:schemeClr val="tx1"/>
                </a:solidFill>
              </a:rPr>
              <a:t>   ...</a:t>
            </a:r>
          </a:p>
          <a:p>
            <a:pPr>
              <a:spcBef>
                <a:spcPct val="0"/>
              </a:spcBef>
            </a:pPr>
            <a:r>
              <a:rPr lang="en-US" dirty="0" smtClean="0">
                <a:solidFill>
                  <a:schemeClr val="tx1"/>
                </a:solidFill>
              </a:rPr>
              <a:t>}</a:t>
            </a:r>
          </a:p>
        </p:txBody>
      </p:sp>
      <p:sp>
        <p:nvSpPr>
          <p:cNvPr id="9" name="Rectangle 8"/>
          <p:cNvSpPr/>
          <p:nvPr/>
        </p:nvSpPr>
        <p:spPr>
          <a:xfrm>
            <a:off x="1219200" y="3962400"/>
            <a:ext cx="3733800" cy="91440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spcBef>
                <a:spcPct val="0"/>
              </a:spcBef>
            </a:pPr>
            <a:r>
              <a:rPr lang="en-US" b="1" dirty="0" smtClean="0">
                <a:solidFill>
                  <a:schemeClr val="tx1"/>
                </a:solidFill>
              </a:rPr>
              <a:t>public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b="1" dirty="0" smtClean="0">
                <a:solidFill>
                  <a:schemeClr val="tx1"/>
                </a:solidFill>
              </a:rPr>
              <a:t>void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setP</a:t>
            </a:r>
            <a:r>
              <a:rPr lang="en-US" dirty="0" smtClean="0">
                <a:solidFill>
                  <a:schemeClr val="tx1"/>
                </a:solidFill>
              </a:rPr>
              <a:t>(T </a:t>
            </a:r>
            <a:r>
              <a:rPr lang="en-US" dirty="0" err="1" smtClean="0">
                <a:solidFill>
                  <a:schemeClr val="tx1"/>
                </a:solidFill>
              </a:rPr>
              <a:t>newValue</a:t>
            </a:r>
            <a:r>
              <a:rPr lang="en-US" dirty="0" smtClean="0">
                <a:solidFill>
                  <a:schemeClr val="tx1"/>
                </a:solidFill>
              </a:rPr>
              <a:t>) {</a:t>
            </a:r>
          </a:p>
          <a:p>
            <a:pPr>
              <a:spcBef>
                <a:spcPct val="0"/>
              </a:spcBef>
            </a:pPr>
            <a:r>
              <a:rPr lang="en-US" dirty="0" smtClean="0">
                <a:solidFill>
                  <a:schemeClr val="tx1"/>
                </a:solidFill>
              </a:rPr>
              <a:t>   ...</a:t>
            </a:r>
          </a:p>
          <a:p>
            <a:pPr>
              <a:spcBef>
                <a:spcPct val="0"/>
              </a:spcBef>
            </a:pPr>
            <a:r>
              <a:rPr lang="en-US" dirty="0" smtClean="0">
                <a:solidFill>
                  <a:schemeClr val="tx1"/>
                </a:solidFill>
              </a:rPr>
              <a:t>}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66800" y="990600"/>
            <a:ext cx="67056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Typed, Named Unit of Exported Object State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6019800" y="1600200"/>
            <a:ext cx="1752600" cy="10668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Name P</a:t>
            </a:r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Type T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6019800" y="2819400"/>
            <a:ext cx="1752600" cy="4572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Read-only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6019800" y="3352800"/>
            <a:ext cx="1752600" cy="4572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Editable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6019800" y="4191000"/>
            <a:ext cx="1752600" cy="381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Getter method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019800" y="4648200"/>
            <a:ext cx="1752600" cy="381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Setter method</a:t>
            </a:r>
            <a:endParaRPr lang="en-US" dirty="0"/>
          </a:p>
        </p:txBody>
      </p:sp>
      <p:cxnSp>
        <p:nvCxnSpPr>
          <p:cNvPr id="17" name="Straight Arrow Connector 16"/>
          <p:cNvCxnSpPr>
            <a:stCxn id="14" idx="1"/>
          </p:cNvCxnSpPr>
          <p:nvPr/>
        </p:nvCxnSpPr>
        <p:spPr>
          <a:xfrm rot="10800000">
            <a:off x="3124200" y="2895600"/>
            <a:ext cx="2895600" cy="14859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15" idx="1"/>
          </p:cNvCxnSpPr>
          <p:nvPr/>
        </p:nvCxnSpPr>
        <p:spPr>
          <a:xfrm rot="10800000">
            <a:off x="4724400" y="4191000"/>
            <a:ext cx="1295400" cy="6477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2590800" y="2667000"/>
            <a:ext cx="228600" cy="381000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2971800" y="3962400"/>
            <a:ext cx="228600" cy="381000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Arrow Connector 22"/>
          <p:cNvCxnSpPr>
            <a:stCxn id="20" idx="2"/>
            <a:endCxn id="21" idx="0"/>
          </p:cNvCxnSpPr>
          <p:nvPr/>
        </p:nvCxnSpPr>
        <p:spPr>
          <a:xfrm rot="16200000" flipH="1">
            <a:off x="2438400" y="3314700"/>
            <a:ext cx="914400" cy="3810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2057400" y="2667000"/>
            <a:ext cx="228600" cy="381000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3200400" y="3962400"/>
            <a:ext cx="228600" cy="381000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Arrow Connector 29"/>
          <p:cNvCxnSpPr>
            <a:stCxn id="28" idx="2"/>
            <a:endCxn id="29" idx="0"/>
          </p:cNvCxnSpPr>
          <p:nvPr/>
        </p:nvCxnSpPr>
        <p:spPr>
          <a:xfrm rot="16200000" flipH="1">
            <a:off x="2286000" y="2933700"/>
            <a:ext cx="914400" cy="11430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4953000" y="6019800"/>
            <a:ext cx="1371600" cy="457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newP</a:t>
            </a:r>
            <a:endParaRPr lang="en-US" dirty="0"/>
          </a:p>
        </p:txBody>
      </p:sp>
      <p:cxnSp>
        <p:nvCxnSpPr>
          <p:cNvPr id="34" name="Straight Arrow Connector 33"/>
          <p:cNvCxnSpPr>
            <a:stCxn id="32" idx="0"/>
          </p:cNvCxnSpPr>
          <p:nvPr/>
        </p:nvCxnSpPr>
        <p:spPr>
          <a:xfrm rot="16200000" flipV="1">
            <a:off x="3962400" y="4343400"/>
            <a:ext cx="1676400" cy="1676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914400" y="6096000"/>
            <a:ext cx="1371600" cy="457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obtainP</a:t>
            </a:r>
            <a:endParaRPr lang="en-US" dirty="0"/>
          </a:p>
        </p:txBody>
      </p:sp>
      <p:cxnSp>
        <p:nvCxnSpPr>
          <p:cNvPr id="38" name="Straight Arrow Connector 37"/>
          <p:cNvCxnSpPr>
            <a:stCxn id="36" idx="0"/>
          </p:cNvCxnSpPr>
          <p:nvPr/>
        </p:nvCxnSpPr>
        <p:spPr>
          <a:xfrm rot="5400000" flipH="1" flipV="1">
            <a:off x="495300" y="4152900"/>
            <a:ext cx="3048000" cy="838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&quot;No&quot; Symbol 38"/>
          <p:cNvSpPr/>
          <p:nvPr/>
        </p:nvSpPr>
        <p:spPr>
          <a:xfrm>
            <a:off x="1219200" y="5867400"/>
            <a:ext cx="838200" cy="838200"/>
          </a:xfrm>
          <a:prstGeom prst="noSmoking">
            <a:avLst>
              <a:gd name="adj" fmla="val 11627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2438400" y="6019800"/>
            <a:ext cx="1752600" cy="6096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Violates Bean convention</a:t>
            </a:r>
            <a:endParaRPr lang="en-US" dirty="0"/>
          </a:p>
        </p:txBody>
      </p:sp>
      <p:sp>
        <p:nvSpPr>
          <p:cNvPr id="41" name="Rectangle 40"/>
          <p:cNvSpPr/>
          <p:nvPr/>
        </p:nvSpPr>
        <p:spPr>
          <a:xfrm>
            <a:off x="3200400" y="1676400"/>
            <a:ext cx="1752600" cy="6096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Bean</a:t>
            </a:r>
            <a:endParaRPr lang="en-US" dirty="0"/>
          </a:p>
        </p:txBody>
      </p:sp>
      <p:sp>
        <p:nvSpPr>
          <p:cNvPr id="42" name="Rectangle 41"/>
          <p:cNvSpPr/>
          <p:nvPr/>
        </p:nvSpPr>
        <p:spPr>
          <a:xfrm>
            <a:off x="6553200" y="5257800"/>
            <a:ext cx="1905000" cy="14478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Bean convention:</a:t>
            </a:r>
          </a:p>
          <a:p>
            <a:pPr algn="ctr"/>
            <a:r>
              <a:rPr lang="en-US" dirty="0" smtClean="0"/>
              <a:t>For humans and tools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9" grpId="0" animBg="1"/>
      <p:bldP spid="11" grpId="0" animBg="1"/>
      <p:bldP spid="12" grpId="0" animBg="1"/>
      <p:bldP spid="12" grpId="1" animBg="1"/>
      <p:bldP spid="13" grpId="0" animBg="1"/>
      <p:bldP spid="14" grpId="0" animBg="1"/>
      <p:bldP spid="15" grpId="0" animBg="1"/>
      <p:bldP spid="20" grpId="0" animBg="1"/>
      <p:bldP spid="21" grpId="0" animBg="1"/>
      <p:bldP spid="28" grpId="0" animBg="1"/>
      <p:bldP spid="29" grpId="0" animBg="1"/>
      <p:bldP spid="32" grpId="0" animBg="1"/>
      <p:bldP spid="36" grpId="0" animBg="1"/>
      <p:bldP spid="39" grpId="0" animBg="1"/>
      <p:bldP spid="40" grpId="0" animBg="1"/>
      <p:bldP spid="41" grpId="0" animBg="1"/>
      <p:bldP spid="4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Properties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57200" y="1752600"/>
            <a:ext cx="5486400" cy="48006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spcBef>
                <a:spcPct val="0"/>
              </a:spcBef>
            </a:pPr>
            <a:r>
              <a:rPr lang="en-US" sz="1600" b="1" dirty="0" smtClean="0">
                <a:solidFill>
                  <a:schemeClr val="tx1"/>
                </a:solidFill>
              </a:rPr>
              <a:t>public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b="1" dirty="0" smtClean="0">
                <a:solidFill>
                  <a:schemeClr val="tx1"/>
                </a:solidFill>
              </a:rPr>
              <a:t>class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ABMISpreadsheet</a:t>
            </a:r>
            <a:r>
              <a:rPr lang="en-US" sz="1600" dirty="0" smtClean="0">
                <a:solidFill>
                  <a:schemeClr val="tx1"/>
                </a:solidFill>
              </a:rPr>
              <a:t> {</a:t>
            </a:r>
          </a:p>
          <a:p>
            <a:pPr>
              <a:spcBef>
                <a:spcPct val="0"/>
              </a:spcBef>
            </a:pPr>
            <a:r>
              <a:rPr lang="en-US" sz="1600" dirty="0" smtClean="0">
                <a:solidFill>
                  <a:schemeClr val="tx1"/>
                </a:solidFill>
              </a:rPr>
              <a:t>	</a:t>
            </a:r>
            <a:r>
              <a:rPr lang="en-US" sz="1600" b="1" dirty="0" smtClean="0">
                <a:solidFill>
                  <a:schemeClr val="tx1"/>
                </a:solidFill>
              </a:rPr>
              <a:t>double</a:t>
            </a:r>
            <a:r>
              <a:rPr lang="en-US" sz="1600" dirty="0" smtClean="0">
                <a:solidFill>
                  <a:schemeClr val="tx1"/>
                </a:solidFill>
              </a:rPr>
              <a:t> height;</a:t>
            </a:r>
          </a:p>
          <a:p>
            <a:pPr>
              <a:spcBef>
                <a:spcPct val="0"/>
              </a:spcBef>
            </a:pPr>
            <a:r>
              <a:rPr lang="en-US" sz="1600" dirty="0" smtClean="0">
                <a:solidFill>
                  <a:schemeClr val="tx1"/>
                </a:solidFill>
              </a:rPr>
              <a:t>	</a:t>
            </a:r>
            <a:r>
              <a:rPr lang="en-US" sz="1600" b="1" dirty="0" smtClean="0">
                <a:solidFill>
                  <a:schemeClr val="tx1"/>
                </a:solidFill>
              </a:rPr>
              <a:t>public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b="1" dirty="0" smtClean="0">
                <a:solidFill>
                  <a:schemeClr val="tx1"/>
                </a:solidFill>
              </a:rPr>
              <a:t>double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getHeight</a:t>
            </a:r>
            <a:r>
              <a:rPr lang="en-US" sz="1600" dirty="0" smtClean="0">
                <a:solidFill>
                  <a:schemeClr val="tx1"/>
                </a:solidFill>
              </a:rPr>
              <a:t>() {</a:t>
            </a:r>
          </a:p>
          <a:p>
            <a:pPr>
              <a:spcBef>
                <a:spcPct val="0"/>
              </a:spcBef>
            </a:pPr>
            <a:r>
              <a:rPr lang="en-US" sz="1600" dirty="0" smtClean="0">
                <a:solidFill>
                  <a:schemeClr val="tx1"/>
                </a:solidFill>
              </a:rPr>
              <a:t>		</a:t>
            </a:r>
            <a:r>
              <a:rPr lang="en-US" sz="1600" b="1" dirty="0" smtClean="0">
                <a:solidFill>
                  <a:schemeClr val="tx1"/>
                </a:solidFill>
              </a:rPr>
              <a:t>return</a:t>
            </a:r>
            <a:r>
              <a:rPr lang="en-US" sz="1600" dirty="0" smtClean="0">
                <a:solidFill>
                  <a:schemeClr val="tx1"/>
                </a:solidFill>
              </a:rPr>
              <a:t> height;</a:t>
            </a:r>
          </a:p>
          <a:p>
            <a:pPr>
              <a:spcBef>
                <a:spcPct val="0"/>
              </a:spcBef>
            </a:pPr>
            <a:r>
              <a:rPr lang="en-US" sz="1600" dirty="0" smtClean="0">
                <a:solidFill>
                  <a:schemeClr val="tx1"/>
                </a:solidFill>
              </a:rPr>
              <a:t>	}</a:t>
            </a:r>
          </a:p>
          <a:p>
            <a:pPr>
              <a:spcBef>
                <a:spcPct val="0"/>
              </a:spcBef>
            </a:pPr>
            <a:r>
              <a:rPr lang="en-US" sz="1600" dirty="0" smtClean="0">
                <a:solidFill>
                  <a:schemeClr val="tx1"/>
                </a:solidFill>
              </a:rPr>
              <a:t>	</a:t>
            </a:r>
            <a:r>
              <a:rPr lang="en-US" sz="1600" b="1" dirty="0" smtClean="0">
                <a:solidFill>
                  <a:schemeClr val="tx1"/>
                </a:solidFill>
              </a:rPr>
              <a:t>public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b="1" dirty="0" smtClean="0">
                <a:solidFill>
                  <a:schemeClr val="tx1"/>
                </a:solidFill>
              </a:rPr>
              <a:t>void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setHeight</a:t>
            </a:r>
            <a:r>
              <a:rPr lang="en-US" sz="1600" dirty="0" smtClean="0">
                <a:solidFill>
                  <a:schemeClr val="tx1"/>
                </a:solidFill>
              </a:rPr>
              <a:t>(</a:t>
            </a:r>
            <a:r>
              <a:rPr lang="en-US" sz="1600" b="1" dirty="0" smtClean="0">
                <a:solidFill>
                  <a:schemeClr val="tx1"/>
                </a:solidFill>
              </a:rPr>
              <a:t>double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newHeight</a:t>
            </a:r>
            <a:r>
              <a:rPr lang="en-US" sz="1600" dirty="0" smtClean="0">
                <a:solidFill>
                  <a:schemeClr val="tx1"/>
                </a:solidFill>
              </a:rPr>
              <a:t>) {</a:t>
            </a:r>
          </a:p>
          <a:p>
            <a:pPr>
              <a:spcBef>
                <a:spcPct val="0"/>
              </a:spcBef>
            </a:pPr>
            <a:r>
              <a:rPr lang="en-US" sz="1600" dirty="0" smtClean="0">
                <a:solidFill>
                  <a:schemeClr val="tx1"/>
                </a:solidFill>
              </a:rPr>
              <a:t>		height = </a:t>
            </a:r>
            <a:r>
              <a:rPr lang="en-US" sz="1600" dirty="0" err="1" smtClean="0">
                <a:solidFill>
                  <a:schemeClr val="tx1"/>
                </a:solidFill>
              </a:rPr>
              <a:t>newHeight</a:t>
            </a:r>
            <a:r>
              <a:rPr lang="en-US" sz="1600" dirty="0" smtClean="0">
                <a:solidFill>
                  <a:schemeClr val="tx1"/>
                </a:solidFill>
              </a:rPr>
              <a:t>;</a:t>
            </a:r>
          </a:p>
          <a:p>
            <a:pPr>
              <a:spcBef>
                <a:spcPct val="0"/>
              </a:spcBef>
            </a:pPr>
            <a:r>
              <a:rPr lang="en-US" sz="1600" dirty="0" smtClean="0">
                <a:solidFill>
                  <a:schemeClr val="tx1"/>
                </a:solidFill>
              </a:rPr>
              <a:t>	}</a:t>
            </a:r>
          </a:p>
          <a:p>
            <a:pPr>
              <a:spcBef>
                <a:spcPct val="0"/>
              </a:spcBef>
            </a:pPr>
            <a:r>
              <a:rPr lang="en-US" sz="1600" dirty="0" smtClean="0">
                <a:solidFill>
                  <a:schemeClr val="tx1"/>
                </a:solidFill>
              </a:rPr>
              <a:t>	</a:t>
            </a:r>
            <a:r>
              <a:rPr lang="en-US" sz="1600" b="1" dirty="0" smtClean="0">
                <a:solidFill>
                  <a:schemeClr val="tx1"/>
                </a:solidFill>
              </a:rPr>
              <a:t>double</a:t>
            </a:r>
            <a:r>
              <a:rPr lang="en-US" sz="1600" dirty="0" smtClean="0">
                <a:solidFill>
                  <a:schemeClr val="tx1"/>
                </a:solidFill>
              </a:rPr>
              <a:t> weight;</a:t>
            </a:r>
          </a:p>
          <a:p>
            <a:pPr>
              <a:spcBef>
                <a:spcPct val="0"/>
              </a:spcBef>
            </a:pPr>
            <a:r>
              <a:rPr lang="en-US" sz="1600" dirty="0" smtClean="0">
                <a:solidFill>
                  <a:schemeClr val="tx1"/>
                </a:solidFill>
              </a:rPr>
              <a:t>	</a:t>
            </a:r>
            <a:r>
              <a:rPr lang="en-US" sz="1600" b="1" dirty="0" smtClean="0">
                <a:solidFill>
                  <a:schemeClr val="tx1"/>
                </a:solidFill>
              </a:rPr>
              <a:t>public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b="1" dirty="0" smtClean="0">
                <a:solidFill>
                  <a:schemeClr val="tx1"/>
                </a:solidFill>
              </a:rPr>
              <a:t>double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getWeight</a:t>
            </a:r>
            <a:r>
              <a:rPr lang="en-US" sz="1600" dirty="0" smtClean="0">
                <a:solidFill>
                  <a:schemeClr val="tx1"/>
                </a:solidFill>
              </a:rPr>
              <a:t>() {</a:t>
            </a:r>
          </a:p>
          <a:p>
            <a:pPr>
              <a:spcBef>
                <a:spcPct val="0"/>
              </a:spcBef>
            </a:pPr>
            <a:r>
              <a:rPr lang="en-US" sz="1600" dirty="0" smtClean="0">
                <a:solidFill>
                  <a:schemeClr val="tx1"/>
                </a:solidFill>
              </a:rPr>
              <a:t>		</a:t>
            </a:r>
            <a:r>
              <a:rPr lang="en-US" sz="1600" b="1" dirty="0" smtClean="0">
                <a:solidFill>
                  <a:schemeClr val="tx1"/>
                </a:solidFill>
              </a:rPr>
              <a:t>return</a:t>
            </a:r>
            <a:r>
              <a:rPr lang="en-US" sz="1600" dirty="0" smtClean="0">
                <a:solidFill>
                  <a:schemeClr val="tx1"/>
                </a:solidFill>
              </a:rPr>
              <a:t> weight;</a:t>
            </a:r>
          </a:p>
          <a:p>
            <a:pPr>
              <a:spcBef>
                <a:spcPct val="0"/>
              </a:spcBef>
            </a:pPr>
            <a:r>
              <a:rPr lang="en-US" sz="1600" dirty="0" smtClean="0">
                <a:solidFill>
                  <a:schemeClr val="tx1"/>
                </a:solidFill>
              </a:rPr>
              <a:t>	}</a:t>
            </a:r>
          </a:p>
          <a:p>
            <a:pPr>
              <a:spcBef>
                <a:spcPct val="0"/>
              </a:spcBef>
            </a:pPr>
            <a:r>
              <a:rPr lang="en-US" sz="1600" dirty="0" smtClean="0">
                <a:solidFill>
                  <a:schemeClr val="tx1"/>
                </a:solidFill>
              </a:rPr>
              <a:t>	</a:t>
            </a:r>
            <a:r>
              <a:rPr lang="en-US" sz="1600" b="1" dirty="0" smtClean="0">
                <a:solidFill>
                  <a:schemeClr val="tx1"/>
                </a:solidFill>
              </a:rPr>
              <a:t>public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b="1" dirty="0" smtClean="0">
                <a:solidFill>
                  <a:schemeClr val="tx1"/>
                </a:solidFill>
              </a:rPr>
              <a:t>void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setWeight</a:t>
            </a:r>
            <a:r>
              <a:rPr lang="en-US" sz="1600" dirty="0" smtClean="0">
                <a:solidFill>
                  <a:schemeClr val="tx1"/>
                </a:solidFill>
              </a:rPr>
              <a:t>(</a:t>
            </a:r>
            <a:r>
              <a:rPr lang="en-US" sz="1600" b="1" dirty="0" smtClean="0">
                <a:solidFill>
                  <a:schemeClr val="tx1"/>
                </a:solidFill>
              </a:rPr>
              <a:t>double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newWeight</a:t>
            </a:r>
            <a:r>
              <a:rPr lang="en-US" sz="1600" dirty="0" smtClean="0">
                <a:solidFill>
                  <a:schemeClr val="tx1"/>
                </a:solidFill>
              </a:rPr>
              <a:t>) {</a:t>
            </a:r>
          </a:p>
          <a:p>
            <a:pPr>
              <a:spcBef>
                <a:spcPct val="0"/>
              </a:spcBef>
            </a:pPr>
            <a:r>
              <a:rPr lang="en-US" sz="1600" dirty="0" smtClean="0">
                <a:solidFill>
                  <a:schemeClr val="tx1"/>
                </a:solidFill>
              </a:rPr>
              <a:t>		weight = </a:t>
            </a:r>
            <a:r>
              <a:rPr lang="en-US" sz="1600" dirty="0" err="1" smtClean="0">
                <a:solidFill>
                  <a:schemeClr val="tx1"/>
                </a:solidFill>
              </a:rPr>
              <a:t>newWeight</a:t>
            </a:r>
            <a:r>
              <a:rPr lang="en-US" sz="1600" dirty="0" smtClean="0">
                <a:solidFill>
                  <a:schemeClr val="tx1"/>
                </a:solidFill>
              </a:rPr>
              <a:t>;</a:t>
            </a:r>
          </a:p>
          <a:p>
            <a:pPr>
              <a:spcBef>
                <a:spcPct val="0"/>
              </a:spcBef>
            </a:pPr>
            <a:r>
              <a:rPr lang="en-US" sz="1600" dirty="0" smtClean="0">
                <a:solidFill>
                  <a:schemeClr val="tx1"/>
                </a:solidFill>
              </a:rPr>
              <a:t>	}</a:t>
            </a:r>
          </a:p>
          <a:p>
            <a:pPr>
              <a:spcBef>
                <a:spcPct val="0"/>
              </a:spcBef>
            </a:pPr>
            <a:r>
              <a:rPr lang="en-US" sz="1600" dirty="0" smtClean="0">
                <a:solidFill>
                  <a:schemeClr val="tx1"/>
                </a:solidFill>
              </a:rPr>
              <a:t>	</a:t>
            </a:r>
            <a:r>
              <a:rPr lang="en-US" sz="1600" b="1" dirty="0" smtClean="0">
                <a:solidFill>
                  <a:schemeClr val="tx1"/>
                </a:solidFill>
              </a:rPr>
              <a:t>public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b="1" dirty="0" smtClean="0">
                <a:solidFill>
                  <a:schemeClr val="tx1"/>
                </a:solidFill>
              </a:rPr>
              <a:t>double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getBMI</a:t>
            </a:r>
            <a:r>
              <a:rPr lang="en-US" sz="1600" dirty="0" smtClean="0">
                <a:solidFill>
                  <a:schemeClr val="tx1"/>
                </a:solidFill>
              </a:rPr>
              <a:t>() {</a:t>
            </a:r>
          </a:p>
          <a:p>
            <a:pPr>
              <a:spcBef>
                <a:spcPct val="0"/>
              </a:spcBef>
            </a:pPr>
            <a:r>
              <a:rPr lang="en-US" sz="1600" dirty="0" smtClean="0">
                <a:solidFill>
                  <a:schemeClr val="tx1"/>
                </a:solidFill>
              </a:rPr>
              <a:t>		</a:t>
            </a:r>
            <a:r>
              <a:rPr lang="en-US" sz="1600" b="1" dirty="0" smtClean="0">
                <a:solidFill>
                  <a:schemeClr val="tx1"/>
                </a:solidFill>
              </a:rPr>
              <a:t>return</a:t>
            </a:r>
            <a:r>
              <a:rPr lang="en-US" sz="1600" dirty="0" smtClean="0">
                <a:solidFill>
                  <a:schemeClr val="tx1"/>
                </a:solidFill>
              </a:rPr>
              <a:t> weight/(height*height);</a:t>
            </a:r>
          </a:p>
          <a:p>
            <a:pPr>
              <a:spcBef>
                <a:spcPct val="0"/>
              </a:spcBef>
            </a:pPr>
            <a:r>
              <a:rPr lang="en-US" sz="1600" dirty="0" smtClean="0">
                <a:solidFill>
                  <a:schemeClr val="tx1"/>
                </a:solidFill>
              </a:rPr>
              <a:t>	}</a:t>
            </a:r>
          </a:p>
          <a:p>
            <a:pPr>
              <a:spcBef>
                <a:spcPct val="0"/>
              </a:spcBef>
            </a:pPr>
            <a:r>
              <a:rPr lang="en-US" sz="1600" dirty="0" smtClean="0">
                <a:solidFill>
                  <a:schemeClr val="tx1"/>
                </a:solidFill>
              </a:rPr>
              <a:t>}</a:t>
            </a:r>
            <a:endParaRPr lang="en-US" sz="1600" dirty="0">
              <a:solidFill>
                <a:schemeClr val="tx1"/>
              </a:solidFill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914400"/>
            <a:ext cx="3733799" cy="1918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228600" y="2362200"/>
            <a:ext cx="11430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Height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28600" y="4343400"/>
            <a:ext cx="11430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Weight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228600" y="5638800"/>
            <a:ext cx="11430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BMI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Properties Classification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57200" y="1447800"/>
            <a:ext cx="5486400" cy="48006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spcBef>
                <a:spcPct val="0"/>
              </a:spcBef>
            </a:pPr>
            <a:r>
              <a:rPr lang="en-US" sz="1600" b="1" dirty="0" smtClean="0">
                <a:solidFill>
                  <a:schemeClr val="tx1"/>
                </a:solidFill>
              </a:rPr>
              <a:t>public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b="1" dirty="0" smtClean="0">
                <a:solidFill>
                  <a:schemeClr val="tx1"/>
                </a:solidFill>
              </a:rPr>
              <a:t>class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ABMISpreadsheet</a:t>
            </a:r>
            <a:r>
              <a:rPr lang="en-US" sz="1600" dirty="0" smtClean="0">
                <a:solidFill>
                  <a:schemeClr val="tx1"/>
                </a:solidFill>
              </a:rPr>
              <a:t> {</a:t>
            </a:r>
          </a:p>
          <a:p>
            <a:pPr>
              <a:spcBef>
                <a:spcPct val="0"/>
              </a:spcBef>
            </a:pPr>
            <a:r>
              <a:rPr lang="en-US" sz="1600" dirty="0" smtClean="0">
                <a:solidFill>
                  <a:schemeClr val="tx1"/>
                </a:solidFill>
              </a:rPr>
              <a:t>	</a:t>
            </a:r>
            <a:r>
              <a:rPr lang="en-US" sz="1600" b="1" dirty="0" smtClean="0">
                <a:solidFill>
                  <a:schemeClr val="tx1"/>
                </a:solidFill>
              </a:rPr>
              <a:t>double</a:t>
            </a:r>
            <a:r>
              <a:rPr lang="en-US" sz="1600" dirty="0" smtClean="0">
                <a:solidFill>
                  <a:schemeClr val="tx1"/>
                </a:solidFill>
              </a:rPr>
              <a:t> height;</a:t>
            </a:r>
          </a:p>
          <a:p>
            <a:pPr>
              <a:spcBef>
                <a:spcPct val="0"/>
              </a:spcBef>
            </a:pPr>
            <a:r>
              <a:rPr lang="en-US" sz="1600" dirty="0" smtClean="0">
                <a:solidFill>
                  <a:schemeClr val="tx1"/>
                </a:solidFill>
              </a:rPr>
              <a:t>	</a:t>
            </a:r>
            <a:r>
              <a:rPr lang="en-US" sz="1600" b="1" dirty="0" smtClean="0">
                <a:solidFill>
                  <a:schemeClr val="tx1"/>
                </a:solidFill>
              </a:rPr>
              <a:t>public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b="1" dirty="0" smtClean="0">
                <a:solidFill>
                  <a:schemeClr val="tx1"/>
                </a:solidFill>
              </a:rPr>
              <a:t>double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getHeight</a:t>
            </a:r>
            <a:r>
              <a:rPr lang="en-US" sz="1600" dirty="0" smtClean="0">
                <a:solidFill>
                  <a:schemeClr val="tx1"/>
                </a:solidFill>
              </a:rPr>
              <a:t>() {</a:t>
            </a:r>
          </a:p>
          <a:p>
            <a:pPr>
              <a:spcBef>
                <a:spcPct val="0"/>
              </a:spcBef>
            </a:pPr>
            <a:r>
              <a:rPr lang="en-US" sz="1600" dirty="0" smtClean="0">
                <a:solidFill>
                  <a:schemeClr val="tx1"/>
                </a:solidFill>
              </a:rPr>
              <a:t>		</a:t>
            </a:r>
            <a:r>
              <a:rPr lang="en-US" sz="1600" b="1" dirty="0" smtClean="0">
                <a:solidFill>
                  <a:schemeClr val="tx1"/>
                </a:solidFill>
              </a:rPr>
              <a:t>return</a:t>
            </a:r>
            <a:r>
              <a:rPr lang="en-US" sz="1600" dirty="0" smtClean="0">
                <a:solidFill>
                  <a:schemeClr val="tx1"/>
                </a:solidFill>
              </a:rPr>
              <a:t> height;</a:t>
            </a:r>
          </a:p>
          <a:p>
            <a:pPr>
              <a:spcBef>
                <a:spcPct val="0"/>
              </a:spcBef>
            </a:pPr>
            <a:r>
              <a:rPr lang="en-US" sz="1600" dirty="0" smtClean="0">
                <a:solidFill>
                  <a:schemeClr val="tx1"/>
                </a:solidFill>
              </a:rPr>
              <a:t>	}</a:t>
            </a:r>
          </a:p>
          <a:p>
            <a:pPr>
              <a:spcBef>
                <a:spcPct val="0"/>
              </a:spcBef>
            </a:pPr>
            <a:r>
              <a:rPr lang="en-US" sz="1600" dirty="0" smtClean="0">
                <a:solidFill>
                  <a:schemeClr val="tx1"/>
                </a:solidFill>
              </a:rPr>
              <a:t>	</a:t>
            </a:r>
            <a:r>
              <a:rPr lang="en-US" sz="1600" b="1" dirty="0" smtClean="0">
                <a:solidFill>
                  <a:schemeClr val="tx1"/>
                </a:solidFill>
              </a:rPr>
              <a:t>public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b="1" dirty="0" smtClean="0">
                <a:solidFill>
                  <a:schemeClr val="tx1"/>
                </a:solidFill>
              </a:rPr>
              <a:t>void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setHeight</a:t>
            </a:r>
            <a:r>
              <a:rPr lang="en-US" sz="1600" dirty="0" smtClean="0">
                <a:solidFill>
                  <a:schemeClr val="tx1"/>
                </a:solidFill>
              </a:rPr>
              <a:t>(</a:t>
            </a:r>
            <a:r>
              <a:rPr lang="en-US" sz="1600" b="1" dirty="0" smtClean="0">
                <a:solidFill>
                  <a:schemeClr val="tx1"/>
                </a:solidFill>
              </a:rPr>
              <a:t>double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newHeight</a:t>
            </a:r>
            <a:r>
              <a:rPr lang="en-US" sz="1600" dirty="0" smtClean="0">
                <a:solidFill>
                  <a:schemeClr val="tx1"/>
                </a:solidFill>
              </a:rPr>
              <a:t>) {</a:t>
            </a:r>
          </a:p>
          <a:p>
            <a:pPr>
              <a:spcBef>
                <a:spcPct val="0"/>
              </a:spcBef>
            </a:pPr>
            <a:r>
              <a:rPr lang="en-US" sz="1600" dirty="0" smtClean="0">
                <a:solidFill>
                  <a:schemeClr val="tx1"/>
                </a:solidFill>
              </a:rPr>
              <a:t>		height = </a:t>
            </a:r>
            <a:r>
              <a:rPr lang="en-US" sz="1600" dirty="0" err="1" smtClean="0">
                <a:solidFill>
                  <a:schemeClr val="tx1"/>
                </a:solidFill>
              </a:rPr>
              <a:t>newHeight</a:t>
            </a:r>
            <a:r>
              <a:rPr lang="en-US" sz="1600" dirty="0" smtClean="0">
                <a:solidFill>
                  <a:schemeClr val="tx1"/>
                </a:solidFill>
              </a:rPr>
              <a:t>;</a:t>
            </a:r>
          </a:p>
          <a:p>
            <a:pPr>
              <a:spcBef>
                <a:spcPct val="0"/>
              </a:spcBef>
            </a:pPr>
            <a:r>
              <a:rPr lang="en-US" sz="1600" dirty="0" smtClean="0">
                <a:solidFill>
                  <a:schemeClr val="tx1"/>
                </a:solidFill>
              </a:rPr>
              <a:t>	}</a:t>
            </a:r>
          </a:p>
          <a:p>
            <a:pPr>
              <a:spcBef>
                <a:spcPct val="0"/>
              </a:spcBef>
            </a:pPr>
            <a:r>
              <a:rPr lang="en-US" sz="1600" dirty="0" smtClean="0">
                <a:solidFill>
                  <a:schemeClr val="tx1"/>
                </a:solidFill>
              </a:rPr>
              <a:t>	</a:t>
            </a:r>
            <a:r>
              <a:rPr lang="en-US" sz="1600" b="1" dirty="0" smtClean="0">
                <a:solidFill>
                  <a:schemeClr val="tx1"/>
                </a:solidFill>
              </a:rPr>
              <a:t>double</a:t>
            </a:r>
            <a:r>
              <a:rPr lang="en-US" sz="1600" dirty="0" smtClean="0">
                <a:solidFill>
                  <a:schemeClr val="tx1"/>
                </a:solidFill>
              </a:rPr>
              <a:t> weight;</a:t>
            </a:r>
          </a:p>
          <a:p>
            <a:pPr>
              <a:spcBef>
                <a:spcPct val="0"/>
              </a:spcBef>
            </a:pPr>
            <a:r>
              <a:rPr lang="en-US" sz="1600" dirty="0" smtClean="0">
                <a:solidFill>
                  <a:schemeClr val="tx1"/>
                </a:solidFill>
              </a:rPr>
              <a:t>	</a:t>
            </a:r>
            <a:r>
              <a:rPr lang="en-US" sz="1600" b="1" dirty="0" smtClean="0">
                <a:solidFill>
                  <a:schemeClr val="tx1"/>
                </a:solidFill>
              </a:rPr>
              <a:t>public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b="1" dirty="0" smtClean="0">
                <a:solidFill>
                  <a:schemeClr val="tx1"/>
                </a:solidFill>
              </a:rPr>
              <a:t>double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getWeight</a:t>
            </a:r>
            <a:r>
              <a:rPr lang="en-US" sz="1600" dirty="0" smtClean="0">
                <a:solidFill>
                  <a:schemeClr val="tx1"/>
                </a:solidFill>
              </a:rPr>
              <a:t>() {</a:t>
            </a:r>
          </a:p>
          <a:p>
            <a:pPr>
              <a:spcBef>
                <a:spcPct val="0"/>
              </a:spcBef>
            </a:pPr>
            <a:r>
              <a:rPr lang="en-US" sz="1600" dirty="0" smtClean="0">
                <a:solidFill>
                  <a:schemeClr val="tx1"/>
                </a:solidFill>
              </a:rPr>
              <a:t>		</a:t>
            </a:r>
            <a:r>
              <a:rPr lang="en-US" sz="1600" b="1" dirty="0" smtClean="0">
                <a:solidFill>
                  <a:schemeClr val="tx1"/>
                </a:solidFill>
              </a:rPr>
              <a:t>return</a:t>
            </a:r>
            <a:r>
              <a:rPr lang="en-US" sz="1600" dirty="0" smtClean="0">
                <a:solidFill>
                  <a:schemeClr val="tx1"/>
                </a:solidFill>
              </a:rPr>
              <a:t> weight;</a:t>
            </a:r>
          </a:p>
          <a:p>
            <a:pPr>
              <a:spcBef>
                <a:spcPct val="0"/>
              </a:spcBef>
            </a:pPr>
            <a:r>
              <a:rPr lang="en-US" sz="1600" dirty="0" smtClean="0">
                <a:solidFill>
                  <a:schemeClr val="tx1"/>
                </a:solidFill>
              </a:rPr>
              <a:t>	}</a:t>
            </a:r>
          </a:p>
          <a:p>
            <a:pPr>
              <a:spcBef>
                <a:spcPct val="0"/>
              </a:spcBef>
            </a:pPr>
            <a:r>
              <a:rPr lang="en-US" sz="1600" dirty="0" smtClean="0">
                <a:solidFill>
                  <a:schemeClr val="tx1"/>
                </a:solidFill>
              </a:rPr>
              <a:t>	</a:t>
            </a:r>
            <a:r>
              <a:rPr lang="en-US" sz="1600" b="1" dirty="0" smtClean="0">
                <a:solidFill>
                  <a:schemeClr val="tx1"/>
                </a:solidFill>
              </a:rPr>
              <a:t>public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b="1" dirty="0" smtClean="0">
                <a:solidFill>
                  <a:schemeClr val="tx1"/>
                </a:solidFill>
              </a:rPr>
              <a:t>void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setWeight</a:t>
            </a:r>
            <a:r>
              <a:rPr lang="en-US" sz="1600" dirty="0" smtClean="0">
                <a:solidFill>
                  <a:schemeClr val="tx1"/>
                </a:solidFill>
              </a:rPr>
              <a:t>(</a:t>
            </a:r>
            <a:r>
              <a:rPr lang="en-US" sz="1600" b="1" dirty="0" smtClean="0">
                <a:solidFill>
                  <a:schemeClr val="tx1"/>
                </a:solidFill>
              </a:rPr>
              <a:t>double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newWeight</a:t>
            </a:r>
            <a:r>
              <a:rPr lang="en-US" sz="1600" dirty="0" smtClean="0">
                <a:solidFill>
                  <a:schemeClr val="tx1"/>
                </a:solidFill>
              </a:rPr>
              <a:t>) {</a:t>
            </a:r>
          </a:p>
          <a:p>
            <a:pPr>
              <a:spcBef>
                <a:spcPct val="0"/>
              </a:spcBef>
            </a:pPr>
            <a:r>
              <a:rPr lang="en-US" sz="1600" dirty="0" smtClean="0">
                <a:solidFill>
                  <a:schemeClr val="tx1"/>
                </a:solidFill>
              </a:rPr>
              <a:t>		weight = </a:t>
            </a:r>
            <a:r>
              <a:rPr lang="en-US" sz="1600" dirty="0" err="1" smtClean="0">
                <a:solidFill>
                  <a:schemeClr val="tx1"/>
                </a:solidFill>
              </a:rPr>
              <a:t>newWeight</a:t>
            </a:r>
            <a:r>
              <a:rPr lang="en-US" sz="1600" dirty="0" smtClean="0">
                <a:solidFill>
                  <a:schemeClr val="tx1"/>
                </a:solidFill>
              </a:rPr>
              <a:t>;</a:t>
            </a:r>
          </a:p>
          <a:p>
            <a:pPr>
              <a:spcBef>
                <a:spcPct val="0"/>
              </a:spcBef>
            </a:pPr>
            <a:r>
              <a:rPr lang="en-US" sz="1600" dirty="0" smtClean="0">
                <a:solidFill>
                  <a:schemeClr val="tx1"/>
                </a:solidFill>
              </a:rPr>
              <a:t>	}</a:t>
            </a:r>
          </a:p>
          <a:p>
            <a:pPr>
              <a:spcBef>
                <a:spcPct val="0"/>
              </a:spcBef>
            </a:pPr>
            <a:r>
              <a:rPr lang="en-US" sz="1600" dirty="0" smtClean="0">
                <a:solidFill>
                  <a:schemeClr val="tx1"/>
                </a:solidFill>
              </a:rPr>
              <a:t>	</a:t>
            </a:r>
            <a:r>
              <a:rPr lang="en-US" sz="1600" b="1" dirty="0" smtClean="0">
                <a:solidFill>
                  <a:schemeClr val="tx1"/>
                </a:solidFill>
              </a:rPr>
              <a:t>public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b="1" dirty="0" smtClean="0">
                <a:solidFill>
                  <a:schemeClr val="tx1"/>
                </a:solidFill>
              </a:rPr>
              <a:t>double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getBMI</a:t>
            </a:r>
            <a:r>
              <a:rPr lang="en-US" sz="1600" dirty="0" smtClean="0">
                <a:solidFill>
                  <a:schemeClr val="tx1"/>
                </a:solidFill>
              </a:rPr>
              <a:t>() {</a:t>
            </a:r>
          </a:p>
          <a:p>
            <a:pPr>
              <a:spcBef>
                <a:spcPct val="0"/>
              </a:spcBef>
            </a:pPr>
            <a:r>
              <a:rPr lang="en-US" sz="1600" dirty="0" smtClean="0">
                <a:solidFill>
                  <a:schemeClr val="tx1"/>
                </a:solidFill>
              </a:rPr>
              <a:t>		</a:t>
            </a:r>
            <a:r>
              <a:rPr lang="en-US" sz="1600" b="1" dirty="0" smtClean="0">
                <a:solidFill>
                  <a:schemeClr val="tx1"/>
                </a:solidFill>
              </a:rPr>
              <a:t>return</a:t>
            </a:r>
            <a:r>
              <a:rPr lang="en-US" sz="1600" dirty="0" smtClean="0">
                <a:solidFill>
                  <a:schemeClr val="tx1"/>
                </a:solidFill>
              </a:rPr>
              <a:t> weight/(height*height);</a:t>
            </a:r>
          </a:p>
          <a:p>
            <a:pPr>
              <a:spcBef>
                <a:spcPct val="0"/>
              </a:spcBef>
            </a:pPr>
            <a:r>
              <a:rPr lang="en-US" sz="1600" dirty="0" smtClean="0">
                <a:solidFill>
                  <a:schemeClr val="tx1"/>
                </a:solidFill>
              </a:rPr>
              <a:t>	}</a:t>
            </a:r>
          </a:p>
          <a:p>
            <a:pPr>
              <a:spcBef>
                <a:spcPct val="0"/>
              </a:spcBef>
            </a:pPr>
            <a:r>
              <a:rPr lang="en-US" sz="1600" dirty="0" smtClean="0">
                <a:solidFill>
                  <a:schemeClr val="tx1"/>
                </a:solidFill>
              </a:rPr>
              <a:t>}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8600" y="2057400"/>
            <a:ext cx="11430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Height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28600" y="4038600"/>
            <a:ext cx="11430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Weight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28600" y="5334000"/>
            <a:ext cx="11430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BMI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6172200" y="2057400"/>
            <a:ext cx="2362200" cy="381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Editable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6172200" y="2514600"/>
            <a:ext cx="2362200" cy="3810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Independent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6172200" y="3886200"/>
            <a:ext cx="2362200" cy="381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Editable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6172200" y="4343400"/>
            <a:ext cx="2362200" cy="3810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Independent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6172200" y="5181600"/>
            <a:ext cx="2362200" cy="381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Read-only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6172200" y="5638800"/>
            <a:ext cx="2362200" cy="3810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Dependent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Instance Variables</a:t>
            </a:r>
          </a:p>
          <a:p>
            <a:r>
              <a:rPr lang="en-US" dirty="0" smtClean="0"/>
              <a:t>Procedures</a:t>
            </a:r>
          </a:p>
          <a:p>
            <a:r>
              <a:rPr lang="en-US" dirty="0" smtClean="0"/>
              <a:t>Properties</a:t>
            </a:r>
          </a:p>
          <a:p>
            <a:r>
              <a:rPr lang="en-US" dirty="0" smtClean="0"/>
              <a:t>Print Statements</a:t>
            </a:r>
          </a:p>
          <a:p>
            <a:r>
              <a:rPr lang="en-US" dirty="0" err="1" smtClean="0"/>
              <a:t>Println</a:t>
            </a:r>
            <a:r>
              <a:rPr lang="en-US" dirty="0" smtClean="0"/>
              <a:t> vs. Print</a:t>
            </a:r>
          </a:p>
          <a:p>
            <a:r>
              <a:rPr lang="en-US" dirty="0" smtClean="0"/>
              <a:t>Overloading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Properties Classification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600200" y="1524000"/>
            <a:ext cx="5791200" cy="21336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 anchorCtr="0"/>
          <a:lstStyle/>
          <a:p>
            <a:pPr>
              <a:spcBef>
                <a:spcPct val="0"/>
              </a:spcBef>
            </a:pPr>
            <a:r>
              <a:rPr lang="en-US" b="1" dirty="0" smtClean="0"/>
              <a:t>public</a:t>
            </a:r>
            <a:r>
              <a:rPr lang="en-US" dirty="0" smtClean="0"/>
              <a:t> </a:t>
            </a:r>
            <a:r>
              <a:rPr lang="en-US" b="1" dirty="0" smtClean="0"/>
              <a:t>class</a:t>
            </a:r>
            <a:r>
              <a:rPr lang="en-US" dirty="0" smtClean="0"/>
              <a:t> </a:t>
            </a:r>
            <a:r>
              <a:rPr lang="en-US" dirty="0" err="1" smtClean="0"/>
              <a:t>ABMICalculator</a:t>
            </a:r>
            <a:r>
              <a:rPr lang="en-US" dirty="0" smtClean="0"/>
              <a:t>  {</a:t>
            </a:r>
          </a:p>
          <a:p>
            <a:pPr>
              <a:spcBef>
                <a:spcPct val="0"/>
              </a:spcBef>
            </a:pPr>
            <a:r>
              <a:rPr lang="en-US" b="1" dirty="0" smtClean="0"/>
              <a:t>    public double</a:t>
            </a:r>
            <a:r>
              <a:rPr lang="en-US" dirty="0" smtClean="0"/>
              <a:t> </a:t>
            </a:r>
            <a:r>
              <a:rPr lang="en-US" dirty="0" err="1" smtClean="0"/>
              <a:t>calculateBMI</a:t>
            </a:r>
            <a:r>
              <a:rPr lang="en-US" dirty="0" smtClean="0"/>
              <a:t> (</a:t>
            </a:r>
            <a:r>
              <a:rPr lang="en-US" b="1" dirty="0" smtClean="0"/>
              <a:t>double</a:t>
            </a:r>
            <a:r>
              <a:rPr lang="en-US" dirty="0" smtClean="0"/>
              <a:t> weight, </a:t>
            </a:r>
          </a:p>
          <a:p>
            <a:pPr>
              <a:spcBef>
                <a:spcPct val="0"/>
              </a:spcBef>
            </a:pPr>
            <a:r>
              <a:rPr lang="en-US" dirty="0" smtClean="0"/>
              <a:t>			           </a:t>
            </a:r>
            <a:r>
              <a:rPr lang="en-US" b="1" dirty="0" smtClean="0"/>
              <a:t>double</a:t>
            </a:r>
            <a:r>
              <a:rPr lang="en-US" dirty="0" smtClean="0"/>
              <a:t> height) {</a:t>
            </a:r>
          </a:p>
          <a:p>
            <a:pPr>
              <a:spcBef>
                <a:spcPct val="0"/>
              </a:spcBef>
            </a:pPr>
            <a:r>
              <a:rPr lang="en-US" dirty="0" smtClean="0"/>
              <a:t>	</a:t>
            </a:r>
            <a:r>
              <a:rPr lang="en-US" b="1" dirty="0" smtClean="0"/>
              <a:t>return</a:t>
            </a:r>
            <a:r>
              <a:rPr lang="en-US" dirty="0" smtClean="0"/>
              <a:t> weight/ (height * height);</a:t>
            </a:r>
          </a:p>
          <a:p>
            <a:pPr>
              <a:spcBef>
                <a:spcPct val="0"/>
              </a:spcBef>
            </a:pPr>
            <a:r>
              <a:rPr lang="en-US" dirty="0" smtClean="0"/>
              <a:t>    }</a:t>
            </a:r>
          </a:p>
          <a:p>
            <a:pPr>
              <a:spcBef>
                <a:spcPct val="0"/>
              </a:spcBef>
            </a:pPr>
            <a:r>
              <a:rPr lang="en-US" dirty="0" smtClean="0"/>
              <a:t>}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3962400"/>
            <a:ext cx="3771900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3429000" y="5562600"/>
            <a:ext cx="21336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No Properties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Calling Getter and Setter Methods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57200" y="1447800"/>
            <a:ext cx="4800600" cy="48006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spcBef>
                <a:spcPct val="0"/>
              </a:spcBef>
            </a:pPr>
            <a:r>
              <a:rPr lang="en-US" sz="1600" b="1" dirty="0" smtClean="0">
                <a:solidFill>
                  <a:schemeClr val="tx1"/>
                </a:solidFill>
              </a:rPr>
              <a:t>public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b="1" dirty="0" smtClean="0">
                <a:solidFill>
                  <a:schemeClr val="tx1"/>
                </a:solidFill>
              </a:rPr>
              <a:t>class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ABMISpreadsheet</a:t>
            </a:r>
            <a:r>
              <a:rPr lang="en-US" sz="1600" dirty="0" smtClean="0">
                <a:solidFill>
                  <a:schemeClr val="tx1"/>
                </a:solidFill>
              </a:rPr>
              <a:t> {</a:t>
            </a:r>
          </a:p>
          <a:p>
            <a:pPr>
              <a:spcBef>
                <a:spcPct val="0"/>
              </a:spcBef>
            </a:pPr>
            <a:r>
              <a:rPr lang="en-US" sz="1600" b="1" dirty="0" smtClean="0">
                <a:solidFill>
                  <a:schemeClr val="tx1"/>
                </a:solidFill>
              </a:rPr>
              <a:t>    double</a:t>
            </a:r>
            <a:r>
              <a:rPr lang="en-US" sz="1600" dirty="0" smtClean="0">
                <a:solidFill>
                  <a:schemeClr val="tx1"/>
                </a:solidFill>
              </a:rPr>
              <a:t> height;</a:t>
            </a:r>
          </a:p>
          <a:p>
            <a:pPr>
              <a:spcBef>
                <a:spcPct val="0"/>
              </a:spcBef>
            </a:pPr>
            <a:r>
              <a:rPr lang="en-US" sz="1600" b="1" dirty="0" smtClean="0">
                <a:solidFill>
                  <a:schemeClr val="tx1"/>
                </a:solidFill>
              </a:rPr>
              <a:t>    public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b="1" dirty="0" smtClean="0">
                <a:solidFill>
                  <a:schemeClr val="tx1"/>
                </a:solidFill>
              </a:rPr>
              <a:t>double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getHeight</a:t>
            </a:r>
            <a:r>
              <a:rPr lang="en-US" sz="1600" dirty="0" smtClean="0">
                <a:solidFill>
                  <a:schemeClr val="tx1"/>
                </a:solidFill>
              </a:rPr>
              <a:t>() {</a:t>
            </a:r>
          </a:p>
          <a:p>
            <a:pPr>
              <a:spcBef>
                <a:spcPct val="0"/>
              </a:spcBef>
            </a:pPr>
            <a:r>
              <a:rPr lang="en-US" sz="1600" dirty="0" smtClean="0">
                <a:solidFill>
                  <a:schemeClr val="tx1"/>
                </a:solidFill>
              </a:rPr>
              <a:t>        </a:t>
            </a:r>
            <a:r>
              <a:rPr lang="en-US" sz="1600" b="1" dirty="0" smtClean="0">
                <a:solidFill>
                  <a:schemeClr val="tx1"/>
                </a:solidFill>
              </a:rPr>
              <a:t>return</a:t>
            </a:r>
            <a:r>
              <a:rPr lang="en-US" sz="1600" dirty="0" smtClean="0">
                <a:solidFill>
                  <a:schemeClr val="tx1"/>
                </a:solidFill>
              </a:rPr>
              <a:t> height;</a:t>
            </a:r>
          </a:p>
          <a:p>
            <a:pPr>
              <a:spcBef>
                <a:spcPct val="0"/>
              </a:spcBef>
            </a:pPr>
            <a:r>
              <a:rPr lang="en-US" sz="1600" dirty="0" smtClean="0">
                <a:solidFill>
                  <a:schemeClr val="tx1"/>
                </a:solidFill>
              </a:rPr>
              <a:t>    }</a:t>
            </a:r>
          </a:p>
          <a:p>
            <a:pPr>
              <a:spcBef>
                <a:spcPct val="0"/>
              </a:spcBef>
            </a:pPr>
            <a:r>
              <a:rPr lang="en-US" sz="1600" dirty="0" smtClean="0">
                <a:solidFill>
                  <a:schemeClr val="tx1"/>
                </a:solidFill>
              </a:rPr>
              <a:t>    </a:t>
            </a:r>
            <a:r>
              <a:rPr lang="en-US" sz="1600" b="1" dirty="0" smtClean="0">
                <a:solidFill>
                  <a:schemeClr val="tx1"/>
                </a:solidFill>
              </a:rPr>
              <a:t>public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b="1" dirty="0" smtClean="0">
                <a:solidFill>
                  <a:schemeClr val="tx1"/>
                </a:solidFill>
              </a:rPr>
              <a:t>void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setHeight</a:t>
            </a:r>
            <a:r>
              <a:rPr lang="en-US" sz="1600" dirty="0" smtClean="0">
                <a:solidFill>
                  <a:schemeClr val="tx1"/>
                </a:solidFill>
              </a:rPr>
              <a:t>(</a:t>
            </a:r>
            <a:r>
              <a:rPr lang="en-US" sz="1600" b="1" dirty="0" smtClean="0">
                <a:solidFill>
                  <a:schemeClr val="tx1"/>
                </a:solidFill>
              </a:rPr>
              <a:t>double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newHeight</a:t>
            </a:r>
            <a:r>
              <a:rPr lang="en-US" sz="1600" dirty="0" smtClean="0">
                <a:solidFill>
                  <a:schemeClr val="tx1"/>
                </a:solidFill>
              </a:rPr>
              <a:t>) {</a:t>
            </a:r>
          </a:p>
          <a:p>
            <a:pPr>
              <a:spcBef>
                <a:spcPct val="0"/>
              </a:spcBef>
            </a:pPr>
            <a:r>
              <a:rPr lang="en-US" sz="1600" dirty="0" smtClean="0">
                <a:solidFill>
                  <a:schemeClr val="tx1"/>
                </a:solidFill>
              </a:rPr>
              <a:t>        height = </a:t>
            </a:r>
            <a:r>
              <a:rPr lang="en-US" sz="1600" dirty="0" err="1" smtClean="0">
                <a:solidFill>
                  <a:schemeClr val="tx1"/>
                </a:solidFill>
              </a:rPr>
              <a:t>newHeight</a:t>
            </a:r>
            <a:r>
              <a:rPr lang="en-US" sz="1600" dirty="0" smtClean="0">
                <a:solidFill>
                  <a:schemeClr val="tx1"/>
                </a:solidFill>
              </a:rPr>
              <a:t>;</a:t>
            </a:r>
          </a:p>
          <a:p>
            <a:pPr>
              <a:spcBef>
                <a:spcPct val="0"/>
              </a:spcBef>
            </a:pPr>
            <a:r>
              <a:rPr lang="en-US" sz="1600" dirty="0" smtClean="0">
                <a:solidFill>
                  <a:schemeClr val="tx1"/>
                </a:solidFill>
              </a:rPr>
              <a:t>    }</a:t>
            </a:r>
          </a:p>
          <a:p>
            <a:pPr>
              <a:spcBef>
                <a:spcPct val="0"/>
              </a:spcBef>
            </a:pPr>
            <a:r>
              <a:rPr lang="en-US" sz="1600" dirty="0" smtClean="0">
                <a:solidFill>
                  <a:schemeClr val="tx1"/>
                </a:solidFill>
              </a:rPr>
              <a:t>    </a:t>
            </a:r>
            <a:r>
              <a:rPr lang="en-US" sz="1600" b="1" dirty="0" smtClean="0">
                <a:solidFill>
                  <a:schemeClr val="tx1"/>
                </a:solidFill>
              </a:rPr>
              <a:t>double</a:t>
            </a:r>
            <a:r>
              <a:rPr lang="en-US" sz="1600" dirty="0" smtClean="0">
                <a:solidFill>
                  <a:schemeClr val="tx1"/>
                </a:solidFill>
              </a:rPr>
              <a:t> weight;</a:t>
            </a:r>
          </a:p>
          <a:p>
            <a:pPr>
              <a:spcBef>
                <a:spcPct val="0"/>
              </a:spcBef>
            </a:pPr>
            <a:r>
              <a:rPr lang="en-US" sz="1600" dirty="0" smtClean="0">
                <a:solidFill>
                  <a:schemeClr val="tx1"/>
                </a:solidFill>
              </a:rPr>
              <a:t>    </a:t>
            </a:r>
            <a:r>
              <a:rPr lang="en-US" sz="1600" b="1" dirty="0" smtClean="0">
                <a:solidFill>
                  <a:schemeClr val="tx1"/>
                </a:solidFill>
              </a:rPr>
              <a:t>public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b="1" dirty="0" smtClean="0">
                <a:solidFill>
                  <a:schemeClr val="tx1"/>
                </a:solidFill>
              </a:rPr>
              <a:t>double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getWeight</a:t>
            </a:r>
            <a:r>
              <a:rPr lang="en-US" sz="1600" dirty="0" smtClean="0">
                <a:solidFill>
                  <a:schemeClr val="tx1"/>
                </a:solidFill>
              </a:rPr>
              <a:t>() {</a:t>
            </a:r>
          </a:p>
          <a:p>
            <a:pPr>
              <a:spcBef>
                <a:spcPct val="0"/>
              </a:spcBef>
            </a:pPr>
            <a:r>
              <a:rPr lang="en-US" sz="1600" dirty="0" smtClean="0">
                <a:solidFill>
                  <a:schemeClr val="tx1"/>
                </a:solidFill>
              </a:rPr>
              <a:t>        </a:t>
            </a:r>
            <a:r>
              <a:rPr lang="en-US" sz="1600" b="1" dirty="0" smtClean="0">
                <a:solidFill>
                  <a:schemeClr val="tx1"/>
                </a:solidFill>
              </a:rPr>
              <a:t>return</a:t>
            </a:r>
            <a:r>
              <a:rPr lang="en-US" sz="1600" dirty="0" smtClean="0">
                <a:solidFill>
                  <a:schemeClr val="tx1"/>
                </a:solidFill>
              </a:rPr>
              <a:t> weight;</a:t>
            </a:r>
          </a:p>
          <a:p>
            <a:pPr>
              <a:spcBef>
                <a:spcPct val="0"/>
              </a:spcBef>
            </a:pPr>
            <a:r>
              <a:rPr lang="en-US" sz="1600" dirty="0" smtClean="0">
                <a:solidFill>
                  <a:schemeClr val="tx1"/>
                </a:solidFill>
              </a:rPr>
              <a:t>    }</a:t>
            </a:r>
          </a:p>
          <a:p>
            <a:pPr>
              <a:spcBef>
                <a:spcPct val="0"/>
              </a:spcBef>
            </a:pPr>
            <a:r>
              <a:rPr lang="en-US" sz="1600" dirty="0" smtClean="0">
                <a:solidFill>
                  <a:schemeClr val="tx1"/>
                </a:solidFill>
              </a:rPr>
              <a:t>    </a:t>
            </a:r>
            <a:r>
              <a:rPr lang="en-US" sz="1600" b="1" dirty="0" smtClean="0">
                <a:solidFill>
                  <a:schemeClr val="tx1"/>
                </a:solidFill>
              </a:rPr>
              <a:t>public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b="1" dirty="0" smtClean="0">
                <a:solidFill>
                  <a:schemeClr val="tx1"/>
                </a:solidFill>
              </a:rPr>
              <a:t>void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setWeight</a:t>
            </a:r>
            <a:r>
              <a:rPr lang="en-US" sz="1600" dirty="0" smtClean="0">
                <a:solidFill>
                  <a:schemeClr val="tx1"/>
                </a:solidFill>
              </a:rPr>
              <a:t>(</a:t>
            </a:r>
            <a:r>
              <a:rPr lang="en-US" sz="1600" b="1" dirty="0" smtClean="0">
                <a:solidFill>
                  <a:schemeClr val="tx1"/>
                </a:solidFill>
              </a:rPr>
              <a:t>double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newWeight</a:t>
            </a:r>
            <a:r>
              <a:rPr lang="en-US" sz="1600" dirty="0" smtClean="0">
                <a:solidFill>
                  <a:schemeClr val="tx1"/>
                </a:solidFill>
              </a:rPr>
              <a:t>) {</a:t>
            </a:r>
          </a:p>
          <a:p>
            <a:pPr>
              <a:spcBef>
                <a:spcPct val="0"/>
              </a:spcBef>
            </a:pPr>
            <a:r>
              <a:rPr lang="en-US" sz="1600" dirty="0" smtClean="0">
                <a:solidFill>
                  <a:schemeClr val="tx1"/>
                </a:solidFill>
              </a:rPr>
              <a:t>        weight = </a:t>
            </a:r>
            <a:r>
              <a:rPr lang="en-US" sz="1600" dirty="0" err="1" smtClean="0">
                <a:solidFill>
                  <a:schemeClr val="tx1"/>
                </a:solidFill>
              </a:rPr>
              <a:t>newWeight</a:t>
            </a:r>
            <a:r>
              <a:rPr lang="en-US" sz="1600" dirty="0" smtClean="0">
                <a:solidFill>
                  <a:schemeClr val="tx1"/>
                </a:solidFill>
              </a:rPr>
              <a:t>;</a:t>
            </a:r>
          </a:p>
          <a:p>
            <a:pPr>
              <a:spcBef>
                <a:spcPct val="0"/>
              </a:spcBef>
            </a:pPr>
            <a:r>
              <a:rPr lang="en-US" sz="1600" dirty="0" smtClean="0">
                <a:solidFill>
                  <a:schemeClr val="tx1"/>
                </a:solidFill>
              </a:rPr>
              <a:t>    }</a:t>
            </a:r>
          </a:p>
          <a:p>
            <a:pPr>
              <a:spcBef>
                <a:spcPct val="0"/>
              </a:spcBef>
            </a:pPr>
            <a:r>
              <a:rPr lang="en-US" sz="1600" dirty="0" smtClean="0">
                <a:solidFill>
                  <a:schemeClr val="tx1"/>
                </a:solidFill>
              </a:rPr>
              <a:t>    </a:t>
            </a:r>
            <a:r>
              <a:rPr lang="en-US" sz="1600" b="1" dirty="0" smtClean="0">
                <a:solidFill>
                  <a:schemeClr val="tx1"/>
                </a:solidFill>
              </a:rPr>
              <a:t>public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b="1" dirty="0" smtClean="0">
                <a:solidFill>
                  <a:schemeClr val="tx1"/>
                </a:solidFill>
              </a:rPr>
              <a:t>double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getBMI</a:t>
            </a:r>
            <a:r>
              <a:rPr lang="en-US" sz="1600" dirty="0" smtClean="0">
                <a:solidFill>
                  <a:schemeClr val="tx1"/>
                </a:solidFill>
              </a:rPr>
              <a:t>() {</a:t>
            </a:r>
          </a:p>
          <a:p>
            <a:pPr>
              <a:spcBef>
                <a:spcPct val="0"/>
              </a:spcBef>
            </a:pPr>
            <a:r>
              <a:rPr lang="en-US" sz="1600" dirty="0" smtClean="0">
                <a:solidFill>
                  <a:schemeClr val="tx1"/>
                </a:solidFill>
              </a:rPr>
              <a:t>        </a:t>
            </a:r>
            <a:r>
              <a:rPr lang="en-US" sz="1600" b="1" dirty="0" smtClean="0">
                <a:solidFill>
                  <a:schemeClr val="tx1"/>
                </a:solidFill>
              </a:rPr>
              <a:t>return</a:t>
            </a:r>
            <a:r>
              <a:rPr lang="en-US" sz="1600" dirty="0" smtClean="0">
                <a:solidFill>
                  <a:schemeClr val="tx1"/>
                </a:solidFill>
              </a:rPr>
              <a:t> weight/(height*height);</a:t>
            </a:r>
          </a:p>
          <a:p>
            <a:pPr>
              <a:spcBef>
                <a:spcPct val="0"/>
              </a:spcBef>
            </a:pPr>
            <a:r>
              <a:rPr lang="en-US" sz="1600" dirty="0" smtClean="0">
                <a:solidFill>
                  <a:schemeClr val="tx1"/>
                </a:solidFill>
              </a:rPr>
              <a:t>    }</a:t>
            </a:r>
          </a:p>
          <a:p>
            <a:pPr>
              <a:spcBef>
                <a:spcPct val="0"/>
              </a:spcBef>
            </a:pPr>
            <a:r>
              <a:rPr lang="en-US" sz="1600" dirty="0" smtClean="0">
                <a:solidFill>
                  <a:schemeClr val="tx1"/>
                </a:solidFill>
              </a:rPr>
              <a:t>}</a:t>
            </a:r>
            <a:endParaRPr lang="en-US" sz="1600" dirty="0">
              <a:solidFill>
                <a:schemeClr val="tx1"/>
              </a:solidFill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1600200"/>
            <a:ext cx="3733799" cy="1918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3810000"/>
            <a:ext cx="3733799" cy="1918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9" name="Straight Arrow Connector 8"/>
          <p:cNvCxnSpPr/>
          <p:nvPr/>
        </p:nvCxnSpPr>
        <p:spPr>
          <a:xfrm rot="10800000">
            <a:off x="3581400" y="2133600"/>
            <a:ext cx="2590800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10800000" flipV="1">
            <a:off x="3581400" y="2590800"/>
            <a:ext cx="2590800" cy="1295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10800000" flipV="1">
            <a:off x="3276600" y="2895600"/>
            <a:ext cx="2895600" cy="2438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5410200" y="4724400"/>
            <a:ext cx="2971800" cy="228600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/>
          <p:cNvCxnSpPr/>
          <p:nvPr/>
        </p:nvCxnSpPr>
        <p:spPr>
          <a:xfrm rot="10800000">
            <a:off x="5105400" y="4648200"/>
            <a:ext cx="1066800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rot="10800000">
            <a:off x="3581400" y="3962400"/>
            <a:ext cx="2590800" cy="8397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rot="10800000" flipV="1">
            <a:off x="3276600" y="5105400"/>
            <a:ext cx="2895600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10800000">
            <a:off x="3429000" y="2286000"/>
            <a:ext cx="2743200" cy="2362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Tracing Method Calls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57200" y="914400"/>
            <a:ext cx="4800600" cy="5867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spcBef>
                <a:spcPct val="0"/>
              </a:spcBef>
            </a:pPr>
            <a:r>
              <a:rPr lang="en-US" sz="1600" b="1" dirty="0" smtClean="0">
                <a:solidFill>
                  <a:schemeClr val="tx1"/>
                </a:solidFill>
              </a:rPr>
              <a:t>public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b="1" dirty="0" smtClean="0">
                <a:solidFill>
                  <a:schemeClr val="tx1"/>
                </a:solidFill>
              </a:rPr>
              <a:t>class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ABMISpreadsheet</a:t>
            </a:r>
            <a:r>
              <a:rPr lang="en-US" sz="1600" dirty="0" smtClean="0">
                <a:solidFill>
                  <a:schemeClr val="tx1"/>
                </a:solidFill>
              </a:rPr>
              <a:t> {</a:t>
            </a:r>
          </a:p>
          <a:p>
            <a:pPr>
              <a:spcBef>
                <a:spcPct val="0"/>
              </a:spcBef>
            </a:pPr>
            <a:r>
              <a:rPr lang="en-US" sz="1600" b="1" dirty="0" smtClean="0">
                <a:solidFill>
                  <a:schemeClr val="tx1"/>
                </a:solidFill>
              </a:rPr>
              <a:t>    double</a:t>
            </a:r>
            <a:r>
              <a:rPr lang="en-US" sz="1600" dirty="0" smtClean="0">
                <a:solidFill>
                  <a:schemeClr val="tx1"/>
                </a:solidFill>
              </a:rPr>
              <a:t> height;</a:t>
            </a:r>
          </a:p>
          <a:p>
            <a:pPr>
              <a:spcBef>
                <a:spcPct val="0"/>
              </a:spcBef>
            </a:pPr>
            <a:r>
              <a:rPr lang="en-US" sz="1600" b="1" dirty="0" smtClean="0">
                <a:solidFill>
                  <a:schemeClr val="tx1"/>
                </a:solidFill>
              </a:rPr>
              <a:t>    public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b="1" dirty="0" smtClean="0">
                <a:solidFill>
                  <a:schemeClr val="tx1"/>
                </a:solidFill>
              </a:rPr>
              <a:t>double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getHeight</a:t>
            </a:r>
            <a:r>
              <a:rPr lang="en-US" sz="1600" dirty="0" smtClean="0">
                <a:solidFill>
                  <a:schemeClr val="tx1"/>
                </a:solidFill>
              </a:rPr>
              <a:t>() {</a:t>
            </a:r>
          </a:p>
          <a:p>
            <a:pPr>
              <a:spcBef>
                <a:spcPct val="0"/>
              </a:spcBef>
            </a:pPr>
            <a:r>
              <a:rPr lang="en-US" sz="1600" dirty="0" smtClean="0">
                <a:solidFill>
                  <a:schemeClr val="tx1"/>
                </a:solidFill>
              </a:rPr>
              <a:t>        </a:t>
            </a:r>
            <a:r>
              <a:rPr lang="en-US" sz="1600" dirty="0" err="1" smtClean="0">
                <a:solidFill>
                  <a:schemeClr val="tx1"/>
                </a:solidFill>
              </a:rPr>
              <a:t>System.out.println</a:t>
            </a:r>
            <a:r>
              <a:rPr lang="en-US" sz="1600" dirty="0" smtClean="0">
                <a:solidFill>
                  <a:schemeClr val="tx1"/>
                </a:solidFill>
              </a:rPr>
              <a:t>(“</a:t>
            </a:r>
            <a:r>
              <a:rPr lang="en-US" sz="1600" dirty="0" err="1" smtClean="0">
                <a:solidFill>
                  <a:schemeClr val="tx1"/>
                </a:solidFill>
              </a:rPr>
              <a:t>getHeight</a:t>
            </a:r>
            <a:r>
              <a:rPr lang="en-US" sz="1600" dirty="0" smtClean="0">
                <a:solidFill>
                  <a:schemeClr val="tx1"/>
                </a:solidFill>
              </a:rPr>
              <a:t> Called”);</a:t>
            </a:r>
          </a:p>
          <a:p>
            <a:pPr>
              <a:spcBef>
                <a:spcPct val="0"/>
              </a:spcBef>
            </a:pPr>
            <a:r>
              <a:rPr lang="en-US" sz="1600" dirty="0" smtClean="0">
                <a:solidFill>
                  <a:schemeClr val="tx1"/>
                </a:solidFill>
              </a:rPr>
              <a:t>        </a:t>
            </a:r>
            <a:r>
              <a:rPr lang="en-US" sz="1600" b="1" dirty="0" smtClean="0">
                <a:solidFill>
                  <a:schemeClr val="tx1"/>
                </a:solidFill>
              </a:rPr>
              <a:t>return</a:t>
            </a:r>
            <a:r>
              <a:rPr lang="en-US" sz="1600" dirty="0" smtClean="0">
                <a:solidFill>
                  <a:schemeClr val="tx1"/>
                </a:solidFill>
              </a:rPr>
              <a:t> height;</a:t>
            </a:r>
          </a:p>
          <a:p>
            <a:pPr>
              <a:spcBef>
                <a:spcPct val="0"/>
              </a:spcBef>
            </a:pPr>
            <a:r>
              <a:rPr lang="en-US" sz="1600" dirty="0" smtClean="0">
                <a:solidFill>
                  <a:schemeClr val="tx1"/>
                </a:solidFill>
              </a:rPr>
              <a:t>    }</a:t>
            </a:r>
          </a:p>
          <a:p>
            <a:pPr>
              <a:spcBef>
                <a:spcPct val="0"/>
              </a:spcBef>
            </a:pPr>
            <a:r>
              <a:rPr lang="en-US" sz="1600" dirty="0" smtClean="0">
                <a:solidFill>
                  <a:schemeClr val="tx1"/>
                </a:solidFill>
              </a:rPr>
              <a:t>    </a:t>
            </a:r>
            <a:r>
              <a:rPr lang="en-US" sz="1600" b="1" dirty="0" smtClean="0">
                <a:solidFill>
                  <a:schemeClr val="tx1"/>
                </a:solidFill>
              </a:rPr>
              <a:t>public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b="1" dirty="0" smtClean="0">
                <a:solidFill>
                  <a:schemeClr val="tx1"/>
                </a:solidFill>
              </a:rPr>
              <a:t>void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setHeight</a:t>
            </a:r>
            <a:r>
              <a:rPr lang="en-US" sz="1600" dirty="0" smtClean="0">
                <a:solidFill>
                  <a:schemeClr val="tx1"/>
                </a:solidFill>
              </a:rPr>
              <a:t>(</a:t>
            </a:r>
            <a:r>
              <a:rPr lang="en-US" sz="1600" b="1" dirty="0" smtClean="0">
                <a:solidFill>
                  <a:schemeClr val="tx1"/>
                </a:solidFill>
              </a:rPr>
              <a:t>double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newHeight</a:t>
            </a:r>
            <a:r>
              <a:rPr lang="en-US" sz="1600" dirty="0" smtClean="0">
                <a:solidFill>
                  <a:schemeClr val="tx1"/>
                </a:solidFill>
              </a:rPr>
              <a:t>) {</a:t>
            </a:r>
          </a:p>
          <a:p>
            <a:pPr>
              <a:spcBef>
                <a:spcPct val="0"/>
              </a:spcBef>
            </a:pPr>
            <a:r>
              <a:rPr lang="en-US" sz="1600" dirty="0" smtClean="0">
                <a:solidFill>
                  <a:schemeClr val="tx1"/>
                </a:solidFill>
              </a:rPr>
              <a:t>        </a:t>
            </a:r>
            <a:r>
              <a:rPr lang="en-US" sz="1600" dirty="0" err="1" smtClean="0">
                <a:solidFill>
                  <a:schemeClr val="tx1"/>
                </a:solidFill>
              </a:rPr>
              <a:t>System.out.println</a:t>
            </a:r>
            <a:r>
              <a:rPr lang="en-US" sz="1600" dirty="0" smtClean="0">
                <a:solidFill>
                  <a:schemeClr val="tx1"/>
                </a:solidFill>
              </a:rPr>
              <a:t>(“</a:t>
            </a:r>
            <a:r>
              <a:rPr lang="en-US" sz="1600" dirty="0" err="1" smtClean="0">
                <a:solidFill>
                  <a:schemeClr val="tx1"/>
                </a:solidFill>
              </a:rPr>
              <a:t>setHeight</a:t>
            </a:r>
            <a:r>
              <a:rPr lang="en-US" sz="1600" dirty="0" smtClean="0">
                <a:solidFill>
                  <a:schemeClr val="tx1"/>
                </a:solidFill>
              </a:rPr>
              <a:t> Called”);</a:t>
            </a:r>
          </a:p>
          <a:p>
            <a:pPr>
              <a:spcBef>
                <a:spcPct val="0"/>
              </a:spcBef>
            </a:pPr>
            <a:r>
              <a:rPr lang="en-US" sz="1600" dirty="0" smtClean="0">
                <a:solidFill>
                  <a:schemeClr val="tx1"/>
                </a:solidFill>
              </a:rPr>
              <a:t>        height = </a:t>
            </a:r>
            <a:r>
              <a:rPr lang="en-US" sz="1600" dirty="0" err="1" smtClean="0">
                <a:solidFill>
                  <a:schemeClr val="tx1"/>
                </a:solidFill>
              </a:rPr>
              <a:t>newHeight</a:t>
            </a:r>
            <a:r>
              <a:rPr lang="en-US" sz="1600" dirty="0" smtClean="0">
                <a:solidFill>
                  <a:schemeClr val="tx1"/>
                </a:solidFill>
              </a:rPr>
              <a:t>;</a:t>
            </a:r>
          </a:p>
          <a:p>
            <a:pPr>
              <a:spcBef>
                <a:spcPct val="0"/>
              </a:spcBef>
            </a:pPr>
            <a:r>
              <a:rPr lang="en-US" sz="1600" dirty="0" smtClean="0">
                <a:solidFill>
                  <a:schemeClr val="tx1"/>
                </a:solidFill>
              </a:rPr>
              <a:t>    }</a:t>
            </a:r>
          </a:p>
          <a:p>
            <a:pPr>
              <a:spcBef>
                <a:spcPct val="0"/>
              </a:spcBef>
            </a:pPr>
            <a:r>
              <a:rPr lang="en-US" sz="1600" dirty="0" smtClean="0">
                <a:solidFill>
                  <a:schemeClr val="tx1"/>
                </a:solidFill>
              </a:rPr>
              <a:t>    </a:t>
            </a:r>
            <a:r>
              <a:rPr lang="en-US" sz="1600" b="1" dirty="0" smtClean="0">
                <a:solidFill>
                  <a:schemeClr val="tx1"/>
                </a:solidFill>
              </a:rPr>
              <a:t>double</a:t>
            </a:r>
            <a:r>
              <a:rPr lang="en-US" sz="1600" dirty="0" smtClean="0">
                <a:solidFill>
                  <a:schemeClr val="tx1"/>
                </a:solidFill>
              </a:rPr>
              <a:t> weight;</a:t>
            </a:r>
          </a:p>
          <a:p>
            <a:pPr>
              <a:spcBef>
                <a:spcPct val="0"/>
              </a:spcBef>
            </a:pPr>
            <a:r>
              <a:rPr lang="en-US" sz="1600" dirty="0" smtClean="0">
                <a:solidFill>
                  <a:schemeClr val="tx1"/>
                </a:solidFill>
              </a:rPr>
              <a:t>    </a:t>
            </a:r>
            <a:r>
              <a:rPr lang="en-US" sz="1600" b="1" dirty="0" smtClean="0">
                <a:solidFill>
                  <a:schemeClr val="tx1"/>
                </a:solidFill>
              </a:rPr>
              <a:t>public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b="1" dirty="0" smtClean="0">
                <a:solidFill>
                  <a:schemeClr val="tx1"/>
                </a:solidFill>
              </a:rPr>
              <a:t>double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getWeight</a:t>
            </a:r>
            <a:r>
              <a:rPr lang="en-US" sz="1600" dirty="0" smtClean="0">
                <a:solidFill>
                  <a:schemeClr val="tx1"/>
                </a:solidFill>
              </a:rPr>
              <a:t>() {</a:t>
            </a:r>
          </a:p>
          <a:p>
            <a:pPr>
              <a:spcBef>
                <a:spcPct val="0"/>
              </a:spcBef>
            </a:pPr>
            <a:r>
              <a:rPr lang="en-US" sz="1600" dirty="0" smtClean="0">
                <a:solidFill>
                  <a:schemeClr val="tx1"/>
                </a:solidFill>
              </a:rPr>
              <a:t>        </a:t>
            </a:r>
            <a:r>
              <a:rPr lang="en-US" sz="1600" dirty="0" err="1" smtClean="0">
                <a:solidFill>
                  <a:schemeClr val="tx1"/>
                </a:solidFill>
              </a:rPr>
              <a:t>System.out.println</a:t>
            </a:r>
            <a:r>
              <a:rPr lang="en-US" sz="1600" dirty="0" smtClean="0">
                <a:solidFill>
                  <a:schemeClr val="tx1"/>
                </a:solidFill>
              </a:rPr>
              <a:t>(“</a:t>
            </a:r>
            <a:r>
              <a:rPr lang="en-US" sz="1600" dirty="0" err="1" smtClean="0">
                <a:solidFill>
                  <a:schemeClr val="tx1"/>
                </a:solidFill>
              </a:rPr>
              <a:t>getWeight</a:t>
            </a:r>
            <a:r>
              <a:rPr lang="en-US" sz="1600" dirty="0" smtClean="0">
                <a:solidFill>
                  <a:schemeClr val="tx1"/>
                </a:solidFill>
              </a:rPr>
              <a:t> Called”);</a:t>
            </a:r>
          </a:p>
          <a:p>
            <a:pPr>
              <a:spcBef>
                <a:spcPct val="0"/>
              </a:spcBef>
            </a:pPr>
            <a:r>
              <a:rPr lang="en-US" sz="1600" dirty="0" smtClean="0">
                <a:solidFill>
                  <a:schemeClr val="tx1"/>
                </a:solidFill>
              </a:rPr>
              <a:t>        </a:t>
            </a:r>
            <a:r>
              <a:rPr lang="en-US" sz="1600" b="1" dirty="0" smtClean="0">
                <a:solidFill>
                  <a:schemeClr val="tx1"/>
                </a:solidFill>
              </a:rPr>
              <a:t>return</a:t>
            </a:r>
            <a:r>
              <a:rPr lang="en-US" sz="1600" dirty="0" smtClean="0">
                <a:solidFill>
                  <a:schemeClr val="tx1"/>
                </a:solidFill>
              </a:rPr>
              <a:t> weight;</a:t>
            </a:r>
          </a:p>
          <a:p>
            <a:pPr>
              <a:spcBef>
                <a:spcPct val="0"/>
              </a:spcBef>
            </a:pPr>
            <a:r>
              <a:rPr lang="en-US" sz="1600" dirty="0" smtClean="0">
                <a:solidFill>
                  <a:schemeClr val="tx1"/>
                </a:solidFill>
              </a:rPr>
              <a:t>    }</a:t>
            </a:r>
          </a:p>
          <a:p>
            <a:pPr>
              <a:spcBef>
                <a:spcPct val="0"/>
              </a:spcBef>
            </a:pPr>
            <a:r>
              <a:rPr lang="en-US" sz="1600" dirty="0" smtClean="0">
                <a:solidFill>
                  <a:schemeClr val="tx1"/>
                </a:solidFill>
              </a:rPr>
              <a:t>    </a:t>
            </a:r>
            <a:r>
              <a:rPr lang="en-US" sz="1600" b="1" dirty="0" smtClean="0">
                <a:solidFill>
                  <a:schemeClr val="tx1"/>
                </a:solidFill>
              </a:rPr>
              <a:t>public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b="1" dirty="0" smtClean="0">
                <a:solidFill>
                  <a:schemeClr val="tx1"/>
                </a:solidFill>
              </a:rPr>
              <a:t>void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setWeight</a:t>
            </a:r>
            <a:r>
              <a:rPr lang="en-US" sz="1600" dirty="0" smtClean="0">
                <a:solidFill>
                  <a:schemeClr val="tx1"/>
                </a:solidFill>
              </a:rPr>
              <a:t>(</a:t>
            </a:r>
            <a:r>
              <a:rPr lang="en-US" sz="1600" b="1" dirty="0" smtClean="0">
                <a:solidFill>
                  <a:schemeClr val="tx1"/>
                </a:solidFill>
              </a:rPr>
              <a:t>double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newWeight</a:t>
            </a:r>
            <a:r>
              <a:rPr lang="en-US" sz="1600" dirty="0" smtClean="0">
                <a:solidFill>
                  <a:schemeClr val="tx1"/>
                </a:solidFill>
              </a:rPr>
              <a:t>) {</a:t>
            </a:r>
          </a:p>
          <a:p>
            <a:pPr>
              <a:spcBef>
                <a:spcPct val="0"/>
              </a:spcBef>
            </a:pPr>
            <a:r>
              <a:rPr lang="en-US" sz="1600" dirty="0" smtClean="0">
                <a:solidFill>
                  <a:schemeClr val="tx1"/>
                </a:solidFill>
              </a:rPr>
              <a:t>        </a:t>
            </a:r>
            <a:r>
              <a:rPr lang="en-US" sz="1600" dirty="0" err="1" smtClean="0">
                <a:solidFill>
                  <a:schemeClr val="tx1"/>
                </a:solidFill>
              </a:rPr>
              <a:t>System.out.println</a:t>
            </a:r>
            <a:r>
              <a:rPr lang="en-US" sz="1600" dirty="0" smtClean="0">
                <a:solidFill>
                  <a:schemeClr val="tx1"/>
                </a:solidFill>
              </a:rPr>
              <a:t>(“</a:t>
            </a:r>
            <a:r>
              <a:rPr lang="en-US" sz="1600" dirty="0" err="1" smtClean="0">
                <a:solidFill>
                  <a:schemeClr val="tx1"/>
                </a:solidFill>
              </a:rPr>
              <a:t>setWeight</a:t>
            </a:r>
            <a:r>
              <a:rPr lang="en-US" sz="1600" dirty="0" smtClean="0">
                <a:solidFill>
                  <a:schemeClr val="tx1"/>
                </a:solidFill>
              </a:rPr>
              <a:t> Called”);</a:t>
            </a:r>
          </a:p>
          <a:p>
            <a:pPr>
              <a:spcBef>
                <a:spcPct val="0"/>
              </a:spcBef>
            </a:pPr>
            <a:r>
              <a:rPr lang="en-US" sz="1600" dirty="0" smtClean="0">
                <a:solidFill>
                  <a:schemeClr val="tx1"/>
                </a:solidFill>
              </a:rPr>
              <a:t>        weight = </a:t>
            </a:r>
            <a:r>
              <a:rPr lang="en-US" sz="1600" dirty="0" err="1" smtClean="0">
                <a:solidFill>
                  <a:schemeClr val="tx1"/>
                </a:solidFill>
              </a:rPr>
              <a:t>newWeight</a:t>
            </a:r>
            <a:r>
              <a:rPr lang="en-US" sz="1600" dirty="0" smtClean="0">
                <a:solidFill>
                  <a:schemeClr val="tx1"/>
                </a:solidFill>
              </a:rPr>
              <a:t>;</a:t>
            </a:r>
          </a:p>
          <a:p>
            <a:pPr>
              <a:spcBef>
                <a:spcPct val="0"/>
              </a:spcBef>
            </a:pPr>
            <a:r>
              <a:rPr lang="en-US" sz="1600" dirty="0" smtClean="0">
                <a:solidFill>
                  <a:schemeClr val="tx1"/>
                </a:solidFill>
              </a:rPr>
              <a:t>    }</a:t>
            </a:r>
          </a:p>
          <a:p>
            <a:pPr>
              <a:spcBef>
                <a:spcPct val="0"/>
              </a:spcBef>
            </a:pPr>
            <a:r>
              <a:rPr lang="en-US" sz="1600" dirty="0" smtClean="0">
                <a:solidFill>
                  <a:schemeClr val="tx1"/>
                </a:solidFill>
              </a:rPr>
              <a:t>    </a:t>
            </a:r>
            <a:r>
              <a:rPr lang="en-US" sz="1600" b="1" dirty="0" smtClean="0">
                <a:solidFill>
                  <a:schemeClr val="tx1"/>
                </a:solidFill>
              </a:rPr>
              <a:t>public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b="1" dirty="0" smtClean="0">
                <a:solidFill>
                  <a:schemeClr val="tx1"/>
                </a:solidFill>
              </a:rPr>
              <a:t>double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getBMI</a:t>
            </a:r>
            <a:r>
              <a:rPr lang="en-US" sz="1600" dirty="0" smtClean="0">
                <a:solidFill>
                  <a:schemeClr val="tx1"/>
                </a:solidFill>
              </a:rPr>
              <a:t>() {</a:t>
            </a:r>
          </a:p>
          <a:p>
            <a:pPr>
              <a:spcBef>
                <a:spcPct val="0"/>
              </a:spcBef>
            </a:pPr>
            <a:r>
              <a:rPr lang="en-US" sz="1600" dirty="0" smtClean="0">
                <a:solidFill>
                  <a:schemeClr val="tx1"/>
                </a:solidFill>
              </a:rPr>
              <a:t>        </a:t>
            </a:r>
            <a:r>
              <a:rPr lang="en-US" sz="1600" dirty="0" err="1" smtClean="0">
                <a:solidFill>
                  <a:schemeClr val="tx1"/>
                </a:solidFill>
              </a:rPr>
              <a:t>System.out.println</a:t>
            </a:r>
            <a:r>
              <a:rPr lang="en-US" sz="1600" dirty="0" smtClean="0">
                <a:solidFill>
                  <a:schemeClr val="tx1"/>
                </a:solidFill>
              </a:rPr>
              <a:t>(“</a:t>
            </a:r>
            <a:r>
              <a:rPr lang="en-US" sz="1600" dirty="0" err="1" smtClean="0">
                <a:solidFill>
                  <a:schemeClr val="tx1"/>
                </a:solidFill>
              </a:rPr>
              <a:t>getBMI</a:t>
            </a:r>
            <a:r>
              <a:rPr lang="en-US" sz="1600" dirty="0" smtClean="0">
                <a:solidFill>
                  <a:schemeClr val="tx1"/>
                </a:solidFill>
              </a:rPr>
              <a:t> Called”);</a:t>
            </a:r>
          </a:p>
          <a:p>
            <a:pPr>
              <a:spcBef>
                <a:spcPct val="0"/>
              </a:spcBef>
            </a:pPr>
            <a:r>
              <a:rPr lang="en-US" sz="1600" dirty="0" smtClean="0">
                <a:solidFill>
                  <a:schemeClr val="tx1"/>
                </a:solidFill>
              </a:rPr>
              <a:t>        </a:t>
            </a:r>
            <a:r>
              <a:rPr lang="en-US" sz="1600" b="1" dirty="0" smtClean="0">
                <a:solidFill>
                  <a:schemeClr val="tx1"/>
                </a:solidFill>
              </a:rPr>
              <a:t>return</a:t>
            </a:r>
            <a:r>
              <a:rPr lang="en-US" sz="1600" dirty="0" smtClean="0">
                <a:solidFill>
                  <a:schemeClr val="tx1"/>
                </a:solidFill>
              </a:rPr>
              <a:t> weight/(height*height);</a:t>
            </a:r>
          </a:p>
          <a:p>
            <a:pPr>
              <a:spcBef>
                <a:spcPct val="0"/>
              </a:spcBef>
            </a:pPr>
            <a:r>
              <a:rPr lang="en-US" sz="1600" dirty="0" smtClean="0">
                <a:solidFill>
                  <a:schemeClr val="tx1"/>
                </a:solidFill>
              </a:rPr>
              <a:t>    }</a:t>
            </a:r>
          </a:p>
          <a:p>
            <a:pPr>
              <a:spcBef>
                <a:spcPct val="0"/>
              </a:spcBef>
            </a:pPr>
            <a:r>
              <a:rPr lang="en-US" sz="1600" dirty="0" smtClean="0">
                <a:solidFill>
                  <a:schemeClr val="tx1"/>
                </a:solidFill>
              </a:rPr>
              <a:t>}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85800" y="1600200"/>
            <a:ext cx="4191000" cy="381000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85800" y="2590800"/>
            <a:ext cx="4191000" cy="381000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85800" y="3810000"/>
            <a:ext cx="4191000" cy="381000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85800" y="4800600"/>
            <a:ext cx="4191000" cy="381000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85800" y="5715000"/>
            <a:ext cx="4191000" cy="381000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Actual Trace</a:t>
            </a:r>
            <a:endParaRPr lang="en-US" dirty="0"/>
          </a:p>
        </p:txBody>
      </p:sp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1447800"/>
            <a:ext cx="5247200" cy="18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ight Arrow 3"/>
          <p:cNvSpPr/>
          <p:nvPr/>
        </p:nvSpPr>
        <p:spPr>
          <a:xfrm>
            <a:off x="1219200" y="2362200"/>
            <a:ext cx="5334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143000" y="3581400"/>
            <a:ext cx="6629400" cy="6096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Extra </a:t>
            </a:r>
            <a:r>
              <a:rPr lang="en-US" dirty="0" err="1" smtClean="0"/>
              <a:t>getWeight</a:t>
            </a:r>
            <a:r>
              <a:rPr lang="en-US" dirty="0" smtClean="0"/>
              <a:t>() call made by the undo-redo mechanism in </a:t>
            </a:r>
            <a:r>
              <a:rPr lang="en-US" dirty="0" err="1" smtClean="0"/>
              <a:t>ObjectEditor</a:t>
            </a:r>
            <a:endParaRPr lang="en-US" dirty="0"/>
          </a:p>
        </p:txBody>
      </p:sp>
      <p:sp>
        <p:nvSpPr>
          <p:cNvPr id="6" name="Right Brace 5"/>
          <p:cNvSpPr/>
          <p:nvPr/>
        </p:nvSpPr>
        <p:spPr>
          <a:xfrm>
            <a:off x="7162800" y="1828800"/>
            <a:ext cx="228600" cy="5334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>
            <a:endCxn id="6" idx="2"/>
          </p:cNvCxnSpPr>
          <p:nvPr/>
        </p:nvCxnSpPr>
        <p:spPr>
          <a:xfrm>
            <a:off x="3276600" y="2362200"/>
            <a:ext cx="3886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276600" y="1828800"/>
            <a:ext cx="3886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ight Brace 9"/>
          <p:cNvSpPr/>
          <p:nvPr/>
        </p:nvSpPr>
        <p:spPr>
          <a:xfrm>
            <a:off x="7162800" y="2362200"/>
            <a:ext cx="228600" cy="9144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3276600" y="3275012"/>
            <a:ext cx="3886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3276600" y="2362200"/>
            <a:ext cx="3886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7543800" y="1905000"/>
            <a:ext cx="1066800" cy="381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Load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7543800" y="2590800"/>
            <a:ext cx="1066800" cy="533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Change weight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10" grpId="0" animBg="1"/>
      <p:bldP spid="13" grpId="0" animBg="1"/>
      <p:bldP spid="1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304800" y="4419600"/>
            <a:ext cx="8077200" cy="1981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Print Line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81000" y="1143000"/>
            <a:ext cx="4648200" cy="1295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0" dirty="0" err="1" smtClean="0"/>
              <a:t>System.out.println</a:t>
            </a:r>
            <a:r>
              <a:rPr lang="en-US" b="0" dirty="0" smtClean="0"/>
              <a:t>(“</a:t>
            </a:r>
            <a:r>
              <a:rPr lang="en-US" b="0" dirty="0" err="1" smtClean="0"/>
              <a:t>setWeight</a:t>
            </a:r>
            <a:r>
              <a:rPr lang="en-US" b="0" dirty="0" smtClean="0"/>
              <a:t> Called”);</a:t>
            </a:r>
            <a:endParaRPr lang="en-US" b="0" dirty="0"/>
          </a:p>
        </p:txBody>
      </p:sp>
      <p:sp>
        <p:nvSpPr>
          <p:cNvPr id="5" name="Rectangle 4"/>
          <p:cNvSpPr/>
          <p:nvPr/>
        </p:nvSpPr>
        <p:spPr>
          <a:xfrm>
            <a:off x="381000" y="3429000"/>
            <a:ext cx="1676400" cy="6096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0" dirty="0"/>
              <a:t>Target Object</a:t>
            </a:r>
          </a:p>
        </p:txBody>
      </p:sp>
      <p:cxnSp>
        <p:nvCxnSpPr>
          <p:cNvPr id="6" name="Straight Arrow Connector 5"/>
          <p:cNvCxnSpPr>
            <a:cxnSpLocks noChangeShapeType="1"/>
            <a:stCxn id="5" idx="0"/>
            <a:endCxn id="7" idx="2"/>
          </p:cNvCxnSpPr>
          <p:nvPr/>
        </p:nvCxnSpPr>
        <p:spPr bwMode="auto">
          <a:xfrm rot="5400000" flipH="1" flipV="1">
            <a:off x="495300" y="2705100"/>
            <a:ext cx="1447800" cy="1588"/>
          </a:xfrm>
          <a:prstGeom prst="straightConnector1">
            <a:avLst/>
          </a:prstGeom>
          <a:noFill/>
          <a:ln w="28575" algn="ctr">
            <a:solidFill>
              <a:schemeClr val="accent1"/>
            </a:solidFill>
            <a:round/>
            <a:headEnd/>
            <a:tailEnd type="arrow" w="med" len="med"/>
          </a:ln>
        </p:spPr>
      </p:cxnSp>
      <p:sp>
        <p:nvSpPr>
          <p:cNvPr id="7" name="Rectangle 6"/>
          <p:cNvSpPr/>
          <p:nvPr/>
        </p:nvSpPr>
        <p:spPr>
          <a:xfrm>
            <a:off x="609600" y="1600200"/>
            <a:ext cx="1219200" cy="381000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/>
          </a:p>
        </p:txBody>
      </p:sp>
      <p:sp>
        <p:nvSpPr>
          <p:cNvPr id="8" name="Rectangle 7"/>
          <p:cNvSpPr/>
          <p:nvPr/>
        </p:nvSpPr>
        <p:spPr>
          <a:xfrm>
            <a:off x="2209800" y="3429000"/>
            <a:ext cx="1828800" cy="6096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0" dirty="0"/>
              <a:t>Method Name</a:t>
            </a:r>
          </a:p>
        </p:txBody>
      </p:sp>
      <p:cxnSp>
        <p:nvCxnSpPr>
          <p:cNvPr id="9" name="Straight Arrow Connector 8"/>
          <p:cNvCxnSpPr>
            <a:cxnSpLocks noChangeShapeType="1"/>
            <a:stCxn id="8" idx="0"/>
            <a:endCxn id="10" idx="2"/>
          </p:cNvCxnSpPr>
          <p:nvPr/>
        </p:nvCxnSpPr>
        <p:spPr bwMode="auto">
          <a:xfrm rot="16200000" flipV="1">
            <a:off x="1962150" y="2266950"/>
            <a:ext cx="1447800" cy="876300"/>
          </a:xfrm>
          <a:prstGeom prst="straightConnector1">
            <a:avLst/>
          </a:prstGeom>
          <a:noFill/>
          <a:ln w="28575" algn="ctr">
            <a:solidFill>
              <a:schemeClr val="accent1"/>
            </a:solidFill>
            <a:round/>
            <a:headEnd/>
            <a:tailEnd type="arrow" w="med" len="med"/>
          </a:ln>
        </p:spPr>
      </p:cxnSp>
      <p:sp>
        <p:nvSpPr>
          <p:cNvPr id="10" name="Rectangle 9"/>
          <p:cNvSpPr/>
          <p:nvPr/>
        </p:nvSpPr>
        <p:spPr>
          <a:xfrm>
            <a:off x="1828800" y="1600200"/>
            <a:ext cx="838200" cy="381000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/>
          </a:p>
        </p:txBody>
      </p:sp>
      <p:sp>
        <p:nvSpPr>
          <p:cNvPr id="11" name="Rectangle 10"/>
          <p:cNvSpPr/>
          <p:nvPr/>
        </p:nvSpPr>
        <p:spPr>
          <a:xfrm>
            <a:off x="4191000" y="3429000"/>
            <a:ext cx="2286000" cy="6096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0" dirty="0"/>
              <a:t>Actual Parameters</a:t>
            </a:r>
          </a:p>
        </p:txBody>
      </p:sp>
      <p:cxnSp>
        <p:nvCxnSpPr>
          <p:cNvPr id="12" name="Straight Arrow Connector 11"/>
          <p:cNvCxnSpPr>
            <a:cxnSpLocks noChangeShapeType="1"/>
            <a:stCxn id="11" idx="0"/>
            <a:endCxn id="13" idx="2"/>
          </p:cNvCxnSpPr>
          <p:nvPr/>
        </p:nvCxnSpPr>
        <p:spPr bwMode="auto">
          <a:xfrm rot="16200000" flipV="1">
            <a:off x="3810000" y="1905000"/>
            <a:ext cx="1447800" cy="1600200"/>
          </a:xfrm>
          <a:prstGeom prst="straightConnector1">
            <a:avLst/>
          </a:prstGeom>
          <a:noFill/>
          <a:ln w="28575" algn="ctr">
            <a:solidFill>
              <a:schemeClr val="accent1"/>
            </a:solidFill>
            <a:round/>
            <a:headEnd/>
            <a:tailEnd type="arrow" w="med" len="med"/>
          </a:ln>
        </p:spPr>
      </p:cxnSp>
      <p:sp>
        <p:nvSpPr>
          <p:cNvPr id="13" name="Rectangle 12"/>
          <p:cNvSpPr/>
          <p:nvPr/>
        </p:nvSpPr>
        <p:spPr>
          <a:xfrm>
            <a:off x="2667000" y="1600200"/>
            <a:ext cx="2133600" cy="381000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4962525"/>
            <a:ext cx="3771900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4962525"/>
            <a:ext cx="3838575" cy="135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6" name="Straight Arrow Connector 15"/>
          <p:cNvCxnSpPr>
            <a:cxnSpLocks noChangeShapeType="1"/>
            <a:stCxn id="5" idx="2"/>
          </p:cNvCxnSpPr>
          <p:nvPr/>
        </p:nvCxnSpPr>
        <p:spPr bwMode="auto">
          <a:xfrm rot="16200000" flipH="1">
            <a:off x="1181100" y="4076700"/>
            <a:ext cx="1143000" cy="1066800"/>
          </a:xfrm>
          <a:prstGeom prst="straightConnector1">
            <a:avLst/>
          </a:prstGeom>
          <a:noFill/>
          <a:ln w="28575" algn="ctr">
            <a:solidFill>
              <a:schemeClr val="accent1"/>
            </a:solidFill>
            <a:round/>
            <a:headEnd/>
            <a:tailEnd type="arrow" w="med" len="med"/>
          </a:ln>
        </p:spPr>
      </p:cxnSp>
      <p:cxnSp>
        <p:nvCxnSpPr>
          <p:cNvPr id="19" name="Straight Arrow Connector 18"/>
          <p:cNvCxnSpPr>
            <a:cxnSpLocks noChangeShapeType="1"/>
            <a:stCxn id="8" idx="2"/>
          </p:cNvCxnSpPr>
          <p:nvPr/>
        </p:nvCxnSpPr>
        <p:spPr bwMode="auto">
          <a:xfrm rot="16200000" flipH="1">
            <a:off x="2552700" y="4610100"/>
            <a:ext cx="1371600" cy="228600"/>
          </a:xfrm>
          <a:prstGeom prst="straightConnector1">
            <a:avLst/>
          </a:prstGeom>
          <a:noFill/>
          <a:ln w="28575" algn="ctr">
            <a:solidFill>
              <a:schemeClr val="accent1"/>
            </a:solidFill>
            <a:round/>
            <a:headEnd/>
            <a:tailEnd type="arrow" w="med" len="med"/>
          </a:ln>
        </p:spPr>
      </p:cxnSp>
      <p:cxnSp>
        <p:nvCxnSpPr>
          <p:cNvPr id="22" name="Straight Arrow Connector 21"/>
          <p:cNvCxnSpPr>
            <a:cxnSpLocks noChangeShapeType="1"/>
            <a:stCxn id="11" idx="2"/>
          </p:cNvCxnSpPr>
          <p:nvPr/>
        </p:nvCxnSpPr>
        <p:spPr bwMode="auto">
          <a:xfrm rot="16200000" flipH="1">
            <a:off x="5524500" y="3848100"/>
            <a:ext cx="1371600" cy="1752600"/>
          </a:xfrm>
          <a:prstGeom prst="straightConnector1">
            <a:avLst/>
          </a:prstGeom>
          <a:noFill/>
          <a:ln w="28575" algn="ctr">
            <a:solidFill>
              <a:schemeClr val="accent1"/>
            </a:solidFill>
            <a:round/>
            <a:headEnd/>
            <a:tailEnd type="arrow" w="med" len="med"/>
          </a:ln>
        </p:spPr>
      </p:cxnSp>
      <p:cxnSp>
        <p:nvCxnSpPr>
          <p:cNvPr id="25" name="Straight Arrow Connector 24"/>
          <p:cNvCxnSpPr>
            <a:cxnSpLocks noChangeShapeType="1"/>
            <a:stCxn id="11" idx="2"/>
          </p:cNvCxnSpPr>
          <p:nvPr/>
        </p:nvCxnSpPr>
        <p:spPr bwMode="auto">
          <a:xfrm rot="16200000" flipH="1">
            <a:off x="5372100" y="4000500"/>
            <a:ext cx="1676400" cy="1752600"/>
          </a:xfrm>
          <a:prstGeom prst="straightConnector1">
            <a:avLst/>
          </a:prstGeom>
          <a:noFill/>
          <a:ln w="28575" algn="ctr">
            <a:solidFill>
              <a:schemeClr val="accent1"/>
            </a:solidFill>
            <a:round/>
            <a:headEnd/>
            <a:tailEnd type="arrow" w="med" len="med"/>
          </a:ln>
        </p:spPr>
      </p:cxnSp>
      <p:sp>
        <p:nvSpPr>
          <p:cNvPr id="29" name="Rectangle 28"/>
          <p:cNvSpPr/>
          <p:nvPr/>
        </p:nvSpPr>
        <p:spPr>
          <a:xfrm>
            <a:off x="2895600" y="1219200"/>
            <a:ext cx="20574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Programmed Call</a:t>
            </a:r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>
            <a:off x="6400800" y="4495800"/>
            <a:ext cx="19050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Interactive Call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10" grpId="0" animBg="1"/>
      <p:bldP spid="11" grpId="0" animBg="1"/>
      <p:bldP spid="1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Actual Trace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1447800"/>
            <a:ext cx="5247200" cy="18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Printing Weight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52400" y="3657600"/>
            <a:ext cx="8534400" cy="2438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990600"/>
            <a:ext cx="8534400" cy="25908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191000" y="4953000"/>
            <a:ext cx="4495800" cy="30480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 err="1" smtClean="0">
                <a:solidFill>
                  <a:schemeClr val="tx1"/>
                </a:solidFill>
              </a:rPr>
              <a:t>System.out.println</a:t>
            </a:r>
            <a:r>
              <a:rPr lang="en-US" dirty="0" smtClean="0">
                <a:solidFill>
                  <a:schemeClr val="tx1"/>
                </a:solidFill>
              </a:rPr>
              <a:t>(“</a:t>
            </a:r>
            <a:r>
              <a:rPr lang="en-US" dirty="0" err="1" smtClean="0">
                <a:solidFill>
                  <a:schemeClr val="tx1"/>
                </a:solidFill>
              </a:rPr>
              <a:t>setWeight</a:t>
            </a:r>
            <a:r>
              <a:rPr lang="en-US" dirty="0" smtClean="0">
                <a:solidFill>
                  <a:schemeClr val="tx1"/>
                </a:solidFill>
              </a:rPr>
              <a:t> called”);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191000" y="5410200"/>
            <a:ext cx="4495800" cy="30480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 err="1" smtClean="0">
                <a:solidFill>
                  <a:schemeClr val="tx1"/>
                </a:solidFill>
              </a:rPr>
              <a:t>System.out.println</a:t>
            </a:r>
            <a:r>
              <a:rPr lang="en-US" dirty="0" smtClean="0">
                <a:solidFill>
                  <a:schemeClr val="tx1"/>
                </a:solidFill>
              </a:rPr>
              <a:t>(</a:t>
            </a:r>
            <a:r>
              <a:rPr lang="en-US" dirty="0" err="1" smtClean="0">
                <a:solidFill>
                  <a:schemeClr val="tx1"/>
                </a:solidFill>
              </a:rPr>
              <a:t>newWeight</a:t>
            </a:r>
            <a:r>
              <a:rPr lang="en-US" dirty="0" smtClean="0">
                <a:solidFill>
                  <a:schemeClr val="tx1"/>
                </a:solidFill>
              </a:rPr>
              <a:t>);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1295400"/>
            <a:ext cx="4800600" cy="1986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3" name="Straight Arrow Connector 12"/>
          <p:cNvCxnSpPr>
            <a:stCxn id="9" idx="0"/>
          </p:cNvCxnSpPr>
          <p:nvPr/>
        </p:nvCxnSpPr>
        <p:spPr>
          <a:xfrm rot="16200000" flipV="1">
            <a:off x="4133850" y="2647950"/>
            <a:ext cx="2438400" cy="21717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10" idx="0"/>
          </p:cNvCxnSpPr>
          <p:nvPr/>
        </p:nvCxnSpPr>
        <p:spPr>
          <a:xfrm rot="16200000" flipV="1">
            <a:off x="3181350" y="2152650"/>
            <a:ext cx="2819400" cy="36957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Printing Weight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52400" y="3657600"/>
            <a:ext cx="8534400" cy="2438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990600"/>
            <a:ext cx="8534400" cy="25908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267200" y="4953000"/>
            <a:ext cx="4419600" cy="30480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 err="1" smtClean="0">
                <a:solidFill>
                  <a:schemeClr val="tx1"/>
                </a:solidFill>
              </a:rPr>
              <a:t>System.out.print</a:t>
            </a:r>
            <a:r>
              <a:rPr lang="en-US" dirty="0" smtClean="0">
                <a:solidFill>
                  <a:schemeClr val="tx1"/>
                </a:solidFill>
              </a:rPr>
              <a:t>(“</a:t>
            </a:r>
            <a:r>
              <a:rPr lang="en-US" dirty="0" err="1" smtClean="0">
                <a:solidFill>
                  <a:schemeClr val="tx1"/>
                </a:solidFill>
              </a:rPr>
              <a:t>setWeight</a:t>
            </a:r>
            <a:r>
              <a:rPr lang="en-US" dirty="0" smtClean="0">
                <a:solidFill>
                  <a:schemeClr val="tx1"/>
                </a:solidFill>
              </a:rPr>
              <a:t> called: ”);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267200" y="5410200"/>
            <a:ext cx="4419600" cy="30480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 err="1" smtClean="0">
                <a:solidFill>
                  <a:schemeClr val="tx1"/>
                </a:solidFill>
              </a:rPr>
              <a:t>System.out.println</a:t>
            </a:r>
            <a:r>
              <a:rPr lang="en-US" dirty="0" smtClean="0">
                <a:solidFill>
                  <a:schemeClr val="tx1"/>
                </a:solidFill>
              </a:rPr>
              <a:t>(</a:t>
            </a:r>
            <a:r>
              <a:rPr lang="en-US" dirty="0" err="1" smtClean="0">
                <a:solidFill>
                  <a:schemeClr val="tx1"/>
                </a:solidFill>
              </a:rPr>
              <a:t>newWeight</a:t>
            </a:r>
            <a:r>
              <a:rPr lang="en-US" dirty="0" smtClean="0">
                <a:solidFill>
                  <a:schemeClr val="tx1"/>
                </a:solidFill>
              </a:rPr>
              <a:t>);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1295400"/>
            <a:ext cx="540899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2" name="Straight Arrow Connector 11"/>
          <p:cNvCxnSpPr>
            <a:stCxn id="9" idx="0"/>
          </p:cNvCxnSpPr>
          <p:nvPr/>
        </p:nvCxnSpPr>
        <p:spPr>
          <a:xfrm rot="16200000" flipV="1">
            <a:off x="4114800" y="2590800"/>
            <a:ext cx="2362200" cy="2362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10" idx="0"/>
          </p:cNvCxnSpPr>
          <p:nvPr/>
        </p:nvCxnSpPr>
        <p:spPr>
          <a:xfrm rot="16200000" flipV="1">
            <a:off x="4229100" y="3162300"/>
            <a:ext cx="2819400" cy="1676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Printing Weight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52400" y="3657600"/>
            <a:ext cx="8534400" cy="2438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990600"/>
            <a:ext cx="8534400" cy="25908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743200" y="4953000"/>
            <a:ext cx="5943600" cy="30480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 err="1" smtClean="0">
                <a:solidFill>
                  <a:schemeClr val="tx1"/>
                </a:solidFill>
              </a:rPr>
              <a:t>System.out.println</a:t>
            </a:r>
            <a:r>
              <a:rPr lang="en-US" dirty="0" smtClean="0">
                <a:solidFill>
                  <a:schemeClr val="tx1"/>
                </a:solidFill>
              </a:rPr>
              <a:t>(“</a:t>
            </a:r>
            <a:r>
              <a:rPr lang="en-US" dirty="0" err="1" smtClean="0">
                <a:solidFill>
                  <a:schemeClr val="tx1"/>
                </a:solidFill>
              </a:rPr>
              <a:t>setWeight</a:t>
            </a:r>
            <a:r>
              <a:rPr lang="en-US" dirty="0" smtClean="0">
                <a:solidFill>
                  <a:schemeClr val="tx1"/>
                </a:solidFill>
              </a:rPr>
              <a:t> called: ” + </a:t>
            </a:r>
            <a:r>
              <a:rPr lang="en-US" dirty="0" err="1" smtClean="0">
                <a:solidFill>
                  <a:schemeClr val="tx1"/>
                </a:solidFill>
              </a:rPr>
              <a:t>newWeight</a:t>
            </a:r>
            <a:r>
              <a:rPr lang="en-US" dirty="0" smtClean="0">
                <a:solidFill>
                  <a:schemeClr val="tx1"/>
                </a:solidFill>
              </a:rPr>
              <a:t>);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1295400"/>
            <a:ext cx="540899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2" name="Straight Arrow Connector 11"/>
          <p:cNvCxnSpPr>
            <a:stCxn id="9" idx="0"/>
          </p:cNvCxnSpPr>
          <p:nvPr/>
        </p:nvCxnSpPr>
        <p:spPr>
          <a:xfrm rot="16200000" flipV="1">
            <a:off x="3733800" y="2971800"/>
            <a:ext cx="2362200" cy="1600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print vs. + (Edit)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447800" y="2133600"/>
            <a:ext cx="6096000" cy="1600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spcBef>
                <a:spcPct val="0"/>
              </a:spcBef>
            </a:pPr>
            <a:r>
              <a:rPr lang="en-US" b="1" dirty="0" smtClean="0">
                <a:solidFill>
                  <a:schemeClr val="tx1"/>
                </a:solidFill>
              </a:rPr>
              <a:t>public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b="1" dirty="0" smtClean="0">
                <a:solidFill>
                  <a:schemeClr val="tx1"/>
                </a:solidFill>
              </a:rPr>
              <a:t>void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setWeight</a:t>
            </a:r>
            <a:r>
              <a:rPr lang="en-US" dirty="0" smtClean="0">
                <a:solidFill>
                  <a:schemeClr val="tx1"/>
                </a:solidFill>
              </a:rPr>
              <a:t>(double </a:t>
            </a:r>
            <a:r>
              <a:rPr lang="en-US" dirty="0" err="1" smtClean="0">
                <a:solidFill>
                  <a:schemeClr val="tx1"/>
                </a:solidFill>
              </a:rPr>
              <a:t>newWeight</a:t>
            </a:r>
            <a:r>
              <a:rPr lang="en-US" dirty="0" smtClean="0">
                <a:solidFill>
                  <a:schemeClr val="tx1"/>
                </a:solidFill>
              </a:rPr>
              <a:t>) {</a:t>
            </a:r>
          </a:p>
          <a:p>
            <a:pPr>
              <a:spcBef>
                <a:spcPct val="0"/>
              </a:spcBef>
            </a:pPr>
            <a:r>
              <a:rPr lang="en-US" dirty="0" smtClean="0">
                <a:solidFill>
                  <a:schemeClr val="tx1"/>
                </a:solidFill>
              </a:rPr>
              <a:t>	</a:t>
            </a:r>
            <a:r>
              <a:rPr lang="en-US" dirty="0" err="1" smtClean="0">
                <a:solidFill>
                  <a:schemeClr val="tx1"/>
                </a:solidFill>
              </a:rPr>
              <a:t>System.out.print</a:t>
            </a:r>
            <a:r>
              <a:rPr lang="en-US" dirty="0" smtClean="0">
                <a:solidFill>
                  <a:schemeClr val="tx1"/>
                </a:solidFill>
              </a:rPr>
              <a:t> (“old weight = “ + weight);</a:t>
            </a:r>
          </a:p>
          <a:p>
            <a:pPr>
              <a:spcBef>
                <a:spcPct val="0"/>
              </a:spcBef>
            </a:pPr>
            <a:r>
              <a:rPr lang="en-US" dirty="0" smtClean="0">
                <a:solidFill>
                  <a:schemeClr val="tx1"/>
                </a:solidFill>
              </a:rPr>
              <a:t>	weight = </a:t>
            </a:r>
            <a:r>
              <a:rPr lang="en-US" dirty="0" err="1" smtClean="0">
                <a:solidFill>
                  <a:schemeClr val="tx1"/>
                </a:solidFill>
              </a:rPr>
              <a:t>newWeight</a:t>
            </a:r>
            <a:r>
              <a:rPr lang="en-US" dirty="0" smtClean="0">
                <a:solidFill>
                  <a:schemeClr val="tx1"/>
                </a:solidFill>
              </a:rPr>
              <a:t>;</a:t>
            </a:r>
          </a:p>
          <a:p>
            <a:pPr>
              <a:spcBef>
                <a:spcPct val="0"/>
              </a:spcBef>
            </a:pPr>
            <a:r>
              <a:rPr lang="en-US" dirty="0" smtClean="0">
                <a:solidFill>
                  <a:schemeClr val="tx1"/>
                </a:solidFill>
              </a:rPr>
              <a:t>	</a:t>
            </a:r>
            <a:r>
              <a:rPr lang="en-US" dirty="0" err="1" smtClean="0">
                <a:solidFill>
                  <a:schemeClr val="tx1"/>
                </a:solidFill>
              </a:rPr>
              <a:t>System.out.println</a:t>
            </a:r>
            <a:r>
              <a:rPr lang="en-US" dirty="0" smtClean="0">
                <a:solidFill>
                  <a:schemeClr val="tx1"/>
                </a:solidFill>
              </a:rPr>
              <a:t>(“  new weight = “ + weight);</a:t>
            </a:r>
          </a:p>
          <a:p>
            <a:pPr>
              <a:spcBef>
                <a:spcPct val="0"/>
              </a:spcBef>
            </a:pPr>
            <a:r>
              <a:rPr lang="en-US" dirty="0" smtClean="0">
                <a:solidFill>
                  <a:schemeClr val="tx1"/>
                </a:solidFill>
              </a:rPr>
              <a:t>}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962400" y="1371600"/>
            <a:ext cx="3810000" cy="457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Cannot use + instead of print()</a:t>
            </a:r>
            <a:endParaRPr lang="en-US" dirty="0"/>
          </a:p>
        </p:txBody>
      </p:sp>
      <p:cxnSp>
        <p:nvCxnSpPr>
          <p:cNvPr id="7" name="Straight Arrow Connector 6"/>
          <p:cNvCxnSpPr>
            <a:stCxn id="5" idx="2"/>
            <a:endCxn id="4" idx="0"/>
          </p:cNvCxnSpPr>
          <p:nvPr/>
        </p:nvCxnSpPr>
        <p:spPr>
          <a:xfrm rot="5400000">
            <a:off x="5029200" y="1295400"/>
            <a:ext cx="304800" cy="1371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&quot;No&quot; Symbol 5"/>
          <p:cNvSpPr/>
          <p:nvPr/>
        </p:nvSpPr>
        <p:spPr>
          <a:xfrm>
            <a:off x="5029200" y="914400"/>
            <a:ext cx="1447800" cy="1295400"/>
          </a:xfrm>
          <a:prstGeom prst="noSmoking">
            <a:avLst>
              <a:gd name="adj" fmla="val 7741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447800" y="3810000"/>
            <a:ext cx="6096000" cy="2286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spcBef>
                <a:spcPct val="0"/>
              </a:spcBef>
            </a:pPr>
            <a:r>
              <a:rPr lang="en-US" b="1" dirty="0" smtClean="0">
                <a:solidFill>
                  <a:schemeClr val="tx1"/>
                </a:solidFill>
              </a:rPr>
              <a:t>public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b="1" dirty="0" smtClean="0">
                <a:solidFill>
                  <a:schemeClr val="tx1"/>
                </a:solidFill>
              </a:rPr>
              <a:t>void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setWeight</a:t>
            </a:r>
            <a:r>
              <a:rPr lang="en-US" dirty="0" smtClean="0">
                <a:solidFill>
                  <a:schemeClr val="tx1"/>
                </a:solidFill>
              </a:rPr>
              <a:t>(double </a:t>
            </a:r>
            <a:r>
              <a:rPr lang="en-US" dirty="0" err="1" smtClean="0">
                <a:solidFill>
                  <a:schemeClr val="tx1"/>
                </a:solidFill>
              </a:rPr>
              <a:t>newWeight</a:t>
            </a:r>
            <a:r>
              <a:rPr lang="en-US" dirty="0" smtClean="0">
                <a:solidFill>
                  <a:schemeClr val="tx1"/>
                </a:solidFill>
              </a:rPr>
              <a:t>) {</a:t>
            </a:r>
          </a:p>
          <a:p>
            <a:pPr>
              <a:spcBef>
                <a:spcPct val="0"/>
              </a:spcBef>
            </a:pPr>
            <a:r>
              <a:rPr lang="en-US" dirty="0" smtClean="0">
                <a:solidFill>
                  <a:schemeClr val="tx1"/>
                </a:solidFill>
              </a:rPr>
              <a:t>	</a:t>
            </a:r>
            <a:r>
              <a:rPr lang="en-US" dirty="0" err="1" smtClean="0">
                <a:solidFill>
                  <a:schemeClr val="tx1"/>
                </a:solidFill>
              </a:rPr>
              <a:t>System.out.println</a:t>
            </a:r>
            <a:r>
              <a:rPr lang="en-US" dirty="0" smtClean="0">
                <a:solidFill>
                  <a:schemeClr val="tx1"/>
                </a:solidFill>
              </a:rPr>
              <a:t>(</a:t>
            </a:r>
          </a:p>
          <a:p>
            <a:pPr>
              <a:spcBef>
                <a:spcPct val="0"/>
              </a:spcBef>
            </a:pPr>
            <a:r>
              <a:rPr lang="en-US" dirty="0" smtClean="0">
                <a:solidFill>
                  <a:schemeClr val="tx1"/>
                </a:solidFill>
              </a:rPr>
              <a:t>	    “old weight = “ + weight + “ new weight = “ + </a:t>
            </a:r>
            <a:r>
              <a:rPr lang="en-US" dirty="0" err="1" smtClean="0">
                <a:solidFill>
                  <a:schemeClr val="tx1"/>
                </a:solidFill>
              </a:rPr>
              <a:t>newWeight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</a:p>
          <a:p>
            <a:pPr>
              <a:spcBef>
                <a:spcPct val="0"/>
              </a:spcBef>
            </a:pPr>
            <a:r>
              <a:rPr lang="en-US" dirty="0" smtClean="0">
                <a:solidFill>
                  <a:schemeClr val="tx1"/>
                </a:solidFill>
              </a:rPr>
              <a:t>	);</a:t>
            </a:r>
          </a:p>
          <a:p>
            <a:pPr>
              <a:spcBef>
                <a:spcPct val="0"/>
              </a:spcBef>
            </a:pPr>
            <a:r>
              <a:rPr lang="en-US" dirty="0" smtClean="0">
                <a:solidFill>
                  <a:schemeClr val="tx1"/>
                </a:solidFill>
              </a:rPr>
              <a:t>	weight = </a:t>
            </a:r>
            <a:r>
              <a:rPr lang="en-US" dirty="0" err="1" smtClean="0">
                <a:solidFill>
                  <a:schemeClr val="tx1"/>
                </a:solidFill>
              </a:rPr>
              <a:t>newWeight</a:t>
            </a:r>
            <a:r>
              <a:rPr lang="en-US" dirty="0" smtClean="0">
                <a:solidFill>
                  <a:schemeClr val="tx1"/>
                </a:solidFill>
              </a:rPr>
              <a:t>;</a:t>
            </a:r>
          </a:p>
          <a:p>
            <a:pPr>
              <a:spcBef>
                <a:spcPct val="0"/>
              </a:spcBef>
            </a:pPr>
            <a:r>
              <a:rPr lang="en-US" dirty="0" smtClean="0">
                <a:solidFill>
                  <a:schemeClr val="tx1"/>
                </a:solidFill>
              </a:rPr>
              <a:t>}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“What if” BMI Calculations With General Purpose Calculator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771650"/>
            <a:ext cx="3838575" cy="135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1771650"/>
            <a:ext cx="3095625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29200" y="3981450"/>
            <a:ext cx="3095625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2000" y="3981450"/>
            <a:ext cx="3838575" cy="135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 Box 13"/>
          <p:cNvSpPr txBox="1">
            <a:spLocks noChangeArrowheads="1"/>
          </p:cNvSpPr>
          <p:nvPr/>
        </p:nvSpPr>
        <p:spPr bwMode="auto">
          <a:xfrm>
            <a:off x="2362200" y="5943600"/>
            <a:ext cx="4038600" cy="36933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en-US" dirty="0"/>
              <a:t>Must re-enter height each time!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print vs. +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447800" y="2133600"/>
            <a:ext cx="6096000" cy="1600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spcBef>
                <a:spcPct val="0"/>
              </a:spcBef>
            </a:pPr>
            <a:r>
              <a:rPr lang="en-US" b="1" dirty="0" smtClean="0">
                <a:solidFill>
                  <a:schemeClr val="tx1"/>
                </a:solidFill>
              </a:rPr>
              <a:t>public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b="1" dirty="0" smtClean="0">
                <a:solidFill>
                  <a:schemeClr val="tx1"/>
                </a:solidFill>
              </a:rPr>
              <a:t>void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setWeight</a:t>
            </a:r>
            <a:r>
              <a:rPr lang="en-US" dirty="0" smtClean="0">
                <a:solidFill>
                  <a:schemeClr val="tx1"/>
                </a:solidFill>
              </a:rPr>
              <a:t>(double </a:t>
            </a:r>
            <a:r>
              <a:rPr lang="en-US" dirty="0" err="1" smtClean="0">
                <a:solidFill>
                  <a:schemeClr val="tx1"/>
                </a:solidFill>
              </a:rPr>
              <a:t>newWeight</a:t>
            </a:r>
            <a:r>
              <a:rPr lang="en-US" dirty="0" smtClean="0">
                <a:solidFill>
                  <a:schemeClr val="tx1"/>
                </a:solidFill>
              </a:rPr>
              <a:t>) {</a:t>
            </a:r>
          </a:p>
          <a:p>
            <a:pPr>
              <a:spcBef>
                <a:spcPct val="0"/>
              </a:spcBef>
            </a:pPr>
            <a:r>
              <a:rPr lang="en-US" dirty="0" smtClean="0">
                <a:solidFill>
                  <a:schemeClr val="tx1"/>
                </a:solidFill>
              </a:rPr>
              <a:t>	</a:t>
            </a:r>
            <a:r>
              <a:rPr lang="en-US" dirty="0" err="1" smtClean="0">
                <a:solidFill>
                  <a:schemeClr val="tx1"/>
                </a:solidFill>
              </a:rPr>
              <a:t>System.out.print</a:t>
            </a:r>
            <a:r>
              <a:rPr lang="en-US" dirty="0" smtClean="0">
                <a:solidFill>
                  <a:schemeClr val="tx1"/>
                </a:solidFill>
              </a:rPr>
              <a:t> (“old weight = “ + weight);</a:t>
            </a:r>
          </a:p>
          <a:p>
            <a:pPr>
              <a:spcBef>
                <a:spcPct val="0"/>
              </a:spcBef>
            </a:pPr>
            <a:r>
              <a:rPr lang="en-US" dirty="0" smtClean="0">
                <a:solidFill>
                  <a:schemeClr val="tx1"/>
                </a:solidFill>
              </a:rPr>
              <a:t>	weight = </a:t>
            </a:r>
            <a:r>
              <a:rPr lang="en-US" dirty="0" err="1" smtClean="0">
                <a:solidFill>
                  <a:schemeClr val="tx1"/>
                </a:solidFill>
              </a:rPr>
              <a:t>newVal</a:t>
            </a:r>
            <a:r>
              <a:rPr lang="en-US" dirty="0" smtClean="0">
                <a:solidFill>
                  <a:schemeClr val="tx1"/>
                </a:solidFill>
              </a:rPr>
              <a:t>;</a:t>
            </a:r>
          </a:p>
          <a:p>
            <a:pPr>
              <a:spcBef>
                <a:spcPct val="0"/>
              </a:spcBef>
            </a:pPr>
            <a:r>
              <a:rPr lang="en-US" dirty="0" smtClean="0">
                <a:solidFill>
                  <a:schemeClr val="tx1"/>
                </a:solidFill>
              </a:rPr>
              <a:t>	</a:t>
            </a:r>
            <a:r>
              <a:rPr lang="en-US" dirty="0" err="1" smtClean="0">
                <a:solidFill>
                  <a:schemeClr val="tx1"/>
                </a:solidFill>
              </a:rPr>
              <a:t>System.out.println</a:t>
            </a:r>
            <a:r>
              <a:rPr lang="en-US" dirty="0" smtClean="0">
                <a:solidFill>
                  <a:schemeClr val="tx1"/>
                </a:solidFill>
              </a:rPr>
              <a:t>(“  new weight = “ + weight);</a:t>
            </a:r>
          </a:p>
          <a:p>
            <a:pPr>
              <a:spcBef>
                <a:spcPct val="0"/>
              </a:spcBef>
            </a:pPr>
            <a:r>
              <a:rPr lang="en-US" dirty="0" smtClean="0">
                <a:solidFill>
                  <a:schemeClr val="tx1"/>
                </a:solidFill>
              </a:rPr>
              <a:t>}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962400" y="1371600"/>
            <a:ext cx="3810000" cy="457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Cannot use + instead of print()</a:t>
            </a:r>
            <a:endParaRPr lang="en-US" dirty="0"/>
          </a:p>
        </p:txBody>
      </p:sp>
      <p:cxnSp>
        <p:nvCxnSpPr>
          <p:cNvPr id="7" name="Straight Arrow Connector 6"/>
          <p:cNvCxnSpPr>
            <a:stCxn id="5" idx="2"/>
            <a:endCxn id="4" idx="0"/>
          </p:cNvCxnSpPr>
          <p:nvPr/>
        </p:nvCxnSpPr>
        <p:spPr>
          <a:xfrm rot="5400000">
            <a:off x="5029200" y="1295400"/>
            <a:ext cx="304800" cy="1371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&quot;No&quot; Symbol 5"/>
          <p:cNvSpPr/>
          <p:nvPr/>
        </p:nvSpPr>
        <p:spPr>
          <a:xfrm>
            <a:off x="5029200" y="914400"/>
            <a:ext cx="1447800" cy="1295400"/>
          </a:xfrm>
          <a:prstGeom prst="noSmoking">
            <a:avLst>
              <a:gd name="adj" fmla="val 7741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447800" y="3810000"/>
            <a:ext cx="6096000" cy="2286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spcBef>
                <a:spcPct val="0"/>
              </a:spcBef>
            </a:pPr>
            <a:r>
              <a:rPr lang="en-US" b="1" dirty="0" smtClean="0">
                <a:solidFill>
                  <a:schemeClr val="tx1"/>
                </a:solidFill>
              </a:rPr>
              <a:t>public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b="1" dirty="0" smtClean="0">
                <a:solidFill>
                  <a:schemeClr val="tx1"/>
                </a:solidFill>
              </a:rPr>
              <a:t>void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setWeight</a:t>
            </a:r>
            <a:r>
              <a:rPr lang="en-US" dirty="0" smtClean="0">
                <a:solidFill>
                  <a:schemeClr val="tx1"/>
                </a:solidFill>
              </a:rPr>
              <a:t>(double </a:t>
            </a:r>
            <a:r>
              <a:rPr lang="en-US" dirty="0" err="1" smtClean="0">
                <a:solidFill>
                  <a:schemeClr val="tx1"/>
                </a:solidFill>
              </a:rPr>
              <a:t>newWeight</a:t>
            </a:r>
            <a:r>
              <a:rPr lang="en-US" dirty="0" smtClean="0">
                <a:solidFill>
                  <a:schemeClr val="tx1"/>
                </a:solidFill>
              </a:rPr>
              <a:t>) {</a:t>
            </a:r>
          </a:p>
          <a:p>
            <a:pPr>
              <a:spcBef>
                <a:spcPct val="0"/>
              </a:spcBef>
            </a:pPr>
            <a:r>
              <a:rPr lang="en-US" dirty="0" smtClean="0">
                <a:solidFill>
                  <a:schemeClr val="tx1"/>
                </a:solidFill>
              </a:rPr>
              <a:t>	</a:t>
            </a:r>
            <a:r>
              <a:rPr lang="en-US" dirty="0" err="1" smtClean="0">
                <a:solidFill>
                  <a:schemeClr val="tx1"/>
                </a:solidFill>
              </a:rPr>
              <a:t>System.out.println</a:t>
            </a:r>
            <a:r>
              <a:rPr lang="en-US" dirty="0" smtClean="0">
                <a:solidFill>
                  <a:schemeClr val="tx1"/>
                </a:solidFill>
              </a:rPr>
              <a:t>(</a:t>
            </a:r>
          </a:p>
          <a:p>
            <a:pPr>
              <a:spcBef>
                <a:spcPct val="0"/>
              </a:spcBef>
            </a:pPr>
            <a:r>
              <a:rPr lang="en-US" dirty="0" smtClean="0">
                <a:solidFill>
                  <a:schemeClr val="tx1"/>
                </a:solidFill>
              </a:rPr>
              <a:t>	    “old weight = “ + weight + </a:t>
            </a:r>
          </a:p>
          <a:p>
            <a:pPr>
              <a:spcBef>
                <a:spcPct val="0"/>
              </a:spcBef>
            </a:pPr>
            <a:r>
              <a:rPr lang="en-US" dirty="0" smtClean="0">
                <a:solidFill>
                  <a:schemeClr val="tx1"/>
                </a:solidFill>
              </a:rPr>
              <a:t>                   “  new weight = “ + </a:t>
            </a:r>
            <a:r>
              <a:rPr lang="en-US" dirty="0" err="1" smtClean="0">
                <a:solidFill>
                  <a:schemeClr val="tx1"/>
                </a:solidFill>
              </a:rPr>
              <a:t>newWeight</a:t>
            </a:r>
            <a:r>
              <a:rPr lang="en-US" dirty="0" smtClean="0">
                <a:solidFill>
                  <a:schemeClr val="tx1"/>
                </a:solidFill>
              </a:rPr>
              <a:t>);</a:t>
            </a:r>
          </a:p>
          <a:p>
            <a:pPr>
              <a:spcBef>
                <a:spcPct val="0"/>
              </a:spcBef>
            </a:pPr>
            <a:r>
              <a:rPr lang="en-US" dirty="0" smtClean="0">
                <a:solidFill>
                  <a:schemeClr val="tx1"/>
                </a:solidFill>
              </a:rPr>
              <a:t>	weight = </a:t>
            </a:r>
            <a:r>
              <a:rPr lang="en-US" dirty="0" err="1" smtClean="0">
                <a:solidFill>
                  <a:schemeClr val="tx1"/>
                </a:solidFill>
              </a:rPr>
              <a:t>newVal</a:t>
            </a:r>
            <a:r>
              <a:rPr lang="en-US" dirty="0" smtClean="0">
                <a:solidFill>
                  <a:schemeClr val="tx1"/>
                </a:solidFill>
              </a:rPr>
              <a:t>;</a:t>
            </a:r>
          </a:p>
          <a:p>
            <a:pPr>
              <a:spcBef>
                <a:spcPct val="0"/>
              </a:spcBef>
            </a:pPr>
            <a:r>
              <a:rPr lang="en-US" dirty="0" smtClean="0">
                <a:solidFill>
                  <a:schemeClr val="tx1"/>
                </a:solidFill>
              </a:rPr>
              <a:t>} </a:t>
            </a:r>
          </a:p>
        </p:txBody>
      </p:sp>
      <p:sp>
        <p:nvSpPr>
          <p:cNvPr id="9" name="Rectangle 8"/>
          <p:cNvSpPr/>
          <p:nvPr/>
        </p:nvSpPr>
        <p:spPr>
          <a:xfrm>
            <a:off x="1447800" y="6172200"/>
            <a:ext cx="60960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We will later see examples when you cannot use +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Recapping the Story: Class Declaration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57200" y="1295400"/>
            <a:ext cx="4343400" cy="5334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57200" y="990600"/>
            <a:ext cx="28194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Class </a:t>
            </a:r>
            <a:r>
              <a:rPr lang="en-US" dirty="0" err="1" smtClean="0"/>
              <a:t>ABMISpreadsheet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5029200" y="1295400"/>
            <a:ext cx="3657600" cy="6096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Class </a:t>
            </a:r>
            <a:r>
              <a:rPr lang="en-US" dirty="0" err="1" smtClean="0"/>
              <a:t>XyZ</a:t>
            </a:r>
            <a:r>
              <a:rPr lang="en-US" dirty="0" smtClean="0"/>
              <a:t> </a:t>
            </a:r>
            <a:r>
              <a:rPr lang="en-US" b="1" dirty="0" smtClean="0"/>
              <a:t>must</a:t>
            </a:r>
            <a:r>
              <a:rPr lang="en-US" dirty="0" smtClean="0"/>
              <a:t> be stored in XyZ.java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5029200" y="990600"/>
            <a:ext cx="14478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File Name: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609600" y="1447800"/>
            <a:ext cx="4038600" cy="8382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i="1" dirty="0"/>
          </a:p>
        </p:txBody>
      </p:sp>
      <p:sp>
        <p:nvSpPr>
          <p:cNvPr id="13" name="Rectangle 12"/>
          <p:cNvSpPr/>
          <p:nvPr/>
        </p:nvSpPr>
        <p:spPr>
          <a:xfrm>
            <a:off x="609600" y="2362200"/>
            <a:ext cx="4038600" cy="41148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i="1" dirty="0"/>
          </a:p>
        </p:txBody>
      </p:sp>
      <p:sp>
        <p:nvSpPr>
          <p:cNvPr id="14" name="Rectangle 13"/>
          <p:cNvSpPr/>
          <p:nvPr/>
        </p:nvSpPr>
        <p:spPr>
          <a:xfrm>
            <a:off x="685800" y="1524000"/>
            <a:ext cx="38862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 smtClean="0"/>
              <a:t>&lt;class header&gt;</a:t>
            </a:r>
            <a:endParaRPr lang="en-US" i="1" dirty="0"/>
          </a:p>
        </p:txBody>
      </p:sp>
      <p:sp>
        <p:nvSpPr>
          <p:cNvPr id="15" name="Rectangle 14"/>
          <p:cNvSpPr/>
          <p:nvPr/>
        </p:nvSpPr>
        <p:spPr>
          <a:xfrm>
            <a:off x="685800" y="1905000"/>
            <a:ext cx="3886200" cy="3048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i="1" dirty="0"/>
          </a:p>
        </p:txBody>
      </p:sp>
      <p:sp>
        <p:nvSpPr>
          <p:cNvPr id="18" name="Rectangle 17"/>
          <p:cNvSpPr/>
          <p:nvPr/>
        </p:nvSpPr>
        <p:spPr>
          <a:xfrm>
            <a:off x="685800" y="2438400"/>
            <a:ext cx="38862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 smtClean="0"/>
              <a:t>&lt;class body&gt;</a:t>
            </a:r>
            <a:endParaRPr lang="en-US" i="1" dirty="0"/>
          </a:p>
        </p:txBody>
      </p:sp>
      <p:sp>
        <p:nvSpPr>
          <p:cNvPr id="19" name="Rectangle 18"/>
          <p:cNvSpPr/>
          <p:nvPr/>
        </p:nvSpPr>
        <p:spPr>
          <a:xfrm>
            <a:off x="685800" y="2819400"/>
            <a:ext cx="3886200" cy="3581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i="1" dirty="0"/>
          </a:p>
        </p:txBody>
      </p:sp>
      <p:sp>
        <p:nvSpPr>
          <p:cNvPr id="20" name="Rectangle 19"/>
          <p:cNvSpPr/>
          <p:nvPr/>
        </p:nvSpPr>
        <p:spPr>
          <a:xfrm>
            <a:off x="685800" y="1905000"/>
            <a:ext cx="3886200" cy="3048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i="1" dirty="0" smtClean="0"/>
              <a:t>public</a:t>
            </a:r>
            <a:r>
              <a:rPr lang="en-US" i="1" dirty="0" smtClean="0"/>
              <a:t> </a:t>
            </a:r>
            <a:r>
              <a:rPr lang="en-US" b="1" i="1" dirty="0" smtClean="0"/>
              <a:t>class</a:t>
            </a:r>
            <a:r>
              <a:rPr lang="en-US" i="1" dirty="0" smtClean="0"/>
              <a:t> </a:t>
            </a:r>
            <a:r>
              <a:rPr lang="en-US" i="1" dirty="0" err="1" smtClean="0"/>
              <a:t>ABMISpreadsheet</a:t>
            </a:r>
            <a:endParaRPr lang="en-US" i="1" dirty="0"/>
          </a:p>
        </p:txBody>
      </p:sp>
      <p:sp>
        <p:nvSpPr>
          <p:cNvPr id="23" name="Rectangle 22"/>
          <p:cNvSpPr/>
          <p:nvPr/>
        </p:nvSpPr>
        <p:spPr>
          <a:xfrm>
            <a:off x="5029200" y="2133600"/>
            <a:ext cx="3657600" cy="9906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Spelling and use of upper and lower case letters is important!</a:t>
            </a:r>
            <a:endParaRPr lang="en-US" dirty="0"/>
          </a:p>
        </p:txBody>
      </p:sp>
      <p:cxnSp>
        <p:nvCxnSpPr>
          <p:cNvPr id="25" name="Straight Arrow Connector 24"/>
          <p:cNvCxnSpPr>
            <a:stCxn id="23" idx="0"/>
            <a:endCxn id="6" idx="2"/>
          </p:cNvCxnSpPr>
          <p:nvPr/>
        </p:nvCxnSpPr>
        <p:spPr>
          <a:xfrm rot="5400000" flipH="1" flipV="1">
            <a:off x="6743700" y="2019300"/>
            <a:ext cx="2286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5029200" y="3352800"/>
            <a:ext cx="28194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Class Header Info:</a:t>
            </a:r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5029200" y="3657600"/>
            <a:ext cx="3657600" cy="914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Is this a class?</a:t>
            </a:r>
          </a:p>
          <a:p>
            <a:pPr algn="ctr"/>
            <a:r>
              <a:rPr lang="en-US" dirty="0" smtClean="0"/>
              <a:t>Is it accessible to other classes?</a:t>
            </a:r>
          </a:p>
          <a:p>
            <a:pPr algn="ctr"/>
            <a:r>
              <a:rPr lang="en-US" dirty="0" smtClean="0"/>
              <a:t>What is the name of the class?</a:t>
            </a:r>
            <a:endParaRPr lang="en-US" dirty="0"/>
          </a:p>
        </p:txBody>
      </p:sp>
      <p:cxnSp>
        <p:nvCxnSpPr>
          <p:cNvPr id="31" name="Straight Arrow Connector 30"/>
          <p:cNvCxnSpPr>
            <a:stCxn id="23" idx="1"/>
            <a:endCxn id="20" idx="3"/>
          </p:cNvCxnSpPr>
          <p:nvPr/>
        </p:nvCxnSpPr>
        <p:spPr>
          <a:xfrm rot="10800000">
            <a:off x="4572000" y="2057400"/>
            <a:ext cx="457200" cy="5715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2" grpId="0" animBg="1"/>
      <p:bldP spid="13" grpId="0" animBg="1"/>
      <p:bldP spid="14" grpId="0" animBg="1"/>
      <p:bldP spid="15" grpId="0" animBg="1"/>
      <p:bldP spid="18" grpId="0" animBg="1"/>
      <p:bldP spid="19" grpId="0" animBg="1"/>
      <p:bldP spid="20" grpId="0" animBg="1"/>
      <p:bldP spid="23" grpId="0" animBg="1"/>
      <p:bldP spid="26" grpId="0" animBg="1"/>
      <p:bldP spid="27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Recapping the Story: Class Body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57200" y="1295400"/>
            <a:ext cx="4343400" cy="5334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57200" y="990600"/>
            <a:ext cx="28194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Class </a:t>
            </a:r>
            <a:r>
              <a:rPr lang="en-US" dirty="0" err="1" smtClean="0"/>
              <a:t>ABMISpreadsheet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609600" y="1447800"/>
            <a:ext cx="4038600" cy="8382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i="1" dirty="0"/>
          </a:p>
        </p:txBody>
      </p:sp>
      <p:sp>
        <p:nvSpPr>
          <p:cNvPr id="13" name="Rectangle 12"/>
          <p:cNvSpPr/>
          <p:nvPr/>
        </p:nvSpPr>
        <p:spPr>
          <a:xfrm>
            <a:off x="609600" y="2362200"/>
            <a:ext cx="4038600" cy="41148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i="1" dirty="0"/>
          </a:p>
        </p:txBody>
      </p:sp>
      <p:sp>
        <p:nvSpPr>
          <p:cNvPr id="14" name="Rectangle 13"/>
          <p:cNvSpPr/>
          <p:nvPr/>
        </p:nvSpPr>
        <p:spPr>
          <a:xfrm>
            <a:off x="685800" y="1524000"/>
            <a:ext cx="38862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 smtClean="0"/>
              <a:t>&lt;class header&gt;</a:t>
            </a:r>
            <a:endParaRPr lang="en-US" i="1" dirty="0"/>
          </a:p>
        </p:txBody>
      </p:sp>
      <p:sp>
        <p:nvSpPr>
          <p:cNvPr id="15" name="Rectangle 14"/>
          <p:cNvSpPr/>
          <p:nvPr/>
        </p:nvSpPr>
        <p:spPr>
          <a:xfrm>
            <a:off x="685800" y="1905000"/>
            <a:ext cx="3886200" cy="3048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i="1" dirty="0"/>
          </a:p>
        </p:txBody>
      </p:sp>
      <p:sp>
        <p:nvSpPr>
          <p:cNvPr id="18" name="Rectangle 17"/>
          <p:cNvSpPr/>
          <p:nvPr/>
        </p:nvSpPr>
        <p:spPr>
          <a:xfrm>
            <a:off x="685800" y="2438400"/>
            <a:ext cx="38862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 smtClean="0"/>
              <a:t>&lt;class body&gt;</a:t>
            </a:r>
            <a:endParaRPr lang="en-US" i="1" dirty="0"/>
          </a:p>
        </p:txBody>
      </p:sp>
      <p:sp>
        <p:nvSpPr>
          <p:cNvPr id="19" name="Rectangle 18"/>
          <p:cNvSpPr/>
          <p:nvPr/>
        </p:nvSpPr>
        <p:spPr>
          <a:xfrm>
            <a:off x="685800" y="2819400"/>
            <a:ext cx="3886200" cy="3581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spcBef>
                <a:spcPct val="0"/>
              </a:spcBef>
            </a:pP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85800" y="1905000"/>
            <a:ext cx="3886200" cy="3048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i="1" dirty="0" smtClean="0"/>
              <a:t>public</a:t>
            </a:r>
            <a:r>
              <a:rPr lang="en-US" i="1" dirty="0" smtClean="0"/>
              <a:t> </a:t>
            </a:r>
            <a:r>
              <a:rPr lang="en-US" b="1" i="1" dirty="0" smtClean="0"/>
              <a:t>class</a:t>
            </a:r>
            <a:r>
              <a:rPr lang="en-US" i="1" dirty="0" smtClean="0"/>
              <a:t> </a:t>
            </a:r>
            <a:r>
              <a:rPr lang="en-US" i="1" dirty="0" err="1" smtClean="0"/>
              <a:t>ABMISpreadsheet</a:t>
            </a:r>
            <a:endParaRPr lang="en-US" i="1" dirty="0"/>
          </a:p>
        </p:txBody>
      </p:sp>
      <p:sp>
        <p:nvSpPr>
          <p:cNvPr id="28" name="Rectangle 27"/>
          <p:cNvSpPr/>
          <p:nvPr/>
        </p:nvSpPr>
        <p:spPr>
          <a:xfrm>
            <a:off x="4953000" y="990600"/>
            <a:ext cx="28194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Class Body Info:</a:t>
            </a:r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4953000" y="1295400"/>
            <a:ext cx="3657600" cy="914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How can the class be used? </a:t>
            </a:r>
          </a:p>
          <a:p>
            <a:pPr algn="ctr"/>
            <a:r>
              <a:rPr lang="en-US" dirty="0" smtClean="0"/>
              <a:t>(i.e. methods)</a:t>
            </a:r>
          </a:p>
          <a:p>
            <a:pPr algn="ctr"/>
            <a:r>
              <a:rPr lang="en-US" dirty="0" smtClean="0"/>
              <a:t>Instance variables</a:t>
            </a: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4953000" y="3505200"/>
            <a:ext cx="3657600" cy="914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Curly braces after class header declare start of class body</a:t>
            </a:r>
            <a:endParaRPr lang="en-US" dirty="0"/>
          </a:p>
        </p:txBody>
      </p:sp>
      <p:sp>
        <p:nvSpPr>
          <p:cNvPr id="31" name="Rectangle 30"/>
          <p:cNvSpPr/>
          <p:nvPr/>
        </p:nvSpPr>
        <p:spPr>
          <a:xfrm>
            <a:off x="4953000" y="4495800"/>
            <a:ext cx="3657600" cy="914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Curly braces at the very end declare end of class body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685800" y="2819400"/>
            <a:ext cx="3886200" cy="3581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spcBef>
                <a:spcPct val="0"/>
              </a:spcBef>
            </a:pPr>
            <a:r>
              <a:rPr lang="en-US" dirty="0" smtClean="0">
                <a:solidFill>
                  <a:schemeClr val="tx1"/>
                </a:solidFill>
              </a:rPr>
              <a:t>{</a:t>
            </a:r>
          </a:p>
          <a:p>
            <a:pPr>
              <a:spcBef>
                <a:spcPct val="0"/>
              </a:spcBef>
            </a:pPr>
            <a:endParaRPr lang="en-US" dirty="0" smtClean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</a:pPr>
            <a:r>
              <a:rPr lang="en-US" b="1" dirty="0" smtClean="0">
                <a:solidFill>
                  <a:schemeClr val="tx1"/>
                </a:solidFill>
              </a:rPr>
              <a:t>    double</a:t>
            </a:r>
            <a:r>
              <a:rPr lang="en-US" dirty="0" smtClean="0">
                <a:solidFill>
                  <a:schemeClr val="tx1"/>
                </a:solidFill>
              </a:rPr>
              <a:t> height;</a:t>
            </a:r>
          </a:p>
          <a:p>
            <a:pPr>
              <a:spcBef>
                <a:spcPct val="0"/>
              </a:spcBef>
            </a:pPr>
            <a:r>
              <a:rPr lang="en-US" dirty="0" smtClean="0">
                <a:solidFill>
                  <a:schemeClr val="tx1"/>
                </a:solidFill>
              </a:rPr>
              <a:t>    ...</a:t>
            </a:r>
          </a:p>
          <a:p>
            <a:pPr>
              <a:spcBef>
                <a:spcPct val="0"/>
              </a:spcBef>
            </a:pPr>
            <a:r>
              <a:rPr lang="en-US" b="1" dirty="0" smtClean="0">
                <a:solidFill>
                  <a:schemeClr val="tx1"/>
                </a:solidFill>
              </a:rPr>
              <a:t>    double</a:t>
            </a:r>
            <a:r>
              <a:rPr lang="en-US" dirty="0" smtClean="0">
                <a:solidFill>
                  <a:schemeClr val="tx1"/>
                </a:solidFill>
              </a:rPr>
              <a:t> weight; </a:t>
            </a:r>
          </a:p>
          <a:p>
            <a:pPr>
              <a:spcBef>
                <a:spcPct val="0"/>
              </a:spcBef>
            </a:pPr>
            <a:r>
              <a:rPr lang="en-US" dirty="0" smtClean="0">
                <a:solidFill>
                  <a:schemeClr val="tx1"/>
                </a:solidFill>
              </a:rPr>
              <a:t>    ...</a:t>
            </a:r>
          </a:p>
          <a:p>
            <a:pPr>
              <a:spcBef>
                <a:spcPct val="0"/>
              </a:spcBef>
            </a:pPr>
            <a:r>
              <a:rPr lang="en-US" b="1" dirty="0" smtClean="0">
                <a:solidFill>
                  <a:schemeClr val="tx1"/>
                </a:solidFill>
              </a:rPr>
              <a:t>    public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b="1" dirty="0" smtClean="0">
                <a:solidFill>
                  <a:schemeClr val="tx1"/>
                </a:solidFill>
              </a:rPr>
              <a:t>double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setBMI</a:t>
            </a:r>
            <a:r>
              <a:rPr lang="en-US" dirty="0" smtClean="0">
                <a:solidFill>
                  <a:schemeClr val="tx1"/>
                </a:solidFill>
              </a:rPr>
              <a:t>() {</a:t>
            </a:r>
          </a:p>
          <a:p>
            <a:pPr>
              <a:spcBef>
                <a:spcPct val="0"/>
              </a:spcBef>
            </a:pPr>
            <a:r>
              <a:rPr lang="en-US" dirty="0" smtClean="0">
                <a:solidFill>
                  <a:schemeClr val="tx1"/>
                </a:solidFill>
              </a:rPr>
              <a:t>        …</a:t>
            </a:r>
          </a:p>
          <a:p>
            <a:pPr>
              <a:spcBef>
                <a:spcPct val="0"/>
              </a:spcBef>
            </a:pPr>
            <a:r>
              <a:rPr lang="en-US" dirty="0" smtClean="0">
                <a:solidFill>
                  <a:schemeClr val="tx1"/>
                </a:solidFill>
              </a:rPr>
              <a:t>    }</a:t>
            </a:r>
          </a:p>
          <a:p>
            <a:pPr>
              <a:spcBef>
                <a:spcPct val="0"/>
              </a:spcBef>
            </a:pPr>
            <a:endParaRPr lang="en-US" dirty="0" smtClean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</a:pPr>
            <a:r>
              <a:rPr lang="en-US" dirty="0" smtClean="0">
                <a:solidFill>
                  <a:schemeClr val="tx1"/>
                </a:solidFill>
              </a:rPr>
              <a:t>}</a:t>
            </a:r>
          </a:p>
          <a:p>
            <a:pPr>
              <a:spcBef>
                <a:spcPct val="0"/>
              </a:spcBef>
            </a:pPr>
            <a:endParaRPr lang="en-US" dirty="0" smtClean="0">
              <a:solidFill>
                <a:schemeClr val="tx1"/>
              </a:solidFill>
            </a:endParaRPr>
          </a:p>
        </p:txBody>
      </p:sp>
      <p:cxnSp>
        <p:nvCxnSpPr>
          <p:cNvPr id="30" name="Straight Arrow Connector 29"/>
          <p:cNvCxnSpPr>
            <a:stCxn id="22" idx="1"/>
          </p:cNvCxnSpPr>
          <p:nvPr/>
        </p:nvCxnSpPr>
        <p:spPr>
          <a:xfrm rot="10800000">
            <a:off x="914400" y="3124200"/>
            <a:ext cx="4038600" cy="838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31" idx="1"/>
          </p:cNvCxnSpPr>
          <p:nvPr/>
        </p:nvCxnSpPr>
        <p:spPr>
          <a:xfrm rot="10800000" flipV="1">
            <a:off x="914400" y="4953000"/>
            <a:ext cx="4038600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22" grpId="0" animBg="1"/>
      <p:bldP spid="31" grpId="0" animBg="1"/>
      <p:bldP spid="38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Recapping the Story: Declarations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28600" y="1295400"/>
            <a:ext cx="4953000" cy="5334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spcBef>
                <a:spcPct val="0"/>
              </a:spcBef>
            </a:pPr>
            <a:r>
              <a:rPr lang="en-US" b="1" dirty="0" smtClean="0">
                <a:solidFill>
                  <a:schemeClr val="tx1"/>
                </a:solidFill>
              </a:rPr>
              <a:t>double</a:t>
            </a:r>
            <a:r>
              <a:rPr lang="en-US" dirty="0" smtClean="0">
                <a:solidFill>
                  <a:schemeClr val="tx1"/>
                </a:solidFill>
              </a:rPr>
              <a:t> height;</a:t>
            </a:r>
          </a:p>
          <a:p>
            <a:pPr>
              <a:spcBef>
                <a:spcPct val="0"/>
              </a:spcBef>
            </a:pPr>
            <a:r>
              <a:rPr lang="en-US" b="1" dirty="0" smtClean="0">
                <a:solidFill>
                  <a:schemeClr val="tx1"/>
                </a:solidFill>
              </a:rPr>
              <a:t>public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b="1" dirty="0" smtClean="0">
                <a:solidFill>
                  <a:schemeClr val="tx1"/>
                </a:solidFill>
              </a:rPr>
              <a:t>double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getHeight</a:t>
            </a:r>
            <a:r>
              <a:rPr lang="en-US" dirty="0" smtClean="0">
                <a:solidFill>
                  <a:schemeClr val="tx1"/>
                </a:solidFill>
              </a:rPr>
              <a:t>() {</a:t>
            </a:r>
          </a:p>
          <a:p>
            <a:pPr>
              <a:spcBef>
                <a:spcPct val="0"/>
              </a:spcBef>
            </a:pPr>
            <a:r>
              <a:rPr lang="en-US" dirty="0" smtClean="0">
                <a:solidFill>
                  <a:schemeClr val="tx1"/>
                </a:solidFill>
              </a:rPr>
              <a:t>    </a:t>
            </a:r>
            <a:r>
              <a:rPr lang="en-US" b="1" dirty="0" smtClean="0">
                <a:solidFill>
                  <a:schemeClr val="tx1"/>
                </a:solidFill>
              </a:rPr>
              <a:t>return</a:t>
            </a:r>
            <a:r>
              <a:rPr lang="en-US" dirty="0" smtClean="0">
                <a:solidFill>
                  <a:schemeClr val="tx1"/>
                </a:solidFill>
              </a:rPr>
              <a:t> height;</a:t>
            </a:r>
          </a:p>
          <a:p>
            <a:pPr>
              <a:spcBef>
                <a:spcPct val="0"/>
              </a:spcBef>
            </a:pPr>
            <a:r>
              <a:rPr lang="en-US" dirty="0" smtClean="0">
                <a:solidFill>
                  <a:schemeClr val="tx1"/>
                </a:solidFill>
              </a:rPr>
              <a:t>}</a:t>
            </a:r>
          </a:p>
          <a:p>
            <a:pPr>
              <a:spcBef>
                <a:spcPct val="0"/>
              </a:spcBef>
            </a:pPr>
            <a:r>
              <a:rPr lang="en-US" b="1" dirty="0" smtClean="0">
                <a:solidFill>
                  <a:schemeClr val="tx1"/>
                </a:solidFill>
              </a:rPr>
              <a:t>public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b="1" dirty="0" smtClean="0">
                <a:solidFill>
                  <a:schemeClr val="tx1"/>
                </a:solidFill>
              </a:rPr>
              <a:t>void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setHeight</a:t>
            </a:r>
            <a:r>
              <a:rPr lang="en-US" dirty="0" smtClean="0">
                <a:solidFill>
                  <a:schemeClr val="tx1"/>
                </a:solidFill>
              </a:rPr>
              <a:t>(</a:t>
            </a:r>
            <a:r>
              <a:rPr lang="en-US" b="1" dirty="0" smtClean="0">
                <a:solidFill>
                  <a:schemeClr val="tx1"/>
                </a:solidFill>
              </a:rPr>
              <a:t>double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newHeight</a:t>
            </a:r>
            <a:r>
              <a:rPr lang="en-US" dirty="0" smtClean="0">
                <a:solidFill>
                  <a:schemeClr val="tx1"/>
                </a:solidFill>
              </a:rPr>
              <a:t>) {</a:t>
            </a:r>
          </a:p>
          <a:p>
            <a:pPr>
              <a:spcBef>
                <a:spcPct val="0"/>
              </a:spcBef>
            </a:pPr>
            <a:r>
              <a:rPr lang="en-US" dirty="0" smtClean="0">
                <a:solidFill>
                  <a:schemeClr val="tx1"/>
                </a:solidFill>
              </a:rPr>
              <a:t>    height = </a:t>
            </a:r>
            <a:r>
              <a:rPr lang="en-US" dirty="0" err="1" smtClean="0">
                <a:solidFill>
                  <a:schemeClr val="tx1"/>
                </a:solidFill>
              </a:rPr>
              <a:t>newHeight</a:t>
            </a:r>
            <a:r>
              <a:rPr lang="en-US" dirty="0" smtClean="0">
                <a:solidFill>
                  <a:schemeClr val="tx1"/>
                </a:solidFill>
              </a:rPr>
              <a:t>;</a:t>
            </a:r>
          </a:p>
          <a:p>
            <a:pPr>
              <a:spcBef>
                <a:spcPct val="0"/>
              </a:spcBef>
            </a:pPr>
            <a:r>
              <a:rPr lang="en-US" dirty="0" smtClean="0">
                <a:solidFill>
                  <a:schemeClr val="tx1"/>
                </a:solidFill>
              </a:rPr>
              <a:t>}</a:t>
            </a:r>
          </a:p>
          <a:p>
            <a:pPr>
              <a:spcBef>
                <a:spcPct val="0"/>
              </a:spcBef>
            </a:pPr>
            <a:r>
              <a:rPr lang="en-US" b="1" dirty="0" smtClean="0">
                <a:solidFill>
                  <a:schemeClr val="tx1"/>
                </a:solidFill>
              </a:rPr>
              <a:t>double</a:t>
            </a:r>
            <a:r>
              <a:rPr lang="en-US" dirty="0" smtClean="0">
                <a:solidFill>
                  <a:schemeClr val="tx1"/>
                </a:solidFill>
              </a:rPr>
              <a:t> weight;</a:t>
            </a:r>
          </a:p>
          <a:p>
            <a:pPr>
              <a:spcBef>
                <a:spcPct val="0"/>
              </a:spcBef>
            </a:pPr>
            <a:r>
              <a:rPr lang="en-US" b="1" dirty="0" smtClean="0">
                <a:solidFill>
                  <a:schemeClr val="tx1"/>
                </a:solidFill>
              </a:rPr>
              <a:t>public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b="1" dirty="0" smtClean="0">
                <a:solidFill>
                  <a:schemeClr val="tx1"/>
                </a:solidFill>
              </a:rPr>
              <a:t>double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getWeight</a:t>
            </a:r>
            <a:r>
              <a:rPr lang="en-US" dirty="0" smtClean="0">
                <a:solidFill>
                  <a:schemeClr val="tx1"/>
                </a:solidFill>
              </a:rPr>
              <a:t>() {</a:t>
            </a:r>
          </a:p>
          <a:p>
            <a:pPr>
              <a:spcBef>
                <a:spcPct val="0"/>
              </a:spcBef>
            </a:pPr>
            <a:r>
              <a:rPr lang="en-US" dirty="0" smtClean="0">
                <a:solidFill>
                  <a:schemeClr val="tx1"/>
                </a:solidFill>
              </a:rPr>
              <a:t>    </a:t>
            </a:r>
            <a:r>
              <a:rPr lang="en-US" b="1" dirty="0" smtClean="0">
                <a:solidFill>
                  <a:schemeClr val="tx1"/>
                </a:solidFill>
              </a:rPr>
              <a:t>return</a:t>
            </a:r>
            <a:r>
              <a:rPr lang="en-US" dirty="0" smtClean="0">
                <a:solidFill>
                  <a:schemeClr val="tx1"/>
                </a:solidFill>
              </a:rPr>
              <a:t> weight;</a:t>
            </a:r>
          </a:p>
          <a:p>
            <a:pPr>
              <a:spcBef>
                <a:spcPct val="0"/>
              </a:spcBef>
            </a:pPr>
            <a:r>
              <a:rPr lang="en-US" dirty="0" smtClean="0">
                <a:solidFill>
                  <a:schemeClr val="tx1"/>
                </a:solidFill>
              </a:rPr>
              <a:t>}</a:t>
            </a:r>
          </a:p>
          <a:p>
            <a:pPr>
              <a:spcBef>
                <a:spcPct val="0"/>
              </a:spcBef>
            </a:pPr>
            <a:r>
              <a:rPr lang="en-US" b="1" dirty="0" smtClean="0">
                <a:solidFill>
                  <a:schemeClr val="tx1"/>
                </a:solidFill>
              </a:rPr>
              <a:t>public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b="1" dirty="0" smtClean="0">
                <a:solidFill>
                  <a:schemeClr val="tx1"/>
                </a:solidFill>
              </a:rPr>
              <a:t>void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setWeight</a:t>
            </a:r>
            <a:r>
              <a:rPr lang="en-US" dirty="0" smtClean="0">
                <a:solidFill>
                  <a:schemeClr val="tx1"/>
                </a:solidFill>
              </a:rPr>
              <a:t>(</a:t>
            </a:r>
            <a:r>
              <a:rPr lang="en-US" b="1" dirty="0" smtClean="0">
                <a:solidFill>
                  <a:schemeClr val="tx1"/>
                </a:solidFill>
              </a:rPr>
              <a:t>double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newWeight</a:t>
            </a:r>
            <a:r>
              <a:rPr lang="en-US" dirty="0" smtClean="0">
                <a:solidFill>
                  <a:schemeClr val="tx1"/>
                </a:solidFill>
              </a:rPr>
              <a:t>) {</a:t>
            </a:r>
          </a:p>
          <a:p>
            <a:pPr>
              <a:spcBef>
                <a:spcPct val="0"/>
              </a:spcBef>
            </a:pPr>
            <a:r>
              <a:rPr lang="en-US" dirty="0" smtClean="0">
                <a:solidFill>
                  <a:schemeClr val="tx1"/>
                </a:solidFill>
              </a:rPr>
              <a:t>    weight = </a:t>
            </a:r>
            <a:r>
              <a:rPr lang="en-US" dirty="0" err="1" smtClean="0">
                <a:solidFill>
                  <a:schemeClr val="tx1"/>
                </a:solidFill>
              </a:rPr>
              <a:t>newWeight</a:t>
            </a:r>
            <a:r>
              <a:rPr lang="en-US" dirty="0" smtClean="0">
                <a:solidFill>
                  <a:schemeClr val="tx1"/>
                </a:solidFill>
              </a:rPr>
              <a:t>;</a:t>
            </a:r>
          </a:p>
          <a:p>
            <a:pPr>
              <a:spcBef>
                <a:spcPct val="0"/>
              </a:spcBef>
            </a:pPr>
            <a:r>
              <a:rPr lang="en-US" dirty="0" smtClean="0">
                <a:solidFill>
                  <a:schemeClr val="tx1"/>
                </a:solidFill>
              </a:rPr>
              <a:t>}</a:t>
            </a:r>
          </a:p>
          <a:p>
            <a:pPr>
              <a:spcBef>
                <a:spcPct val="0"/>
              </a:spcBef>
            </a:pPr>
            <a:r>
              <a:rPr lang="en-US" b="1" dirty="0" smtClean="0">
                <a:solidFill>
                  <a:schemeClr val="tx1"/>
                </a:solidFill>
              </a:rPr>
              <a:t>public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b="1" dirty="0" smtClean="0">
                <a:solidFill>
                  <a:schemeClr val="tx1"/>
                </a:solidFill>
              </a:rPr>
              <a:t>double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getBMI</a:t>
            </a:r>
            <a:r>
              <a:rPr lang="en-US" dirty="0" smtClean="0">
                <a:solidFill>
                  <a:schemeClr val="tx1"/>
                </a:solidFill>
              </a:rPr>
              <a:t>() {</a:t>
            </a:r>
          </a:p>
          <a:p>
            <a:pPr>
              <a:spcBef>
                <a:spcPct val="0"/>
              </a:spcBef>
            </a:pPr>
            <a:r>
              <a:rPr lang="en-US" dirty="0" smtClean="0">
                <a:solidFill>
                  <a:schemeClr val="tx1"/>
                </a:solidFill>
              </a:rPr>
              <a:t>    </a:t>
            </a:r>
            <a:r>
              <a:rPr lang="en-US" b="1" dirty="0" smtClean="0">
                <a:solidFill>
                  <a:schemeClr val="tx1"/>
                </a:solidFill>
              </a:rPr>
              <a:t>return</a:t>
            </a:r>
            <a:r>
              <a:rPr lang="en-US" dirty="0" smtClean="0">
                <a:solidFill>
                  <a:schemeClr val="tx1"/>
                </a:solidFill>
              </a:rPr>
              <a:t> weight/(height*height);</a:t>
            </a:r>
          </a:p>
          <a:p>
            <a:pPr>
              <a:spcBef>
                <a:spcPct val="0"/>
              </a:spcBef>
            </a:pPr>
            <a:r>
              <a:rPr lang="en-US" dirty="0" smtClean="0">
                <a:solidFill>
                  <a:schemeClr val="tx1"/>
                </a:solidFill>
              </a:rPr>
              <a:t>}</a:t>
            </a:r>
          </a:p>
        </p:txBody>
      </p:sp>
      <p:sp>
        <p:nvSpPr>
          <p:cNvPr id="5" name="Rectangle 4"/>
          <p:cNvSpPr/>
          <p:nvPr/>
        </p:nvSpPr>
        <p:spPr>
          <a:xfrm>
            <a:off x="228600" y="990600"/>
            <a:ext cx="28194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 smtClean="0"/>
              <a:t>&lt;class body&gt;</a:t>
            </a:r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5334000" y="990600"/>
            <a:ext cx="22860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Declarations:</a:t>
            </a:r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5334000" y="1295400"/>
            <a:ext cx="3657600" cy="381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Declaring instance variables</a:t>
            </a:r>
          </a:p>
        </p:txBody>
      </p:sp>
      <p:sp>
        <p:nvSpPr>
          <p:cNvPr id="27" name="Rectangle 26"/>
          <p:cNvSpPr/>
          <p:nvPr/>
        </p:nvSpPr>
        <p:spPr>
          <a:xfrm>
            <a:off x="5334000" y="1676400"/>
            <a:ext cx="3657600" cy="381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Declaring methods</a:t>
            </a:r>
          </a:p>
        </p:txBody>
      </p:sp>
      <p:cxnSp>
        <p:nvCxnSpPr>
          <p:cNvPr id="34" name="Straight Arrow Connector 33"/>
          <p:cNvCxnSpPr>
            <a:stCxn id="26" idx="1"/>
          </p:cNvCxnSpPr>
          <p:nvPr/>
        </p:nvCxnSpPr>
        <p:spPr>
          <a:xfrm rot="10800000" flipV="1">
            <a:off x="2057400" y="1485900"/>
            <a:ext cx="3276600" cy="1905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26" idx="1"/>
          </p:cNvCxnSpPr>
          <p:nvPr/>
        </p:nvCxnSpPr>
        <p:spPr>
          <a:xfrm rot="10800000" flipV="1">
            <a:off x="2057400" y="1485900"/>
            <a:ext cx="3276600" cy="20955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27" idx="1"/>
          </p:cNvCxnSpPr>
          <p:nvPr/>
        </p:nvCxnSpPr>
        <p:spPr>
          <a:xfrm rot="10800000" flipV="1">
            <a:off x="4648200" y="1866900"/>
            <a:ext cx="685800" cy="7239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27" idx="1"/>
          </p:cNvCxnSpPr>
          <p:nvPr/>
        </p:nvCxnSpPr>
        <p:spPr>
          <a:xfrm rot="10800000" flipV="1">
            <a:off x="3429000" y="1866900"/>
            <a:ext cx="1905000" cy="381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stCxn id="27" idx="1"/>
          </p:cNvCxnSpPr>
          <p:nvPr/>
        </p:nvCxnSpPr>
        <p:spPr>
          <a:xfrm rot="10800000" flipV="1">
            <a:off x="2590800" y="1866900"/>
            <a:ext cx="2743200" cy="17907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stCxn id="27" idx="1"/>
          </p:cNvCxnSpPr>
          <p:nvPr/>
        </p:nvCxnSpPr>
        <p:spPr>
          <a:xfrm rot="10800000" flipV="1">
            <a:off x="4876800" y="1866900"/>
            <a:ext cx="457200" cy="26289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 rot="5400000">
            <a:off x="2324100" y="2781300"/>
            <a:ext cx="3886200" cy="2133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Rectangle 57"/>
          <p:cNvSpPr/>
          <p:nvPr/>
        </p:nvSpPr>
        <p:spPr>
          <a:xfrm>
            <a:off x="5334000" y="2133600"/>
            <a:ext cx="22860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Declaration order:</a:t>
            </a:r>
            <a:endParaRPr lang="en-US" dirty="0"/>
          </a:p>
        </p:txBody>
      </p:sp>
      <p:sp>
        <p:nvSpPr>
          <p:cNvPr id="60" name="Rectangle 59"/>
          <p:cNvSpPr/>
          <p:nvPr/>
        </p:nvSpPr>
        <p:spPr>
          <a:xfrm>
            <a:off x="5334000" y="2438400"/>
            <a:ext cx="3657600" cy="25908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 smtClean="0"/>
              <a:t>Does not matter:</a:t>
            </a:r>
          </a:p>
          <a:p>
            <a:pPr>
              <a:buFontTx/>
              <a:buChar char="-"/>
            </a:pPr>
            <a:r>
              <a:rPr lang="en-US" dirty="0" smtClean="0"/>
              <a:t> e.g. declare a method before or after any instance variables it accesses</a:t>
            </a:r>
          </a:p>
          <a:p>
            <a:pPr>
              <a:buFontTx/>
              <a:buChar char="-"/>
            </a:pPr>
            <a:r>
              <a:rPr lang="en-US" dirty="0" smtClean="0"/>
              <a:t> e.g. can declare height and weight instance variables at the bottom of the class</a:t>
            </a:r>
          </a:p>
          <a:p>
            <a:r>
              <a:rPr lang="en-US" dirty="0" smtClean="0"/>
              <a:t>- e.g. declare methods in any order</a:t>
            </a:r>
          </a:p>
        </p:txBody>
      </p:sp>
      <p:sp>
        <p:nvSpPr>
          <p:cNvPr id="61" name="Rectangle 60"/>
          <p:cNvSpPr/>
          <p:nvPr/>
        </p:nvSpPr>
        <p:spPr>
          <a:xfrm>
            <a:off x="5334000" y="5105400"/>
            <a:ext cx="28956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Declaration terminator:</a:t>
            </a:r>
            <a:endParaRPr lang="en-US" dirty="0"/>
          </a:p>
        </p:txBody>
      </p:sp>
      <p:sp>
        <p:nvSpPr>
          <p:cNvPr id="62" name="Rectangle 61"/>
          <p:cNvSpPr/>
          <p:nvPr/>
        </p:nvSpPr>
        <p:spPr>
          <a:xfrm>
            <a:off x="5334000" y="5410200"/>
            <a:ext cx="3657600" cy="381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Instance variables: “;”</a:t>
            </a:r>
            <a:endParaRPr lang="en-US" dirty="0"/>
          </a:p>
        </p:txBody>
      </p:sp>
      <p:sp>
        <p:nvSpPr>
          <p:cNvPr id="63" name="Rectangle 62"/>
          <p:cNvSpPr/>
          <p:nvPr/>
        </p:nvSpPr>
        <p:spPr>
          <a:xfrm>
            <a:off x="5334000" y="5791200"/>
            <a:ext cx="3657600" cy="381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Methods: end of method body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7" grpId="0" animBg="1"/>
      <p:bldP spid="58" grpId="0" animBg="1"/>
      <p:bldP spid="60" grpId="0" animBg="1"/>
      <p:bldP spid="61" grpId="0" animBg="1"/>
      <p:bldP spid="62" grpId="0" animBg="1"/>
      <p:bldP spid="63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Recapping the Story: Variables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28600" y="1295400"/>
            <a:ext cx="4953000" cy="5334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spcBef>
                <a:spcPct val="0"/>
              </a:spcBef>
            </a:pPr>
            <a:r>
              <a:rPr lang="en-US" b="1" dirty="0" smtClean="0">
                <a:solidFill>
                  <a:schemeClr val="tx1"/>
                </a:solidFill>
              </a:rPr>
              <a:t>double</a:t>
            </a:r>
            <a:r>
              <a:rPr lang="en-US" dirty="0" smtClean="0">
                <a:solidFill>
                  <a:schemeClr val="tx1"/>
                </a:solidFill>
              </a:rPr>
              <a:t> height;</a:t>
            </a:r>
          </a:p>
          <a:p>
            <a:pPr>
              <a:spcBef>
                <a:spcPct val="0"/>
              </a:spcBef>
            </a:pPr>
            <a:r>
              <a:rPr lang="en-US" b="1" dirty="0" smtClean="0">
                <a:solidFill>
                  <a:schemeClr val="tx1"/>
                </a:solidFill>
              </a:rPr>
              <a:t>public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b="1" dirty="0" smtClean="0">
                <a:solidFill>
                  <a:schemeClr val="tx1"/>
                </a:solidFill>
              </a:rPr>
              <a:t>double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getHeight</a:t>
            </a:r>
            <a:r>
              <a:rPr lang="en-US" dirty="0" smtClean="0">
                <a:solidFill>
                  <a:schemeClr val="tx1"/>
                </a:solidFill>
              </a:rPr>
              <a:t>() {</a:t>
            </a:r>
          </a:p>
          <a:p>
            <a:pPr>
              <a:spcBef>
                <a:spcPct val="0"/>
              </a:spcBef>
            </a:pPr>
            <a:r>
              <a:rPr lang="en-US" dirty="0" smtClean="0">
                <a:solidFill>
                  <a:schemeClr val="tx1"/>
                </a:solidFill>
              </a:rPr>
              <a:t>    </a:t>
            </a:r>
            <a:r>
              <a:rPr lang="en-US" b="1" dirty="0" smtClean="0">
                <a:solidFill>
                  <a:schemeClr val="tx1"/>
                </a:solidFill>
              </a:rPr>
              <a:t>return</a:t>
            </a:r>
            <a:r>
              <a:rPr lang="en-US" dirty="0" smtClean="0">
                <a:solidFill>
                  <a:schemeClr val="tx1"/>
                </a:solidFill>
              </a:rPr>
              <a:t> height;</a:t>
            </a:r>
          </a:p>
          <a:p>
            <a:pPr>
              <a:spcBef>
                <a:spcPct val="0"/>
              </a:spcBef>
            </a:pPr>
            <a:r>
              <a:rPr lang="en-US" dirty="0" smtClean="0">
                <a:solidFill>
                  <a:schemeClr val="tx1"/>
                </a:solidFill>
              </a:rPr>
              <a:t>}</a:t>
            </a:r>
          </a:p>
          <a:p>
            <a:pPr>
              <a:spcBef>
                <a:spcPct val="0"/>
              </a:spcBef>
            </a:pPr>
            <a:r>
              <a:rPr lang="en-US" b="1" dirty="0" smtClean="0">
                <a:solidFill>
                  <a:schemeClr val="tx1"/>
                </a:solidFill>
              </a:rPr>
              <a:t>public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b="1" dirty="0" smtClean="0">
                <a:solidFill>
                  <a:schemeClr val="tx1"/>
                </a:solidFill>
              </a:rPr>
              <a:t>void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setHeight</a:t>
            </a:r>
            <a:r>
              <a:rPr lang="en-US" dirty="0" smtClean="0">
                <a:solidFill>
                  <a:schemeClr val="tx1"/>
                </a:solidFill>
              </a:rPr>
              <a:t>(</a:t>
            </a:r>
            <a:r>
              <a:rPr lang="en-US" b="1" dirty="0" smtClean="0">
                <a:solidFill>
                  <a:schemeClr val="tx1"/>
                </a:solidFill>
              </a:rPr>
              <a:t>double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newHeight</a:t>
            </a:r>
            <a:r>
              <a:rPr lang="en-US" dirty="0" smtClean="0">
                <a:solidFill>
                  <a:schemeClr val="tx1"/>
                </a:solidFill>
              </a:rPr>
              <a:t>) {</a:t>
            </a:r>
          </a:p>
          <a:p>
            <a:pPr>
              <a:spcBef>
                <a:spcPct val="0"/>
              </a:spcBef>
            </a:pPr>
            <a:r>
              <a:rPr lang="en-US" dirty="0" smtClean="0">
                <a:solidFill>
                  <a:schemeClr val="tx1"/>
                </a:solidFill>
              </a:rPr>
              <a:t>    height = </a:t>
            </a:r>
            <a:r>
              <a:rPr lang="en-US" dirty="0" err="1" smtClean="0">
                <a:solidFill>
                  <a:schemeClr val="tx1"/>
                </a:solidFill>
              </a:rPr>
              <a:t>newHeight</a:t>
            </a:r>
            <a:r>
              <a:rPr lang="en-US" dirty="0" smtClean="0">
                <a:solidFill>
                  <a:schemeClr val="tx1"/>
                </a:solidFill>
              </a:rPr>
              <a:t>;</a:t>
            </a:r>
          </a:p>
          <a:p>
            <a:pPr>
              <a:spcBef>
                <a:spcPct val="0"/>
              </a:spcBef>
            </a:pPr>
            <a:r>
              <a:rPr lang="en-US" dirty="0" smtClean="0">
                <a:solidFill>
                  <a:schemeClr val="tx1"/>
                </a:solidFill>
              </a:rPr>
              <a:t>}</a:t>
            </a:r>
          </a:p>
          <a:p>
            <a:pPr>
              <a:spcBef>
                <a:spcPct val="0"/>
              </a:spcBef>
            </a:pPr>
            <a:r>
              <a:rPr lang="en-US" b="1" dirty="0" smtClean="0">
                <a:solidFill>
                  <a:schemeClr val="tx1"/>
                </a:solidFill>
              </a:rPr>
              <a:t>double</a:t>
            </a:r>
            <a:r>
              <a:rPr lang="en-US" dirty="0" smtClean="0">
                <a:solidFill>
                  <a:schemeClr val="tx1"/>
                </a:solidFill>
              </a:rPr>
              <a:t> weight;</a:t>
            </a:r>
          </a:p>
          <a:p>
            <a:pPr>
              <a:spcBef>
                <a:spcPct val="0"/>
              </a:spcBef>
            </a:pPr>
            <a:r>
              <a:rPr lang="en-US" b="1" dirty="0" smtClean="0">
                <a:solidFill>
                  <a:schemeClr val="tx1"/>
                </a:solidFill>
              </a:rPr>
              <a:t>public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b="1" dirty="0" smtClean="0">
                <a:solidFill>
                  <a:schemeClr val="tx1"/>
                </a:solidFill>
              </a:rPr>
              <a:t>double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getWeight</a:t>
            </a:r>
            <a:r>
              <a:rPr lang="en-US" dirty="0" smtClean="0">
                <a:solidFill>
                  <a:schemeClr val="tx1"/>
                </a:solidFill>
              </a:rPr>
              <a:t>() {</a:t>
            </a:r>
          </a:p>
          <a:p>
            <a:pPr>
              <a:spcBef>
                <a:spcPct val="0"/>
              </a:spcBef>
            </a:pPr>
            <a:r>
              <a:rPr lang="en-US" dirty="0" smtClean="0">
                <a:solidFill>
                  <a:schemeClr val="tx1"/>
                </a:solidFill>
              </a:rPr>
              <a:t>    </a:t>
            </a:r>
            <a:r>
              <a:rPr lang="en-US" b="1" dirty="0" smtClean="0">
                <a:solidFill>
                  <a:schemeClr val="tx1"/>
                </a:solidFill>
              </a:rPr>
              <a:t>return</a:t>
            </a:r>
            <a:r>
              <a:rPr lang="en-US" dirty="0" smtClean="0">
                <a:solidFill>
                  <a:schemeClr val="tx1"/>
                </a:solidFill>
              </a:rPr>
              <a:t> weight;</a:t>
            </a:r>
          </a:p>
          <a:p>
            <a:pPr>
              <a:spcBef>
                <a:spcPct val="0"/>
              </a:spcBef>
            </a:pPr>
            <a:r>
              <a:rPr lang="en-US" dirty="0" smtClean="0">
                <a:solidFill>
                  <a:schemeClr val="tx1"/>
                </a:solidFill>
              </a:rPr>
              <a:t>}</a:t>
            </a:r>
          </a:p>
          <a:p>
            <a:pPr>
              <a:spcBef>
                <a:spcPct val="0"/>
              </a:spcBef>
            </a:pPr>
            <a:r>
              <a:rPr lang="en-US" b="1" dirty="0" smtClean="0">
                <a:solidFill>
                  <a:schemeClr val="tx1"/>
                </a:solidFill>
              </a:rPr>
              <a:t>public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b="1" dirty="0" smtClean="0">
                <a:solidFill>
                  <a:schemeClr val="tx1"/>
                </a:solidFill>
              </a:rPr>
              <a:t>void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setWeight</a:t>
            </a:r>
            <a:r>
              <a:rPr lang="en-US" dirty="0" smtClean="0">
                <a:solidFill>
                  <a:schemeClr val="tx1"/>
                </a:solidFill>
              </a:rPr>
              <a:t>(</a:t>
            </a:r>
            <a:r>
              <a:rPr lang="en-US" b="1" dirty="0" smtClean="0">
                <a:solidFill>
                  <a:schemeClr val="tx1"/>
                </a:solidFill>
              </a:rPr>
              <a:t>double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newWeight</a:t>
            </a:r>
            <a:r>
              <a:rPr lang="en-US" dirty="0" smtClean="0">
                <a:solidFill>
                  <a:schemeClr val="tx1"/>
                </a:solidFill>
              </a:rPr>
              <a:t>) {</a:t>
            </a:r>
          </a:p>
          <a:p>
            <a:pPr>
              <a:spcBef>
                <a:spcPct val="0"/>
              </a:spcBef>
            </a:pPr>
            <a:r>
              <a:rPr lang="en-US" dirty="0" smtClean="0">
                <a:solidFill>
                  <a:schemeClr val="tx1"/>
                </a:solidFill>
              </a:rPr>
              <a:t>    weight = </a:t>
            </a:r>
            <a:r>
              <a:rPr lang="en-US" dirty="0" err="1" smtClean="0">
                <a:solidFill>
                  <a:schemeClr val="tx1"/>
                </a:solidFill>
              </a:rPr>
              <a:t>newWeight</a:t>
            </a:r>
            <a:r>
              <a:rPr lang="en-US" dirty="0" smtClean="0">
                <a:solidFill>
                  <a:schemeClr val="tx1"/>
                </a:solidFill>
              </a:rPr>
              <a:t>;</a:t>
            </a:r>
          </a:p>
          <a:p>
            <a:pPr>
              <a:spcBef>
                <a:spcPct val="0"/>
              </a:spcBef>
            </a:pPr>
            <a:r>
              <a:rPr lang="en-US" dirty="0" smtClean="0">
                <a:solidFill>
                  <a:schemeClr val="tx1"/>
                </a:solidFill>
              </a:rPr>
              <a:t>}</a:t>
            </a:r>
          </a:p>
          <a:p>
            <a:pPr>
              <a:spcBef>
                <a:spcPct val="0"/>
              </a:spcBef>
            </a:pPr>
            <a:r>
              <a:rPr lang="en-US" b="1" dirty="0" smtClean="0">
                <a:solidFill>
                  <a:schemeClr val="tx1"/>
                </a:solidFill>
              </a:rPr>
              <a:t>public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b="1" dirty="0" smtClean="0">
                <a:solidFill>
                  <a:schemeClr val="tx1"/>
                </a:solidFill>
              </a:rPr>
              <a:t>double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getBMI</a:t>
            </a:r>
            <a:r>
              <a:rPr lang="en-US" dirty="0" smtClean="0">
                <a:solidFill>
                  <a:schemeClr val="tx1"/>
                </a:solidFill>
              </a:rPr>
              <a:t>() {</a:t>
            </a:r>
          </a:p>
          <a:p>
            <a:pPr>
              <a:spcBef>
                <a:spcPct val="0"/>
              </a:spcBef>
            </a:pPr>
            <a:r>
              <a:rPr lang="en-US" dirty="0" smtClean="0">
                <a:solidFill>
                  <a:schemeClr val="tx1"/>
                </a:solidFill>
              </a:rPr>
              <a:t>    </a:t>
            </a:r>
            <a:r>
              <a:rPr lang="en-US" b="1" dirty="0" smtClean="0">
                <a:solidFill>
                  <a:schemeClr val="tx1"/>
                </a:solidFill>
              </a:rPr>
              <a:t>return</a:t>
            </a:r>
            <a:r>
              <a:rPr lang="en-US" dirty="0" smtClean="0">
                <a:solidFill>
                  <a:schemeClr val="tx1"/>
                </a:solidFill>
              </a:rPr>
              <a:t> weight/(height*height);</a:t>
            </a:r>
          </a:p>
          <a:p>
            <a:pPr>
              <a:spcBef>
                <a:spcPct val="0"/>
              </a:spcBef>
            </a:pPr>
            <a:r>
              <a:rPr lang="en-US" dirty="0" smtClean="0">
                <a:solidFill>
                  <a:schemeClr val="tx1"/>
                </a:solidFill>
              </a:rPr>
              <a:t>}</a:t>
            </a:r>
          </a:p>
        </p:txBody>
      </p:sp>
      <p:sp>
        <p:nvSpPr>
          <p:cNvPr id="5" name="Rectangle 4"/>
          <p:cNvSpPr/>
          <p:nvPr/>
        </p:nvSpPr>
        <p:spPr>
          <a:xfrm>
            <a:off x="228600" y="990600"/>
            <a:ext cx="28194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 smtClean="0"/>
              <a:t>&lt;class body&gt;</a:t>
            </a:r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5334000" y="3429000"/>
            <a:ext cx="28956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Variable declaration: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5334000" y="3733800"/>
            <a:ext cx="3657600" cy="6096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Must have variable type and variable name</a:t>
            </a:r>
            <a:endParaRPr lang="en-US" dirty="0"/>
          </a:p>
        </p:txBody>
      </p:sp>
      <p:cxnSp>
        <p:nvCxnSpPr>
          <p:cNvPr id="19" name="Straight Arrow Connector 18"/>
          <p:cNvCxnSpPr>
            <a:stCxn id="17" idx="1"/>
          </p:cNvCxnSpPr>
          <p:nvPr/>
        </p:nvCxnSpPr>
        <p:spPr>
          <a:xfrm rot="10800000">
            <a:off x="2133600" y="3581400"/>
            <a:ext cx="320040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17" idx="1"/>
          </p:cNvCxnSpPr>
          <p:nvPr/>
        </p:nvCxnSpPr>
        <p:spPr>
          <a:xfrm rot="10800000">
            <a:off x="3810000" y="2895600"/>
            <a:ext cx="1524000" cy="1143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5334000" y="990600"/>
            <a:ext cx="28956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Kinds of variables:</a:t>
            </a:r>
            <a:endParaRPr lang="en-US" dirty="0"/>
          </a:p>
        </p:txBody>
      </p:sp>
      <p:sp>
        <p:nvSpPr>
          <p:cNvPr id="28" name="Rectangle 27"/>
          <p:cNvSpPr/>
          <p:nvPr/>
        </p:nvSpPr>
        <p:spPr>
          <a:xfrm>
            <a:off x="5334000" y="1295400"/>
            <a:ext cx="3657600" cy="1295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Formal parameter</a:t>
            </a:r>
          </a:p>
          <a:p>
            <a:pPr algn="ctr"/>
            <a:r>
              <a:rPr lang="en-US" dirty="0" smtClean="0"/>
              <a:t>Internal method variable</a:t>
            </a:r>
          </a:p>
          <a:p>
            <a:pPr algn="ctr"/>
            <a:r>
              <a:rPr lang="en-US" dirty="0" smtClean="0"/>
              <a:t>Named constant</a:t>
            </a:r>
          </a:p>
          <a:p>
            <a:pPr algn="ctr"/>
            <a:r>
              <a:rPr lang="en-US" dirty="0" smtClean="0"/>
              <a:t>Instance variable</a:t>
            </a:r>
            <a:endParaRPr lang="en-US" dirty="0"/>
          </a:p>
        </p:txBody>
      </p:sp>
      <p:cxnSp>
        <p:nvCxnSpPr>
          <p:cNvPr id="29" name="Straight Arrow Connector 28"/>
          <p:cNvCxnSpPr/>
          <p:nvPr/>
        </p:nvCxnSpPr>
        <p:spPr>
          <a:xfrm rot="10800000" flipV="1">
            <a:off x="3962400" y="1524000"/>
            <a:ext cx="2133600" cy="1066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rot="10800000">
            <a:off x="2057400" y="1676400"/>
            <a:ext cx="4114800" cy="685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ctangle 48"/>
          <p:cNvSpPr/>
          <p:nvPr/>
        </p:nvSpPr>
        <p:spPr>
          <a:xfrm>
            <a:off x="5334000" y="2667000"/>
            <a:ext cx="3657600" cy="6096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Usefulness of each kind of variable?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17" grpId="0" animBg="1"/>
      <p:bldP spid="24" grpId="0" animBg="1"/>
      <p:bldP spid="28" grpId="0" animBg="1"/>
      <p:bldP spid="49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Recapping the Story: Methods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28600" y="1295400"/>
            <a:ext cx="4953000" cy="5334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spcBef>
                <a:spcPct val="0"/>
              </a:spcBef>
            </a:pPr>
            <a:r>
              <a:rPr lang="en-US" b="1" dirty="0" smtClean="0">
                <a:solidFill>
                  <a:schemeClr val="tx1"/>
                </a:solidFill>
              </a:rPr>
              <a:t>double</a:t>
            </a:r>
            <a:r>
              <a:rPr lang="en-US" dirty="0" smtClean="0">
                <a:solidFill>
                  <a:schemeClr val="tx1"/>
                </a:solidFill>
              </a:rPr>
              <a:t> height;</a:t>
            </a:r>
          </a:p>
          <a:p>
            <a:pPr>
              <a:spcBef>
                <a:spcPct val="0"/>
              </a:spcBef>
            </a:pPr>
            <a:r>
              <a:rPr lang="en-US" b="1" dirty="0" smtClean="0">
                <a:solidFill>
                  <a:schemeClr val="tx1"/>
                </a:solidFill>
              </a:rPr>
              <a:t>public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b="1" dirty="0" smtClean="0">
                <a:solidFill>
                  <a:schemeClr val="tx1"/>
                </a:solidFill>
              </a:rPr>
              <a:t>double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getHeight</a:t>
            </a:r>
            <a:r>
              <a:rPr lang="en-US" dirty="0" smtClean="0">
                <a:solidFill>
                  <a:schemeClr val="tx1"/>
                </a:solidFill>
              </a:rPr>
              <a:t>() {</a:t>
            </a:r>
          </a:p>
          <a:p>
            <a:pPr>
              <a:spcBef>
                <a:spcPct val="0"/>
              </a:spcBef>
            </a:pPr>
            <a:r>
              <a:rPr lang="en-US" dirty="0" smtClean="0">
                <a:solidFill>
                  <a:schemeClr val="tx1"/>
                </a:solidFill>
              </a:rPr>
              <a:t>    </a:t>
            </a:r>
            <a:r>
              <a:rPr lang="en-US" b="1" dirty="0" smtClean="0">
                <a:solidFill>
                  <a:schemeClr val="tx1"/>
                </a:solidFill>
              </a:rPr>
              <a:t>return</a:t>
            </a:r>
            <a:r>
              <a:rPr lang="en-US" dirty="0" smtClean="0">
                <a:solidFill>
                  <a:schemeClr val="tx1"/>
                </a:solidFill>
              </a:rPr>
              <a:t> height;</a:t>
            </a:r>
          </a:p>
          <a:p>
            <a:pPr>
              <a:spcBef>
                <a:spcPct val="0"/>
              </a:spcBef>
            </a:pPr>
            <a:r>
              <a:rPr lang="en-US" dirty="0" smtClean="0">
                <a:solidFill>
                  <a:schemeClr val="tx1"/>
                </a:solidFill>
              </a:rPr>
              <a:t>}</a:t>
            </a:r>
          </a:p>
          <a:p>
            <a:pPr>
              <a:spcBef>
                <a:spcPct val="0"/>
              </a:spcBef>
            </a:pPr>
            <a:r>
              <a:rPr lang="en-US" b="1" dirty="0" smtClean="0">
                <a:solidFill>
                  <a:schemeClr val="tx1"/>
                </a:solidFill>
              </a:rPr>
              <a:t>public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b="1" dirty="0" smtClean="0">
                <a:solidFill>
                  <a:schemeClr val="tx1"/>
                </a:solidFill>
              </a:rPr>
              <a:t>void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setHeight</a:t>
            </a:r>
            <a:r>
              <a:rPr lang="en-US" dirty="0" smtClean="0">
                <a:solidFill>
                  <a:schemeClr val="tx1"/>
                </a:solidFill>
              </a:rPr>
              <a:t>(</a:t>
            </a:r>
            <a:r>
              <a:rPr lang="en-US" b="1" dirty="0" smtClean="0">
                <a:solidFill>
                  <a:schemeClr val="tx1"/>
                </a:solidFill>
              </a:rPr>
              <a:t>double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newHeight</a:t>
            </a:r>
            <a:r>
              <a:rPr lang="en-US" dirty="0" smtClean="0">
                <a:solidFill>
                  <a:schemeClr val="tx1"/>
                </a:solidFill>
              </a:rPr>
              <a:t>) {</a:t>
            </a:r>
          </a:p>
          <a:p>
            <a:pPr>
              <a:spcBef>
                <a:spcPct val="0"/>
              </a:spcBef>
            </a:pPr>
            <a:r>
              <a:rPr lang="en-US" dirty="0" smtClean="0">
                <a:solidFill>
                  <a:schemeClr val="tx1"/>
                </a:solidFill>
              </a:rPr>
              <a:t>    height = </a:t>
            </a:r>
            <a:r>
              <a:rPr lang="en-US" dirty="0" err="1" smtClean="0">
                <a:solidFill>
                  <a:schemeClr val="tx1"/>
                </a:solidFill>
              </a:rPr>
              <a:t>newHeight</a:t>
            </a:r>
            <a:r>
              <a:rPr lang="en-US" dirty="0" smtClean="0">
                <a:solidFill>
                  <a:schemeClr val="tx1"/>
                </a:solidFill>
              </a:rPr>
              <a:t>;</a:t>
            </a:r>
          </a:p>
          <a:p>
            <a:pPr>
              <a:spcBef>
                <a:spcPct val="0"/>
              </a:spcBef>
            </a:pPr>
            <a:r>
              <a:rPr lang="en-US" dirty="0" smtClean="0">
                <a:solidFill>
                  <a:schemeClr val="tx1"/>
                </a:solidFill>
              </a:rPr>
              <a:t>}</a:t>
            </a:r>
          </a:p>
          <a:p>
            <a:pPr>
              <a:spcBef>
                <a:spcPct val="0"/>
              </a:spcBef>
            </a:pPr>
            <a:r>
              <a:rPr lang="en-US" b="1" dirty="0" smtClean="0">
                <a:solidFill>
                  <a:schemeClr val="tx1"/>
                </a:solidFill>
              </a:rPr>
              <a:t>double</a:t>
            </a:r>
            <a:r>
              <a:rPr lang="en-US" dirty="0" smtClean="0">
                <a:solidFill>
                  <a:schemeClr val="tx1"/>
                </a:solidFill>
              </a:rPr>
              <a:t> weight;</a:t>
            </a:r>
          </a:p>
          <a:p>
            <a:pPr>
              <a:spcBef>
                <a:spcPct val="0"/>
              </a:spcBef>
            </a:pPr>
            <a:r>
              <a:rPr lang="en-US" b="1" dirty="0" smtClean="0">
                <a:solidFill>
                  <a:schemeClr val="tx1"/>
                </a:solidFill>
              </a:rPr>
              <a:t>public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b="1" dirty="0" smtClean="0">
                <a:solidFill>
                  <a:schemeClr val="tx1"/>
                </a:solidFill>
              </a:rPr>
              <a:t>double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getWeight</a:t>
            </a:r>
            <a:r>
              <a:rPr lang="en-US" dirty="0" smtClean="0">
                <a:solidFill>
                  <a:schemeClr val="tx1"/>
                </a:solidFill>
              </a:rPr>
              <a:t>() {</a:t>
            </a:r>
          </a:p>
          <a:p>
            <a:pPr>
              <a:spcBef>
                <a:spcPct val="0"/>
              </a:spcBef>
            </a:pPr>
            <a:r>
              <a:rPr lang="en-US" dirty="0" smtClean="0">
                <a:solidFill>
                  <a:schemeClr val="tx1"/>
                </a:solidFill>
              </a:rPr>
              <a:t>    </a:t>
            </a:r>
            <a:r>
              <a:rPr lang="en-US" b="1" dirty="0" smtClean="0">
                <a:solidFill>
                  <a:schemeClr val="tx1"/>
                </a:solidFill>
              </a:rPr>
              <a:t>return</a:t>
            </a:r>
            <a:r>
              <a:rPr lang="en-US" dirty="0" smtClean="0">
                <a:solidFill>
                  <a:schemeClr val="tx1"/>
                </a:solidFill>
              </a:rPr>
              <a:t> weight;</a:t>
            </a:r>
          </a:p>
          <a:p>
            <a:pPr>
              <a:spcBef>
                <a:spcPct val="0"/>
              </a:spcBef>
            </a:pPr>
            <a:r>
              <a:rPr lang="en-US" dirty="0" smtClean="0">
                <a:solidFill>
                  <a:schemeClr val="tx1"/>
                </a:solidFill>
              </a:rPr>
              <a:t>}</a:t>
            </a:r>
          </a:p>
          <a:p>
            <a:pPr>
              <a:spcBef>
                <a:spcPct val="0"/>
              </a:spcBef>
            </a:pPr>
            <a:r>
              <a:rPr lang="en-US" b="1" dirty="0" smtClean="0">
                <a:solidFill>
                  <a:schemeClr val="tx1"/>
                </a:solidFill>
              </a:rPr>
              <a:t>public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b="1" dirty="0" smtClean="0">
                <a:solidFill>
                  <a:schemeClr val="tx1"/>
                </a:solidFill>
              </a:rPr>
              <a:t>void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setWeight</a:t>
            </a:r>
            <a:r>
              <a:rPr lang="en-US" dirty="0" smtClean="0">
                <a:solidFill>
                  <a:schemeClr val="tx1"/>
                </a:solidFill>
              </a:rPr>
              <a:t>(</a:t>
            </a:r>
            <a:r>
              <a:rPr lang="en-US" b="1" dirty="0" smtClean="0">
                <a:solidFill>
                  <a:schemeClr val="tx1"/>
                </a:solidFill>
              </a:rPr>
              <a:t>double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newWeight</a:t>
            </a:r>
            <a:r>
              <a:rPr lang="en-US" dirty="0" smtClean="0">
                <a:solidFill>
                  <a:schemeClr val="tx1"/>
                </a:solidFill>
              </a:rPr>
              <a:t>) {</a:t>
            </a:r>
          </a:p>
          <a:p>
            <a:pPr>
              <a:spcBef>
                <a:spcPct val="0"/>
              </a:spcBef>
            </a:pPr>
            <a:r>
              <a:rPr lang="en-US" dirty="0" smtClean="0">
                <a:solidFill>
                  <a:schemeClr val="tx1"/>
                </a:solidFill>
              </a:rPr>
              <a:t>    weight = </a:t>
            </a:r>
            <a:r>
              <a:rPr lang="en-US" dirty="0" err="1" smtClean="0">
                <a:solidFill>
                  <a:schemeClr val="tx1"/>
                </a:solidFill>
              </a:rPr>
              <a:t>newWeight</a:t>
            </a:r>
            <a:r>
              <a:rPr lang="en-US" dirty="0" smtClean="0">
                <a:solidFill>
                  <a:schemeClr val="tx1"/>
                </a:solidFill>
              </a:rPr>
              <a:t>;</a:t>
            </a:r>
          </a:p>
          <a:p>
            <a:pPr>
              <a:spcBef>
                <a:spcPct val="0"/>
              </a:spcBef>
            </a:pPr>
            <a:r>
              <a:rPr lang="en-US" dirty="0" smtClean="0">
                <a:solidFill>
                  <a:schemeClr val="tx1"/>
                </a:solidFill>
              </a:rPr>
              <a:t>}</a:t>
            </a:r>
          </a:p>
          <a:p>
            <a:pPr>
              <a:spcBef>
                <a:spcPct val="0"/>
              </a:spcBef>
            </a:pPr>
            <a:r>
              <a:rPr lang="en-US" b="1" dirty="0" smtClean="0">
                <a:solidFill>
                  <a:schemeClr val="tx1"/>
                </a:solidFill>
              </a:rPr>
              <a:t>public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b="1" dirty="0" smtClean="0">
                <a:solidFill>
                  <a:schemeClr val="tx1"/>
                </a:solidFill>
              </a:rPr>
              <a:t>double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getBMI</a:t>
            </a:r>
            <a:r>
              <a:rPr lang="en-US" dirty="0" smtClean="0">
                <a:solidFill>
                  <a:schemeClr val="tx1"/>
                </a:solidFill>
              </a:rPr>
              <a:t>() {</a:t>
            </a:r>
          </a:p>
          <a:p>
            <a:pPr>
              <a:spcBef>
                <a:spcPct val="0"/>
              </a:spcBef>
            </a:pPr>
            <a:r>
              <a:rPr lang="en-US" dirty="0" smtClean="0">
                <a:solidFill>
                  <a:schemeClr val="tx1"/>
                </a:solidFill>
              </a:rPr>
              <a:t>    </a:t>
            </a:r>
            <a:r>
              <a:rPr lang="en-US" b="1" dirty="0" smtClean="0">
                <a:solidFill>
                  <a:schemeClr val="tx1"/>
                </a:solidFill>
              </a:rPr>
              <a:t>return</a:t>
            </a:r>
            <a:r>
              <a:rPr lang="en-US" dirty="0" smtClean="0">
                <a:solidFill>
                  <a:schemeClr val="tx1"/>
                </a:solidFill>
              </a:rPr>
              <a:t> weight/(height*height);</a:t>
            </a:r>
          </a:p>
          <a:p>
            <a:pPr>
              <a:spcBef>
                <a:spcPct val="0"/>
              </a:spcBef>
            </a:pPr>
            <a:r>
              <a:rPr lang="en-US" dirty="0" smtClean="0">
                <a:solidFill>
                  <a:schemeClr val="tx1"/>
                </a:solidFill>
              </a:rPr>
              <a:t>}</a:t>
            </a:r>
          </a:p>
        </p:txBody>
      </p:sp>
      <p:sp>
        <p:nvSpPr>
          <p:cNvPr id="5" name="Rectangle 4"/>
          <p:cNvSpPr/>
          <p:nvPr/>
        </p:nvSpPr>
        <p:spPr>
          <a:xfrm>
            <a:off x="228600" y="990600"/>
            <a:ext cx="28194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 smtClean="0"/>
              <a:t>&lt;class body&gt;</a:t>
            </a:r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5334000" y="2133600"/>
            <a:ext cx="28956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Method header info: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5334000" y="2438400"/>
            <a:ext cx="3657600" cy="1295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Is it accessible to other objects?</a:t>
            </a:r>
          </a:p>
          <a:p>
            <a:pPr algn="ctr"/>
            <a:r>
              <a:rPr lang="en-US" dirty="0" smtClean="0"/>
              <a:t>Return type</a:t>
            </a:r>
          </a:p>
          <a:p>
            <a:pPr algn="ctr"/>
            <a:r>
              <a:rPr lang="en-US" dirty="0" smtClean="0"/>
              <a:t>Name</a:t>
            </a:r>
          </a:p>
          <a:p>
            <a:pPr algn="ctr"/>
            <a:r>
              <a:rPr lang="en-US" dirty="0" smtClean="0"/>
              <a:t>Parameter list</a:t>
            </a: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5334000" y="990600"/>
            <a:ext cx="28956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Kinds of methods:</a:t>
            </a:r>
            <a:endParaRPr lang="en-US" dirty="0"/>
          </a:p>
        </p:txBody>
      </p:sp>
      <p:sp>
        <p:nvSpPr>
          <p:cNvPr id="28" name="Rectangle 27"/>
          <p:cNvSpPr/>
          <p:nvPr/>
        </p:nvSpPr>
        <p:spPr>
          <a:xfrm>
            <a:off x="5334000" y="1295400"/>
            <a:ext cx="3657600" cy="762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Functions</a:t>
            </a:r>
          </a:p>
          <a:p>
            <a:pPr algn="ctr"/>
            <a:r>
              <a:rPr lang="en-US" dirty="0" smtClean="0"/>
              <a:t>Procedures</a:t>
            </a:r>
            <a:endParaRPr lang="en-US" dirty="0"/>
          </a:p>
        </p:txBody>
      </p:sp>
      <p:cxnSp>
        <p:nvCxnSpPr>
          <p:cNvPr id="29" name="Straight Arrow Connector 28"/>
          <p:cNvCxnSpPr/>
          <p:nvPr/>
        </p:nvCxnSpPr>
        <p:spPr>
          <a:xfrm rot="10800000" flipV="1">
            <a:off x="3352800" y="1524000"/>
            <a:ext cx="3200400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rot="10800000" flipV="1">
            <a:off x="4648200" y="1828800"/>
            <a:ext cx="1905000" cy="762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5334000" y="3810000"/>
            <a:ext cx="28956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Parameter list:</a:t>
            </a: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5334000" y="4114800"/>
            <a:ext cx="3657600" cy="381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Enclosed in brackets</a:t>
            </a: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5334000" y="4495800"/>
            <a:ext cx="3657600" cy="762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Comma separated list of formal parameters</a:t>
            </a:r>
            <a:endParaRPr lang="en-US" dirty="0"/>
          </a:p>
        </p:txBody>
      </p:sp>
      <p:cxnSp>
        <p:nvCxnSpPr>
          <p:cNvPr id="23" name="Straight Arrow Connector 22"/>
          <p:cNvCxnSpPr>
            <a:stCxn id="21" idx="1"/>
          </p:cNvCxnSpPr>
          <p:nvPr/>
        </p:nvCxnSpPr>
        <p:spPr>
          <a:xfrm rot="10800000" flipV="1">
            <a:off x="2895600" y="4305300"/>
            <a:ext cx="2438400" cy="2667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21" idx="1"/>
          </p:cNvCxnSpPr>
          <p:nvPr/>
        </p:nvCxnSpPr>
        <p:spPr>
          <a:xfrm rot="10800000" flipV="1">
            <a:off x="5029200" y="4305300"/>
            <a:ext cx="304800" cy="3429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22" idx="1"/>
          </p:cNvCxnSpPr>
          <p:nvPr/>
        </p:nvCxnSpPr>
        <p:spPr>
          <a:xfrm rot="10800000">
            <a:off x="4038600" y="4876800"/>
            <a:ext cx="12954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17" grpId="0" animBg="1"/>
      <p:bldP spid="24" grpId="0" animBg="1"/>
      <p:bldP spid="28" grpId="0" animBg="1"/>
      <p:bldP spid="18" grpId="0" animBg="1"/>
      <p:bldP spid="21" grpId="0" animBg="1"/>
      <p:bldP spid="22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Recapping the Story: Method Body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28600" y="1295400"/>
            <a:ext cx="4953000" cy="5334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spcBef>
                <a:spcPct val="0"/>
              </a:spcBef>
            </a:pPr>
            <a:r>
              <a:rPr lang="en-US" b="1" dirty="0" smtClean="0">
                <a:solidFill>
                  <a:schemeClr val="tx1"/>
                </a:solidFill>
              </a:rPr>
              <a:t>double</a:t>
            </a:r>
            <a:r>
              <a:rPr lang="en-US" dirty="0" smtClean="0">
                <a:solidFill>
                  <a:schemeClr val="tx1"/>
                </a:solidFill>
              </a:rPr>
              <a:t> weight;</a:t>
            </a:r>
          </a:p>
          <a:p>
            <a:pPr>
              <a:spcBef>
                <a:spcPct val="0"/>
              </a:spcBef>
            </a:pPr>
            <a:r>
              <a:rPr lang="en-US" dirty="0" smtClean="0">
                <a:solidFill>
                  <a:schemeClr val="tx1"/>
                </a:solidFill>
              </a:rPr>
              <a:t>…</a:t>
            </a:r>
          </a:p>
          <a:p>
            <a:pPr>
              <a:spcBef>
                <a:spcPct val="0"/>
              </a:spcBef>
            </a:pPr>
            <a:r>
              <a:rPr lang="en-US" b="1" dirty="0" smtClean="0">
                <a:solidFill>
                  <a:schemeClr val="tx1"/>
                </a:solidFill>
              </a:rPr>
              <a:t>public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b="1" dirty="0" smtClean="0">
                <a:solidFill>
                  <a:schemeClr val="tx1"/>
                </a:solidFill>
              </a:rPr>
              <a:t>double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getWeight</a:t>
            </a:r>
            <a:r>
              <a:rPr lang="en-US" dirty="0" smtClean="0">
                <a:solidFill>
                  <a:schemeClr val="tx1"/>
                </a:solidFill>
              </a:rPr>
              <a:t>() {</a:t>
            </a:r>
          </a:p>
          <a:p>
            <a:pPr>
              <a:spcBef>
                <a:spcPct val="0"/>
              </a:spcBef>
            </a:pPr>
            <a:r>
              <a:rPr lang="en-US" dirty="0" smtClean="0">
                <a:solidFill>
                  <a:schemeClr val="tx1"/>
                </a:solidFill>
              </a:rPr>
              <a:t>    </a:t>
            </a:r>
            <a:r>
              <a:rPr lang="en-US" b="1" dirty="0" smtClean="0">
                <a:solidFill>
                  <a:schemeClr val="tx1"/>
                </a:solidFill>
              </a:rPr>
              <a:t>return</a:t>
            </a:r>
            <a:r>
              <a:rPr lang="en-US" dirty="0" smtClean="0">
                <a:solidFill>
                  <a:schemeClr val="tx1"/>
                </a:solidFill>
              </a:rPr>
              <a:t> weight;</a:t>
            </a:r>
          </a:p>
          <a:p>
            <a:pPr>
              <a:spcBef>
                <a:spcPct val="0"/>
              </a:spcBef>
            </a:pPr>
            <a:r>
              <a:rPr lang="en-US" dirty="0" smtClean="0">
                <a:solidFill>
                  <a:schemeClr val="tx1"/>
                </a:solidFill>
              </a:rPr>
              <a:t>}</a:t>
            </a:r>
          </a:p>
          <a:p>
            <a:pPr>
              <a:spcBef>
                <a:spcPct val="0"/>
              </a:spcBef>
            </a:pPr>
            <a:r>
              <a:rPr lang="en-US" dirty="0" smtClean="0">
                <a:solidFill>
                  <a:schemeClr val="tx1"/>
                </a:solidFill>
              </a:rPr>
              <a:t>…</a:t>
            </a:r>
          </a:p>
          <a:p>
            <a:pPr>
              <a:spcBef>
                <a:spcPct val="0"/>
              </a:spcBef>
            </a:pPr>
            <a:r>
              <a:rPr lang="en-US" b="1" dirty="0" smtClean="0">
                <a:solidFill>
                  <a:schemeClr val="tx1"/>
                </a:solidFill>
              </a:rPr>
              <a:t>public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b="1" dirty="0" smtClean="0">
                <a:solidFill>
                  <a:schemeClr val="tx1"/>
                </a:solidFill>
              </a:rPr>
              <a:t>void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setWeight</a:t>
            </a:r>
            <a:r>
              <a:rPr lang="en-US" dirty="0" smtClean="0">
                <a:solidFill>
                  <a:schemeClr val="tx1"/>
                </a:solidFill>
              </a:rPr>
              <a:t>(</a:t>
            </a:r>
            <a:r>
              <a:rPr lang="en-US" b="1" dirty="0" smtClean="0">
                <a:solidFill>
                  <a:schemeClr val="tx1"/>
                </a:solidFill>
              </a:rPr>
              <a:t>double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newWeight</a:t>
            </a:r>
            <a:r>
              <a:rPr lang="en-US" dirty="0" smtClean="0">
                <a:solidFill>
                  <a:schemeClr val="tx1"/>
                </a:solidFill>
              </a:rPr>
              <a:t>) {</a:t>
            </a:r>
          </a:p>
          <a:p>
            <a:pPr>
              <a:spcBef>
                <a:spcPct val="0"/>
              </a:spcBef>
            </a:pPr>
            <a:r>
              <a:rPr lang="en-US" dirty="0" smtClean="0">
                <a:solidFill>
                  <a:schemeClr val="tx1"/>
                </a:solidFill>
              </a:rPr>
              <a:t>    </a:t>
            </a:r>
            <a:r>
              <a:rPr lang="en-US" dirty="0" err="1" smtClean="0">
                <a:solidFill>
                  <a:schemeClr val="tx1"/>
                </a:solidFill>
              </a:rPr>
              <a:t>System.out.print</a:t>
            </a:r>
            <a:r>
              <a:rPr lang="en-US" dirty="0" smtClean="0">
                <a:solidFill>
                  <a:schemeClr val="tx1"/>
                </a:solidFill>
              </a:rPr>
              <a:t> (</a:t>
            </a:r>
          </a:p>
          <a:p>
            <a:pPr>
              <a:spcBef>
                <a:spcPct val="0"/>
              </a:spcBef>
            </a:pPr>
            <a:r>
              <a:rPr lang="en-US" dirty="0" smtClean="0">
                <a:solidFill>
                  <a:schemeClr val="tx1"/>
                </a:solidFill>
              </a:rPr>
              <a:t>            “old weight = “ + weight);</a:t>
            </a:r>
          </a:p>
          <a:p>
            <a:pPr>
              <a:spcBef>
                <a:spcPct val="0"/>
              </a:spcBef>
            </a:pPr>
            <a:r>
              <a:rPr lang="en-US" dirty="0" smtClean="0">
                <a:solidFill>
                  <a:schemeClr val="tx1"/>
                </a:solidFill>
              </a:rPr>
              <a:t>    weight = </a:t>
            </a:r>
            <a:r>
              <a:rPr lang="en-US" dirty="0" err="1" smtClean="0">
                <a:solidFill>
                  <a:schemeClr val="tx1"/>
                </a:solidFill>
              </a:rPr>
              <a:t>newVal</a:t>
            </a:r>
            <a:r>
              <a:rPr lang="en-US" dirty="0" smtClean="0">
                <a:solidFill>
                  <a:schemeClr val="tx1"/>
                </a:solidFill>
              </a:rPr>
              <a:t>;</a:t>
            </a:r>
          </a:p>
          <a:p>
            <a:pPr>
              <a:spcBef>
                <a:spcPct val="0"/>
              </a:spcBef>
            </a:pPr>
            <a:r>
              <a:rPr lang="en-US" dirty="0" smtClean="0">
                <a:solidFill>
                  <a:schemeClr val="tx1"/>
                </a:solidFill>
              </a:rPr>
              <a:t>    </a:t>
            </a:r>
            <a:r>
              <a:rPr lang="en-US" dirty="0" err="1" smtClean="0">
                <a:solidFill>
                  <a:schemeClr val="tx1"/>
                </a:solidFill>
              </a:rPr>
              <a:t>System.out.println</a:t>
            </a:r>
            <a:r>
              <a:rPr lang="en-US" dirty="0" smtClean="0">
                <a:solidFill>
                  <a:schemeClr val="tx1"/>
                </a:solidFill>
              </a:rPr>
              <a:t>(</a:t>
            </a:r>
          </a:p>
          <a:p>
            <a:pPr>
              <a:spcBef>
                <a:spcPct val="0"/>
              </a:spcBef>
            </a:pPr>
            <a:r>
              <a:rPr lang="en-US" dirty="0" smtClean="0">
                <a:solidFill>
                  <a:schemeClr val="tx1"/>
                </a:solidFill>
              </a:rPr>
              <a:t>            “  new weight = “ + weight);</a:t>
            </a:r>
          </a:p>
          <a:p>
            <a:pPr>
              <a:spcBef>
                <a:spcPct val="0"/>
              </a:spcBef>
            </a:pPr>
            <a:r>
              <a:rPr lang="en-US" dirty="0" smtClean="0">
                <a:solidFill>
                  <a:schemeClr val="tx1"/>
                </a:solidFill>
              </a:rPr>
              <a:t>}</a:t>
            </a:r>
          </a:p>
        </p:txBody>
      </p:sp>
      <p:sp>
        <p:nvSpPr>
          <p:cNvPr id="5" name="Rectangle 4"/>
          <p:cNvSpPr/>
          <p:nvPr/>
        </p:nvSpPr>
        <p:spPr>
          <a:xfrm>
            <a:off x="228600" y="990600"/>
            <a:ext cx="28194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 smtClean="0"/>
              <a:t>&lt;class body&gt;</a:t>
            </a: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5334000" y="990600"/>
            <a:ext cx="28956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Method body:</a:t>
            </a:r>
            <a:endParaRPr lang="en-US" dirty="0"/>
          </a:p>
        </p:txBody>
      </p:sp>
      <p:sp>
        <p:nvSpPr>
          <p:cNvPr id="28" name="Rectangle 27"/>
          <p:cNvSpPr/>
          <p:nvPr/>
        </p:nvSpPr>
        <p:spPr>
          <a:xfrm>
            <a:off x="5334000" y="1295400"/>
            <a:ext cx="3657600" cy="762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Sequence of one or more “;” terminated statements</a:t>
            </a:r>
          </a:p>
        </p:txBody>
      </p:sp>
      <p:sp>
        <p:nvSpPr>
          <p:cNvPr id="19" name="Rectangle 18"/>
          <p:cNvSpPr/>
          <p:nvPr/>
        </p:nvSpPr>
        <p:spPr>
          <a:xfrm>
            <a:off x="5334000" y="3276600"/>
            <a:ext cx="3657600" cy="914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Curly braces after class header declare start of class body</a:t>
            </a:r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5334000" y="4267200"/>
            <a:ext cx="3657600" cy="914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Curly braces at the very end declare end of class body</a:t>
            </a:r>
            <a:endParaRPr lang="en-US" dirty="0"/>
          </a:p>
        </p:txBody>
      </p:sp>
      <p:cxnSp>
        <p:nvCxnSpPr>
          <p:cNvPr id="26" name="Straight Arrow Connector 25"/>
          <p:cNvCxnSpPr>
            <a:stCxn id="19" idx="1"/>
          </p:cNvCxnSpPr>
          <p:nvPr/>
        </p:nvCxnSpPr>
        <p:spPr>
          <a:xfrm rot="10800000">
            <a:off x="3429000" y="2743200"/>
            <a:ext cx="1905000" cy="990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19" idx="1"/>
          </p:cNvCxnSpPr>
          <p:nvPr/>
        </p:nvCxnSpPr>
        <p:spPr>
          <a:xfrm rot="10800000">
            <a:off x="457200" y="3276600"/>
            <a:ext cx="487680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8" grpId="0" animBg="1"/>
      <p:bldP spid="19" grpId="0" animBg="1"/>
      <p:bldP spid="20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Recapping the Story: Statements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28600" y="1295400"/>
            <a:ext cx="4953000" cy="5334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spcBef>
                <a:spcPct val="0"/>
              </a:spcBef>
            </a:pPr>
            <a:r>
              <a:rPr lang="en-US" b="1" dirty="0" smtClean="0">
                <a:solidFill>
                  <a:schemeClr val="tx1"/>
                </a:solidFill>
              </a:rPr>
              <a:t>double</a:t>
            </a:r>
            <a:r>
              <a:rPr lang="en-US" dirty="0" smtClean="0">
                <a:solidFill>
                  <a:schemeClr val="tx1"/>
                </a:solidFill>
              </a:rPr>
              <a:t> weight;</a:t>
            </a:r>
          </a:p>
          <a:p>
            <a:pPr>
              <a:spcBef>
                <a:spcPct val="0"/>
              </a:spcBef>
            </a:pPr>
            <a:r>
              <a:rPr lang="en-US" dirty="0" smtClean="0">
                <a:solidFill>
                  <a:schemeClr val="tx1"/>
                </a:solidFill>
              </a:rPr>
              <a:t>…</a:t>
            </a:r>
          </a:p>
          <a:p>
            <a:pPr>
              <a:spcBef>
                <a:spcPct val="0"/>
              </a:spcBef>
            </a:pPr>
            <a:r>
              <a:rPr lang="en-US" b="1" dirty="0" smtClean="0">
                <a:solidFill>
                  <a:schemeClr val="tx1"/>
                </a:solidFill>
              </a:rPr>
              <a:t>public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b="1" dirty="0" smtClean="0">
                <a:solidFill>
                  <a:schemeClr val="tx1"/>
                </a:solidFill>
              </a:rPr>
              <a:t>double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getWeight</a:t>
            </a:r>
            <a:r>
              <a:rPr lang="en-US" dirty="0" smtClean="0">
                <a:solidFill>
                  <a:schemeClr val="tx1"/>
                </a:solidFill>
              </a:rPr>
              <a:t>() {</a:t>
            </a:r>
          </a:p>
          <a:p>
            <a:pPr>
              <a:spcBef>
                <a:spcPct val="0"/>
              </a:spcBef>
            </a:pPr>
            <a:r>
              <a:rPr lang="en-US" dirty="0" smtClean="0">
                <a:solidFill>
                  <a:schemeClr val="tx1"/>
                </a:solidFill>
              </a:rPr>
              <a:t>    </a:t>
            </a:r>
            <a:r>
              <a:rPr lang="en-US" b="1" dirty="0" smtClean="0">
                <a:solidFill>
                  <a:schemeClr val="tx1"/>
                </a:solidFill>
              </a:rPr>
              <a:t>return</a:t>
            </a:r>
            <a:r>
              <a:rPr lang="en-US" dirty="0" smtClean="0">
                <a:solidFill>
                  <a:schemeClr val="tx1"/>
                </a:solidFill>
              </a:rPr>
              <a:t> weight;</a:t>
            </a:r>
          </a:p>
          <a:p>
            <a:pPr>
              <a:spcBef>
                <a:spcPct val="0"/>
              </a:spcBef>
            </a:pPr>
            <a:r>
              <a:rPr lang="en-US" dirty="0" smtClean="0">
                <a:solidFill>
                  <a:schemeClr val="tx1"/>
                </a:solidFill>
              </a:rPr>
              <a:t>}</a:t>
            </a:r>
          </a:p>
          <a:p>
            <a:pPr>
              <a:spcBef>
                <a:spcPct val="0"/>
              </a:spcBef>
            </a:pPr>
            <a:r>
              <a:rPr lang="en-US" dirty="0" smtClean="0">
                <a:solidFill>
                  <a:schemeClr val="tx1"/>
                </a:solidFill>
              </a:rPr>
              <a:t>…</a:t>
            </a:r>
          </a:p>
          <a:p>
            <a:pPr>
              <a:spcBef>
                <a:spcPct val="0"/>
              </a:spcBef>
            </a:pPr>
            <a:r>
              <a:rPr lang="en-US" b="1" dirty="0" smtClean="0">
                <a:solidFill>
                  <a:schemeClr val="tx1"/>
                </a:solidFill>
              </a:rPr>
              <a:t>public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b="1" dirty="0" smtClean="0">
                <a:solidFill>
                  <a:schemeClr val="tx1"/>
                </a:solidFill>
              </a:rPr>
              <a:t>void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setWeight</a:t>
            </a:r>
            <a:r>
              <a:rPr lang="en-US" dirty="0" smtClean="0">
                <a:solidFill>
                  <a:schemeClr val="tx1"/>
                </a:solidFill>
              </a:rPr>
              <a:t>(</a:t>
            </a:r>
            <a:r>
              <a:rPr lang="en-US" b="1" dirty="0" smtClean="0">
                <a:solidFill>
                  <a:schemeClr val="tx1"/>
                </a:solidFill>
              </a:rPr>
              <a:t>double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newWeight</a:t>
            </a:r>
            <a:r>
              <a:rPr lang="en-US" dirty="0" smtClean="0">
                <a:solidFill>
                  <a:schemeClr val="tx1"/>
                </a:solidFill>
              </a:rPr>
              <a:t>) {</a:t>
            </a:r>
          </a:p>
          <a:p>
            <a:pPr>
              <a:spcBef>
                <a:spcPct val="0"/>
              </a:spcBef>
            </a:pPr>
            <a:r>
              <a:rPr lang="en-US" dirty="0" smtClean="0">
                <a:solidFill>
                  <a:schemeClr val="tx1"/>
                </a:solidFill>
              </a:rPr>
              <a:t>    </a:t>
            </a:r>
            <a:r>
              <a:rPr lang="en-US" dirty="0" err="1" smtClean="0">
                <a:solidFill>
                  <a:schemeClr val="tx1"/>
                </a:solidFill>
              </a:rPr>
              <a:t>System.out.print</a:t>
            </a:r>
            <a:r>
              <a:rPr lang="en-US" dirty="0" smtClean="0">
                <a:solidFill>
                  <a:schemeClr val="tx1"/>
                </a:solidFill>
              </a:rPr>
              <a:t> (</a:t>
            </a:r>
          </a:p>
          <a:p>
            <a:pPr>
              <a:spcBef>
                <a:spcPct val="0"/>
              </a:spcBef>
            </a:pPr>
            <a:r>
              <a:rPr lang="en-US" dirty="0" smtClean="0">
                <a:solidFill>
                  <a:schemeClr val="tx1"/>
                </a:solidFill>
              </a:rPr>
              <a:t>            “old weight = “ + weight);</a:t>
            </a:r>
          </a:p>
          <a:p>
            <a:pPr>
              <a:spcBef>
                <a:spcPct val="0"/>
              </a:spcBef>
            </a:pPr>
            <a:r>
              <a:rPr lang="en-US" dirty="0" smtClean="0">
                <a:solidFill>
                  <a:schemeClr val="tx1"/>
                </a:solidFill>
              </a:rPr>
              <a:t>    weight = </a:t>
            </a:r>
            <a:r>
              <a:rPr lang="en-US" dirty="0" err="1" smtClean="0">
                <a:solidFill>
                  <a:schemeClr val="tx1"/>
                </a:solidFill>
              </a:rPr>
              <a:t>newVal</a:t>
            </a:r>
            <a:r>
              <a:rPr lang="en-US" dirty="0" smtClean="0">
                <a:solidFill>
                  <a:schemeClr val="tx1"/>
                </a:solidFill>
              </a:rPr>
              <a:t>;</a:t>
            </a:r>
          </a:p>
          <a:p>
            <a:pPr>
              <a:spcBef>
                <a:spcPct val="0"/>
              </a:spcBef>
            </a:pPr>
            <a:r>
              <a:rPr lang="en-US" dirty="0" smtClean="0">
                <a:solidFill>
                  <a:schemeClr val="tx1"/>
                </a:solidFill>
              </a:rPr>
              <a:t>    </a:t>
            </a:r>
            <a:r>
              <a:rPr lang="en-US" dirty="0" err="1" smtClean="0">
                <a:solidFill>
                  <a:schemeClr val="tx1"/>
                </a:solidFill>
              </a:rPr>
              <a:t>System.out.println</a:t>
            </a:r>
            <a:r>
              <a:rPr lang="en-US" dirty="0" smtClean="0">
                <a:solidFill>
                  <a:schemeClr val="tx1"/>
                </a:solidFill>
              </a:rPr>
              <a:t>(</a:t>
            </a:r>
          </a:p>
          <a:p>
            <a:pPr>
              <a:spcBef>
                <a:spcPct val="0"/>
              </a:spcBef>
            </a:pPr>
            <a:r>
              <a:rPr lang="en-US" dirty="0" smtClean="0">
                <a:solidFill>
                  <a:schemeClr val="tx1"/>
                </a:solidFill>
              </a:rPr>
              <a:t>            “  new weight = “ + weight);</a:t>
            </a:r>
          </a:p>
          <a:p>
            <a:pPr>
              <a:spcBef>
                <a:spcPct val="0"/>
              </a:spcBef>
            </a:pPr>
            <a:r>
              <a:rPr lang="en-US" dirty="0" smtClean="0">
                <a:solidFill>
                  <a:schemeClr val="tx1"/>
                </a:solidFill>
              </a:rPr>
              <a:t>}</a:t>
            </a:r>
          </a:p>
        </p:txBody>
      </p:sp>
      <p:sp>
        <p:nvSpPr>
          <p:cNvPr id="5" name="Rectangle 4"/>
          <p:cNvSpPr/>
          <p:nvPr/>
        </p:nvSpPr>
        <p:spPr>
          <a:xfrm>
            <a:off x="228600" y="990600"/>
            <a:ext cx="28194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 smtClean="0"/>
              <a:t>&lt;class body&gt;</a:t>
            </a: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5334000" y="990600"/>
            <a:ext cx="28956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Statements order:</a:t>
            </a:r>
            <a:endParaRPr lang="en-US" dirty="0"/>
          </a:p>
        </p:txBody>
      </p:sp>
      <p:sp>
        <p:nvSpPr>
          <p:cNvPr id="28" name="Rectangle 27"/>
          <p:cNvSpPr/>
          <p:nvPr/>
        </p:nvSpPr>
        <p:spPr>
          <a:xfrm>
            <a:off x="5334000" y="1295400"/>
            <a:ext cx="3657600" cy="9906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Order matters:</a:t>
            </a:r>
          </a:p>
          <a:p>
            <a:pPr algn="ctr"/>
            <a:r>
              <a:rPr lang="en-US" dirty="0" smtClean="0"/>
              <a:t>Statements executed in sequence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334000" y="4495800"/>
            <a:ext cx="28956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Kinds of statements :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334000" y="4800600"/>
            <a:ext cx="3657600" cy="9906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Return statements</a:t>
            </a:r>
          </a:p>
          <a:p>
            <a:pPr algn="ctr"/>
            <a:r>
              <a:rPr lang="en-US" dirty="0" smtClean="0"/>
              <a:t>Assignment statements</a:t>
            </a:r>
          </a:p>
          <a:p>
            <a:pPr algn="ctr"/>
            <a:r>
              <a:rPr lang="en-US" dirty="0" smtClean="0"/>
              <a:t>Print statements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 rot="10800000">
            <a:off x="2286000" y="3048000"/>
            <a:ext cx="3810000" cy="1981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rot="10800000">
            <a:off x="2438400" y="4953000"/>
            <a:ext cx="3429000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rot="10800000">
            <a:off x="2743200" y="5181600"/>
            <a:ext cx="3429000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5334000" y="2667000"/>
            <a:ext cx="28956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Statements is a:</a:t>
            </a:r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>
            <a:off x="5334000" y="2971800"/>
            <a:ext cx="3657600" cy="9906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An instruction that the computer must execute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8" grpId="0" animBg="1"/>
      <p:bldP spid="11" grpId="0" animBg="1"/>
      <p:bldP spid="12" grpId="0" animBg="1"/>
      <p:bldP spid="31" grpId="0" animBg="1"/>
      <p:bldP spid="32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Recapping the Story: Statements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28600" y="1295400"/>
            <a:ext cx="4953000" cy="5334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spcBef>
                <a:spcPct val="0"/>
              </a:spcBef>
            </a:pPr>
            <a:r>
              <a:rPr lang="en-US" b="1" dirty="0" smtClean="0">
                <a:solidFill>
                  <a:schemeClr val="tx1"/>
                </a:solidFill>
              </a:rPr>
              <a:t>double</a:t>
            </a:r>
            <a:r>
              <a:rPr lang="en-US" dirty="0" smtClean="0">
                <a:solidFill>
                  <a:schemeClr val="tx1"/>
                </a:solidFill>
              </a:rPr>
              <a:t> weight;</a:t>
            </a:r>
          </a:p>
          <a:p>
            <a:pPr>
              <a:spcBef>
                <a:spcPct val="0"/>
              </a:spcBef>
            </a:pPr>
            <a:r>
              <a:rPr lang="en-US" dirty="0" smtClean="0">
                <a:solidFill>
                  <a:schemeClr val="tx1"/>
                </a:solidFill>
              </a:rPr>
              <a:t>…</a:t>
            </a:r>
          </a:p>
          <a:p>
            <a:pPr>
              <a:spcBef>
                <a:spcPct val="0"/>
              </a:spcBef>
            </a:pPr>
            <a:r>
              <a:rPr lang="en-US" b="1" dirty="0" smtClean="0">
                <a:solidFill>
                  <a:schemeClr val="tx1"/>
                </a:solidFill>
              </a:rPr>
              <a:t>public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b="1" dirty="0" smtClean="0">
                <a:solidFill>
                  <a:schemeClr val="tx1"/>
                </a:solidFill>
              </a:rPr>
              <a:t>double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getWeight</a:t>
            </a:r>
            <a:r>
              <a:rPr lang="en-US" dirty="0" smtClean="0">
                <a:solidFill>
                  <a:schemeClr val="tx1"/>
                </a:solidFill>
              </a:rPr>
              <a:t>() {</a:t>
            </a:r>
          </a:p>
          <a:p>
            <a:pPr>
              <a:spcBef>
                <a:spcPct val="0"/>
              </a:spcBef>
            </a:pPr>
            <a:r>
              <a:rPr lang="en-US" dirty="0" smtClean="0">
                <a:solidFill>
                  <a:schemeClr val="tx1"/>
                </a:solidFill>
              </a:rPr>
              <a:t>    </a:t>
            </a:r>
            <a:r>
              <a:rPr lang="en-US" b="1" dirty="0" smtClean="0">
                <a:solidFill>
                  <a:schemeClr val="tx1"/>
                </a:solidFill>
              </a:rPr>
              <a:t>return</a:t>
            </a:r>
            <a:r>
              <a:rPr lang="en-US" dirty="0" smtClean="0">
                <a:solidFill>
                  <a:schemeClr val="tx1"/>
                </a:solidFill>
              </a:rPr>
              <a:t> weight;</a:t>
            </a:r>
          </a:p>
          <a:p>
            <a:pPr>
              <a:spcBef>
                <a:spcPct val="0"/>
              </a:spcBef>
            </a:pPr>
            <a:r>
              <a:rPr lang="en-US" dirty="0" smtClean="0">
                <a:solidFill>
                  <a:schemeClr val="tx1"/>
                </a:solidFill>
              </a:rPr>
              <a:t>}</a:t>
            </a:r>
          </a:p>
          <a:p>
            <a:pPr>
              <a:spcBef>
                <a:spcPct val="0"/>
              </a:spcBef>
            </a:pPr>
            <a:r>
              <a:rPr lang="en-US" dirty="0" smtClean="0">
                <a:solidFill>
                  <a:schemeClr val="tx1"/>
                </a:solidFill>
              </a:rPr>
              <a:t>…</a:t>
            </a:r>
          </a:p>
          <a:p>
            <a:pPr>
              <a:spcBef>
                <a:spcPct val="0"/>
              </a:spcBef>
            </a:pPr>
            <a:r>
              <a:rPr lang="en-US" b="1" dirty="0" smtClean="0">
                <a:solidFill>
                  <a:schemeClr val="tx1"/>
                </a:solidFill>
              </a:rPr>
              <a:t>public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b="1" dirty="0" smtClean="0">
                <a:solidFill>
                  <a:schemeClr val="tx1"/>
                </a:solidFill>
              </a:rPr>
              <a:t>void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setWeight</a:t>
            </a:r>
            <a:r>
              <a:rPr lang="en-US" dirty="0" smtClean="0">
                <a:solidFill>
                  <a:schemeClr val="tx1"/>
                </a:solidFill>
              </a:rPr>
              <a:t>(</a:t>
            </a:r>
            <a:r>
              <a:rPr lang="en-US" b="1" dirty="0" smtClean="0">
                <a:solidFill>
                  <a:schemeClr val="tx1"/>
                </a:solidFill>
              </a:rPr>
              <a:t>double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newWeight</a:t>
            </a:r>
            <a:r>
              <a:rPr lang="en-US" dirty="0" smtClean="0">
                <a:solidFill>
                  <a:schemeClr val="tx1"/>
                </a:solidFill>
              </a:rPr>
              <a:t>) {</a:t>
            </a:r>
          </a:p>
          <a:p>
            <a:pPr>
              <a:spcBef>
                <a:spcPct val="0"/>
              </a:spcBef>
            </a:pPr>
            <a:r>
              <a:rPr lang="en-US" dirty="0" smtClean="0">
                <a:solidFill>
                  <a:schemeClr val="tx1"/>
                </a:solidFill>
              </a:rPr>
              <a:t>    </a:t>
            </a:r>
            <a:r>
              <a:rPr lang="en-US" dirty="0" err="1" smtClean="0">
                <a:solidFill>
                  <a:schemeClr val="tx1"/>
                </a:solidFill>
              </a:rPr>
              <a:t>System.out.print</a:t>
            </a:r>
            <a:r>
              <a:rPr lang="en-US" dirty="0" smtClean="0">
                <a:solidFill>
                  <a:schemeClr val="tx1"/>
                </a:solidFill>
              </a:rPr>
              <a:t> (</a:t>
            </a:r>
          </a:p>
          <a:p>
            <a:pPr>
              <a:spcBef>
                <a:spcPct val="0"/>
              </a:spcBef>
            </a:pPr>
            <a:r>
              <a:rPr lang="en-US" dirty="0" smtClean="0">
                <a:solidFill>
                  <a:schemeClr val="tx1"/>
                </a:solidFill>
              </a:rPr>
              <a:t>            “old weight = “ + weight);</a:t>
            </a:r>
          </a:p>
          <a:p>
            <a:pPr>
              <a:spcBef>
                <a:spcPct val="0"/>
              </a:spcBef>
            </a:pPr>
            <a:r>
              <a:rPr lang="en-US" dirty="0" smtClean="0">
                <a:solidFill>
                  <a:schemeClr val="tx1"/>
                </a:solidFill>
              </a:rPr>
              <a:t>    weight = </a:t>
            </a:r>
            <a:r>
              <a:rPr lang="en-US" dirty="0" err="1" smtClean="0">
                <a:solidFill>
                  <a:schemeClr val="tx1"/>
                </a:solidFill>
              </a:rPr>
              <a:t>newVal</a:t>
            </a:r>
            <a:r>
              <a:rPr lang="en-US" dirty="0" smtClean="0">
                <a:solidFill>
                  <a:schemeClr val="tx1"/>
                </a:solidFill>
              </a:rPr>
              <a:t>;</a:t>
            </a:r>
          </a:p>
          <a:p>
            <a:pPr>
              <a:spcBef>
                <a:spcPct val="0"/>
              </a:spcBef>
            </a:pPr>
            <a:r>
              <a:rPr lang="en-US" dirty="0" smtClean="0">
                <a:solidFill>
                  <a:schemeClr val="tx1"/>
                </a:solidFill>
              </a:rPr>
              <a:t>    </a:t>
            </a:r>
            <a:r>
              <a:rPr lang="en-US" dirty="0" err="1" smtClean="0">
                <a:solidFill>
                  <a:schemeClr val="tx1"/>
                </a:solidFill>
              </a:rPr>
              <a:t>System.out.println</a:t>
            </a:r>
            <a:r>
              <a:rPr lang="en-US" dirty="0" smtClean="0">
                <a:solidFill>
                  <a:schemeClr val="tx1"/>
                </a:solidFill>
              </a:rPr>
              <a:t>(</a:t>
            </a:r>
          </a:p>
          <a:p>
            <a:pPr>
              <a:spcBef>
                <a:spcPct val="0"/>
              </a:spcBef>
            </a:pPr>
            <a:r>
              <a:rPr lang="en-US" dirty="0" smtClean="0">
                <a:solidFill>
                  <a:schemeClr val="tx1"/>
                </a:solidFill>
              </a:rPr>
              <a:t>            “  new weight = “ + weight);</a:t>
            </a:r>
          </a:p>
          <a:p>
            <a:pPr>
              <a:spcBef>
                <a:spcPct val="0"/>
              </a:spcBef>
            </a:pPr>
            <a:r>
              <a:rPr lang="en-US" dirty="0" smtClean="0">
                <a:solidFill>
                  <a:schemeClr val="tx1"/>
                </a:solidFill>
              </a:rPr>
              <a:t>}</a:t>
            </a:r>
          </a:p>
        </p:txBody>
      </p:sp>
      <p:sp>
        <p:nvSpPr>
          <p:cNvPr id="5" name="Rectangle 4"/>
          <p:cNvSpPr/>
          <p:nvPr/>
        </p:nvSpPr>
        <p:spPr>
          <a:xfrm>
            <a:off x="228600" y="990600"/>
            <a:ext cx="28194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 smtClean="0"/>
              <a:t>&lt;class body&gt;</a:t>
            </a: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5334000" y="990600"/>
            <a:ext cx="28956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Return statement:</a:t>
            </a:r>
            <a:endParaRPr lang="en-US" dirty="0"/>
          </a:p>
        </p:txBody>
      </p:sp>
      <p:sp>
        <p:nvSpPr>
          <p:cNvPr id="28" name="Rectangle 27"/>
          <p:cNvSpPr/>
          <p:nvPr/>
        </p:nvSpPr>
        <p:spPr>
          <a:xfrm>
            <a:off x="5334000" y="1295400"/>
            <a:ext cx="3657600" cy="457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return</a:t>
            </a:r>
            <a:r>
              <a:rPr lang="en-US" dirty="0" smtClean="0"/>
              <a:t> &lt;expression&gt;;</a:t>
            </a:r>
          </a:p>
        </p:txBody>
      </p:sp>
      <p:cxnSp>
        <p:nvCxnSpPr>
          <p:cNvPr id="14" name="Straight Arrow Connector 13"/>
          <p:cNvCxnSpPr>
            <a:stCxn id="28" idx="1"/>
          </p:cNvCxnSpPr>
          <p:nvPr/>
        </p:nvCxnSpPr>
        <p:spPr>
          <a:xfrm rot="10800000" flipV="1">
            <a:off x="2286000" y="1524000"/>
            <a:ext cx="3048000" cy="1524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5334000" y="2438400"/>
            <a:ext cx="28956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Assignment statement :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5334000" y="2743200"/>
            <a:ext cx="3657600" cy="457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&lt;variable&gt; = &lt;expression&gt;;</a:t>
            </a:r>
          </a:p>
        </p:txBody>
      </p:sp>
      <p:cxnSp>
        <p:nvCxnSpPr>
          <p:cNvPr id="19" name="Straight Arrow Connector 18"/>
          <p:cNvCxnSpPr>
            <a:stCxn id="18" idx="1"/>
          </p:cNvCxnSpPr>
          <p:nvPr/>
        </p:nvCxnSpPr>
        <p:spPr>
          <a:xfrm rot="10800000" flipV="1">
            <a:off x="2438400" y="2971800"/>
            <a:ext cx="2895600" cy="1981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5334000" y="3886200"/>
            <a:ext cx="28956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Print statement :</a:t>
            </a:r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5334000" y="4191000"/>
            <a:ext cx="3657600" cy="6858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System.out.println</a:t>
            </a:r>
            <a:r>
              <a:rPr lang="en-US" dirty="0" smtClean="0"/>
              <a:t>(    &lt;expression&gt;);</a:t>
            </a:r>
          </a:p>
        </p:txBody>
      </p:sp>
      <p:cxnSp>
        <p:nvCxnSpPr>
          <p:cNvPr id="26" name="Straight Arrow Connector 25"/>
          <p:cNvCxnSpPr>
            <a:stCxn id="25" idx="1"/>
          </p:cNvCxnSpPr>
          <p:nvPr/>
        </p:nvCxnSpPr>
        <p:spPr>
          <a:xfrm rot="10800000" flipV="1">
            <a:off x="2667000" y="4533900"/>
            <a:ext cx="2667000" cy="6477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8" grpId="0" animBg="1"/>
      <p:bldP spid="17" grpId="0" animBg="1"/>
      <p:bldP spid="18" grpId="0" animBg="1"/>
      <p:bldP spid="23" grpId="0" animBg="1"/>
      <p:bldP spid="25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Recapping the Story: Expressions vs. Statements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457200" y="1295400"/>
            <a:ext cx="3810000" cy="3505200"/>
          </a:xfrm>
        </p:spPr>
        <p:txBody>
          <a:bodyPr/>
          <a:lstStyle/>
          <a:p>
            <a:r>
              <a:rPr lang="en-US" dirty="0" smtClean="0"/>
              <a:t>Expression: Piece of code yielding value</a:t>
            </a:r>
          </a:p>
          <a:p>
            <a:pPr lvl="1"/>
            <a:r>
              <a:rPr lang="en-US" dirty="0" smtClean="0"/>
              <a:t>5</a:t>
            </a:r>
          </a:p>
          <a:p>
            <a:pPr lvl="1"/>
            <a:r>
              <a:rPr lang="en-US" dirty="0" smtClean="0"/>
              <a:t>“</a:t>
            </a:r>
            <a:r>
              <a:rPr lang="en-US" dirty="0" err="1" smtClean="0"/>
              <a:t>setWeight</a:t>
            </a:r>
            <a:r>
              <a:rPr lang="en-US" dirty="0" smtClean="0"/>
              <a:t> Called”</a:t>
            </a:r>
          </a:p>
          <a:p>
            <a:pPr lvl="1"/>
            <a:r>
              <a:rPr lang="en-US" dirty="0" err="1" smtClean="0"/>
              <a:t>newHeight</a:t>
            </a:r>
            <a:endParaRPr lang="en-US" dirty="0" smtClean="0"/>
          </a:p>
          <a:p>
            <a:pPr lvl="1"/>
            <a:r>
              <a:rPr lang="en-US" dirty="0" smtClean="0"/>
              <a:t>x*x</a:t>
            </a:r>
          </a:p>
          <a:p>
            <a:pPr lvl="1"/>
            <a:r>
              <a:rPr lang="en-US" dirty="0" smtClean="0"/>
              <a:t>weight/(height*height)</a:t>
            </a:r>
            <a:endParaRPr lang="en-US" dirty="0"/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4419600" y="1295400"/>
            <a:ext cx="4191000" cy="35052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lvl="0" indent="-274320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</a:pPr>
            <a:r>
              <a:rPr lang="en-US" sz="2400" dirty="0" smtClean="0"/>
              <a:t>Statement: computer instruction executed autonomously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40080" lvl="1" indent="-274320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</a:pPr>
            <a:r>
              <a:rPr lang="en-US" sz="2100" dirty="0" err="1" smtClean="0"/>
              <a:t>System.out.println</a:t>
            </a:r>
            <a:r>
              <a:rPr lang="en-US" sz="2100" dirty="0" smtClean="0"/>
              <a:t>(“ </a:t>
            </a:r>
            <a:r>
              <a:rPr lang="en-US" sz="2100" dirty="0" err="1" smtClean="0"/>
              <a:t>setWeight</a:t>
            </a:r>
            <a:r>
              <a:rPr lang="en-US" sz="2100" dirty="0" smtClean="0"/>
              <a:t> called”);</a:t>
            </a:r>
            <a:endParaRPr kumimoji="0" lang="en-US" sz="21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40080" lvl="1" indent="-274320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</a:pPr>
            <a:r>
              <a:rPr lang="en-US" sz="2100" dirty="0" smtClean="0"/>
              <a:t>return x*x</a:t>
            </a:r>
            <a:endParaRPr kumimoji="0" lang="en-US" sz="21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40080" lvl="1" indent="-274320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</a:pPr>
            <a:r>
              <a:rPr lang="en-US" sz="2100" dirty="0" err="1" smtClean="0"/>
              <a:t>bmi</a:t>
            </a:r>
            <a:r>
              <a:rPr lang="en-US" sz="2100" dirty="0" smtClean="0"/>
              <a:t> = weight/(height*height);</a:t>
            </a:r>
            <a:endParaRPr kumimoji="0" lang="en-US" sz="21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533400" y="4648200"/>
            <a:ext cx="8167622" cy="46166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>
            <a:spAutoFit/>
          </a:bodyPr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Expression always evaluated as part of some statement.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“What if” BMI Calculations With Specialized Calculator</a:t>
            </a:r>
            <a:endParaRPr lang="en-US" dirty="0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1905000"/>
            <a:ext cx="3810000" cy="1106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3"/>
          <p:cNvSpPr/>
          <p:nvPr/>
        </p:nvSpPr>
        <p:spPr>
          <a:xfrm>
            <a:off x="533400" y="3200400"/>
            <a:ext cx="7848600" cy="1524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spcBef>
                <a:spcPct val="0"/>
              </a:spcBef>
            </a:pPr>
            <a:r>
              <a:rPr lang="en-US" b="1" dirty="0" smtClean="0">
                <a:solidFill>
                  <a:schemeClr val="tx1"/>
                </a:solidFill>
              </a:rPr>
              <a:t>public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b="1" dirty="0" smtClean="0">
                <a:solidFill>
                  <a:schemeClr val="tx1"/>
                </a:solidFill>
              </a:rPr>
              <a:t>double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calculateMyBMI</a:t>
            </a:r>
            <a:r>
              <a:rPr lang="en-US" dirty="0" smtClean="0">
                <a:solidFill>
                  <a:schemeClr val="tx1"/>
                </a:solidFill>
              </a:rPr>
              <a:t>(</a:t>
            </a:r>
            <a:r>
              <a:rPr lang="en-US" b="1" dirty="0" smtClean="0">
                <a:solidFill>
                  <a:schemeClr val="tx1"/>
                </a:solidFill>
              </a:rPr>
              <a:t>double</a:t>
            </a:r>
            <a:r>
              <a:rPr lang="en-US" dirty="0" smtClean="0">
                <a:solidFill>
                  <a:schemeClr val="tx1"/>
                </a:solidFill>
              </a:rPr>
              <a:t> weight) {</a:t>
            </a:r>
          </a:p>
          <a:p>
            <a:pPr>
              <a:spcBef>
                <a:spcPct val="0"/>
              </a:spcBef>
            </a:pPr>
            <a:r>
              <a:rPr lang="en-US" b="1" dirty="0" smtClean="0">
                <a:solidFill>
                  <a:schemeClr val="tx1"/>
                </a:solidFill>
              </a:rPr>
              <a:t>    final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b="1" dirty="0" smtClean="0">
                <a:solidFill>
                  <a:schemeClr val="tx1"/>
                </a:solidFill>
              </a:rPr>
              <a:t>double</a:t>
            </a:r>
            <a:r>
              <a:rPr lang="en-US" dirty="0" smtClean="0">
                <a:solidFill>
                  <a:schemeClr val="tx1"/>
                </a:solidFill>
              </a:rPr>
              <a:t> MY_HEIGHT = 1.77;</a:t>
            </a:r>
          </a:p>
          <a:p>
            <a:pPr>
              <a:spcBef>
                <a:spcPct val="0"/>
              </a:spcBef>
            </a:pPr>
            <a:r>
              <a:rPr lang="en-US" dirty="0" smtClean="0">
                <a:solidFill>
                  <a:schemeClr val="tx1"/>
                </a:solidFill>
              </a:rPr>
              <a:t>    </a:t>
            </a:r>
            <a:r>
              <a:rPr lang="en-US" b="1" dirty="0" smtClean="0">
                <a:solidFill>
                  <a:schemeClr val="tx1"/>
                </a:solidFill>
              </a:rPr>
              <a:t>return</a:t>
            </a:r>
            <a:r>
              <a:rPr lang="en-US" dirty="0" smtClean="0">
                <a:solidFill>
                  <a:schemeClr val="tx1"/>
                </a:solidFill>
              </a:rPr>
              <a:t> (</a:t>
            </a:r>
            <a:r>
              <a:rPr lang="en-US" b="1" dirty="0" smtClean="0">
                <a:solidFill>
                  <a:schemeClr val="tx1"/>
                </a:solidFill>
              </a:rPr>
              <a:t>new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ABMICalculator</a:t>
            </a:r>
            <a:r>
              <a:rPr lang="en-US" dirty="0" smtClean="0">
                <a:solidFill>
                  <a:schemeClr val="tx1"/>
                </a:solidFill>
              </a:rPr>
              <a:t>).</a:t>
            </a:r>
            <a:r>
              <a:rPr lang="en-US" dirty="0" err="1" smtClean="0">
                <a:solidFill>
                  <a:schemeClr val="tx1"/>
                </a:solidFill>
              </a:rPr>
              <a:t>calculateBMI</a:t>
            </a:r>
            <a:r>
              <a:rPr lang="en-US" dirty="0" smtClean="0">
                <a:solidFill>
                  <a:schemeClr val="tx1"/>
                </a:solidFill>
              </a:rPr>
              <a:t>(weight, MY_HEIGHT);</a:t>
            </a:r>
          </a:p>
          <a:p>
            <a:pPr>
              <a:spcBef>
                <a:spcPct val="0"/>
              </a:spcBef>
            </a:pPr>
            <a:r>
              <a:rPr lang="en-US" dirty="0" smtClean="0">
                <a:solidFill>
                  <a:schemeClr val="tx1"/>
                </a:solidFill>
              </a:rPr>
              <a:t>}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2438400" y="4800600"/>
            <a:ext cx="4038600" cy="36933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en-US" dirty="0"/>
              <a:t>Must only enter the </a:t>
            </a:r>
            <a:r>
              <a:rPr lang="en-US" dirty="0" smtClean="0"/>
              <a:t>weight</a:t>
            </a:r>
            <a:endParaRPr lang="en-US" dirty="0"/>
          </a:p>
        </p:txBody>
      </p:sp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1752600" y="5257800"/>
            <a:ext cx="5410200" cy="646331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dirty="0"/>
              <a:t>But the height is hardwired! Must create a separate class for each user!</a:t>
            </a:r>
          </a:p>
        </p:txBody>
      </p:sp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1752600" y="6019800"/>
            <a:ext cx="5410200" cy="646331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dirty="0"/>
              <a:t>General purpose solution that does not require re-entry of height each time?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1676400" y="3810000"/>
            <a:ext cx="6019800" cy="1143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3505200" y="3886200"/>
            <a:ext cx="3962400" cy="9906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Recapping the Story: Evaluating Expressions</a:t>
            </a:r>
            <a:endParaRPr lang="en-US" dirty="0"/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2667000" y="2514600"/>
            <a:ext cx="3807454" cy="46166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X = (</a:t>
            </a:r>
            <a:r>
              <a:rPr lang="en-US" sz="2400" dirty="0" err="1" smtClean="0">
                <a:solidFill>
                  <a:schemeClr val="tx1"/>
                </a:solidFill>
              </a:rPr>
              <a:t>a+b</a:t>
            </a:r>
            <a:r>
              <a:rPr lang="en-US" sz="2400" dirty="0" smtClean="0">
                <a:solidFill>
                  <a:schemeClr val="tx1"/>
                </a:solidFill>
              </a:rPr>
              <a:t>) + (c*(</a:t>
            </a:r>
            <a:r>
              <a:rPr lang="en-US" sz="2400" dirty="0" err="1" smtClean="0">
                <a:solidFill>
                  <a:schemeClr val="tx1"/>
                </a:solidFill>
              </a:rPr>
              <a:t>d+e</a:t>
            </a:r>
            <a:r>
              <a:rPr lang="en-US" sz="2400" dirty="0" smtClean="0">
                <a:solidFill>
                  <a:schemeClr val="tx1"/>
                </a:solidFill>
              </a:rPr>
              <a:t>)/(</a:t>
            </a:r>
            <a:r>
              <a:rPr lang="en-US" sz="2400" dirty="0" err="1" smtClean="0">
                <a:solidFill>
                  <a:schemeClr val="tx1"/>
                </a:solidFill>
              </a:rPr>
              <a:t>f+g</a:t>
            </a:r>
            <a:r>
              <a:rPr lang="en-US" sz="2400" dirty="0" smtClean="0">
                <a:solidFill>
                  <a:schemeClr val="tx1"/>
                </a:solidFill>
              </a:rPr>
              <a:t>))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667000" y="2209800"/>
            <a:ext cx="31242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Mathematical expression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762000" y="3200400"/>
            <a:ext cx="76962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Look for a closing brace and evaluate the sub-expression</a:t>
            </a:r>
            <a:endParaRPr lang="en-US" dirty="0"/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1859955" y="4114800"/>
            <a:ext cx="918841" cy="46166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(</a:t>
            </a:r>
            <a:r>
              <a:rPr lang="en-US" sz="2400" dirty="0" err="1" smtClean="0">
                <a:solidFill>
                  <a:schemeClr val="tx1"/>
                </a:solidFill>
              </a:rPr>
              <a:t>a+b</a:t>
            </a:r>
            <a:r>
              <a:rPr lang="en-US" sz="2400" dirty="0" smtClean="0">
                <a:solidFill>
                  <a:schemeClr val="tx1"/>
                </a:solidFill>
              </a:rPr>
              <a:t>)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2905985" y="4119265"/>
            <a:ext cx="370615" cy="461665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+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6400800" y="4114800"/>
            <a:ext cx="919701" cy="46166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(</a:t>
            </a:r>
            <a:r>
              <a:rPr lang="en-US" sz="2400" dirty="0" err="1" smtClean="0">
                <a:solidFill>
                  <a:schemeClr val="tx1"/>
                </a:solidFill>
              </a:rPr>
              <a:t>f+g</a:t>
            </a:r>
            <a:r>
              <a:rPr lang="en-US" sz="2400" dirty="0" smtClean="0">
                <a:solidFill>
                  <a:schemeClr val="tx1"/>
                </a:solidFill>
              </a:rPr>
              <a:t>)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5867400" y="4114800"/>
            <a:ext cx="269626" cy="461665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/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581400" y="3962400"/>
            <a:ext cx="2133600" cy="762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 Box 5"/>
          <p:cNvSpPr txBox="1">
            <a:spLocks noChangeArrowheads="1"/>
          </p:cNvSpPr>
          <p:nvPr/>
        </p:nvSpPr>
        <p:spPr bwMode="auto">
          <a:xfrm>
            <a:off x="4495800" y="4114800"/>
            <a:ext cx="906017" cy="46166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(</a:t>
            </a:r>
            <a:r>
              <a:rPr lang="en-US" sz="2400" dirty="0" err="1" smtClean="0">
                <a:solidFill>
                  <a:schemeClr val="tx1"/>
                </a:solidFill>
              </a:rPr>
              <a:t>d+e</a:t>
            </a:r>
            <a:r>
              <a:rPr lang="en-US" sz="2400" dirty="0" smtClean="0">
                <a:solidFill>
                  <a:schemeClr val="tx1"/>
                </a:solidFill>
              </a:rPr>
              <a:t>)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9" name="Text Box 5"/>
          <p:cNvSpPr txBox="1">
            <a:spLocks noChangeArrowheads="1"/>
          </p:cNvSpPr>
          <p:nvPr/>
        </p:nvSpPr>
        <p:spPr bwMode="auto">
          <a:xfrm>
            <a:off x="3810000" y="4114800"/>
            <a:ext cx="559770" cy="461665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c *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15" grpId="0" animBg="1"/>
      <p:bldP spid="6" grpId="0" animBg="1"/>
      <p:bldP spid="7" grpId="0" animBg="1"/>
      <p:bldP spid="8" grpId="0" animBg="1"/>
      <p:bldP spid="12" grpId="0" animBg="1"/>
      <p:bldP spid="14" grpId="0" animBg="1"/>
      <p:bldP spid="16" grpId="0" animBg="1"/>
      <p:bldP spid="17" grpId="0" animBg="1"/>
      <p:bldP spid="19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/>
          <p:cNvSpPr/>
          <p:nvPr/>
        </p:nvSpPr>
        <p:spPr>
          <a:xfrm>
            <a:off x="228600" y="5867400"/>
            <a:ext cx="8077200" cy="6858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 err="1" smtClean="0"/>
              <a:t>calculateBMI</a:t>
            </a:r>
            <a:r>
              <a:rPr lang="en-US" dirty="0" smtClean="0"/>
              <a:t>(                                             ,                                                     )</a:t>
            </a:r>
            <a:endParaRPr lang="en-US" dirty="0"/>
          </a:p>
        </p:txBody>
      </p:sp>
      <p:sp>
        <p:nvSpPr>
          <p:cNvPr id="36" name="Rectangle 35"/>
          <p:cNvSpPr/>
          <p:nvPr/>
        </p:nvSpPr>
        <p:spPr>
          <a:xfrm>
            <a:off x="1905000" y="5943600"/>
            <a:ext cx="2667000" cy="533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 err="1" smtClean="0"/>
              <a:t>toKgs</a:t>
            </a:r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228600" y="5181600"/>
            <a:ext cx="3276600" cy="533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 smtClean="0"/>
              <a:t>(</a:t>
            </a:r>
            <a:r>
              <a:rPr lang="en-US" b="1" dirty="0" smtClean="0"/>
              <a:t>new</a:t>
            </a:r>
            <a:r>
              <a:rPr lang="en-US" dirty="0" smtClean="0"/>
              <a:t> </a:t>
            </a:r>
            <a:r>
              <a:rPr lang="en-US" dirty="0" err="1" smtClean="0"/>
              <a:t>ABMICalculator</a:t>
            </a:r>
            <a:r>
              <a:rPr lang="en-US" dirty="0" smtClean="0"/>
              <a:t>         )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Recapping the Story: Evaluating Expressions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28600" y="1600200"/>
            <a:ext cx="6324600" cy="3505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spcBef>
                <a:spcPct val="0"/>
              </a:spcBef>
            </a:pPr>
            <a:r>
              <a:rPr lang="en-US" b="1" dirty="0" smtClean="0"/>
              <a:t>public</a:t>
            </a:r>
            <a:r>
              <a:rPr lang="en-US" dirty="0" smtClean="0"/>
              <a:t> </a:t>
            </a:r>
            <a:r>
              <a:rPr lang="en-US" b="1" dirty="0" smtClean="0"/>
              <a:t>class</a:t>
            </a:r>
            <a:r>
              <a:rPr lang="en-US" dirty="0" smtClean="0"/>
              <a:t> </a:t>
            </a:r>
            <a:r>
              <a:rPr lang="en-US" dirty="0" err="1" smtClean="0"/>
              <a:t>APoundInchBMICalculator</a:t>
            </a:r>
            <a:r>
              <a:rPr lang="en-US" dirty="0" smtClean="0"/>
              <a:t>   {</a:t>
            </a:r>
          </a:p>
          <a:p>
            <a:pPr>
              <a:spcBef>
                <a:spcPct val="0"/>
              </a:spcBef>
            </a:pPr>
            <a:endParaRPr lang="en-US" dirty="0" smtClean="0"/>
          </a:p>
          <a:p>
            <a:pPr>
              <a:spcBef>
                <a:spcPct val="0"/>
              </a:spcBef>
            </a:pPr>
            <a:r>
              <a:rPr lang="en-US" dirty="0" smtClean="0"/>
              <a:t>    </a:t>
            </a:r>
            <a:r>
              <a:rPr lang="en-US" b="1" dirty="0" smtClean="0"/>
              <a:t>public</a:t>
            </a:r>
            <a:r>
              <a:rPr lang="en-US" dirty="0" smtClean="0"/>
              <a:t> </a:t>
            </a:r>
            <a:r>
              <a:rPr lang="en-US" b="1" dirty="0" smtClean="0"/>
              <a:t>double</a:t>
            </a:r>
            <a:r>
              <a:rPr lang="en-US" dirty="0" smtClean="0"/>
              <a:t> </a:t>
            </a:r>
            <a:r>
              <a:rPr lang="en-US" dirty="0" err="1" smtClean="0"/>
              <a:t>calculateBMI</a:t>
            </a:r>
            <a:r>
              <a:rPr lang="en-US" dirty="0" smtClean="0"/>
              <a:t>(</a:t>
            </a:r>
          </a:p>
          <a:p>
            <a:pPr>
              <a:spcBef>
                <a:spcPct val="0"/>
              </a:spcBef>
            </a:pPr>
            <a:r>
              <a:rPr lang="en-US" b="1" dirty="0" smtClean="0"/>
              <a:t>            double</a:t>
            </a:r>
            <a:r>
              <a:rPr lang="en-US" dirty="0" smtClean="0"/>
              <a:t> </a:t>
            </a:r>
            <a:r>
              <a:rPr lang="en-US" dirty="0" err="1" smtClean="0"/>
              <a:t>weightInLbs</a:t>
            </a:r>
            <a:r>
              <a:rPr lang="en-US" dirty="0" smtClean="0"/>
              <a:t>, </a:t>
            </a:r>
            <a:r>
              <a:rPr lang="en-US" b="1" dirty="0" smtClean="0"/>
              <a:t>double</a:t>
            </a:r>
            <a:r>
              <a:rPr lang="en-US" dirty="0" smtClean="0"/>
              <a:t> </a:t>
            </a:r>
            <a:r>
              <a:rPr lang="en-US" dirty="0" err="1" smtClean="0"/>
              <a:t>heightInInches</a:t>
            </a:r>
            <a:r>
              <a:rPr lang="en-US" dirty="0" smtClean="0"/>
              <a:t>) {</a:t>
            </a:r>
          </a:p>
          <a:p>
            <a:pPr>
              <a:spcBef>
                <a:spcPct val="0"/>
              </a:spcBef>
            </a:pPr>
            <a:endParaRPr lang="en-US" dirty="0" smtClean="0"/>
          </a:p>
          <a:p>
            <a:pPr>
              <a:spcBef>
                <a:spcPct val="0"/>
              </a:spcBef>
            </a:pPr>
            <a:r>
              <a:rPr lang="en-US" dirty="0" smtClean="0"/>
              <a:t>        </a:t>
            </a:r>
            <a:r>
              <a:rPr lang="en-US" b="1" dirty="0" smtClean="0"/>
              <a:t>return</a:t>
            </a:r>
            <a:r>
              <a:rPr lang="en-US" dirty="0" smtClean="0"/>
              <a:t> (</a:t>
            </a:r>
            <a:r>
              <a:rPr lang="en-US" b="1" dirty="0" smtClean="0"/>
              <a:t>new</a:t>
            </a:r>
            <a:r>
              <a:rPr lang="en-US" dirty="0" smtClean="0"/>
              <a:t> </a:t>
            </a:r>
            <a:r>
              <a:rPr lang="en-US" dirty="0" err="1" smtClean="0"/>
              <a:t>ABMICalculator</a:t>
            </a:r>
            <a:r>
              <a:rPr lang="en-US" dirty="0" smtClean="0"/>
              <a:t>()).</a:t>
            </a:r>
            <a:r>
              <a:rPr lang="en-US" dirty="0" err="1" smtClean="0"/>
              <a:t>calculateBMI</a:t>
            </a:r>
            <a:r>
              <a:rPr lang="en-US" dirty="0" smtClean="0"/>
              <a:t>(</a:t>
            </a:r>
          </a:p>
          <a:p>
            <a:pPr>
              <a:spcBef>
                <a:spcPct val="0"/>
              </a:spcBef>
            </a:pPr>
            <a:r>
              <a:rPr lang="en-US" dirty="0" smtClean="0"/>
              <a:t>            </a:t>
            </a:r>
            <a:r>
              <a:rPr lang="en-US" dirty="0" err="1" smtClean="0"/>
              <a:t>toKgs</a:t>
            </a:r>
            <a:r>
              <a:rPr lang="en-US" dirty="0" smtClean="0"/>
              <a:t>(</a:t>
            </a:r>
            <a:r>
              <a:rPr lang="en-US" dirty="0" err="1" smtClean="0"/>
              <a:t>weightInLbs</a:t>
            </a:r>
            <a:r>
              <a:rPr lang="en-US" dirty="0" smtClean="0"/>
              <a:t>), </a:t>
            </a:r>
            <a:r>
              <a:rPr lang="en-US" dirty="0" err="1" smtClean="0"/>
              <a:t>toMetres</a:t>
            </a:r>
            <a:r>
              <a:rPr lang="en-US" dirty="0" smtClean="0"/>
              <a:t>(</a:t>
            </a:r>
            <a:r>
              <a:rPr lang="en-US" dirty="0" err="1" smtClean="0"/>
              <a:t>heightInInches</a:t>
            </a:r>
            <a:r>
              <a:rPr lang="en-US" dirty="0" smtClean="0"/>
              <a:t>));    </a:t>
            </a:r>
          </a:p>
          <a:p>
            <a:pPr>
              <a:spcBef>
                <a:spcPct val="0"/>
              </a:spcBef>
            </a:pPr>
            <a:r>
              <a:rPr lang="en-US" dirty="0" smtClean="0"/>
              <a:t>   }</a:t>
            </a:r>
          </a:p>
          <a:p>
            <a:pPr>
              <a:spcBef>
                <a:spcPct val="0"/>
              </a:spcBef>
            </a:pPr>
            <a:endParaRPr lang="en-US" dirty="0" smtClean="0"/>
          </a:p>
          <a:p>
            <a:pPr>
              <a:spcBef>
                <a:spcPct val="0"/>
              </a:spcBef>
            </a:pPr>
            <a:r>
              <a:rPr lang="en-US" b="1" dirty="0" smtClean="0"/>
              <a:t>    public</a:t>
            </a:r>
            <a:r>
              <a:rPr lang="en-US" dirty="0" smtClean="0"/>
              <a:t> </a:t>
            </a:r>
            <a:r>
              <a:rPr lang="en-US" b="1" dirty="0" smtClean="0"/>
              <a:t>double</a:t>
            </a:r>
            <a:r>
              <a:rPr lang="en-US" dirty="0" smtClean="0"/>
              <a:t> </a:t>
            </a:r>
            <a:r>
              <a:rPr lang="en-US" dirty="0" err="1" smtClean="0"/>
              <a:t>toMetres</a:t>
            </a:r>
            <a:r>
              <a:rPr lang="en-US" dirty="0" smtClean="0"/>
              <a:t>(</a:t>
            </a:r>
            <a:r>
              <a:rPr lang="en-US" b="1" dirty="0" smtClean="0"/>
              <a:t>double</a:t>
            </a:r>
            <a:r>
              <a:rPr lang="en-US" dirty="0" smtClean="0"/>
              <a:t> </a:t>
            </a:r>
            <a:r>
              <a:rPr lang="en-US" dirty="0" err="1" smtClean="0"/>
              <a:t>heightInInches</a:t>
            </a:r>
            <a:r>
              <a:rPr lang="en-US" dirty="0" smtClean="0"/>
              <a:t>) { … }</a:t>
            </a:r>
          </a:p>
          <a:p>
            <a:pPr>
              <a:spcBef>
                <a:spcPct val="0"/>
              </a:spcBef>
            </a:pPr>
            <a:r>
              <a:rPr lang="en-US" b="1" dirty="0" smtClean="0"/>
              <a:t>    public</a:t>
            </a:r>
            <a:r>
              <a:rPr lang="en-US" dirty="0" smtClean="0"/>
              <a:t> </a:t>
            </a:r>
            <a:r>
              <a:rPr lang="en-US" b="1" dirty="0" smtClean="0"/>
              <a:t>double</a:t>
            </a:r>
            <a:r>
              <a:rPr lang="en-US" dirty="0" smtClean="0"/>
              <a:t> </a:t>
            </a:r>
            <a:r>
              <a:rPr lang="en-US" dirty="0" err="1" smtClean="0"/>
              <a:t>toKgs</a:t>
            </a:r>
            <a:r>
              <a:rPr lang="en-US" dirty="0" smtClean="0"/>
              <a:t>(</a:t>
            </a:r>
            <a:r>
              <a:rPr lang="en-US" b="1" dirty="0" smtClean="0"/>
              <a:t>double</a:t>
            </a:r>
            <a:r>
              <a:rPr lang="en-US" dirty="0" smtClean="0"/>
              <a:t> </a:t>
            </a:r>
            <a:r>
              <a:rPr lang="en-US" dirty="0" err="1" smtClean="0"/>
              <a:t>weightInLbs</a:t>
            </a:r>
            <a:r>
              <a:rPr lang="en-US" dirty="0" smtClean="0"/>
              <a:t>) { … }</a:t>
            </a:r>
          </a:p>
          <a:p>
            <a:pPr>
              <a:spcBef>
                <a:spcPct val="0"/>
              </a:spcBef>
            </a:pPr>
            <a:r>
              <a:rPr lang="en-US" dirty="0" smtClean="0"/>
              <a:t>}</a:t>
            </a: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8600" y="1295400"/>
            <a:ext cx="31242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 err="1" smtClean="0"/>
              <a:t>APoundInchBMICalculator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743200" y="5257800"/>
            <a:ext cx="457200" cy="381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 smtClean="0"/>
              <a:t>( )</a:t>
            </a:r>
            <a:endParaRPr lang="en-US" dirty="0"/>
          </a:p>
        </p:txBody>
      </p:sp>
      <p:sp>
        <p:nvSpPr>
          <p:cNvPr id="35" name="Rectangle 34"/>
          <p:cNvSpPr/>
          <p:nvPr/>
        </p:nvSpPr>
        <p:spPr>
          <a:xfrm>
            <a:off x="2743200" y="6019800"/>
            <a:ext cx="1676400" cy="381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 smtClean="0"/>
              <a:t>(</a:t>
            </a:r>
            <a:r>
              <a:rPr lang="en-US" dirty="0" err="1" smtClean="0"/>
              <a:t>weightInLbs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7" name="Rectangle 36"/>
          <p:cNvSpPr/>
          <p:nvPr/>
        </p:nvSpPr>
        <p:spPr>
          <a:xfrm>
            <a:off x="4800600" y="5943600"/>
            <a:ext cx="3200400" cy="533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 err="1" smtClean="0"/>
              <a:t>toMetres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5867400" y="6019800"/>
            <a:ext cx="1981200" cy="381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 smtClean="0"/>
              <a:t>(</a:t>
            </a:r>
            <a:r>
              <a:rPr lang="en-US" dirty="0" err="1" smtClean="0"/>
              <a:t>heightInInches</a:t>
            </a:r>
            <a:r>
              <a:rPr lang="en-US" dirty="0" smtClean="0"/>
              <a:t>)</a:t>
            </a:r>
            <a:endParaRPr lang="en-US" dirty="0"/>
          </a:p>
        </p:txBody>
      </p:sp>
      <p:cxnSp>
        <p:nvCxnSpPr>
          <p:cNvPr id="42" name="Straight Arrow Connector 41"/>
          <p:cNvCxnSpPr>
            <a:stCxn id="15" idx="0"/>
          </p:cNvCxnSpPr>
          <p:nvPr/>
        </p:nvCxnSpPr>
        <p:spPr>
          <a:xfrm rot="5400000" flipH="1" flipV="1">
            <a:off x="2590800" y="3733800"/>
            <a:ext cx="1905000" cy="1143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27" idx="0"/>
          </p:cNvCxnSpPr>
          <p:nvPr/>
        </p:nvCxnSpPr>
        <p:spPr>
          <a:xfrm rot="5400000" flipH="1" flipV="1">
            <a:off x="1657350" y="3562350"/>
            <a:ext cx="1828800" cy="14097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35" idx="0"/>
          </p:cNvCxnSpPr>
          <p:nvPr/>
        </p:nvCxnSpPr>
        <p:spPr>
          <a:xfrm rot="16200000" flipV="1">
            <a:off x="1828800" y="4267200"/>
            <a:ext cx="2362200" cy="1143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stCxn id="36" idx="0"/>
          </p:cNvCxnSpPr>
          <p:nvPr/>
        </p:nvCxnSpPr>
        <p:spPr>
          <a:xfrm rot="16200000" flipV="1">
            <a:off x="1314450" y="4019550"/>
            <a:ext cx="2286000" cy="15621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38" idx="0"/>
          </p:cNvCxnSpPr>
          <p:nvPr/>
        </p:nvCxnSpPr>
        <p:spPr>
          <a:xfrm rot="16200000" flipV="1">
            <a:off x="4838700" y="4000500"/>
            <a:ext cx="2362200" cy="1676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>
            <a:stCxn id="37" idx="0"/>
          </p:cNvCxnSpPr>
          <p:nvPr/>
        </p:nvCxnSpPr>
        <p:spPr>
          <a:xfrm rot="16200000" flipV="1">
            <a:off x="4152900" y="3695700"/>
            <a:ext cx="2286000" cy="2209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>
            <a:stCxn id="39" idx="0"/>
          </p:cNvCxnSpPr>
          <p:nvPr/>
        </p:nvCxnSpPr>
        <p:spPr>
          <a:xfrm rot="5400000" flipH="1" flipV="1">
            <a:off x="3276600" y="4343400"/>
            <a:ext cx="2514600" cy="533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36" grpId="0" animBg="1"/>
      <p:bldP spid="27" grpId="0" animBg="1"/>
      <p:bldP spid="15" grpId="0" animBg="1"/>
      <p:bldP spid="35" grpId="0" animBg="1"/>
      <p:bldP spid="37" grpId="0" animBg="1"/>
      <p:bldP spid="38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Recapping the Story: Internal vs. External Method Calls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28600" y="1600200"/>
            <a:ext cx="6324600" cy="3505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spcBef>
                <a:spcPct val="0"/>
              </a:spcBef>
            </a:pPr>
            <a:r>
              <a:rPr lang="en-US" b="1" dirty="0" smtClean="0"/>
              <a:t>public</a:t>
            </a:r>
            <a:r>
              <a:rPr lang="en-US" dirty="0" smtClean="0"/>
              <a:t> </a:t>
            </a:r>
            <a:r>
              <a:rPr lang="en-US" b="1" dirty="0" smtClean="0"/>
              <a:t>class</a:t>
            </a:r>
            <a:r>
              <a:rPr lang="en-US" dirty="0" smtClean="0"/>
              <a:t> </a:t>
            </a:r>
            <a:r>
              <a:rPr lang="en-US" dirty="0" err="1" smtClean="0"/>
              <a:t>APoundInchBMICalculator</a:t>
            </a:r>
            <a:r>
              <a:rPr lang="en-US" dirty="0" smtClean="0"/>
              <a:t>   {</a:t>
            </a:r>
          </a:p>
          <a:p>
            <a:pPr>
              <a:spcBef>
                <a:spcPct val="0"/>
              </a:spcBef>
            </a:pPr>
            <a:endParaRPr lang="en-US" dirty="0" smtClean="0"/>
          </a:p>
          <a:p>
            <a:pPr>
              <a:spcBef>
                <a:spcPct val="0"/>
              </a:spcBef>
            </a:pPr>
            <a:r>
              <a:rPr lang="en-US" dirty="0" smtClean="0"/>
              <a:t>    </a:t>
            </a:r>
            <a:r>
              <a:rPr lang="en-US" b="1" dirty="0" smtClean="0"/>
              <a:t>public</a:t>
            </a:r>
            <a:r>
              <a:rPr lang="en-US" dirty="0" smtClean="0"/>
              <a:t> </a:t>
            </a:r>
            <a:r>
              <a:rPr lang="en-US" b="1" dirty="0" smtClean="0"/>
              <a:t>double</a:t>
            </a:r>
            <a:r>
              <a:rPr lang="en-US" dirty="0" smtClean="0"/>
              <a:t> </a:t>
            </a:r>
            <a:r>
              <a:rPr lang="en-US" dirty="0" err="1" smtClean="0"/>
              <a:t>calculateBMI</a:t>
            </a:r>
            <a:r>
              <a:rPr lang="en-US" dirty="0" smtClean="0"/>
              <a:t>(</a:t>
            </a:r>
          </a:p>
          <a:p>
            <a:pPr>
              <a:spcBef>
                <a:spcPct val="0"/>
              </a:spcBef>
            </a:pPr>
            <a:r>
              <a:rPr lang="en-US" b="1" dirty="0" smtClean="0"/>
              <a:t>            double</a:t>
            </a:r>
            <a:r>
              <a:rPr lang="en-US" dirty="0" smtClean="0"/>
              <a:t> </a:t>
            </a:r>
            <a:r>
              <a:rPr lang="en-US" dirty="0" err="1" smtClean="0"/>
              <a:t>weightInLbs</a:t>
            </a:r>
            <a:r>
              <a:rPr lang="en-US" dirty="0" smtClean="0"/>
              <a:t>, </a:t>
            </a:r>
            <a:r>
              <a:rPr lang="en-US" b="1" dirty="0" smtClean="0"/>
              <a:t>double</a:t>
            </a:r>
            <a:r>
              <a:rPr lang="en-US" dirty="0" smtClean="0"/>
              <a:t> </a:t>
            </a:r>
            <a:r>
              <a:rPr lang="en-US" dirty="0" err="1" smtClean="0"/>
              <a:t>heightInInches</a:t>
            </a:r>
            <a:r>
              <a:rPr lang="en-US" dirty="0" smtClean="0"/>
              <a:t>) {</a:t>
            </a:r>
          </a:p>
          <a:p>
            <a:pPr>
              <a:spcBef>
                <a:spcPct val="0"/>
              </a:spcBef>
            </a:pPr>
            <a:endParaRPr lang="en-US" dirty="0" smtClean="0"/>
          </a:p>
          <a:p>
            <a:pPr>
              <a:spcBef>
                <a:spcPct val="0"/>
              </a:spcBef>
            </a:pPr>
            <a:r>
              <a:rPr lang="en-US" dirty="0" smtClean="0"/>
              <a:t>        </a:t>
            </a:r>
            <a:r>
              <a:rPr lang="en-US" b="1" dirty="0" smtClean="0"/>
              <a:t>return</a:t>
            </a:r>
            <a:r>
              <a:rPr lang="en-US" dirty="0" smtClean="0"/>
              <a:t> (</a:t>
            </a:r>
            <a:r>
              <a:rPr lang="en-US" b="1" dirty="0" smtClean="0"/>
              <a:t>new</a:t>
            </a:r>
            <a:r>
              <a:rPr lang="en-US" dirty="0" smtClean="0"/>
              <a:t> </a:t>
            </a:r>
            <a:r>
              <a:rPr lang="en-US" dirty="0" err="1" smtClean="0"/>
              <a:t>ABMICalculator</a:t>
            </a:r>
            <a:r>
              <a:rPr lang="en-US" dirty="0" smtClean="0"/>
              <a:t>()).</a:t>
            </a:r>
            <a:r>
              <a:rPr lang="en-US" dirty="0" err="1" smtClean="0"/>
              <a:t>calculateBMI</a:t>
            </a:r>
            <a:r>
              <a:rPr lang="en-US" dirty="0" smtClean="0"/>
              <a:t>(</a:t>
            </a:r>
          </a:p>
          <a:p>
            <a:pPr>
              <a:spcBef>
                <a:spcPct val="0"/>
              </a:spcBef>
            </a:pPr>
            <a:r>
              <a:rPr lang="en-US" dirty="0" smtClean="0"/>
              <a:t>            </a:t>
            </a:r>
            <a:r>
              <a:rPr lang="en-US" dirty="0" err="1" smtClean="0"/>
              <a:t>toKgs</a:t>
            </a:r>
            <a:r>
              <a:rPr lang="en-US" dirty="0" smtClean="0"/>
              <a:t>(</a:t>
            </a:r>
            <a:r>
              <a:rPr lang="en-US" dirty="0" err="1" smtClean="0"/>
              <a:t>weightInLbs</a:t>
            </a:r>
            <a:r>
              <a:rPr lang="en-US" dirty="0" smtClean="0"/>
              <a:t>), </a:t>
            </a:r>
            <a:r>
              <a:rPr lang="en-US" dirty="0" err="1" smtClean="0"/>
              <a:t>toMetres</a:t>
            </a:r>
            <a:r>
              <a:rPr lang="en-US" dirty="0" smtClean="0"/>
              <a:t>(</a:t>
            </a:r>
            <a:r>
              <a:rPr lang="en-US" dirty="0" err="1" smtClean="0"/>
              <a:t>heightInInches</a:t>
            </a:r>
            <a:r>
              <a:rPr lang="en-US" dirty="0" smtClean="0"/>
              <a:t>));    </a:t>
            </a:r>
          </a:p>
          <a:p>
            <a:pPr>
              <a:spcBef>
                <a:spcPct val="0"/>
              </a:spcBef>
            </a:pPr>
            <a:r>
              <a:rPr lang="en-US" dirty="0" smtClean="0"/>
              <a:t>   }</a:t>
            </a:r>
          </a:p>
          <a:p>
            <a:pPr>
              <a:spcBef>
                <a:spcPct val="0"/>
              </a:spcBef>
            </a:pPr>
            <a:endParaRPr lang="en-US" dirty="0" smtClean="0"/>
          </a:p>
          <a:p>
            <a:pPr>
              <a:spcBef>
                <a:spcPct val="0"/>
              </a:spcBef>
            </a:pPr>
            <a:r>
              <a:rPr lang="en-US" b="1" dirty="0" smtClean="0"/>
              <a:t>    public</a:t>
            </a:r>
            <a:r>
              <a:rPr lang="en-US" dirty="0" smtClean="0"/>
              <a:t> </a:t>
            </a:r>
            <a:r>
              <a:rPr lang="en-US" b="1" dirty="0" smtClean="0"/>
              <a:t>double</a:t>
            </a:r>
            <a:r>
              <a:rPr lang="en-US" dirty="0" smtClean="0"/>
              <a:t> </a:t>
            </a:r>
            <a:r>
              <a:rPr lang="en-US" dirty="0" err="1" smtClean="0"/>
              <a:t>toMetres</a:t>
            </a:r>
            <a:r>
              <a:rPr lang="en-US" dirty="0" smtClean="0"/>
              <a:t>(</a:t>
            </a:r>
            <a:r>
              <a:rPr lang="en-US" b="1" dirty="0" smtClean="0"/>
              <a:t>double</a:t>
            </a:r>
            <a:r>
              <a:rPr lang="en-US" dirty="0" smtClean="0"/>
              <a:t> </a:t>
            </a:r>
            <a:r>
              <a:rPr lang="en-US" dirty="0" err="1" smtClean="0"/>
              <a:t>heightInInches</a:t>
            </a:r>
            <a:r>
              <a:rPr lang="en-US" dirty="0" smtClean="0"/>
              <a:t>) { … }</a:t>
            </a:r>
          </a:p>
          <a:p>
            <a:pPr>
              <a:spcBef>
                <a:spcPct val="0"/>
              </a:spcBef>
            </a:pPr>
            <a:r>
              <a:rPr lang="en-US" b="1" dirty="0" smtClean="0"/>
              <a:t>    public</a:t>
            </a:r>
            <a:r>
              <a:rPr lang="en-US" dirty="0" smtClean="0"/>
              <a:t> </a:t>
            </a:r>
            <a:r>
              <a:rPr lang="en-US" b="1" dirty="0" smtClean="0"/>
              <a:t>double</a:t>
            </a:r>
            <a:r>
              <a:rPr lang="en-US" dirty="0" smtClean="0"/>
              <a:t> </a:t>
            </a:r>
            <a:r>
              <a:rPr lang="en-US" dirty="0" err="1" smtClean="0"/>
              <a:t>toKgs</a:t>
            </a:r>
            <a:r>
              <a:rPr lang="en-US" dirty="0" smtClean="0"/>
              <a:t>(</a:t>
            </a:r>
            <a:r>
              <a:rPr lang="en-US" b="1" dirty="0" smtClean="0"/>
              <a:t>double</a:t>
            </a:r>
            <a:r>
              <a:rPr lang="en-US" dirty="0" smtClean="0"/>
              <a:t> </a:t>
            </a:r>
            <a:r>
              <a:rPr lang="en-US" dirty="0" err="1" smtClean="0"/>
              <a:t>weightInLbs</a:t>
            </a:r>
            <a:r>
              <a:rPr lang="en-US" dirty="0" smtClean="0"/>
              <a:t>) { … }</a:t>
            </a:r>
          </a:p>
          <a:p>
            <a:pPr>
              <a:spcBef>
                <a:spcPct val="0"/>
              </a:spcBef>
            </a:pPr>
            <a:r>
              <a:rPr lang="en-US" dirty="0" smtClean="0"/>
              <a:t>}</a:t>
            </a: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8600" y="1295400"/>
            <a:ext cx="31242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 err="1" smtClean="0"/>
              <a:t>APoundInchBMICalculator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228600" y="5257800"/>
            <a:ext cx="19812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External</a:t>
            </a:r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228600" y="5638800"/>
            <a:ext cx="3124200" cy="6096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Caller and </a:t>
            </a:r>
            <a:r>
              <a:rPr lang="en-US" dirty="0" err="1" smtClean="0"/>
              <a:t>callee</a:t>
            </a:r>
            <a:r>
              <a:rPr lang="en-US" dirty="0" smtClean="0"/>
              <a:t> methods are in different objects</a:t>
            </a: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228600" y="6248400"/>
            <a:ext cx="3124200" cy="457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Must specify target object</a:t>
            </a: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3581400" y="5257800"/>
            <a:ext cx="19812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Internal</a:t>
            </a:r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3581400" y="5638800"/>
            <a:ext cx="3352800" cy="6096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Caller and </a:t>
            </a:r>
            <a:r>
              <a:rPr lang="en-US" dirty="0" err="1" smtClean="0"/>
              <a:t>callee</a:t>
            </a:r>
            <a:r>
              <a:rPr lang="en-US" dirty="0" smtClean="0"/>
              <a:t> methods are in the same object</a:t>
            </a: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3581400" y="6248400"/>
            <a:ext cx="3352800" cy="457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Target object is implicit (</a:t>
            </a:r>
            <a:r>
              <a:rPr lang="en-US" b="1" dirty="0" smtClean="0"/>
              <a:t>this</a:t>
            </a:r>
            <a:r>
              <a:rPr lang="en-US" dirty="0" smtClean="0"/>
              <a:t>)</a:t>
            </a:r>
            <a:endParaRPr lang="en-US" dirty="0"/>
          </a:p>
        </p:txBody>
      </p:sp>
      <p:cxnSp>
        <p:nvCxnSpPr>
          <p:cNvPr id="26" name="Straight Arrow Connector 25"/>
          <p:cNvCxnSpPr>
            <a:stCxn id="19" idx="0"/>
          </p:cNvCxnSpPr>
          <p:nvPr/>
        </p:nvCxnSpPr>
        <p:spPr>
          <a:xfrm rot="5400000" flipH="1" flipV="1">
            <a:off x="2019300" y="2552700"/>
            <a:ext cx="1905000" cy="3505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22" idx="0"/>
          </p:cNvCxnSpPr>
          <p:nvPr/>
        </p:nvCxnSpPr>
        <p:spPr>
          <a:xfrm rot="16200000" flipV="1">
            <a:off x="2209800" y="2895600"/>
            <a:ext cx="1600200" cy="3124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22" idx="0"/>
          </p:cNvCxnSpPr>
          <p:nvPr/>
        </p:nvCxnSpPr>
        <p:spPr>
          <a:xfrm rot="16200000" flipV="1">
            <a:off x="3352800" y="4038600"/>
            <a:ext cx="1600200" cy="838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39"/>
          <p:cNvSpPr/>
          <p:nvPr/>
        </p:nvSpPr>
        <p:spPr>
          <a:xfrm>
            <a:off x="6629400" y="1981200"/>
            <a:ext cx="22860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Actual parameters:</a:t>
            </a:r>
            <a:endParaRPr lang="en-US" dirty="0"/>
          </a:p>
        </p:txBody>
      </p:sp>
      <p:sp>
        <p:nvSpPr>
          <p:cNvPr id="41" name="Rectangle 40"/>
          <p:cNvSpPr/>
          <p:nvPr/>
        </p:nvSpPr>
        <p:spPr>
          <a:xfrm>
            <a:off x="6629400" y="2362200"/>
            <a:ext cx="2286000" cy="381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&lt;expression&gt;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40" grpId="0" animBg="1"/>
      <p:bldP spid="41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Overloading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52400" y="3657600"/>
            <a:ext cx="8534400" cy="2438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990600"/>
            <a:ext cx="8534400" cy="25908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343400" y="4953000"/>
            <a:ext cx="4343400" cy="30480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 err="1" smtClean="0">
                <a:solidFill>
                  <a:schemeClr val="tx1"/>
                </a:solidFill>
              </a:rPr>
              <a:t>System.out.println</a:t>
            </a:r>
            <a:r>
              <a:rPr lang="en-US" dirty="0" smtClean="0">
                <a:solidFill>
                  <a:schemeClr val="tx1"/>
                </a:solidFill>
              </a:rPr>
              <a:t>(“</a:t>
            </a:r>
            <a:r>
              <a:rPr lang="en-US" dirty="0" err="1" smtClean="0">
                <a:solidFill>
                  <a:schemeClr val="tx1"/>
                </a:solidFill>
              </a:rPr>
              <a:t>setWeight</a:t>
            </a:r>
            <a:r>
              <a:rPr lang="en-US" dirty="0" smtClean="0">
                <a:solidFill>
                  <a:schemeClr val="tx1"/>
                </a:solidFill>
              </a:rPr>
              <a:t> called”);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343400" y="5410200"/>
            <a:ext cx="4343400" cy="30480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 err="1" smtClean="0">
                <a:solidFill>
                  <a:schemeClr val="tx1"/>
                </a:solidFill>
              </a:rPr>
              <a:t>System.out.println</a:t>
            </a:r>
            <a:r>
              <a:rPr lang="en-US" dirty="0" smtClean="0">
                <a:solidFill>
                  <a:schemeClr val="tx1"/>
                </a:solidFill>
              </a:rPr>
              <a:t>(</a:t>
            </a:r>
            <a:r>
              <a:rPr lang="en-US" dirty="0" err="1" smtClean="0">
                <a:solidFill>
                  <a:schemeClr val="tx1"/>
                </a:solidFill>
              </a:rPr>
              <a:t>newWeight</a:t>
            </a:r>
            <a:r>
              <a:rPr lang="en-US" dirty="0" smtClean="0">
                <a:solidFill>
                  <a:schemeClr val="tx1"/>
                </a:solidFill>
              </a:rPr>
              <a:t>);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28600" y="4953000"/>
            <a:ext cx="4114800" cy="30480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chemeClr val="tx1"/>
                </a:solidFill>
              </a:rPr>
              <a:t>public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b="1" dirty="0" smtClean="0">
                <a:solidFill>
                  <a:schemeClr val="tx1"/>
                </a:solidFill>
              </a:rPr>
              <a:t>void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println</a:t>
            </a:r>
            <a:r>
              <a:rPr lang="en-US" dirty="0" smtClean="0">
                <a:solidFill>
                  <a:schemeClr val="tx1"/>
                </a:solidFill>
              </a:rPr>
              <a:t>(String </a:t>
            </a:r>
            <a:r>
              <a:rPr lang="en-US" dirty="0" err="1" smtClean="0">
                <a:solidFill>
                  <a:schemeClr val="tx1"/>
                </a:solidFill>
              </a:rPr>
              <a:t>val</a:t>
            </a:r>
            <a:r>
              <a:rPr lang="en-US" dirty="0" smtClean="0">
                <a:solidFill>
                  <a:schemeClr val="tx1"/>
                </a:solidFill>
              </a:rPr>
              <a:t>) {…}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28600" y="5410200"/>
            <a:ext cx="4114800" cy="30480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chemeClr val="tx1"/>
                </a:solidFill>
              </a:rPr>
              <a:t>public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b="1" dirty="0" smtClean="0">
                <a:solidFill>
                  <a:schemeClr val="tx1"/>
                </a:solidFill>
              </a:rPr>
              <a:t>void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println</a:t>
            </a:r>
            <a:r>
              <a:rPr lang="en-US" dirty="0" smtClean="0">
                <a:solidFill>
                  <a:schemeClr val="tx1"/>
                </a:solidFill>
              </a:rPr>
              <a:t>(</a:t>
            </a:r>
            <a:r>
              <a:rPr lang="en-US" b="1" dirty="0" smtClean="0">
                <a:solidFill>
                  <a:schemeClr val="tx1"/>
                </a:solidFill>
              </a:rPr>
              <a:t>double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val</a:t>
            </a:r>
            <a:r>
              <a:rPr lang="en-US" dirty="0" smtClean="0">
                <a:solidFill>
                  <a:schemeClr val="tx1"/>
                </a:solidFill>
              </a:rPr>
              <a:t>) {…}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28600" y="3733800"/>
            <a:ext cx="14478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Operation Definitions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828800" y="3733800"/>
            <a:ext cx="22098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Context of actual parameters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553200" y="3733800"/>
            <a:ext cx="2057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Two different operations with the same name</a:t>
            </a:r>
            <a:endParaRPr lang="en-US" dirty="0"/>
          </a:p>
        </p:txBody>
      </p:sp>
      <p:cxnSp>
        <p:nvCxnSpPr>
          <p:cNvPr id="17" name="Straight Arrow Connector 16"/>
          <p:cNvCxnSpPr>
            <a:stCxn id="15" idx="1"/>
          </p:cNvCxnSpPr>
          <p:nvPr/>
        </p:nvCxnSpPr>
        <p:spPr>
          <a:xfrm rot="10800000" flipV="1">
            <a:off x="6019800" y="4191000"/>
            <a:ext cx="533400" cy="838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15" idx="1"/>
          </p:cNvCxnSpPr>
          <p:nvPr/>
        </p:nvCxnSpPr>
        <p:spPr>
          <a:xfrm rot="10800000" flipV="1">
            <a:off x="6096000" y="4191000"/>
            <a:ext cx="457200" cy="1295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5029200" y="3886200"/>
            <a:ext cx="914400" cy="3048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String</a:t>
            </a: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4495800" y="4343400"/>
            <a:ext cx="914400" cy="3048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double</a:t>
            </a:r>
            <a:endParaRPr lang="en-US" dirty="0"/>
          </a:p>
        </p:txBody>
      </p:sp>
      <p:cxnSp>
        <p:nvCxnSpPr>
          <p:cNvPr id="23" name="Straight Arrow Connector 22"/>
          <p:cNvCxnSpPr>
            <a:stCxn id="22" idx="2"/>
          </p:cNvCxnSpPr>
          <p:nvPr/>
        </p:nvCxnSpPr>
        <p:spPr>
          <a:xfrm rot="16200000" flipH="1">
            <a:off x="5372100" y="4229100"/>
            <a:ext cx="838200" cy="1676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21" idx="2"/>
          </p:cNvCxnSpPr>
          <p:nvPr/>
        </p:nvCxnSpPr>
        <p:spPr>
          <a:xfrm rot="16200000" flipH="1">
            <a:off x="5829300" y="3848100"/>
            <a:ext cx="838200" cy="1524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6553200" y="1066800"/>
            <a:ext cx="2057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Two different words with the same name</a:t>
            </a:r>
            <a:endParaRPr lang="en-US" dirty="0"/>
          </a:p>
        </p:txBody>
      </p:sp>
      <p:sp>
        <p:nvSpPr>
          <p:cNvPr id="35" name="Rectangle 34"/>
          <p:cNvSpPr/>
          <p:nvPr/>
        </p:nvSpPr>
        <p:spPr>
          <a:xfrm>
            <a:off x="2895600" y="1524000"/>
            <a:ext cx="2667000" cy="30480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Look at that plane fly.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2895600" y="2286000"/>
            <a:ext cx="2743200" cy="30480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The fly is bothering me.</a:t>
            </a: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37" name="Object 32"/>
          <p:cNvGraphicFramePr>
            <a:graphicFrameLocks noChangeAspect="1"/>
          </p:cNvGraphicFramePr>
          <p:nvPr/>
        </p:nvGraphicFramePr>
        <p:xfrm>
          <a:off x="457200" y="1143000"/>
          <a:ext cx="1108075" cy="1219200"/>
        </p:xfrm>
        <a:graphic>
          <a:graphicData uri="http://schemas.openxmlformats.org/presentationml/2006/ole">
            <p:oleObj spid="_x0000_s30722" name="Clip" r:id="rId3" imgW="1484640" imgH="1719720" progId="">
              <p:embed/>
            </p:oleObj>
          </a:graphicData>
        </a:graphic>
      </p:graphicFrame>
      <p:graphicFrame>
        <p:nvGraphicFramePr>
          <p:cNvPr id="38" name="Object 33"/>
          <p:cNvGraphicFramePr>
            <a:graphicFrameLocks noChangeAspect="1"/>
          </p:cNvGraphicFramePr>
          <p:nvPr/>
        </p:nvGraphicFramePr>
        <p:xfrm>
          <a:off x="609600" y="2286000"/>
          <a:ext cx="719138" cy="762000"/>
        </p:xfrm>
        <a:graphic>
          <a:graphicData uri="http://schemas.openxmlformats.org/presentationml/2006/ole">
            <p:oleObj spid="_x0000_s30723" name="Clip" r:id="rId4" imgW="515520" imgH="547560" progId="">
              <p:embed/>
            </p:oleObj>
          </a:graphicData>
        </a:graphic>
      </p:graphicFrame>
      <p:cxnSp>
        <p:nvCxnSpPr>
          <p:cNvPr id="39" name="Straight Arrow Connector 38"/>
          <p:cNvCxnSpPr>
            <a:stCxn id="34" idx="1"/>
          </p:cNvCxnSpPr>
          <p:nvPr/>
        </p:nvCxnSpPr>
        <p:spPr>
          <a:xfrm rot="10800000" flipV="1">
            <a:off x="5410200" y="1524000"/>
            <a:ext cx="114300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34" idx="1"/>
          </p:cNvCxnSpPr>
          <p:nvPr/>
        </p:nvCxnSpPr>
        <p:spPr>
          <a:xfrm rot="10800000" flipV="1">
            <a:off x="5486400" y="1524000"/>
            <a:ext cx="1066800" cy="838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  <p:bldP spid="13" grpId="0" animBg="1"/>
      <p:bldP spid="9" grpId="0" animBg="1"/>
      <p:bldP spid="14" grpId="0" animBg="1"/>
      <p:bldP spid="15" grpId="0" animBg="1"/>
      <p:bldP spid="21" grpId="0" animBg="1"/>
      <p:bldP spid="22" grpId="0" animBg="1"/>
      <p:bldP spid="34" grpId="0" animBg="1"/>
      <p:bldP spid="35" grpId="0" animBg="1"/>
      <p:bldP spid="36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Ambiguous Context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52400" y="3657600"/>
            <a:ext cx="8534400" cy="2438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4343400" y="4953000"/>
            <a:ext cx="4343400" cy="30480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 err="1" smtClean="0">
                <a:solidFill>
                  <a:schemeClr val="tx1"/>
                </a:solidFill>
              </a:rPr>
              <a:t>System.out.println</a:t>
            </a:r>
            <a:r>
              <a:rPr lang="en-US" dirty="0" smtClean="0">
                <a:solidFill>
                  <a:schemeClr val="tx1"/>
                </a:solidFill>
              </a:rPr>
              <a:t>(“</a:t>
            </a:r>
            <a:r>
              <a:rPr lang="en-US" dirty="0" err="1" smtClean="0">
                <a:solidFill>
                  <a:schemeClr val="tx1"/>
                </a:solidFill>
              </a:rPr>
              <a:t>setWeight</a:t>
            </a:r>
            <a:r>
              <a:rPr lang="en-US" dirty="0" smtClean="0">
                <a:solidFill>
                  <a:schemeClr val="tx1"/>
                </a:solidFill>
              </a:rPr>
              <a:t> called”);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343400" y="5410200"/>
            <a:ext cx="4343400" cy="30480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 err="1" smtClean="0">
                <a:solidFill>
                  <a:schemeClr val="tx1"/>
                </a:solidFill>
              </a:rPr>
              <a:t>System.out.println</a:t>
            </a:r>
            <a:r>
              <a:rPr lang="en-US" dirty="0" smtClean="0">
                <a:solidFill>
                  <a:schemeClr val="tx1"/>
                </a:solidFill>
              </a:rPr>
              <a:t>(</a:t>
            </a:r>
            <a:r>
              <a:rPr lang="en-US" dirty="0" err="1" smtClean="0">
                <a:solidFill>
                  <a:schemeClr val="tx1"/>
                </a:solidFill>
              </a:rPr>
              <a:t>newWeight</a:t>
            </a:r>
            <a:r>
              <a:rPr lang="en-US" dirty="0" smtClean="0">
                <a:solidFill>
                  <a:schemeClr val="tx1"/>
                </a:solidFill>
              </a:rPr>
              <a:t>);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8600" y="4953000"/>
            <a:ext cx="4114800" cy="30480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chemeClr val="tx1"/>
                </a:solidFill>
              </a:rPr>
              <a:t>public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b="1" dirty="0" smtClean="0">
                <a:solidFill>
                  <a:schemeClr val="tx1"/>
                </a:solidFill>
              </a:rPr>
              <a:t>void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println</a:t>
            </a:r>
            <a:r>
              <a:rPr lang="en-US" dirty="0" smtClean="0">
                <a:solidFill>
                  <a:schemeClr val="tx1"/>
                </a:solidFill>
              </a:rPr>
              <a:t>(String </a:t>
            </a:r>
            <a:r>
              <a:rPr lang="en-US" dirty="0" err="1" smtClean="0">
                <a:solidFill>
                  <a:schemeClr val="tx1"/>
                </a:solidFill>
              </a:rPr>
              <a:t>val</a:t>
            </a:r>
            <a:r>
              <a:rPr lang="en-US" dirty="0" smtClean="0">
                <a:solidFill>
                  <a:schemeClr val="tx1"/>
                </a:solidFill>
              </a:rPr>
              <a:t>) {…}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8600" y="5410200"/>
            <a:ext cx="4114800" cy="30480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chemeClr val="tx1"/>
                </a:solidFill>
              </a:rPr>
              <a:t>public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b="1" dirty="0" smtClean="0">
                <a:solidFill>
                  <a:schemeClr val="tx1"/>
                </a:solidFill>
              </a:rPr>
              <a:t>void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println</a:t>
            </a:r>
            <a:r>
              <a:rPr lang="en-US" dirty="0" smtClean="0">
                <a:solidFill>
                  <a:schemeClr val="tx1"/>
                </a:solidFill>
              </a:rPr>
              <a:t>(String </a:t>
            </a:r>
            <a:r>
              <a:rPr lang="en-US" dirty="0" err="1" smtClean="0">
                <a:solidFill>
                  <a:schemeClr val="tx1"/>
                </a:solidFill>
              </a:rPr>
              <a:t>val</a:t>
            </a:r>
            <a:r>
              <a:rPr lang="en-US" dirty="0" smtClean="0">
                <a:solidFill>
                  <a:schemeClr val="tx1"/>
                </a:solidFill>
              </a:rPr>
              <a:t>) {…}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2400" y="990600"/>
            <a:ext cx="8534400" cy="25908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0213" name="Object 37"/>
          <p:cNvGraphicFramePr>
            <a:graphicFrameLocks noChangeAspect="1"/>
          </p:cNvGraphicFramePr>
          <p:nvPr/>
        </p:nvGraphicFramePr>
        <p:xfrm>
          <a:off x="609600" y="1143000"/>
          <a:ext cx="1600200" cy="1072356"/>
        </p:xfrm>
        <a:graphic>
          <a:graphicData uri="http://schemas.openxmlformats.org/presentationml/2006/ole">
            <p:oleObj spid="_x0000_s31746" name="Document" r:id="rId3" imgW="3239280" imgH="2171880" progId="Word.Document.8">
              <p:embed/>
            </p:oleObj>
          </a:graphicData>
        </a:graphic>
      </p:graphicFrame>
      <p:graphicFrame>
        <p:nvGraphicFramePr>
          <p:cNvPr id="50214" name="Object 38"/>
          <p:cNvGraphicFramePr>
            <a:graphicFrameLocks noChangeAspect="1"/>
          </p:cNvGraphicFramePr>
          <p:nvPr/>
        </p:nvGraphicFramePr>
        <p:xfrm>
          <a:off x="584785" y="2286000"/>
          <a:ext cx="1625015" cy="1225815"/>
        </p:xfrm>
        <a:graphic>
          <a:graphicData uri="http://schemas.openxmlformats.org/presentationml/2006/ole">
            <p:oleObj spid="_x0000_s31747" r:id="rId4" imgW="2429640" imgH="1962000" progId="">
              <p:embed/>
            </p:oleObj>
          </a:graphicData>
        </a:graphic>
      </p:graphicFrame>
      <p:sp>
        <p:nvSpPr>
          <p:cNvPr id="11" name="Rectangle 10"/>
          <p:cNvSpPr/>
          <p:nvPr/>
        </p:nvSpPr>
        <p:spPr>
          <a:xfrm>
            <a:off x="3276600" y="1447800"/>
            <a:ext cx="3810000" cy="30480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Time flies like an arrow.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276600" y="2590800"/>
            <a:ext cx="3810000" cy="30480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Fruit flies like an orange.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28600" y="3733800"/>
            <a:ext cx="14478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Operation Definitions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828800" y="3733800"/>
            <a:ext cx="30480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Java cannot use context to disambiguate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152400" y="6172200"/>
            <a:ext cx="40386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Defining two versions of a method ?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4343400" y="6172200"/>
            <a:ext cx="40386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Why is overloading useful?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Printing Multiple Values on One Line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52400" y="3657600"/>
            <a:ext cx="8534400" cy="2438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209800" y="4114800"/>
            <a:ext cx="4343400" cy="30480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System.out.println</a:t>
            </a:r>
            <a:r>
              <a:rPr lang="en-US" dirty="0" smtClean="0">
                <a:solidFill>
                  <a:schemeClr val="tx1"/>
                </a:solidFill>
              </a:rPr>
              <a:t>(“</a:t>
            </a:r>
            <a:r>
              <a:rPr lang="en-US" dirty="0" err="1" smtClean="0">
                <a:solidFill>
                  <a:schemeClr val="tx1"/>
                </a:solidFill>
              </a:rPr>
              <a:t>setWeight</a:t>
            </a:r>
            <a:r>
              <a:rPr lang="en-US" dirty="0" smtClean="0">
                <a:solidFill>
                  <a:schemeClr val="tx1"/>
                </a:solidFill>
              </a:rPr>
              <a:t> called”);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09800" y="4495800"/>
            <a:ext cx="4343400" cy="30480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System.out.println</a:t>
            </a:r>
            <a:r>
              <a:rPr lang="en-US" dirty="0" smtClean="0">
                <a:solidFill>
                  <a:schemeClr val="tx1"/>
                </a:solidFill>
              </a:rPr>
              <a:t>(</a:t>
            </a:r>
            <a:r>
              <a:rPr lang="en-US" dirty="0" err="1" smtClean="0">
                <a:solidFill>
                  <a:schemeClr val="tx1"/>
                </a:solidFill>
              </a:rPr>
              <a:t>newWeight</a:t>
            </a:r>
            <a:r>
              <a:rPr lang="en-US" dirty="0" smtClean="0">
                <a:solidFill>
                  <a:schemeClr val="tx1"/>
                </a:solidFill>
              </a:rPr>
              <a:t>);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85800" y="5181600"/>
            <a:ext cx="7315200" cy="30480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System.out.println</a:t>
            </a:r>
            <a:r>
              <a:rPr lang="en-US" dirty="0" smtClean="0">
                <a:solidFill>
                  <a:schemeClr val="tx1"/>
                </a:solidFill>
              </a:rPr>
              <a:t>(“</a:t>
            </a:r>
            <a:r>
              <a:rPr lang="en-US" dirty="0" err="1" smtClean="0">
                <a:solidFill>
                  <a:schemeClr val="tx1"/>
                </a:solidFill>
              </a:rPr>
              <a:t>setWeight</a:t>
            </a:r>
            <a:r>
              <a:rPr lang="en-US" dirty="0" smtClean="0">
                <a:solidFill>
                  <a:schemeClr val="tx1"/>
                </a:solidFill>
              </a:rPr>
              <a:t> called” + </a:t>
            </a:r>
            <a:r>
              <a:rPr lang="en-US" dirty="0" err="1" smtClean="0">
                <a:solidFill>
                  <a:schemeClr val="tx1"/>
                </a:solidFill>
              </a:rPr>
              <a:t>newWeight</a:t>
            </a:r>
            <a:r>
              <a:rPr lang="en-US" dirty="0" smtClean="0">
                <a:solidFill>
                  <a:schemeClr val="tx1"/>
                </a:solidFill>
              </a:rPr>
              <a:t>);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581400" y="5562600"/>
            <a:ext cx="1828800" cy="30480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5  + 6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781800" y="3886200"/>
            <a:ext cx="1752600" cy="6096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Operator Overloading</a:t>
            </a:r>
            <a:endParaRPr lang="en-US" dirty="0"/>
          </a:p>
        </p:txBody>
      </p:sp>
      <p:cxnSp>
        <p:nvCxnSpPr>
          <p:cNvPr id="11" name="Straight Arrow Connector 10"/>
          <p:cNvCxnSpPr>
            <a:stCxn id="8" idx="2"/>
          </p:cNvCxnSpPr>
          <p:nvPr/>
        </p:nvCxnSpPr>
        <p:spPr>
          <a:xfrm rot="5400000">
            <a:off x="6305550" y="3905250"/>
            <a:ext cx="762000" cy="19431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8" idx="2"/>
          </p:cNvCxnSpPr>
          <p:nvPr/>
        </p:nvCxnSpPr>
        <p:spPr>
          <a:xfrm rot="5400000">
            <a:off x="5657850" y="3714750"/>
            <a:ext cx="1219200" cy="27813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1295400"/>
            <a:ext cx="4954280" cy="1848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10" grpId="0" animBg="1"/>
      <p:bldP spid="7" grpId="0" animBg="1"/>
      <p:bldP spid="8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Variable Declaration Errors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57200" y="1447800"/>
            <a:ext cx="4800600" cy="48006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spcBef>
                <a:spcPct val="0"/>
              </a:spcBef>
            </a:pPr>
            <a:r>
              <a:rPr lang="en-US" sz="1600" b="1" dirty="0" smtClean="0">
                <a:solidFill>
                  <a:schemeClr val="tx1"/>
                </a:solidFill>
              </a:rPr>
              <a:t>public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b="1" dirty="0" smtClean="0">
                <a:solidFill>
                  <a:schemeClr val="tx1"/>
                </a:solidFill>
              </a:rPr>
              <a:t>class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ABMISpreadsheet</a:t>
            </a:r>
            <a:r>
              <a:rPr lang="en-US" sz="1600" dirty="0" smtClean="0">
                <a:solidFill>
                  <a:schemeClr val="tx1"/>
                </a:solidFill>
              </a:rPr>
              <a:t> {</a:t>
            </a:r>
          </a:p>
          <a:p>
            <a:pPr>
              <a:spcBef>
                <a:spcPct val="0"/>
              </a:spcBef>
            </a:pPr>
            <a:r>
              <a:rPr lang="en-US" sz="1600" b="1" dirty="0" smtClean="0">
                <a:solidFill>
                  <a:schemeClr val="tx1"/>
                </a:solidFill>
              </a:rPr>
              <a:t>    double</a:t>
            </a:r>
            <a:r>
              <a:rPr lang="en-US" sz="1600" dirty="0" smtClean="0">
                <a:solidFill>
                  <a:schemeClr val="tx1"/>
                </a:solidFill>
              </a:rPr>
              <a:t> height;</a:t>
            </a:r>
          </a:p>
          <a:p>
            <a:pPr>
              <a:spcBef>
                <a:spcPct val="0"/>
              </a:spcBef>
            </a:pPr>
            <a:r>
              <a:rPr lang="en-US" sz="1600" b="1" dirty="0" smtClean="0">
                <a:solidFill>
                  <a:schemeClr val="tx1"/>
                </a:solidFill>
              </a:rPr>
              <a:t>    public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b="1" dirty="0" smtClean="0">
                <a:solidFill>
                  <a:schemeClr val="tx1"/>
                </a:solidFill>
              </a:rPr>
              <a:t>double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getHeight</a:t>
            </a:r>
            <a:r>
              <a:rPr lang="en-US" sz="1600" dirty="0" smtClean="0">
                <a:solidFill>
                  <a:schemeClr val="tx1"/>
                </a:solidFill>
              </a:rPr>
              <a:t>() {</a:t>
            </a:r>
          </a:p>
          <a:p>
            <a:pPr>
              <a:spcBef>
                <a:spcPct val="0"/>
              </a:spcBef>
            </a:pPr>
            <a:r>
              <a:rPr lang="en-US" sz="1600" dirty="0" smtClean="0">
                <a:solidFill>
                  <a:schemeClr val="tx1"/>
                </a:solidFill>
              </a:rPr>
              <a:t>        </a:t>
            </a:r>
            <a:r>
              <a:rPr lang="en-US" sz="1600" b="1" dirty="0" smtClean="0">
                <a:solidFill>
                  <a:schemeClr val="tx1"/>
                </a:solidFill>
              </a:rPr>
              <a:t>return</a:t>
            </a:r>
            <a:r>
              <a:rPr lang="en-US" sz="1600" dirty="0" smtClean="0">
                <a:solidFill>
                  <a:schemeClr val="tx1"/>
                </a:solidFill>
              </a:rPr>
              <a:t> height;</a:t>
            </a:r>
          </a:p>
          <a:p>
            <a:pPr>
              <a:spcBef>
                <a:spcPct val="0"/>
              </a:spcBef>
            </a:pPr>
            <a:r>
              <a:rPr lang="en-US" sz="1600" dirty="0" smtClean="0">
                <a:solidFill>
                  <a:schemeClr val="tx1"/>
                </a:solidFill>
              </a:rPr>
              <a:t>    }</a:t>
            </a:r>
          </a:p>
          <a:p>
            <a:pPr>
              <a:spcBef>
                <a:spcPct val="0"/>
              </a:spcBef>
            </a:pPr>
            <a:r>
              <a:rPr lang="en-US" sz="1600" dirty="0" smtClean="0">
                <a:solidFill>
                  <a:schemeClr val="tx1"/>
                </a:solidFill>
              </a:rPr>
              <a:t>    </a:t>
            </a:r>
            <a:r>
              <a:rPr lang="en-US" sz="1600" b="1" dirty="0" smtClean="0">
                <a:solidFill>
                  <a:schemeClr val="tx1"/>
                </a:solidFill>
              </a:rPr>
              <a:t>public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b="1" dirty="0" smtClean="0">
                <a:solidFill>
                  <a:schemeClr val="tx1"/>
                </a:solidFill>
              </a:rPr>
              <a:t>void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setHeight</a:t>
            </a:r>
            <a:r>
              <a:rPr lang="en-US" sz="1600" dirty="0" smtClean="0">
                <a:solidFill>
                  <a:schemeClr val="tx1"/>
                </a:solidFill>
              </a:rPr>
              <a:t>(</a:t>
            </a:r>
            <a:r>
              <a:rPr lang="en-US" sz="1600" b="1" dirty="0" smtClean="0">
                <a:solidFill>
                  <a:schemeClr val="tx1"/>
                </a:solidFill>
              </a:rPr>
              <a:t>double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newHeight</a:t>
            </a:r>
            <a:r>
              <a:rPr lang="en-US" sz="1600" dirty="0" smtClean="0">
                <a:solidFill>
                  <a:schemeClr val="tx1"/>
                </a:solidFill>
              </a:rPr>
              <a:t>) {</a:t>
            </a:r>
          </a:p>
          <a:p>
            <a:pPr>
              <a:spcBef>
                <a:spcPct val="0"/>
              </a:spcBef>
            </a:pPr>
            <a:r>
              <a:rPr lang="en-US" sz="1600" dirty="0" smtClean="0">
                <a:solidFill>
                  <a:schemeClr val="tx1"/>
                </a:solidFill>
              </a:rPr>
              <a:t>        height = </a:t>
            </a:r>
            <a:r>
              <a:rPr lang="en-US" sz="1600" dirty="0" err="1" smtClean="0">
                <a:solidFill>
                  <a:schemeClr val="tx1"/>
                </a:solidFill>
              </a:rPr>
              <a:t>newHeight</a:t>
            </a:r>
            <a:r>
              <a:rPr lang="en-US" sz="1600" dirty="0" smtClean="0">
                <a:solidFill>
                  <a:schemeClr val="tx1"/>
                </a:solidFill>
              </a:rPr>
              <a:t>;</a:t>
            </a:r>
          </a:p>
          <a:p>
            <a:pPr>
              <a:spcBef>
                <a:spcPct val="0"/>
              </a:spcBef>
            </a:pPr>
            <a:r>
              <a:rPr lang="en-US" sz="1600" dirty="0" smtClean="0">
                <a:solidFill>
                  <a:schemeClr val="tx1"/>
                </a:solidFill>
              </a:rPr>
              <a:t>    }</a:t>
            </a:r>
          </a:p>
          <a:p>
            <a:pPr>
              <a:spcBef>
                <a:spcPct val="0"/>
              </a:spcBef>
            </a:pPr>
            <a:r>
              <a:rPr lang="en-US" sz="1600" dirty="0" smtClean="0">
                <a:solidFill>
                  <a:schemeClr val="tx1"/>
                </a:solidFill>
              </a:rPr>
              <a:t>    </a:t>
            </a:r>
            <a:r>
              <a:rPr lang="en-US" sz="1600" b="1" dirty="0" smtClean="0">
                <a:solidFill>
                  <a:schemeClr val="tx1"/>
                </a:solidFill>
              </a:rPr>
              <a:t>double</a:t>
            </a:r>
            <a:r>
              <a:rPr lang="en-US" sz="1600" dirty="0" smtClean="0">
                <a:solidFill>
                  <a:schemeClr val="tx1"/>
                </a:solidFill>
              </a:rPr>
              <a:t> weight;</a:t>
            </a:r>
          </a:p>
          <a:p>
            <a:pPr>
              <a:spcBef>
                <a:spcPct val="0"/>
              </a:spcBef>
            </a:pPr>
            <a:r>
              <a:rPr lang="en-US" sz="1600" dirty="0" smtClean="0">
                <a:solidFill>
                  <a:schemeClr val="tx1"/>
                </a:solidFill>
              </a:rPr>
              <a:t>    </a:t>
            </a:r>
            <a:r>
              <a:rPr lang="en-US" sz="1600" b="1" dirty="0" smtClean="0">
                <a:solidFill>
                  <a:schemeClr val="tx1"/>
                </a:solidFill>
              </a:rPr>
              <a:t>public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b="1" dirty="0" smtClean="0">
                <a:solidFill>
                  <a:schemeClr val="tx1"/>
                </a:solidFill>
              </a:rPr>
              <a:t>double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getWeight</a:t>
            </a:r>
            <a:r>
              <a:rPr lang="en-US" sz="1600" dirty="0" smtClean="0">
                <a:solidFill>
                  <a:schemeClr val="tx1"/>
                </a:solidFill>
              </a:rPr>
              <a:t>() {</a:t>
            </a:r>
          </a:p>
          <a:p>
            <a:pPr>
              <a:spcBef>
                <a:spcPct val="0"/>
              </a:spcBef>
            </a:pPr>
            <a:r>
              <a:rPr lang="en-US" sz="1600" dirty="0" smtClean="0">
                <a:solidFill>
                  <a:schemeClr val="tx1"/>
                </a:solidFill>
              </a:rPr>
              <a:t>        </a:t>
            </a:r>
            <a:r>
              <a:rPr lang="en-US" sz="1600" b="1" dirty="0" smtClean="0">
                <a:solidFill>
                  <a:schemeClr val="tx1"/>
                </a:solidFill>
              </a:rPr>
              <a:t>return</a:t>
            </a:r>
            <a:r>
              <a:rPr lang="en-US" sz="1600" dirty="0" smtClean="0">
                <a:solidFill>
                  <a:schemeClr val="tx1"/>
                </a:solidFill>
              </a:rPr>
              <a:t> weight;</a:t>
            </a:r>
          </a:p>
          <a:p>
            <a:pPr>
              <a:spcBef>
                <a:spcPct val="0"/>
              </a:spcBef>
            </a:pPr>
            <a:r>
              <a:rPr lang="en-US" sz="1600" dirty="0" smtClean="0">
                <a:solidFill>
                  <a:schemeClr val="tx1"/>
                </a:solidFill>
              </a:rPr>
              <a:t>    }</a:t>
            </a:r>
          </a:p>
          <a:p>
            <a:pPr>
              <a:spcBef>
                <a:spcPct val="0"/>
              </a:spcBef>
            </a:pPr>
            <a:r>
              <a:rPr lang="en-US" sz="1600" dirty="0" smtClean="0">
                <a:solidFill>
                  <a:schemeClr val="tx1"/>
                </a:solidFill>
              </a:rPr>
              <a:t>    </a:t>
            </a:r>
            <a:r>
              <a:rPr lang="en-US" sz="1600" b="1" dirty="0" smtClean="0">
                <a:solidFill>
                  <a:schemeClr val="tx1"/>
                </a:solidFill>
              </a:rPr>
              <a:t>public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b="1" dirty="0" smtClean="0">
                <a:solidFill>
                  <a:schemeClr val="tx1"/>
                </a:solidFill>
              </a:rPr>
              <a:t>void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setWeight</a:t>
            </a:r>
            <a:r>
              <a:rPr lang="en-US" sz="1600" dirty="0" smtClean="0">
                <a:solidFill>
                  <a:schemeClr val="tx1"/>
                </a:solidFill>
              </a:rPr>
              <a:t>(</a:t>
            </a:r>
            <a:r>
              <a:rPr lang="en-US" sz="1600" b="1" dirty="0" smtClean="0">
                <a:solidFill>
                  <a:schemeClr val="tx1"/>
                </a:solidFill>
              </a:rPr>
              <a:t>double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newWeight</a:t>
            </a:r>
            <a:r>
              <a:rPr lang="en-US" sz="1600" dirty="0" smtClean="0">
                <a:solidFill>
                  <a:schemeClr val="tx1"/>
                </a:solidFill>
              </a:rPr>
              <a:t>) {</a:t>
            </a:r>
          </a:p>
          <a:p>
            <a:pPr>
              <a:spcBef>
                <a:spcPct val="0"/>
              </a:spcBef>
            </a:pPr>
            <a:r>
              <a:rPr lang="en-US" sz="1600" dirty="0" smtClean="0">
                <a:solidFill>
                  <a:schemeClr val="tx1"/>
                </a:solidFill>
              </a:rPr>
              <a:t>        weight = </a:t>
            </a:r>
            <a:r>
              <a:rPr lang="en-US" sz="1600" dirty="0" err="1" smtClean="0">
                <a:solidFill>
                  <a:schemeClr val="tx1"/>
                </a:solidFill>
              </a:rPr>
              <a:t>newWeight</a:t>
            </a:r>
            <a:r>
              <a:rPr lang="en-US" sz="1600" dirty="0" smtClean="0">
                <a:solidFill>
                  <a:schemeClr val="tx1"/>
                </a:solidFill>
              </a:rPr>
              <a:t>;</a:t>
            </a:r>
          </a:p>
          <a:p>
            <a:pPr>
              <a:spcBef>
                <a:spcPct val="0"/>
              </a:spcBef>
            </a:pPr>
            <a:r>
              <a:rPr lang="en-US" sz="1600" dirty="0" smtClean="0">
                <a:solidFill>
                  <a:schemeClr val="tx1"/>
                </a:solidFill>
              </a:rPr>
              <a:t>    }</a:t>
            </a:r>
          </a:p>
          <a:p>
            <a:pPr>
              <a:spcBef>
                <a:spcPct val="0"/>
              </a:spcBef>
            </a:pPr>
            <a:r>
              <a:rPr lang="en-US" sz="1600" dirty="0" smtClean="0">
                <a:solidFill>
                  <a:schemeClr val="tx1"/>
                </a:solidFill>
              </a:rPr>
              <a:t>    </a:t>
            </a:r>
            <a:r>
              <a:rPr lang="en-US" sz="1600" b="1" dirty="0" smtClean="0">
                <a:solidFill>
                  <a:schemeClr val="tx1"/>
                </a:solidFill>
              </a:rPr>
              <a:t>public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b="1" dirty="0" smtClean="0">
                <a:solidFill>
                  <a:schemeClr val="tx1"/>
                </a:solidFill>
              </a:rPr>
              <a:t>double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getBMI</a:t>
            </a:r>
            <a:r>
              <a:rPr lang="en-US" sz="1600" dirty="0" smtClean="0">
                <a:solidFill>
                  <a:schemeClr val="tx1"/>
                </a:solidFill>
              </a:rPr>
              <a:t>() {</a:t>
            </a:r>
          </a:p>
          <a:p>
            <a:pPr>
              <a:spcBef>
                <a:spcPct val="0"/>
              </a:spcBef>
            </a:pPr>
            <a:r>
              <a:rPr lang="en-US" sz="1600" dirty="0" smtClean="0">
                <a:solidFill>
                  <a:schemeClr val="tx1"/>
                </a:solidFill>
              </a:rPr>
              <a:t>        </a:t>
            </a:r>
            <a:r>
              <a:rPr lang="en-US" sz="1600" b="1" dirty="0" smtClean="0">
                <a:solidFill>
                  <a:schemeClr val="tx1"/>
                </a:solidFill>
              </a:rPr>
              <a:t>return</a:t>
            </a:r>
            <a:r>
              <a:rPr lang="en-US" sz="1600" dirty="0" smtClean="0">
                <a:solidFill>
                  <a:schemeClr val="tx1"/>
                </a:solidFill>
              </a:rPr>
              <a:t> weight/(height*height);</a:t>
            </a:r>
          </a:p>
          <a:p>
            <a:pPr>
              <a:spcBef>
                <a:spcPct val="0"/>
              </a:spcBef>
            </a:pPr>
            <a:r>
              <a:rPr lang="en-US" sz="1600" dirty="0" smtClean="0">
                <a:solidFill>
                  <a:schemeClr val="tx1"/>
                </a:solidFill>
              </a:rPr>
              <a:t>    }</a:t>
            </a:r>
          </a:p>
          <a:p>
            <a:pPr>
              <a:spcBef>
                <a:spcPct val="0"/>
              </a:spcBef>
            </a:pPr>
            <a:r>
              <a:rPr lang="en-US" sz="1600" dirty="0" smtClean="0">
                <a:solidFill>
                  <a:schemeClr val="tx1"/>
                </a:solidFill>
              </a:rPr>
              <a:t>}</a:t>
            </a:r>
            <a:endParaRPr lang="en-US" sz="1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Variable Declaration Errors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57200" y="1447800"/>
            <a:ext cx="4800600" cy="48006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spcBef>
                <a:spcPct val="0"/>
              </a:spcBef>
            </a:pPr>
            <a:r>
              <a:rPr lang="en-US" sz="1600" b="1" dirty="0" smtClean="0">
                <a:solidFill>
                  <a:schemeClr val="tx1"/>
                </a:solidFill>
              </a:rPr>
              <a:t>public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b="1" dirty="0" smtClean="0">
                <a:solidFill>
                  <a:schemeClr val="tx1"/>
                </a:solidFill>
              </a:rPr>
              <a:t>class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ABMISpreadsheet</a:t>
            </a:r>
            <a:r>
              <a:rPr lang="en-US" sz="1600" dirty="0" smtClean="0">
                <a:solidFill>
                  <a:schemeClr val="tx1"/>
                </a:solidFill>
              </a:rPr>
              <a:t> {</a:t>
            </a:r>
          </a:p>
          <a:p>
            <a:pPr>
              <a:spcBef>
                <a:spcPct val="0"/>
              </a:spcBef>
            </a:pPr>
            <a:r>
              <a:rPr lang="en-US" sz="1600" b="1" dirty="0" smtClean="0">
                <a:solidFill>
                  <a:schemeClr val="tx1"/>
                </a:solidFill>
              </a:rPr>
              <a:t>    </a:t>
            </a:r>
            <a:endParaRPr lang="en-US" sz="1600" dirty="0" smtClean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</a:pPr>
            <a:r>
              <a:rPr lang="en-US" sz="1600" b="1" dirty="0" smtClean="0">
                <a:solidFill>
                  <a:schemeClr val="tx1"/>
                </a:solidFill>
              </a:rPr>
              <a:t>    public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b="1" dirty="0" smtClean="0">
                <a:solidFill>
                  <a:schemeClr val="tx1"/>
                </a:solidFill>
              </a:rPr>
              <a:t>double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getHeight</a:t>
            </a:r>
            <a:r>
              <a:rPr lang="en-US" sz="1600" dirty="0" smtClean="0">
                <a:solidFill>
                  <a:schemeClr val="tx1"/>
                </a:solidFill>
              </a:rPr>
              <a:t>() {</a:t>
            </a:r>
          </a:p>
          <a:p>
            <a:pPr>
              <a:spcBef>
                <a:spcPct val="0"/>
              </a:spcBef>
            </a:pPr>
            <a:r>
              <a:rPr lang="en-US" sz="1600" dirty="0" smtClean="0">
                <a:solidFill>
                  <a:schemeClr val="tx1"/>
                </a:solidFill>
              </a:rPr>
              <a:t>        </a:t>
            </a:r>
            <a:r>
              <a:rPr lang="en-US" sz="1600" b="1" dirty="0" smtClean="0">
                <a:solidFill>
                  <a:schemeClr val="tx1"/>
                </a:solidFill>
              </a:rPr>
              <a:t>return</a:t>
            </a:r>
            <a:r>
              <a:rPr lang="en-US" sz="1600" dirty="0" smtClean="0">
                <a:solidFill>
                  <a:schemeClr val="tx1"/>
                </a:solidFill>
              </a:rPr>
              <a:t> height;</a:t>
            </a:r>
          </a:p>
          <a:p>
            <a:pPr>
              <a:spcBef>
                <a:spcPct val="0"/>
              </a:spcBef>
            </a:pPr>
            <a:r>
              <a:rPr lang="en-US" sz="1600" dirty="0" smtClean="0">
                <a:solidFill>
                  <a:schemeClr val="tx1"/>
                </a:solidFill>
              </a:rPr>
              <a:t>    }</a:t>
            </a:r>
          </a:p>
          <a:p>
            <a:pPr>
              <a:spcBef>
                <a:spcPct val="0"/>
              </a:spcBef>
            </a:pPr>
            <a:r>
              <a:rPr lang="en-US" sz="1600" dirty="0" smtClean="0">
                <a:solidFill>
                  <a:schemeClr val="tx1"/>
                </a:solidFill>
              </a:rPr>
              <a:t>    </a:t>
            </a:r>
            <a:r>
              <a:rPr lang="en-US" sz="1600" b="1" dirty="0" smtClean="0">
                <a:solidFill>
                  <a:schemeClr val="tx1"/>
                </a:solidFill>
              </a:rPr>
              <a:t>public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b="1" dirty="0" smtClean="0">
                <a:solidFill>
                  <a:schemeClr val="tx1"/>
                </a:solidFill>
              </a:rPr>
              <a:t>void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setHeight</a:t>
            </a:r>
            <a:r>
              <a:rPr lang="en-US" sz="1600" dirty="0" smtClean="0">
                <a:solidFill>
                  <a:schemeClr val="tx1"/>
                </a:solidFill>
              </a:rPr>
              <a:t>(</a:t>
            </a:r>
            <a:r>
              <a:rPr lang="en-US" sz="1600" b="1" dirty="0" smtClean="0">
                <a:solidFill>
                  <a:schemeClr val="tx1"/>
                </a:solidFill>
              </a:rPr>
              <a:t>double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newHeight</a:t>
            </a:r>
            <a:r>
              <a:rPr lang="en-US" sz="1600" dirty="0" smtClean="0">
                <a:solidFill>
                  <a:schemeClr val="tx1"/>
                </a:solidFill>
              </a:rPr>
              <a:t>) {</a:t>
            </a:r>
          </a:p>
          <a:p>
            <a:pPr>
              <a:spcBef>
                <a:spcPct val="0"/>
              </a:spcBef>
            </a:pPr>
            <a:r>
              <a:rPr lang="en-US" sz="1600" dirty="0" smtClean="0">
                <a:solidFill>
                  <a:schemeClr val="tx1"/>
                </a:solidFill>
              </a:rPr>
              <a:t>        height = </a:t>
            </a:r>
            <a:r>
              <a:rPr lang="en-US" sz="1600" dirty="0" err="1" smtClean="0">
                <a:solidFill>
                  <a:schemeClr val="tx1"/>
                </a:solidFill>
              </a:rPr>
              <a:t>newHeight</a:t>
            </a:r>
            <a:r>
              <a:rPr lang="en-US" sz="1600" dirty="0" smtClean="0">
                <a:solidFill>
                  <a:schemeClr val="tx1"/>
                </a:solidFill>
              </a:rPr>
              <a:t>;</a:t>
            </a:r>
          </a:p>
          <a:p>
            <a:pPr>
              <a:spcBef>
                <a:spcPct val="0"/>
              </a:spcBef>
            </a:pPr>
            <a:r>
              <a:rPr lang="en-US" sz="1600" dirty="0" smtClean="0">
                <a:solidFill>
                  <a:schemeClr val="tx1"/>
                </a:solidFill>
              </a:rPr>
              <a:t>    }</a:t>
            </a:r>
          </a:p>
          <a:p>
            <a:pPr>
              <a:spcBef>
                <a:spcPct val="0"/>
              </a:spcBef>
            </a:pPr>
            <a:r>
              <a:rPr lang="en-US" sz="1600" dirty="0" smtClean="0">
                <a:solidFill>
                  <a:schemeClr val="tx1"/>
                </a:solidFill>
              </a:rPr>
              <a:t>    </a:t>
            </a:r>
            <a:r>
              <a:rPr lang="en-US" sz="1600" b="1" dirty="0" smtClean="0">
                <a:solidFill>
                  <a:schemeClr val="tx1"/>
                </a:solidFill>
              </a:rPr>
              <a:t>double</a:t>
            </a:r>
            <a:r>
              <a:rPr lang="en-US" sz="1600" dirty="0" smtClean="0">
                <a:solidFill>
                  <a:schemeClr val="tx1"/>
                </a:solidFill>
              </a:rPr>
              <a:t> weight;</a:t>
            </a:r>
          </a:p>
          <a:p>
            <a:pPr>
              <a:spcBef>
                <a:spcPct val="0"/>
              </a:spcBef>
            </a:pPr>
            <a:r>
              <a:rPr lang="en-US" sz="1600" dirty="0" smtClean="0">
                <a:solidFill>
                  <a:schemeClr val="tx1"/>
                </a:solidFill>
              </a:rPr>
              <a:t>    </a:t>
            </a:r>
            <a:r>
              <a:rPr lang="en-US" sz="1600" b="1" dirty="0" smtClean="0">
                <a:solidFill>
                  <a:schemeClr val="tx1"/>
                </a:solidFill>
              </a:rPr>
              <a:t>public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b="1" dirty="0" smtClean="0">
                <a:solidFill>
                  <a:schemeClr val="tx1"/>
                </a:solidFill>
              </a:rPr>
              <a:t>double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getWeight</a:t>
            </a:r>
            <a:r>
              <a:rPr lang="en-US" sz="1600" dirty="0" smtClean="0">
                <a:solidFill>
                  <a:schemeClr val="tx1"/>
                </a:solidFill>
              </a:rPr>
              <a:t>() {</a:t>
            </a:r>
          </a:p>
          <a:p>
            <a:pPr>
              <a:spcBef>
                <a:spcPct val="0"/>
              </a:spcBef>
            </a:pPr>
            <a:r>
              <a:rPr lang="en-US" sz="1600" dirty="0" smtClean="0">
                <a:solidFill>
                  <a:schemeClr val="tx1"/>
                </a:solidFill>
              </a:rPr>
              <a:t>        </a:t>
            </a:r>
            <a:r>
              <a:rPr lang="en-US" sz="1600" b="1" dirty="0" smtClean="0">
                <a:solidFill>
                  <a:schemeClr val="tx1"/>
                </a:solidFill>
              </a:rPr>
              <a:t>return</a:t>
            </a:r>
            <a:r>
              <a:rPr lang="en-US" sz="1600" dirty="0" smtClean="0">
                <a:solidFill>
                  <a:schemeClr val="tx1"/>
                </a:solidFill>
              </a:rPr>
              <a:t> weight;</a:t>
            </a:r>
          </a:p>
          <a:p>
            <a:pPr>
              <a:spcBef>
                <a:spcPct val="0"/>
              </a:spcBef>
            </a:pPr>
            <a:r>
              <a:rPr lang="en-US" sz="1600" dirty="0" smtClean="0">
                <a:solidFill>
                  <a:schemeClr val="tx1"/>
                </a:solidFill>
              </a:rPr>
              <a:t>    }</a:t>
            </a:r>
          </a:p>
          <a:p>
            <a:pPr>
              <a:spcBef>
                <a:spcPct val="0"/>
              </a:spcBef>
            </a:pPr>
            <a:r>
              <a:rPr lang="en-US" sz="1600" dirty="0" smtClean="0">
                <a:solidFill>
                  <a:schemeClr val="tx1"/>
                </a:solidFill>
              </a:rPr>
              <a:t>    </a:t>
            </a:r>
            <a:r>
              <a:rPr lang="en-US" sz="1600" b="1" dirty="0" smtClean="0">
                <a:solidFill>
                  <a:schemeClr val="tx1"/>
                </a:solidFill>
              </a:rPr>
              <a:t>public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b="1" dirty="0" smtClean="0">
                <a:solidFill>
                  <a:schemeClr val="tx1"/>
                </a:solidFill>
              </a:rPr>
              <a:t>void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setWeight</a:t>
            </a:r>
            <a:r>
              <a:rPr lang="en-US" sz="1600" dirty="0" smtClean="0">
                <a:solidFill>
                  <a:schemeClr val="tx1"/>
                </a:solidFill>
              </a:rPr>
              <a:t>(</a:t>
            </a:r>
            <a:r>
              <a:rPr lang="en-US" sz="1600" b="1" dirty="0" smtClean="0">
                <a:solidFill>
                  <a:schemeClr val="tx1"/>
                </a:solidFill>
              </a:rPr>
              <a:t>double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newWeight</a:t>
            </a:r>
            <a:r>
              <a:rPr lang="en-US" sz="1600" dirty="0" smtClean="0">
                <a:solidFill>
                  <a:schemeClr val="tx1"/>
                </a:solidFill>
              </a:rPr>
              <a:t>) {</a:t>
            </a:r>
          </a:p>
          <a:p>
            <a:pPr>
              <a:spcBef>
                <a:spcPct val="0"/>
              </a:spcBef>
            </a:pPr>
            <a:r>
              <a:rPr lang="en-US" sz="1600" dirty="0" smtClean="0">
                <a:solidFill>
                  <a:schemeClr val="tx1"/>
                </a:solidFill>
              </a:rPr>
              <a:t>        weight = </a:t>
            </a:r>
            <a:r>
              <a:rPr lang="en-US" sz="1600" dirty="0" err="1" smtClean="0">
                <a:solidFill>
                  <a:schemeClr val="tx1"/>
                </a:solidFill>
              </a:rPr>
              <a:t>newWeight</a:t>
            </a:r>
            <a:r>
              <a:rPr lang="en-US" sz="1600" dirty="0" smtClean="0">
                <a:solidFill>
                  <a:schemeClr val="tx1"/>
                </a:solidFill>
              </a:rPr>
              <a:t>;</a:t>
            </a:r>
          </a:p>
          <a:p>
            <a:pPr>
              <a:spcBef>
                <a:spcPct val="0"/>
              </a:spcBef>
            </a:pPr>
            <a:r>
              <a:rPr lang="en-US" sz="1600" dirty="0" smtClean="0">
                <a:solidFill>
                  <a:schemeClr val="tx1"/>
                </a:solidFill>
              </a:rPr>
              <a:t>    }</a:t>
            </a:r>
          </a:p>
          <a:p>
            <a:pPr>
              <a:spcBef>
                <a:spcPct val="0"/>
              </a:spcBef>
            </a:pPr>
            <a:r>
              <a:rPr lang="en-US" sz="1600" dirty="0" smtClean="0">
                <a:solidFill>
                  <a:schemeClr val="tx1"/>
                </a:solidFill>
              </a:rPr>
              <a:t>    </a:t>
            </a:r>
            <a:r>
              <a:rPr lang="en-US" sz="1600" b="1" dirty="0" smtClean="0">
                <a:solidFill>
                  <a:schemeClr val="tx1"/>
                </a:solidFill>
              </a:rPr>
              <a:t>public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b="1" dirty="0" smtClean="0">
                <a:solidFill>
                  <a:schemeClr val="tx1"/>
                </a:solidFill>
              </a:rPr>
              <a:t>double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getBMI</a:t>
            </a:r>
            <a:r>
              <a:rPr lang="en-US" sz="1600" dirty="0" smtClean="0">
                <a:solidFill>
                  <a:schemeClr val="tx1"/>
                </a:solidFill>
              </a:rPr>
              <a:t>() {</a:t>
            </a:r>
          </a:p>
          <a:p>
            <a:pPr>
              <a:spcBef>
                <a:spcPct val="0"/>
              </a:spcBef>
            </a:pPr>
            <a:r>
              <a:rPr lang="en-US" sz="1600" dirty="0" smtClean="0">
                <a:solidFill>
                  <a:schemeClr val="tx1"/>
                </a:solidFill>
              </a:rPr>
              <a:t>        </a:t>
            </a:r>
            <a:r>
              <a:rPr lang="en-US" sz="1600" b="1" dirty="0" smtClean="0">
                <a:solidFill>
                  <a:schemeClr val="tx1"/>
                </a:solidFill>
              </a:rPr>
              <a:t>return</a:t>
            </a:r>
            <a:r>
              <a:rPr lang="en-US" sz="1600" dirty="0" smtClean="0">
                <a:solidFill>
                  <a:schemeClr val="tx1"/>
                </a:solidFill>
              </a:rPr>
              <a:t> weight/(height*height);</a:t>
            </a:r>
          </a:p>
          <a:p>
            <a:pPr>
              <a:spcBef>
                <a:spcPct val="0"/>
              </a:spcBef>
            </a:pPr>
            <a:r>
              <a:rPr lang="en-US" sz="1600" dirty="0" smtClean="0">
                <a:solidFill>
                  <a:schemeClr val="tx1"/>
                </a:solidFill>
              </a:rPr>
              <a:t>    }</a:t>
            </a:r>
          </a:p>
          <a:p>
            <a:pPr>
              <a:spcBef>
                <a:spcPct val="0"/>
              </a:spcBef>
            </a:pPr>
            <a:r>
              <a:rPr lang="en-US" sz="1600" dirty="0" smtClean="0">
                <a:solidFill>
                  <a:schemeClr val="tx1"/>
                </a:solidFill>
              </a:rPr>
              <a:t>}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19800" y="3048000"/>
            <a:ext cx="22098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Undefined variable</a:t>
            </a:r>
            <a:endParaRPr lang="en-US" dirty="0"/>
          </a:p>
        </p:txBody>
      </p:sp>
      <p:cxnSp>
        <p:nvCxnSpPr>
          <p:cNvPr id="7" name="Straight Arrow Connector 6"/>
          <p:cNvCxnSpPr>
            <a:stCxn id="5" idx="1"/>
          </p:cNvCxnSpPr>
          <p:nvPr/>
        </p:nvCxnSpPr>
        <p:spPr>
          <a:xfrm rot="10800000">
            <a:off x="2438400" y="2438400"/>
            <a:ext cx="3581400" cy="1066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stCxn id="5" idx="1"/>
          </p:cNvCxnSpPr>
          <p:nvPr/>
        </p:nvCxnSpPr>
        <p:spPr>
          <a:xfrm rot="10800000">
            <a:off x="1600200" y="3124200"/>
            <a:ext cx="4419600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5" idx="1"/>
          </p:cNvCxnSpPr>
          <p:nvPr/>
        </p:nvCxnSpPr>
        <p:spPr>
          <a:xfrm rot="10800000" flipV="1">
            <a:off x="3429000" y="3505200"/>
            <a:ext cx="2590800" cy="1905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Variable Declaration Errors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57200" y="1447800"/>
            <a:ext cx="4800600" cy="48006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spcBef>
                <a:spcPct val="0"/>
              </a:spcBef>
            </a:pPr>
            <a:r>
              <a:rPr lang="en-US" sz="1600" b="1" dirty="0" smtClean="0">
                <a:solidFill>
                  <a:schemeClr val="tx1"/>
                </a:solidFill>
              </a:rPr>
              <a:t>public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b="1" dirty="0" smtClean="0">
                <a:solidFill>
                  <a:schemeClr val="tx1"/>
                </a:solidFill>
              </a:rPr>
              <a:t>class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ABMISpreadsheet</a:t>
            </a:r>
            <a:r>
              <a:rPr lang="en-US" sz="1600" dirty="0" smtClean="0">
                <a:solidFill>
                  <a:schemeClr val="tx1"/>
                </a:solidFill>
              </a:rPr>
              <a:t> {</a:t>
            </a:r>
          </a:p>
          <a:p>
            <a:pPr>
              <a:spcBef>
                <a:spcPct val="0"/>
              </a:spcBef>
            </a:pPr>
            <a:r>
              <a:rPr lang="en-US" sz="1600" b="1" dirty="0" smtClean="0">
                <a:solidFill>
                  <a:schemeClr val="tx1"/>
                </a:solidFill>
              </a:rPr>
              <a:t>    double</a:t>
            </a:r>
            <a:r>
              <a:rPr lang="en-US" sz="1600" dirty="0" smtClean="0">
                <a:solidFill>
                  <a:schemeClr val="tx1"/>
                </a:solidFill>
              </a:rPr>
              <a:t> weight;</a:t>
            </a:r>
          </a:p>
          <a:p>
            <a:pPr>
              <a:spcBef>
                <a:spcPct val="0"/>
              </a:spcBef>
            </a:pPr>
            <a:r>
              <a:rPr lang="en-US" sz="1600" b="1" dirty="0" smtClean="0">
                <a:solidFill>
                  <a:schemeClr val="tx1"/>
                </a:solidFill>
              </a:rPr>
              <a:t>    public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b="1" dirty="0" smtClean="0">
                <a:solidFill>
                  <a:schemeClr val="tx1"/>
                </a:solidFill>
              </a:rPr>
              <a:t>double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getHeight</a:t>
            </a:r>
            <a:r>
              <a:rPr lang="en-US" sz="1600" dirty="0" smtClean="0">
                <a:solidFill>
                  <a:schemeClr val="tx1"/>
                </a:solidFill>
              </a:rPr>
              <a:t>() {</a:t>
            </a:r>
          </a:p>
          <a:p>
            <a:pPr>
              <a:spcBef>
                <a:spcPct val="0"/>
              </a:spcBef>
            </a:pPr>
            <a:r>
              <a:rPr lang="en-US" sz="1600" dirty="0" smtClean="0">
                <a:solidFill>
                  <a:schemeClr val="tx1"/>
                </a:solidFill>
              </a:rPr>
              <a:t>        </a:t>
            </a:r>
            <a:r>
              <a:rPr lang="en-US" sz="1600" b="1" dirty="0" smtClean="0">
                <a:solidFill>
                  <a:schemeClr val="tx1"/>
                </a:solidFill>
              </a:rPr>
              <a:t>return</a:t>
            </a:r>
            <a:r>
              <a:rPr lang="en-US" sz="1600" dirty="0" smtClean="0">
                <a:solidFill>
                  <a:schemeClr val="tx1"/>
                </a:solidFill>
              </a:rPr>
              <a:t> height;</a:t>
            </a:r>
          </a:p>
          <a:p>
            <a:pPr>
              <a:spcBef>
                <a:spcPct val="0"/>
              </a:spcBef>
            </a:pPr>
            <a:r>
              <a:rPr lang="en-US" sz="1600" dirty="0" smtClean="0">
                <a:solidFill>
                  <a:schemeClr val="tx1"/>
                </a:solidFill>
              </a:rPr>
              <a:t>    }</a:t>
            </a:r>
          </a:p>
          <a:p>
            <a:pPr>
              <a:spcBef>
                <a:spcPct val="0"/>
              </a:spcBef>
            </a:pPr>
            <a:r>
              <a:rPr lang="en-US" sz="1600" dirty="0" smtClean="0">
                <a:solidFill>
                  <a:schemeClr val="tx1"/>
                </a:solidFill>
              </a:rPr>
              <a:t>    </a:t>
            </a:r>
            <a:r>
              <a:rPr lang="en-US" sz="1600" b="1" dirty="0" smtClean="0">
                <a:solidFill>
                  <a:schemeClr val="tx1"/>
                </a:solidFill>
              </a:rPr>
              <a:t>public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b="1" dirty="0" smtClean="0">
                <a:solidFill>
                  <a:schemeClr val="tx1"/>
                </a:solidFill>
              </a:rPr>
              <a:t>void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setHeight</a:t>
            </a:r>
            <a:r>
              <a:rPr lang="en-US" sz="1600" dirty="0" smtClean="0">
                <a:solidFill>
                  <a:schemeClr val="tx1"/>
                </a:solidFill>
              </a:rPr>
              <a:t>(</a:t>
            </a:r>
            <a:r>
              <a:rPr lang="en-US" sz="1600" b="1" dirty="0" smtClean="0">
                <a:solidFill>
                  <a:schemeClr val="tx1"/>
                </a:solidFill>
              </a:rPr>
              <a:t>double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newHeight</a:t>
            </a:r>
            <a:r>
              <a:rPr lang="en-US" sz="1600" dirty="0" smtClean="0">
                <a:solidFill>
                  <a:schemeClr val="tx1"/>
                </a:solidFill>
              </a:rPr>
              <a:t>) {</a:t>
            </a:r>
          </a:p>
          <a:p>
            <a:pPr>
              <a:spcBef>
                <a:spcPct val="0"/>
              </a:spcBef>
            </a:pPr>
            <a:r>
              <a:rPr lang="en-US" sz="1600" dirty="0" smtClean="0">
                <a:solidFill>
                  <a:schemeClr val="tx1"/>
                </a:solidFill>
              </a:rPr>
              <a:t>        height = </a:t>
            </a:r>
            <a:r>
              <a:rPr lang="en-US" sz="1600" dirty="0" err="1" smtClean="0">
                <a:solidFill>
                  <a:schemeClr val="tx1"/>
                </a:solidFill>
              </a:rPr>
              <a:t>newHeight</a:t>
            </a:r>
            <a:r>
              <a:rPr lang="en-US" sz="1600" dirty="0" smtClean="0">
                <a:solidFill>
                  <a:schemeClr val="tx1"/>
                </a:solidFill>
              </a:rPr>
              <a:t>;</a:t>
            </a:r>
          </a:p>
          <a:p>
            <a:pPr>
              <a:spcBef>
                <a:spcPct val="0"/>
              </a:spcBef>
            </a:pPr>
            <a:r>
              <a:rPr lang="en-US" sz="1600" dirty="0" smtClean="0">
                <a:solidFill>
                  <a:schemeClr val="tx1"/>
                </a:solidFill>
              </a:rPr>
              <a:t>    }</a:t>
            </a:r>
          </a:p>
          <a:p>
            <a:pPr>
              <a:spcBef>
                <a:spcPct val="0"/>
              </a:spcBef>
            </a:pPr>
            <a:r>
              <a:rPr lang="en-US" sz="1600" dirty="0" smtClean="0">
                <a:solidFill>
                  <a:schemeClr val="tx1"/>
                </a:solidFill>
              </a:rPr>
              <a:t>    </a:t>
            </a:r>
            <a:r>
              <a:rPr lang="en-US" sz="1600" b="1" dirty="0" smtClean="0">
                <a:solidFill>
                  <a:schemeClr val="tx1"/>
                </a:solidFill>
              </a:rPr>
              <a:t>double</a:t>
            </a:r>
            <a:r>
              <a:rPr lang="en-US" sz="1600" dirty="0" smtClean="0">
                <a:solidFill>
                  <a:schemeClr val="tx1"/>
                </a:solidFill>
              </a:rPr>
              <a:t> weight;</a:t>
            </a:r>
          </a:p>
          <a:p>
            <a:pPr>
              <a:spcBef>
                <a:spcPct val="0"/>
              </a:spcBef>
            </a:pPr>
            <a:r>
              <a:rPr lang="en-US" sz="1600" dirty="0" smtClean="0">
                <a:solidFill>
                  <a:schemeClr val="tx1"/>
                </a:solidFill>
              </a:rPr>
              <a:t>    </a:t>
            </a:r>
            <a:r>
              <a:rPr lang="en-US" sz="1600" b="1" dirty="0" smtClean="0">
                <a:solidFill>
                  <a:schemeClr val="tx1"/>
                </a:solidFill>
              </a:rPr>
              <a:t>public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b="1" dirty="0" smtClean="0">
                <a:solidFill>
                  <a:schemeClr val="tx1"/>
                </a:solidFill>
              </a:rPr>
              <a:t>double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getWeight</a:t>
            </a:r>
            <a:r>
              <a:rPr lang="en-US" sz="1600" dirty="0" smtClean="0">
                <a:solidFill>
                  <a:schemeClr val="tx1"/>
                </a:solidFill>
              </a:rPr>
              <a:t>() {</a:t>
            </a:r>
          </a:p>
          <a:p>
            <a:pPr>
              <a:spcBef>
                <a:spcPct val="0"/>
              </a:spcBef>
            </a:pPr>
            <a:r>
              <a:rPr lang="en-US" sz="1600" dirty="0" smtClean="0">
                <a:solidFill>
                  <a:schemeClr val="tx1"/>
                </a:solidFill>
              </a:rPr>
              <a:t>        </a:t>
            </a:r>
            <a:r>
              <a:rPr lang="en-US" sz="1600" b="1" dirty="0" smtClean="0">
                <a:solidFill>
                  <a:schemeClr val="tx1"/>
                </a:solidFill>
              </a:rPr>
              <a:t>return</a:t>
            </a:r>
            <a:r>
              <a:rPr lang="en-US" sz="1600" dirty="0" smtClean="0">
                <a:solidFill>
                  <a:schemeClr val="tx1"/>
                </a:solidFill>
              </a:rPr>
              <a:t> weight;</a:t>
            </a:r>
          </a:p>
          <a:p>
            <a:pPr>
              <a:spcBef>
                <a:spcPct val="0"/>
              </a:spcBef>
            </a:pPr>
            <a:r>
              <a:rPr lang="en-US" sz="1600" dirty="0" smtClean="0">
                <a:solidFill>
                  <a:schemeClr val="tx1"/>
                </a:solidFill>
              </a:rPr>
              <a:t>    }</a:t>
            </a:r>
          </a:p>
          <a:p>
            <a:pPr>
              <a:spcBef>
                <a:spcPct val="0"/>
              </a:spcBef>
            </a:pPr>
            <a:r>
              <a:rPr lang="en-US" sz="1600" dirty="0" smtClean="0">
                <a:solidFill>
                  <a:schemeClr val="tx1"/>
                </a:solidFill>
              </a:rPr>
              <a:t>    </a:t>
            </a:r>
            <a:r>
              <a:rPr lang="en-US" sz="1600" b="1" dirty="0" smtClean="0">
                <a:solidFill>
                  <a:schemeClr val="tx1"/>
                </a:solidFill>
              </a:rPr>
              <a:t>public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b="1" dirty="0" smtClean="0">
                <a:solidFill>
                  <a:schemeClr val="tx1"/>
                </a:solidFill>
              </a:rPr>
              <a:t>void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setWeight</a:t>
            </a:r>
            <a:r>
              <a:rPr lang="en-US" sz="1600" dirty="0" smtClean="0">
                <a:solidFill>
                  <a:schemeClr val="tx1"/>
                </a:solidFill>
              </a:rPr>
              <a:t>(</a:t>
            </a:r>
            <a:r>
              <a:rPr lang="en-US" sz="1600" b="1" dirty="0" smtClean="0">
                <a:solidFill>
                  <a:schemeClr val="tx1"/>
                </a:solidFill>
              </a:rPr>
              <a:t>double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newWeight</a:t>
            </a:r>
            <a:r>
              <a:rPr lang="en-US" sz="1600" dirty="0" smtClean="0">
                <a:solidFill>
                  <a:schemeClr val="tx1"/>
                </a:solidFill>
              </a:rPr>
              <a:t>) {</a:t>
            </a:r>
          </a:p>
          <a:p>
            <a:pPr>
              <a:spcBef>
                <a:spcPct val="0"/>
              </a:spcBef>
            </a:pPr>
            <a:r>
              <a:rPr lang="en-US" sz="1600" dirty="0" smtClean="0">
                <a:solidFill>
                  <a:schemeClr val="tx1"/>
                </a:solidFill>
              </a:rPr>
              <a:t>        weight = </a:t>
            </a:r>
            <a:r>
              <a:rPr lang="en-US" sz="1600" dirty="0" err="1" smtClean="0">
                <a:solidFill>
                  <a:schemeClr val="tx1"/>
                </a:solidFill>
              </a:rPr>
              <a:t>newWeight</a:t>
            </a:r>
            <a:r>
              <a:rPr lang="en-US" sz="1600" dirty="0" smtClean="0">
                <a:solidFill>
                  <a:schemeClr val="tx1"/>
                </a:solidFill>
              </a:rPr>
              <a:t>;</a:t>
            </a:r>
          </a:p>
          <a:p>
            <a:pPr>
              <a:spcBef>
                <a:spcPct val="0"/>
              </a:spcBef>
            </a:pPr>
            <a:r>
              <a:rPr lang="en-US" sz="1600" dirty="0" smtClean="0">
                <a:solidFill>
                  <a:schemeClr val="tx1"/>
                </a:solidFill>
              </a:rPr>
              <a:t>    }</a:t>
            </a:r>
          </a:p>
          <a:p>
            <a:pPr>
              <a:spcBef>
                <a:spcPct val="0"/>
              </a:spcBef>
            </a:pPr>
            <a:r>
              <a:rPr lang="en-US" sz="1600" dirty="0" smtClean="0">
                <a:solidFill>
                  <a:schemeClr val="tx1"/>
                </a:solidFill>
              </a:rPr>
              <a:t>    </a:t>
            </a:r>
            <a:r>
              <a:rPr lang="en-US" sz="1600" b="1" dirty="0" smtClean="0">
                <a:solidFill>
                  <a:schemeClr val="tx1"/>
                </a:solidFill>
              </a:rPr>
              <a:t>public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b="1" dirty="0" smtClean="0">
                <a:solidFill>
                  <a:schemeClr val="tx1"/>
                </a:solidFill>
              </a:rPr>
              <a:t>double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getBMI</a:t>
            </a:r>
            <a:r>
              <a:rPr lang="en-US" sz="1600" dirty="0" smtClean="0">
                <a:solidFill>
                  <a:schemeClr val="tx1"/>
                </a:solidFill>
              </a:rPr>
              <a:t>() {</a:t>
            </a:r>
          </a:p>
          <a:p>
            <a:pPr>
              <a:spcBef>
                <a:spcPct val="0"/>
              </a:spcBef>
            </a:pPr>
            <a:r>
              <a:rPr lang="en-US" sz="1600" dirty="0" smtClean="0">
                <a:solidFill>
                  <a:schemeClr val="tx1"/>
                </a:solidFill>
              </a:rPr>
              <a:t>        </a:t>
            </a:r>
            <a:r>
              <a:rPr lang="en-US" sz="1600" b="1" dirty="0" smtClean="0">
                <a:solidFill>
                  <a:schemeClr val="tx1"/>
                </a:solidFill>
              </a:rPr>
              <a:t>return</a:t>
            </a:r>
            <a:r>
              <a:rPr lang="en-US" sz="1600" dirty="0" smtClean="0">
                <a:solidFill>
                  <a:schemeClr val="tx1"/>
                </a:solidFill>
              </a:rPr>
              <a:t> weight/(height*height);</a:t>
            </a:r>
          </a:p>
          <a:p>
            <a:pPr>
              <a:spcBef>
                <a:spcPct val="0"/>
              </a:spcBef>
            </a:pPr>
            <a:r>
              <a:rPr lang="en-US" sz="1600" dirty="0" smtClean="0">
                <a:solidFill>
                  <a:schemeClr val="tx1"/>
                </a:solidFill>
              </a:rPr>
              <a:t>    }</a:t>
            </a:r>
          </a:p>
          <a:p>
            <a:pPr>
              <a:spcBef>
                <a:spcPct val="0"/>
              </a:spcBef>
            </a:pPr>
            <a:r>
              <a:rPr lang="en-US" sz="1600" dirty="0" smtClean="0">
                <a:solidFill>
                  <a:schemeClr val="tx1"/>
                </a:solidFill>
              </a:rPr>
              <a:t>}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19800" y="3048000"/>
            <a:ext cx="22098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Multiply defined variable</a:t>
            </a:r>
            <a:endParaRPr lang="en-US" dirty="0"/>
          </a:p>
        </p:txBody>
      </p:sp>
      <p:cxnSp>
        <p:nvCxnSpPr>
          <p:cNvPr id="7" name="Straight Arrow Connector 6"/>
          <p:cNvCxnSpPr>
            <a:stCxn id="5" idx="1"/>
          </p:cNvCxnSpPr>
          <p:nvPr/>
        </p:nvCxnSpPr>
        <p:spPr>
          <a:xfrm rot="10800000">
            <a:off x="2286000" y="1905000"/>
            <a:ext cx="3733800" cy="1600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stCxn id="5" idx="1"/>
          </p:cNvCxnSpPr>
          <p:nvPr/>
        </p:nvCxnSpPr>
        <p:spPr>
          <a:xfrm rot="10800000" flipV="1">
            <a:off x="2286000" y="3505200"/>
            <a:ext cx="373380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Pure vs. Impure Functions</a:t>
            </a:r>
            <a:endParaRPr lang="en-US" dirty="0"/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381000" y="1219200"/>
            <a:ext cx="3733800" cy="33782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en-US" dirty="0" err="1"/>
              <a:t>ABMICalculator</a:t>
            </a:r>
            <a:r>
              <a:rPr lang="en-US" dirty="0"/>
              <a:t> Instance</a:t>
            </a:r>
          </a:p>
          <a:p>
            <a:pPr>
              <a:spcBef>
                <a:spcPct val="0"/>
              </a:spcBef>
            </a:pPr>
            <a:endParaRPr lang="en-US" dirty="0"/>
          </a:p>
          <a:p>
            <a:pPr>
              <a:spcBef>
                <a:spcPct val="0"/>
              </a:spcBef>
            </a:pPr>
            <a:endParaRPr lang="en-US" dirty="0"/>
          </a:p>
          <a:p>
            <a:pPr>
              <a:spcBef>
                <a:spcPct val="0"/>
              </a:spcBef>
            </a:pPr>
            <a:endParaRPr lang="en-US" dirty="0"/>
          </a:p>
          <a:p>
            <a:pPr>
              <a:spcBef>
                <a:spcPct val="0"/>
              </a:spcBef>
            </a:pPr>
            <a:endParaRPr lang="en-US" dirty="0"/>
          </a:p>
          <a:p>
            <a:pPr>
              <a:spcBef>
                <a:spcPct val="0"/>
              </a:spcBef>
            </a:pPr>
            <a:endParaRPr lang="en-US" dirty="0"/>
          </a:p>
          <a:p>
            <a:pPr>
              <a:spcBef>
                <a:spcPct val="0"/>
              </a:spcBef>
            </a:pPr>
            <a:endParaRPr lang="en-US" dirty="0"/>
          </a:p>
          <a:p>
            <a:pPr>
              <a:spcBef>
                <a:spcPct val="0"/>
              </a:spcBef>
            </a:pPr>
            <a:endParaRPr lang="en-US" dirty="0"/>
          </a:p>
          <a:p>
            <a:pPr>
              <a:spcBef>
                <a:spcPct val="0"/>
              </a:spcBef>
            </a:pPr>
            <a:endParaRPr lang="en-US" dirty="0"/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1752600" y="4038600"/>
            <a:ext cx="990600" cy="36933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en-US" dirty="0" smtClean="0"/>
              <a:t>weight</a:t>
            </a:r>
            <a:endParaRPr lang="en-US" dirty="0"/>
          </a:p>
        </p:txBody>
      </p:sp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2133600" y="2514600"/>
            <a:ext cx="1600200" cy="4572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en-US"/>
              <a:t>  Body</a:t>
            </a:r>
          </a:p>
        </p:txBody>
      </p:sp>
      <p:sp>
        <p:nvSpPr>
          <p:cNvPr id="8" name="Line 12"/>
          <p:cNvSpPr>
            <a:spLocks noChangeShapeType="1"/>
          </p:cNvSpPr>
          <p:nvPr/>
        </p:nvSpPr>
        <p:spPr bwMode="auto">
          <a:xfrm flipH="1">
            <a:off x="2286000" y="2971800"/>
            <a:ext cx="685800" cy="106680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9" name="Text Box 13"/>
          <p:cNvSpPr txBox="1">
            <a:spLocks noChangeArrowheads="1"/>
          </p:cNvSpPr>
          <p:nvPr/>
        </p:nvSpPr>
        <p:spPr bwMode="auto">
          <a:xfrm>
            <a:off x="2895600" y="3200400"/>
            <a:ext cx="129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en-US" dirty="0"/>
              <a:t> accesses</a:t>
            </a:r>
            <a:endParaRPr lang="en-US" sz="3200" dirty="0"/>
          </a:p>
        </p:txBody>
      </p:sp>
      <p:sp>
        <p:nvSpPr>
          <p:cNvPr id="10" name="Text Box 15"/>
          <p:cNvSpPr txBox="1">
            <a:spLocks noChangeArrowheads="1"/>
          </p:cNvSpPr>
          <p:nvPr/>
        </p:nvSpPr>
        <p:spPr bwMode="auto">
          <a:xfrm>
            <a:off x="4495800" y="1193800"/>
            <a:ext cx="3962400" cy="33782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en-US" dirty="0" err="1"/>
              <a:t>ABMISpreadsheet</a:t>
            </a:r>
            <a:r>
              <a:rPr lang="en-US" dirty="0"/>
              <a:t> Instance</a:t>
            </a:r>
          </a:p>
          <a:p>
            <a:pPr>
              <a:spcBef>
                <a:spcPct val="0"/>
              </a:spcBef>
            </a:pPr>
            <a:endParaRPr lang="en-US" dirty="0"/>
          </a:p>
          <a:p>
            <a:pPr>
              <a:spcBef>
                <a:spcPct val="0"/>
              </a:spcBef>
            </a:pPr>
            <a:endParaRPr lang="en-US" dirty="0"/>
          </a:p>
          <a:p>
            <a:pPr>
              <a:spcBef>
                <a:spcPct val="0"/>
              </a:spcBef>
            </a:pPr>
            <a:endParaRPr lang="en-US" dirty="0"/>
          </a:p>
          <a:p>
            <a:pPr>
              <a:spcBef>
                <a:spcPct val="0"/>
              </a:spcBef>
            </a:pPr>
            <a:endParaRPr lang="en-US" dirty="0"/>
          </a:p>
          <a:p>
            <a:pPr>
              <a:spcBef>
                <a:spcPct val="0"/>
              </a:spcBef>
            </a:pPr>
            <a:endParaRPr lang="en-US" dirty="0"/>
          </a:p>
          <a:p>
            <a:pPr>
              <a:spcBef>
                <a:spcPct val="0"/>
              </a:spcBef>
            </a:pPr>
            <a:endParaRPr lang="en-US" dirty="0"/>
          </a:p>
          <a:p>
            <a:pPr>
              <a:spcBef>
                <a:spcPct val="0"/>
              </a:spcBef>
            </a:pPr>
            <a:endParaRPr lang="en-US" dirty="0"/>
          </a:p>
          <a:p>
            <a:pPr>
              <a:spcBef>
                <a:spcPct val="0"/>
              </a:spcBef>
            </a:pPr>
            <a:endParaRPr lang="en-US" dirty="0"/>
          </a:p>
        </p:txBody>
      </p:sp>
      <p:sp>
        <p:nvSpPr>
          <p:cNvPr id="11" name="Text Box 16"/>
          <p:cNvSpPr txBox="1">
            <a:spLocks noChangeArrowheads="1"/>
          </p:cNvSpPr>
          <p:nvPr/>
        </p:nvSpPr>
        <p:spPr bwMode="auto">
          <a:xfrm>
            <a:off x="6324600" y="1879600"/>
            <a:ext cx="2057400" cy="203132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en-US" dirty="0" err="1" smtClean="0"/>
              <a:t>getWeight</a:t>
            </a:r>
            <a:endParaRPr lang="en-US" dirty="0"/>
          </a:p>
          <a:p>
            <a:pPr>
              <a:spcBef>
                <a:spcPct val="0"/>
              </a:spcBef>
            </a:pPr>
            <a:endParaRPr lang="en-US" dirty="0"/>
          </a:p>
          <a:p>
            <a:pPr>
              <a:spcBef>
                <a:spcPct val="0"/>
              </a:spcBef>
            </a:pPr>
            <a:endParaRPr lang="en-US" dirty="0"/>
          </a:p>
          <a:p>
            <a:pPr>
              <a:spcBef>
                <a:spcPct val="0"/>
              </a:spcBef>
            </a:pPr>
            <a:endParaRPr lang="en-US" dirty="0"/>
          </a:p>
          <a:p>
            <a:pPr>
              <a:spcBef>
                <a:spcPct val="0"/>
              </a:spcBef>
            </a:pPr>
            <a:endParaRPr lang="en-US" dirty="0"/>
          </a:p>
          <a:p>
            <a:pPr>
              <a:spcBef>
                <a:spcPct val="0"/>
              </a:spcBef>
            </a:pPr>
            <a:endParaRPr lang="en-US" dirty="0"/>
          </a:p>
          <a:p>
            <a:pPr>
              <a:spcBef>
                <a:spcPct val="0"/>
              </a:spcBef>
            </a:pPr>
            <a:endParaRPr lang="en-US" dirty="0"/>
          </a:p>
        </p:txBody>
      </p:sp>
      <p:sp>
        <p:nvSpPr>
          <p:cNvPr id="12" name="Text Box 18"/>
          <p:cNvSpPr txBox="1">
            <a:spLocks noChangeArrowheads="1"/>
          </p:cNvSpPr>
          <p:nvPr/>
        </p:nvSpPr>
        <p:spPr bwMode="auto">
          <a:xfrm>
            <a:off x="4648200" y="3479800"/>
            <a:ext cx="1600200" cy="36933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en-US" dirty="0" smtClean="0"/>
              <a:t>weight</a:t>
            </a:r>
            <a:endParaRPr lang="en-US" dirty="0"/>
          </a:p>
        </p:txBody>
      </p:sp>
      <p:sp>
        <p:nvSpPr>
          <p:cNvPr id="13" name="Text Box 20"/>
          <p:cNvSpPr txBox="1">
            <a:spLocks noChangeArrowheads="1"/>
          </p:cNvSpPr>
          <p:nvPr/>
        </p:nvSpPr>
        <p:spPr bwMode="auto">
          <a:xfrm>
            <a:off x="6477000" y="2489200"/>
            <a:ext cx="1600200" cy="4572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en-US"/>
              <a:t>  Body</a:t>
            </a:r>
          </a:p>
        </p:txBody>
      </p:sp>
      <p:sp>
        <p:nvSpPr>
          <p:cNvPr id="14" name="Line 21"/>
          <p:cNvSpPr>
            <a:spLocks noChangeShapeType="1"/>
          </p:cNvSpPr>
          <p:nvPr/>
        </p:nvSpPr>
        <p:spPr bwMode="auto">
          <a:xfrm flipH="1">
            <a:off x="5410200" y="2946400"/>
            <a:ext cx="1905000" cy="53340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15" name="Text Box 22"/>
          <p:cNvSpPr txBox="1">
            <a:spLocks noChangeArrowheads="1"/>
          </p:cNvSpPr>
          <p:nvPr/>
        </p:nvSpPr>
        <p:spPr bwMode="auto">
          <a:xfrm>
            <a:off x="4800600" y="2565400"/>
            <a:ext cx="129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en-US" dirty="0"/>
              <a:t> accesses</a:t>
            </a:r>
            <a:endParaRPr lang="en-US" sz="3200" dirty="0"/>
          </a:p>
        </p:txBody>
      </p:sp>
      <p:sp>
        <p:nvSpPr>
          <p:cNvPr id="16" name="Text Box 9"/>
          <p:cNvSpPr txBox="1">
            <a:spLocks noChangeArrowheads="1"/>
          </p:cNvSpPr>
          <p:nvPr/>
        </p:nvSpPr>
        <p:spPr bwMode="auto">
          <a:xfrm>
            <a:off x="2895600" y="4038600"/>
            <a:ext cx="990600" cy="36933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en-US" dirty="0" smtClean="0"/>
              <a:t>height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1676400" y="1828800"/>
            <a:ext cx="2286000" cy="2667000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 Box 13"/>
          <p:cNvSpPr txBox="1">
            <a:spLocks noChangeArrowheads="1"/>
          </p:cNvSpPr>
          <p:nvPr/>
        </p:nvSpPr>
        <p:spPr bwMode="auto">
          <a:xfrm>
            <a:off x="1600200" y="1828800"/>
            <a:ext cx="1676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en-US" dirty="0"/>
              <a:t> </a:t>
            </a:r>
            <a:r>
              <a:rPr lang="en-US" dirty="0" err="1" smtClean="0"/>
              <a:t>calculateBMI</a:t>
            </a:r>
            <a:endParaRPr lang="en-US" sz="3200" dirty="0"/>
          </a:p>
        </p:txBody>
      </p:sp>
      <p:sp>
        <p:nvSpPr>
          <p:cNvPr id="19" name="Text Box 23"/>
          <p:cNvSpPr txBox="1">
            <a:spLocks noChangeArrowheads="1"/>
          </p:cNvSpPr>
          <p:nvPr/>
        </p:nvSpPr>
        <p:spPr bwMode="auto">
          <a:xfrm>
            <a:off x="387350" y="5029200"/>
            <a:ext cx="279916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2000" dirty="0" err="1"/>
              <a:t>calculateBMI</a:t>
            </a:r>
            <a:r>
              <a:rPr lang="en-US" sz="2000" dirty="0"/>
              <a:t>(77,1.77)</a:t>
            </a:r>
          </a:p>
        </p:txBody>
      </p:sp>
      <p:sp>
        <p:nvSpPr>
          <p:cNvPr id="20" name="Text Box 25"/>
          <p:cNvSpPr txBox="1">
            <a:spLocks noChangeArrowheads="1"/>
          </p:cNvSpPr>
          <p:nvPr/>
        </p:nvSpPr>
        <p:spPr bwMode="auto">
          <a:xfrm>
            <a:off x="387350" y="6019800"/>
            <a:ext cx="279916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2000" dirty="0" err="1"/>
              <a:t>calculateBMI</a:t>
            </a:r>
            <a:r>
              <a:rPr lang="en-US" sz="2000" dirty="0"/>
              <a:t>(77,1.77)</a:t>
            </a:r>
          </a:p>
        </p:txBody>
      </p:sp>
      <p:sp>
        <p:nvSpPr>
          <p:cNvPr id="21" name="Text Box 26"/>
          <p:cNvSpPr txBox="1">
            <a:spLocks noChangeArrowheads="1"/>
          </p:cNvSpPr>
          <p:nvPr/>
        </p:nvSpPr>
        <p:spPr bwMode="auto">
          <a:xfrm>
            <a:off x="3124200" y="6019800"/>
            <a:ext cx="82586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2000"/>
              <a:t>24.57</a:t>
            </a:r>
          </a:p>
        </p:txBody>
      </p:sp>
      <p:sp>
        <p:nvSpPr>
          <p:cNvPr id="22" name="Text Box 27"/>
          <p:cNvSpPr txBox="1">
            <a:spLocks noChangeArrowheads="1"/>
          </p:cNvSpPr>
          <p:nvPr/>
        </p:nvSpPr>
        <p:spPr bwMode="auto">
          <a:xfrm>
            <a:off x="3124200" y="5029200"/>
            <a:ext cx="82586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2000"/>
              <a:t>24.57</a:t>
            </a:r>
          </a:p>
        </p:txBody>
      </p:sp>
      <p:sp>
        <p:nvSpPr>
          <p:cNvPr id="23" name="Text Box 36"/>
          <p:cNvSpPr txBox="1">
            <a:spLocks noChangeArrowheads="1"/>
          </p:cNvSpPr>
          <p:nvPr/>
        </p:nvSpPr>
        <p:spPr bwMode="auto">
          <a:xfrm>
            <a:off x="463550" y="5562600"/>
            <a:ext cx="39626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2000"/>
              <a:t>...</a:t>
            </a:r>
          </a:p>
        </p:txBody>
      </p:sp>
      <p:sp>
        <p:nvSpPr>
          <p:cNvPr id="24" name="Text Box 28"/>
          <p:cNvSpPr txBox="1">
            <a:spLocks noChangeArrowheads="1"/>
          </p:cNvSpPr>
          <p:nvPr/>
        </p:nvSpPr>
        <p:spPr bwMode="auto">
          <a:xfrm>
            <a:off x="5334000" y="5089525"/>
            <a:ext cx="157447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2000"/>
              <a:t>getWeight()</a:t>
            </a:r>
          </a:p>
        </p:txBody>
      </p:sp>
      <p:sp>
        <p:nvSpPr>
          <p:cNvPr id="25" name="Text Box 29"/>
          <p:cNvSpPr txBox="1">
            <a:spLocks noChangeArrowheads="1"/>
          </p:cNvSpPr>
          <p:nvPr/>
        </p:nvSpPr>
        <p:spPr bwMode="auto">
          <a:xfrm>
            <a:off x="5334000" y="6156325"/>
            <a:ext cx="157447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2000"/>
              <a:t>getWeight()</a:t>
            </a:r>
          </a:p>
        </p:txBody>
      </p:sp>
      <p:sp>
        <p:nvSpPr>
          <p:cNvPr id="26" name="Text Box 32"/>
          <p:cNvSpPr txBox="1">
            <a:spLocks noChangeArrowheads="1"/>
          </p:cNvSpPr>
          <p:nvPr/>
        </p:nvSpPr>
        <p:spPr bwMode="auto">
          <a:xfrm>
            <a:off x="5334000" y="4708525"/>
            <a:ext cx="1840568" cy="4001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2000"/>
              <a:t>setWeight(77)</a:t>
            </a:r>
          </a:p>
        </p:txBody>
      </p:sp>
      <p:sp>
        <p:nvSpPr>
          <p:cNvPr id="27" name="Text Box 33"/>
          <p:cNvSpPr txBox="1">
            <a:spLocks noChangeArrowheads="1"/>
          </p:cNvSpPr>
          <p:nvPr/>
        </p:nvSpPr>
        <p:spPr bwMode="auto">
          <a:xfrm>
            <a:off x="7620000" y="5089525"/>
            <a:ext cx="47000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2000"/>
              <a:t>77</a:t>
            </a:r>
          </a:p>
        </p:txBody>
      </p:sp>
      <p:sp>
        <p:nvSpPr>
          <p:cNvPr id="28" name="Text Box 34"/>
          <p:cNvSpPr txBox="1">
            <a:spLocks noChangeArrowheads="1"/>
          </p:cNvSpPr>
          <p:nvPr/>
        </p:nvSpPr>
        <p:spPr bwMode="auto">
          <a:xfrm>
            <a:off x="7620000" y="6156325"/>
            <a:ext cx="47000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2000"/>
              <a:t>71</a:t>
            </a:r>
          </a:p>
        </p:txBody>
      </p:sp>
      <p:sp>
        <p:nvSpPr>
          <p:cNvPr id="29" name="Text Box 38"/>
          <p:cNvSpPr txBox="1">
            <a:spLocks noChangeArrowheads="1"/>
          </p:cNvSpPr>
          <p:nvPr/>
        </p:nvSpPr>
        <p:spPr bwMode="auto">
          <a:xfrm>
            <a:off x="5410200" y="5546725"/>
            <a:ext cx="39626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2000"/>
              <a:t>...</a:t>
            </a:r>
          </a:p>
        </p:txBody>
      </p:sp>
      <p:sp>
        <p:nvSpPr>
          <p:cNvPr id="30" name="Text Box 30"/>
          <p:cNvSpPr txBox="1">
            <a:spLocks noChangeArrowheads="1"/>
          </p:cNvSpPr>
          <p:nvPr/>
        </p:nvSpPr>
        <p:spPr bwMode="auto">
          <a:xfrm>
            <a:off x="5334000" y="5546725"/>
            <a:ext cx="1840568" cy="4001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2000"/>
              <a:t>setWeight(71)</a:t>
            </a:r>
          </a:p>
        </p:txBody>
      </p:sp>
      <p:sp>
        <p:nvSpPr>
          <p:cNvPr id="31" name="Line 12"/>
          <p:cNvSpPr>
            <a:spLocks noChangeShapeType="1"/>
          </p:cNvSpPr>
          <p:nvPr/>
        </p:nvSpPr>
        <p:spPr bwMode="auto">
          <a:xfrm>
            <a:off x="2971800" y="2971800"/>
            <a:ext cx="457200" cy="106680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9" grpId="0"/>
      <p:bldP spid="10" grpId="0" animBg="1"/>
      <p:bldP spid="11" grpId="0" animBg="1"/>
      <p:bldP spid="12" grpId="0" animBg="1"/>
      <p:bldP spid="13" grpId="0" animBg="1"/>
      <p:bldP spid="14" grpId="0" animBg="1"/>
      <p:bldP spid="15" grpId="0"/>
      <p:bldP spid="16" grpId="0" animBg="1"/>
      <p:bldP spid="17" grpId="0" animBg="1"/>
      <p:bldP spid="18" grpId="0"/>
      <p:bldP spid="19" grpId="0" autoUpdateAnimBg="0"/>
      <p:bldP spid="20" grpId="0" autoUpdateAnimBg="0"/>
      <p:bldP spid="21" grpId="0" autoUpdateAnimBg="0"/>
      <p:bldP spid="22" grpId="0" autoUpdateAnimBg="0"/>
      <p:bldP spid="23" grpId="0" autoUpdateAnimBg="0"/>
      <p:bldP spid="24" grpId="0" autoUpdateAnimBg="0"/>
      <p:bldP spid="25" grpId="0" autoUpdateAnimBg="0"/>
      <p:bldP spid="26" grpId="0" animBg="1" autoUpdateAnimBg="0"/>
      <p:bldP spid="27" grpId="0" autoUpdateAnimBg="0"/>
      <p:bldP spid="28" grpId="0" autoUpdateAnimBg="0"/>
      <p:bldP spid="29" grpId="0" autoUpdateAnimBg="0"/>
      <p:bldP spid="30" grpId="0" animBg="1" autoUpdateAnimBg="0"/>
      <p:bldP spid="3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533400" y="4419600"/>
            <a:ext cx="3733800" cy="9906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Caculate</a:t>
            </a:r>
            <a:r>
              <a:rPr lang="en-US" dirty="0" smtClean="0"/>
              <a:t> two BMIs using one instance of </a:t>
            </a:r>
            <a:r>
              <a:rPr lang="en-US" dirty="0" err="1" smtClean="0"/>
              <a:t>ABMISpreadsheet</a:t>
            </a:r>
            <a:r>
              <a:rPr lang="en-US" dirty="0" smtClean="0"/>
              <a:t> and changing only the weight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BMI Spreadsheet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648200" y="4419600"/>
            <a:ext cx="3657600" cy="9906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State: Data remembered by an object between computations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676400"/>
            <a:ext cx="3733799" cy="1918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1" y="1676400"/>
            <a:ext cx="3733799" cy="1918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9" name="Straight Arrow Connector 8"/>
          <p:cNvCxnSpPr>
            <a:stCxn id="4" idx="0"/>
          </p:cNvCxnSpPr>
          <p:nvPr/>
        </p:nvCxnSpPr>
        <p:spPr>
          <a:xfrm rot="16200000" flipV="1">
            <a:off x="3733800" y="1676400"/>
            <a:ext cx="1295400" cy="41910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4" idx="0"/>
          </p:cNvCxnSpPr>
          <p:nvPr/>
        </p:nvCxnSpPr>
        <p:spPr>
          <a:xfrm rot="16200000" flipV="1">
            <a:off x="5638800" y="3581400"/>
            <a:ext cx="1295400" cy="3810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4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State-less </a:t>
            </a:r>
            <a:r>
              <a:rPr lang="en-US" dirty="0" err="1" smtClean="0"/>
              <a:t>ObjectEditor</a:t>
            </a:r>
            <a:endParaRPr lang="en-US" dirty="0"/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2133600"/>
            <a:ext cx="3448050" cy="261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State-full </a:t>
            </a:r>
            <a:r>
              <a:rPr lang="en-US" dirty="0" err="1" smtClean="0"/>
              <a:t>ObjectEditor</a:t>
            </a:r>
            <a:endParaRPr lang="en-US" dirty="0"/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2119313"/>
            <a:ext cx="3448050" cy="261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State-full </a:t>
            </a:r>
            <a:r>
              <a:rPr lang="en-US" dirty="0" err="1" smtClean="0"/>
              <a:t>ObjectEditor</a:t>
            </a:r>
            <a:endParaRPr lang="en-US" dirty="0"/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2133600"/>
            <a:ext cx="3448050" cy="261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710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133600"/>
            <a:ext cx="3448050" cy="261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State-full </a:t>
            </a:r>
            <a:r>
              <a:rPr lang="en-US" dirty="0" err="1" smtClean="0"/>
              <a:t>ObjectEditor</a:t>
            </a:r>
            <a:endParaRPr lang="en-US" dirty="0"/>
          </a:p>
        </p:txBody>
      </p:sp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2119313"/>
            <a:ext cx="3448050" cy="261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813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133600"/>
            <a:ext cx="3448050" cy="260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Getting all Classes in Current Directory</a:t>
            </a:r>
            <a:endParaRPr lang="en-US" dirty="0"/>
          </a:p>
        </p:txBody>
      </p:sp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2119313"/>
            <a:ext cx="3448050" cy="261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Inconsistent BMI State</a:t>
            </a:r>
            <a:endParaRPr lang="en-US" dirty="0"/>
          </a:p>
        </p:txBody>
      </p:sp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2124075"/>
            <a:ext cx="3448050" cy="260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3"/>
          <p:cNvSpPr/>
          <p:nvPr/>
        </p:nvSpPr>
        <p:spPr>
          <a:xfrm>
            <a:off x="838200" y="1447800"/>
            <a:ext cx="7391400" cy="381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(new </a:t>
            </a:r>
            <a:r>
              <a:rPr lang="en-US" dirty="0" err="1" smtClean="0"/>
              <a:t>ABMISpreadsheet</a:t>
            </a:r>
            <a:r>
              <a:rPr lang="en-US" dirty="0" smtClean="0"/>
              <a:t>());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Fixing Inconsistent BMI State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838200" y="1066800"/>
            <a:ext cx="7391400" cy="9906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 err="1" smtClean="0"/>
              <a:t>ABMISpreadsheet</a:t>
            </a:r>
            <a:r>
              <a:rPr lang="en-US" dirty="0" smtClean="0"/>
              <a:t> </a:t>
            </a:r>
            <a:r>
              <a:rPr lang="en-US" dirty="0" err="1" smtClean="0"/>
              <a:t>aBMISpreadsheet</a:t>
            </a:r>
            <a:r>
              <a:rPr lang="en-US" dirty="0" smtClean="0"/>
              <a:t> = new </a:t>
            </a:r>
            <a:r>
              <a:rPr lang="en-US" dirty="0" err="1" smtClean="0"/>
              <a:t>ABMISpreadsheet</a:t>
            </a:r>
            <a:r>
              <a:rPr lang="en-US" dirty="0" smtClean="0"/>
              <a:t>();</a:t>
            </a:r>
          </a:p>
          <a:p>
            <a:r>
              <a:rPr lang="en-US" dirty="0" err="1" smtClean="0"/>
              <a:t>aBMISpreadsheet.setHeight</a:t>
            </a:r>
            <a:r>
              <a:rPr lang="en-US" dirty="0" smtClean="0"/>
              <a:t>(1.77);</a:t>
            </a:r>
          </a:p>
          <a:p>
            <a:r>
              <a:rPr lang="en-US" dirty="0" err="1" smtClean="0"/>
              <a:t>aBMISpreadsheet.setWeight</a:t>
            </a:r>
            <a:r>
              <a:rPr lang="en-US" dirty="0" smtClean="0"/>
              <a:t>(75.0);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2133600"/>
            <a:ext cx="34290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Consistent BMI State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838200" y="1066800"/>
            <a:ext cx="7391400" cy="9906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 err="1" smtClean="0"/>
              <a:t>ABMISpreadsheet</a:t>
            </a:r>
            <a:r>
              <a:rPr lang="en-US" dirty="0" smtClean="0"/>
              <a:t> </a:t>
            </a:r>
            <a:r>
              <a:rPr lang="en-US" dirty="0" err="1" smtClean="0"/>
              <a:t>aBMISpreadsheet</a:t>
            </a:r>
            <a:r>
              <a:rPr lang="en-US" dirty="0" smtClean="0"/>
              <a:t> = new </a:t>
            </a:r>
            <a:r>
              <a:rPr lang="en-US" dirty="0" err="1" smtClean="0"/>
              <a:t>ABMISpreadsheet</a:t>
            </a:r>
            <a:r>
              <a:rPr lang="en-US" dirty="0" smtClean="0"/>
              <a:t>(</a:t>
            </a:r>
          </a:p>
          <a:p>
            <a:r>
              <a:rPr lang="en-US" dirty="0" smtClean="0"/>
              <a:t>                                                                               1.77, 75.0);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2133600"/>
            <a:ext cx="34290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Constructor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57200" y="990600"/>
            <a:ext cx="5791200" cy="5715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spcBef>
                <a:spcPct val="0"/>
              </a:spcBef>
            </a:pPr>
            <a:r>
              <a:rPr lang="en-US" sz="1500" b="1" dirty="0" smtClean="0">
                <a:solidFill>
                  <a:schemeClr val="tx1"/>
                </a:solidFill>
              </a:rPr>
              <a:t>public</a:t>
            </a:r>
            <a:r>
              <a:rPr lang="en-US" sz="1500" dirty="0" smtClean="0">
                <a:solidFill>
                  <a:schemeClr val="tx1"/>
                </a:solidFill>
              </a:rPr>
              <a:t> </a:t>
            </a:r>
            <a:r>
              <a:rPr lang="en-US" sz="1500" b="1" dirty="0" smtClean="0">
                <a:solidFill>
                  <a:schemeClr val="tx1"/>
                </a:solidFill>
              </a:rPr>
              <a:t>class</a:t>
            </a:r>
            <a:r>
              <a:rPr lang="en-US" sz="1500" dirty="0" smtClean="0">
                <a:solidFill>
                  <a:schemeClr val="tx1"/>
                </a:solidFill>
              </a:rPr>
              <a:t> </a:t>
            </a:r>
            <a:r>
              <a:rPr lang="en-US" sz="1500" dirty="0" err="1" smtClean="0">
                <a:solidFill>
                  <a:schemeClr val="tx1"/>
                </a:solidFill>
              </a:rPr>
              <a:t>ABMISpreadsheet</a:t>
            </a:r>
            <a:r>
              <a:rPr lang="en-US" sz="1500" dirty="0" smtClean="0">
                <a:solidFill>
                  <a:schemeClr val="tx1"/>
                </a:solidFill>
              </a:rPr>
              <a:t> {</a:t>
            </a:r>
          </a:p>
          <a:p>
            <a:pPr>
              <a:spcBef>
                <a:spcPct val="0"/>
              </a:spcBef>
            </a:pPr>
            <a:r>
              <a:rPr lang="en-US" sz="1500" b="1" dirty="0" smtClean="0">
                <a:solidFill>
                  <a:schemeClr val="tx1"/>
                </a:solidFill>
              </a:rPr>
              <a:t>        double</a:t>
            </a:r>
            <a:r>
              <a:rPr lang="en-US" sz="1500" dirty="0" smtClean="0">
                <a:solidFill>
                  <a:schemeClr val="tx1"/>
                </a:solidFill>
              </a:rPr>
              <a:t> height, weight;</a:t>
            </a:r>
          </a:p>
          <a:p>
            <a:pPr>
              <a:spcBef>
                <a:spcPct val="0"/>
              </a:spcBef>
            </a:pPr>
            <a:r>
              <a:rPr lang="en-US" sz="1500" dirty="0" smtClean="0">
                <a:solidFill>
                  <a:schemeClr val="tx1"/>
                </a:solidFill>
              </a:rPr>
              <a:t>        </a:t>
            </a:r>
            <a:r>
              <a:rPr lang="en-US" sz="1500" b="1" dirty="0" smtClean="0">
                <a:solidFill>
                  <a:schemeClr val="tx1"/>
                </a:solidFill>
              </a:rPr>
              <a:t>public</a:t>
            </a:r>
            <a:r>
              <a:rPr lang="en-US" sz="1500" dirty="0" smtClean="0">
                <a:solidFill>
                  <a:schemeClr val="tx1"/>
                </a:solidFill>
              </a:rPr>
              <a:t> </a:t>
            </a:r>
            <a:r>
              <a:rPr lang="en-US" sz="1500" dirty="0" err="1" smtClean="0">
                <a:solidFill>
                  <a:schemeClr val="tx1"/>
                </a:solidFill>
              </a:rPr>
              <a:t>ABMISpreadsheet</a:t>
            </a:r>
            <a:r>
              <a:rPr lang="en-US" sz="1500" dirty="0" smtClean="0">
                <a:solidFill>
                  <a:schemeClr val="tx1"/>
                </a:solidFill>
              </a:rPr>
              <a:t>(</a:t>
            </a:r>
          </a:p>
          <a:p>
            <a:pPr>
              <a:spcBef>
                <a:spcPct val="0"/>
              </a:spcBef>
            </a:pPr>
            <a:r>
              <a:rPr lang="en-US" sz="1500" b="1" dirty="0" smtClean="0">
                <a:solidFill>
                  <a:schemeClr val="tx1"/>
                </a:solidFill>
              </a:rPr>
              <a:t>                double</a:t>
            </a:r>
            <a:r>
              <a:rPr lang="en-US" sz="1500" dirty="0" smtClean="0">
                <a:solidFill>
                  <a:schemeClr val="tx1"/>
                </a:solidFill>
              </a:rPr>
              <a:t> </a:t>
            </a:r>
            <a:r>
              <a:rPr lang="en-US" sz="1500" dirty="0" err="1" smtClean="0">
                <a:solidFill>
                  <a:schemeClr val="tx1"/>
                </a:solidFill>
              </a:rPr>
              <a:t>theInitialHeight</a:t>
            </a:r>
            <a:r>
              <a:rPr lang="en-US" sz="1500" dirty="0" smtClean="0">
                <a:solidFill>
                  <a:schemeClr val="tx1"/>
                </a:solidFill>
              </a:rPr>
              <a:t>, </a:t>
            </a:r>
            <a:r>
              <a:rPr lang="en-US" sz="1500" b="1" dirty="0" smtClean="0">
                <a:solidFill>
                  <a:schemeClr val="tx1"/>
                </a:solidFill>
              </a:rPr>
              <a:t>double</a:t>
            </a:r>
            <a:r>
              <a:rPr lang="en-US" sz="1500" dirty="0" smtClean="0">
                <a:solidFill>
                  <a:schemeClr val="tx1"/>
                </a:solidFill>
              </a:rPr>
              <a:t> </a:t>
            </a:r>
            <a:r>
              <a:rPr lang="en-US" sz="1500" dirty="0" err="1" smtClean="0">
                <a:solidFill>
                  <a:schemeClr val="tx1"/>
                </a:solidFill>
              </a:rPr>
              <a:t>theInitialWeight</a:t>
            </a:r>
            <a:r>
              <a:rPr lang="en-US" sz="1500" dirty="0" smtClean="0">
                <a:solidFill>
                  <a:schemeClr val="tx1"/>
                </a:solidFill>
              </a:rPr>
              <a:t>) {</a:t>
            </a:r>
          </a:p>
          <a:p>
            <a:r>
              <a:rPr lang="en-US" sz="1600" dirty="0" smtClean="0"/>
              <a:t>            </a:t>
            </a:r>
            <a:r>
              <a:rPr lang="en-US" sz="1600" dirty="0" err="1" smtClean="0"/>
              <a:t>setHeight</a:t>
            </a:r>
            <a:r>
              <a:rPr lang="en-US" sz="1600" dirty="0" smtClean="0"/>
              <a:t>(</a:t>
            </a:r>
            <a:r>
              <a:rPr lang="en-US" sz="1600" dirty="0" err="1" smtClean="0"/>
              <a:t>theInitialHeight</a:t>
            </a:r>
            <a:r>
              <a:rPr lang="en-US" sz="1600" dirty="0" smtClean="0"/>
              <a:t>);</a:t>
            </a:r>
          </a:p>
          <a:p>
            <a:r>
              <a:rPr lang="en-US" sz="1600" dirty="0" smtClean="0"/>
              <a:t>            </a:t>
            </a:r>
            <a:r>
              <a:rPr lang="en-US" sz="1600" dirty="0" err="1" smtClean="0"/>
              <a:t>setWeight</a:t>
            </a:r>
            <a:r>
              <a:rPr lang="en-US" sz="1600" dirty="0" smtClean="0"/>
              <a:t>(</a:t>
            </a:r>
            <a:r>
              <a:rPr lang="en-US" sz="1600" dirty="0" err="1" smtClean="0"/>
              <a:t>theInitialWeight</a:t>
            </a:r>
            <a:r>
              <a:rPr lang="en-US" sz="1600" dirty="0" smtClean="0"/>
              <a:t>);</a:t>
            </a:r>
          </a:p>
          <a:p>
            <a:pPr>
              <a:spcBef>
                <a:spcPct val="0"/>
              </a:spcBef>
            </a:pPr>
            <a:r>
              <a:rPr lang="en-US" sz="1500" dirty="0" smtClean="0">
                <a:solidFill>
                  <a:schemeClr val="tx1"/>
                </a:solidFill>
              </a:rPr>
              <a:t>        }</a:t>
            </a:r>
          </a:p>
          <a:p>
            <a:pPr>
              <a:spcBef>
                <a:spcPct val="0"/>
              </a:spcBef>
            </a:pPr>
            <a:r>
              <a:rPr lang="en-US" sz="1500" dirty="0" smtClean="0">
                <a:solidFill>
                  <a:schemeClr val="tx1"/>
                </a:solidFill>
              </a:rPr>
              <a:t>	</a:t>
            </a:r>
          </a:p>
          <a:p>
            <a:pPr>
              <a:spcBef>
                <a:spcPct val="0"/>
              </a:spcBef>
            </a:pPr>
            <a:r>
              <a:rPr lang="en-US" sz="1500" dirty="0" smtClean="0">
                <a:solidFill>
                  <a:schemeClr val="tx1"/>
                </a:solidFill>
              </a:rPr>
              <a:t>        </a:t>
            </a:r>
            <a:r>
              <a:rPr lang="en-US" sz="1500" b="1" dirty="0" smtClean="0">
                <a:solidFill>
                  <a:schemeClr val="tx1"/>
                </a:solidFill>
              </a:rPr>
              <a:t>public</a:t>
            </a:r>
            <a:r>
              <a:rPr lang="en-US" sz="1500" dirty="0" smtClean="0">
                <a:solidFill>
                  <a:schemeClr val="tx1"/>
                </a:solidFill>
              </a:rPr>
              <a:t> </a:t>
            </a:r>
            <a:r>
              <a:rPr lang="en-US" sz="1500" b="1" dirty="0" smtClean="0">
                <a:solidFill>
                  <a:schemeClr val="tx1"/>
                </a:solidFill>
              </a:rPr>
              <a:t>double</a:t>
            </a:r>
            <a:r>
              <a:rPr lang="en-US" sz="1500" dirty="0" smtClean="0">
                <a:solidFill>
                  <a:schemeClr val="tx1"/>
                </a:solidFill>
              </a:rPr>
              <a:t> </a:t>
            </a:r>
            <a:r>
              <a:rPr lang="en-US" sz="1500" dirty="0" err="1" smtClean="0">
                <a:solidFill>
                  <a:schemeClr val="tx1"/>
                </a:solidFill>
              </a:rPr>
              <a:t>getHeight</a:t>
            </a:r>
            <a:r>
              <a:rPr lang="en-US" sz="1500" dirty="0" smtClean="0">
                <a:solidFill>
                  <a:schemeClr val="tx1"/>
                </a:solidFill>
              </a:rPr>
              <a:t>() {</a:t>
            </a:r>
          </a:p>
          <a:p>
            <a:pPr>
              <a:spcBef>
                <a:spcPct val="0"/>
              </a:spcBef>
            </a:pPr>
            <a:r>
              <a:rPr lang="en-US" sz="1500" dirty="0" smtClean="0">
                <a:solidFill>
                  <a:schemeClr val="tx1"/>
                </a:solidFill>
              </a:rPr>
              <a:t>            </a:t>
            </a:r>
            <a:r>
              <a:rPr lang="en-US" sz="1500" b="1" dirty="0" smtClean="0">
                <a:solidFill>
                  <a:schemeClr val="tx1"/>
                </a:solidFill>
              </a:rPr>
              <a:t>return</a:t>
            </a:r>
            <a:r>
              <a:rPr lang="en-US" sz="1500" dirty="0" smtClean="0">
                <a:solidFill>
                  <a:schemeClr val="tx1"/>
                </a:solidFill>
              </a:rPr>
              <a:t> height;</a:t>
            </a:r>
          </a:p>
          <a:p>
            <a:pPr>
              <a:spcBef>
                <a:spcPct val="0"/>
              </a:spcBef>
            </a:pPr>
            <a:r>
              <a:rPr lang="en-US" sz="1500" dirty="0" smtClean="0">
                <a:solidFill>
                  <a:schemeClr val="tx1"/>
                </a:solidFill>
              </a:rPr>
              <a:t>        }</a:t>
            </a:r>
          </a:p>
          <a:p>
            <a:pPr>
              <a:spcBef>
                <a:spcPct val="0"/>
              </a:spcBef>
            </a:pPr>
            <a:r>
              <a:rPr lang="en-US" sz="1500" dirty="0" smtClean="0">
                <a:solidFill>
                  <a:schemeClr val="tx1"/>
                </a:solidFill>
              </a:rPr>
              <a:t>        </a:t>
            </a:r>
            <a:r>
              <a:rPr lang="en-US" sz="1500" b="1" dirty="0" smtClean="0">
                <a:solidFill>
                  <a:schemeClr val="tx1"/>
                </a:solidFill>
              </a:rPr>
              <a:t>public</a:t>
            </a:r>
            <a:r>
              <a:rPr lang="en-US" sz="1500" dirty="0" smtClean="0">
                <a:solidFill>
                  <a:schemeClr val="tx1"/>
                </a:solidFill>
              </a:rPr>
              <a:t> </a:t>
            </a:r>
            <a:r>
              <a:rPr lang="en-US" sz="1500" b="1" dirty="0" smtClean="0">
                <a:solidFill>
                  <a:schemeClr val="tx1"/>
                </a:solidFill>
              </a:rPr>
              <a:t>void</a:t>
            </a:r>
            <a:r>
              <a:rPr lang="en-US" sz="1500" dirty="0" smtClean="0">
                <a:solidFill>
                  <a:schemeClr val="tx1"/>
                </a:solidFill>
              </a:rPr>
              <a:t> </a:t>
            </a:r>
            <a:r>
              <a:rPr lang="en-US" sz="1500" dirty="0" err="1" smtClean="0">
                <a:solidFill>
                  <a:schemeClr val="tx1"/>
                </a:solidFill>
              </a:rPr>
              <a:t>setHeight</a:t>
            </a:r>
            <a:r>
              <a:rPr lang="en-US" sz="1500" dirty="0" smtClean="0">
                <a:solidFill>
                  <a:schemeClr val="tx1"/>
                </a:solidFill>
              </a:rPr>
              <a:t>(</a:t>
            </a:r>
            <a:r>
              <a:rPr lang="en-US" sz="1500" b="1" dirty="0" smtClean="0">
                <a:solidFill>
                  <a:schemeClr val="tx1"/>
                </a:solidFill>
              </a:rPr>
              <a:t>double</a:t>
            </a:r>
            <a:r>
              <a:rPr lang="en-US" sz="1500" dirty="0" smtClean="0">
                <a:solidFill>
                  <a:schemeClr val="tx1"/>
                </a:solidFill>
              </a:rPr>
              <a:t> </a:t>
            </a:r>
            <a:r>
              <a:rPr lang="en-US" sz="1500" dirty="0" err="1" smtClean="0">
                <a:solidFill>
                  <a:schemeClr val="tx1"/>
                </a:solidFill>
              </a:rPr>
              <a:t>newHeight</a:t>
            </a:r>
            <a:r>
              <a:rPr lang="en-US" sz="1500" dirty="0" smtClean="0">
                <a:solidFill>
                  <a:schemeClr val="tx1"/>
                </a:solidFill>
              </a:rPr>
              <a:t>) {</a:t>
            </a:r>
          </a:p>
          <a:p>
            <a:pPr>
              <a:spcBef>
                <a:spcPct val="0"/>
              </a:spcBef>
            </a:pPr>
            <a:r>
              <a:rPr lang="en-US" sz="1500" dirty="0" smtClean="0">
                <a:solidFill>
                  <a:schemeClr val="tx1"/>
                </a:solidFill>
              </a:rPr>
              <a:t>            height = </a:t>
            </a:r>
            <a:r>
              <a:rPr lang="en-US" sz="1500" dirty="0" err="1" smtClean="0">
                <a:solidFill>
                  <a:schemeClr val="tx1"/>
                </a:solidFill>
              </a:rPr>
              <a:t>newHeight</a:t>
            </a:r>
            <a:r>
              <a:rPr lang="en-US" sz="1500" dirty="0" smtClean="0">
                <a:solidFill>
                  <a:schemeClr val="tx1"/>
                </a:solidFill>
              </a:rPr>
              <a:t>;</a:t>
            </a:r>
          </a:p>
          <a:p>
            <a:pPr>
              <a:spcBef>
                <a:spcPct val="0"/>
              </a:spcBef>
            </a:pPr>
            <a:r>
              <a:rPr lang="en-US" sz="1500" dirty="0" smtClean="0">
                <a:solidFill>
                  <a:schemeClr val="tx1"/>
                </a:solidFill>
              </a:rPr>
              <a:t>        }</a:t>
            </a:r>
          </a:p>
          <a:p>
            <a:pPr>
              <a:spcBef>
                <a:spcPct val="0"/>
              </a:spcBef>
            </a:pPr>
            <a:r>
              <a:rPr lang="en-US" sz="1500" dirty="0" smtClean="0">
                <a:solidFill>
                  <a:schemeClr val="tx1"/>
                </a:solidFill>
              </a:rPr>
              <a:t>        </a:t>
            </a:r>
            <a:r>
              <a:rPr lang="en-US" sz="1500" b="1" dirty="0" smtClean="0">
                <a:solidFill>
                  <a:schemeClr val="tx1"/>
                </a:solidFill>
              </a:rPr>
              <a:t>public</a:t>
            </a:r>
            <a:r>
              <a:rPr lang="en-US" sz="1500" dirty="0" smtClean="0">
                <a:solidFill>
                  <a:schemeClr val="tx1"/>
                </a:solidFill>
              </a:rPr>
              <a:t> </a:t>
            </a:r>
            <a:r>
              <a:rPr lang="en-US" sz="1500" b="1" dirty="0" smtClean="0">
                <a:solidFill>
                  <a:schemeClr val="tx1"/>
                </a:solidFill>
              </a:rPr>
              <a:t>double</a:t>
            </a:r>
            <a:r>
              <a:rPr lang="en-US" sz="1500" dirty="0" smtClean="0">
                <a:solidFill>
                  <a:schemeClr val="tx1"/>
                </a:solidFill>
              </a:rPr>
              <a:t> </a:t>
            </a:r>
            <a:r>
              <a:rPr lang="en-US" sz="1500" dirty="0" err="1" smtClean="0">
                <a:solidFill>
                  <a:schemeClr val="tx1"/>
                </a:solidFill>
              </a:rPr>
              <a:t>getWeight</a:t>
            </a:r>
            <a:r>
              <a:rPr lang="en-US" sz="1500" dirty="0" smtClean="0">
                <a:solidFill>
                  <a:schemeClr val="tx1"/>
                </a:solidFill>
              </a:rPr>
              <a:t>() {</a:t>
            </a:r>
          </a:p>
          <a:p>
            <a:pPr>
              <a:spcBef>
                <a:spcPct val="0"/>
              </a:spcBef>
            </a:pPr>
            <a:r>
              <a:rPr lang="en-US" sz="1500" dirty="0" smtClean="0">
                <a:solidFill>
                  <a:schemeClr val="tx1"/>
                </a:solidFill>
              </a:rPr>
              <a:t>            </a:t>
            </a:r>
            <a:r>
              <a:rPr lang="en-US" sz="1500" b="1" dirty="0" smtClean="0">
                <a:solidFill>
                  <a:schemeClr val="tx1"/>
                </a:solidFill>
              </a:rPr>
              <a:t>return</a:t>
            </a:r>
            <a:r>
              <a:rPr lang="en-US" sz="1500" dirty="0" smtClean="0">
                <a:solidFill>
                  <a:schemeClr val="tx1"/>
                </a:solidFill>
              </a:rPr>
              <a:t> weight;</a:t>
            </a:r>
          </a:p>
          <a:p>
            <a:pPr>
              <a:spcBef>
                <a:spcPct val="0"/>
              </a:spcBef>
            </a:pPr>
            <a:r>
              <a:rPr lang="en-US" sz="1500" dirty="0" smtClean="0">
                <a:solidFill>
                  <a:schemeClr val="tx1"/>
                </a:solidFill>
              </a:rPr>
              <a:t>        }</a:t>
            </a:r>
          </a:p>
          <a:p>
            <a:pPr>
              <a:spcBef>
                <a:spcPct val="0"/>
              </a:spcBef>
            </a:pPr>
            <a:r>
              <a:rPr lang="en-US" sz="1500" dirty="0" smtClean="0">
                <a:solidFill>
                  <a:schemeClr val="tx1"/>
                </a:solidFill>
              </a:rPr>
              <a:t>        </a:t>
            </a:r>
            <a:r>
              <a:rPr lang="en-US" sz="1500" b="1" dirty="0" smtClean="0">
                <a:solidFill>
                  <a:schemeClr val="tx1"/>
                </a:solidFill>
              </a:rPr>
              <a:t>public</a:t>
            </a:r>
            <a:r>
              <a:rPr lang="en-US" sz="1500" dirty="0" smtClean="0">
                <a:solidFill>
                  <a:schemeClr val="tx1"/>
                </a:solidFill>
              </a:rPr>
              <a:t> </a:t>
            </a:r>
            <a:r>
              <a:rPr lang="en-US" sz="1500" b="1" dirty="0" smtClean="0">
                <a:solidFill>
                  <a:schemeClr val="tx1"/>
                </a:solidFill>
              </a:rPr>
              <a:t>void</a:t>
            </a:r>
            <a:r>
              <a:rPr lang="en-US" sz="1500" dirty="0" smtClean="0">
                <a:solidFill>
                  <a:schemeClr val="tx1"/>
                </a:solidFill>
              </a:rPr>
              <a:t> </a:t>
            </a:r>
            <a:r>
              <a:rPr lang="en-US" sz="1500" dirty="0" err="1" smtClean="0">
                <a:solidFill>
                  <a:schemeClr val="tx1"/>
                </a:solidFill>
              </a:rPr>
              <a:t>setWeight</a:t>
            </a:r>
            <a:r>
              <a:rPr lang="en-US" sz="1500" dirty="0" smtClean="0">
                <a:solidFill>
                  <a:schemeClr val="tx1"/>
                </a:solidFill>
              </a:rPr>
              <a:t>(</a:t>
            </a:r>
            <a:r>
              <a:rPr lang="en-US" sz="1500" b="1" dirty="0" smtClean="0">
                <a:solidFill>
                  <a:schemeClr val="tx1"/>
                </a:solidFill>
              </a:rPr>
              <a:t>double</a:t>
            </a:r>
            <a:r>
              <a:rPr lang="en-US" sz="1500" dirty="0" smtClean="0">
                <a:solidFill>
                  <a:schemeClr val="tx1"/>
                </a:solidFill>
              </a:rPr>
              <a:t> </a:t>
            </a:r>
            <a:r>
              <a:rPr lang="en-US" sz="1500" dirty="0" err="1" smtClean="0">
                <a:solidFill>
                  <a:schemeClr val="tx1"/>
                </a:solidFill>
              </a:rPr>
              <a:t>newWeight</a:t>
            </a:r>
            <a:r>
              <a:rPr lang="en-US" sz="1500" dirty="0" smtClean="0">
                <a:solidFill>
                  <a:schemeClr val="tx1"/>
                </a:solidFill>
              </a:rPr>
              <a:t>) {</a:t>
            </a:r>
          </a:p>
          <a:p>
            <a:pPr>
              <a:spcBef>
                <a:spcPct val="0"/>
              </a:spcBef>
            </a:pPr>
            <a:r>
              <a:rPr lang="en-US" sz="1500" dirty="0" smtClean="0">
                <a:solidFill>
                  <a:schemeClr val="tx1"/>
                </a:solidFill>
              </a:rPr>
              <a:t>            weight = </a:t>
            </a:r>
            <a:r>
              <a:rPr lang="en-US" sz="1500" dirty="0" err="1" smtClean="0">
                <a:solidFill>
                  <a:schemeClr val="tx1"/>
                </a:solidFill>
              </a:rPr>
              <a:t>newWeight</a:t>
            </a:r>
            <a:r>
              <a:rPr lang="en-US" sz="1500" dirty="0" smtClean="0">
                <a:solidFill>
                  <a:schemeClr val="tx1"/>
                </a:solidFill>
              </a:rPr>
              <a:t>;</a:t>
            </a:r>
          </a:p>
          <a:p>
            <a:pPr>
              <a:spcBef>
                <a:spcPct val="0"/>
              </a:spcBef>
            </a:pPr>
            <a:r>
              <a:rPr lang="en-US" sz="1500" dirty="0" smtClean="0">
                <a:solidFill>
                  <a:schemeClr val="tx1"/>
                </a:solidFill>
              </a:rPr>
              <a:t>        }</a:t>
            </a:r>
          </a:p>
          <a:p>
            <a:pPr>
              <a:spcBef>
                <a:spcPct val="0"/>
              </a:spcBef>
            </a:pPr>
            <a:r>
              <a:rPr lang="en-US" sz="1500" dirty="0" smtClean="0">
                <a:solidFill>
                  <a:schemeClr val="tx1"/>
                </a:solidFill>
              </a:rPr>
              <a:t>        </a:t>
            </a:r>
            <a:r>
              <a:rPr lang="en-US" sz="1500" b="1" dirty="0" smtClean="0">
                <a:solidFill>
                  <a:schemeClr val="tx1"/>
                </a:solidFill>
              </a:rPr>
              <a:t>public</a:t>
            </a:r>
            <a:r>
              <a:rPr lang="en-US" sz="1500" dirty="0" smtClean="0">
                <a:solidFill>
                  <a:schemeClr val="tx1"/>
                </a:solidFill>
              </a:rPr>
              <a:t> </a:t>
            </a:r>
            <a:r>
              <a:rPr lang="en-US" sz="1500" b="1" dirty="0" smtClean="0">
                <a:solidFill>
                  <a:schemeClr val="tx1"/>
                </a:solidFill>
              </a:rPr>
              <a:t>double</a:t>
            </a:r>
            <a:r>
              <a:rPr lang="en-US" sz="1500" dirty="0" smtClean="0">
                <a:solidFill>
                  <a:schemeClr val="tx1"/>
                </a:solidFill>
              </a:rPr>
              <a:t> </a:t>
            </a:r>
            <a:r>
              <a:rPr lang="en-US" sz="1500" dirty="0" err="1" smtClean="0">
                <a:solidFill>
                  <a:schemeClr val="tx1"/>
                </a:solidFill>
              </a:rPr>
              <a:t>getBMI</a:t>
            </a:r>
            <a:r>
              <a:rPr lang="en-US" sz="1500" dirty="0" smtClean="0">
                <a:solidFill>
                  <a:schemeClr val="tx1"/>
                </a:solidFill>
              </a:rPr>
              <a:t>() {</a:t>
            </a:r>
          </a:p>
          <a:p>
            <a:pPr>
              <a:spcBef>
                <a:spcPct val="0"/>
              </a:spcBef>
            </a:pPr>
            <a:r>
              <a:rPr lang="en-US" sz="1500" dirty="0" smtClean="0">
                <a:solidFill>
                  <a:schemeClr val="tx1"/>
                </a:solidFill>
              </a:rPr>
              <a:t>            </a:t>
            </a:r>
            <a:r>
              <a:rPr lang="en-US" sz="1500" b="1" dirty="0" smtClean="0">
                <a:solidFill>
                  <a:schemeClr val="tx1"/>
                </a:solidFill>
              </a:rPr>
              <a:t>return</a:t>
            </a:r>
            <a:r>
              <a:rPr lang="en-US" sz="1500" dirty="0" smtClean="0">
                <a:solidFill>
                  <a:schemeClr val="tx1"/>
                </a:solidFill>
              </a:rPr>
              <a:t> weight/(height*height);</a:t>
            </a:r>
          </a:p>
          <a:p>
            <a:pPr>
              <a:spcBef>
                <a:spcPct val="0"/>
              </a:spcBef>
            </a:pPr>
            <a:r>
              <a:rPr lang="en-US" sz="1500" dirty="0" smtClean="0">
                <a:solidFill>
                  <a:schemeClr val="tx1"/>
                </a:solidFill>
              </a:rPr>
              <a:t>        }</a:t>
            </a:r>
          </a:p>
          <a:p>
            <a:pPr>
              <a:spcBef>
                <a:spcPct val="0"/>
              </a:spcBef>
            </a:pPr>
            <a:r>
              <a:rPr lang="en-US" sz="1500" dirty="0" smtClean="0">
                <a:solidFill>
                  <a:schemeClr val="tx1"/>
                </a:solidFill>
              </a:rPr>
              <a:t>}</a:t>
            </a:r>
            <a:endParaRPr lang="en-US" sz="1500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43000" y="1981200"/>
            <a:ext cx="2819400" cy="533400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324600" y="1905000"/>
            <a:ext cx="2362200" cy="16002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Calling setter methods instead of modifying variable directly makes debugging easier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Constructor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57200" y="990600"/>
            <a:ext cx="5791200" cy="5715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spcBef>
                <a:spcPct val="0"/>
              </a:spcBef>
            </a:pPr>
            <a:r>
              <a:rPr lang="en-US" sz="1500" b="1" dirty="0" smtClean="0">
                <a:solidFill>
                  <a:schemeClr val="tx1"/>
                </a:solidFill>
              </a:rPr>
              <a:t>public</a:t>
            </a:r>
            <a:r>
              <a:rPr lang="en-US" sz="1500" dirty="0" smtClean="0">
                <a:solidFill>
                  <a:schemeClr val="tx1"/>
                </a:solidFill>
              </a:rPr>
              <a:t> </a:t>
            </a:r>
            <a:r>
              <a:rPr lang="en-US" sz="1500" b="1" dirty="0" smtClean="0">
                <a:solidFill>
                  <a:schemeClr val="tx1"/>
                </a:solidFill>
              </a:rPr>
              <a:t>class</a:t>
            </a:r>
            <a:r>
              <a:rPr lang="en-US" sz="1500" dirty="0" smtClean="0">
                <a:solidFill>
                  <a:schemeClr val="tx1"/>
                </a:solidFill>
              </a:rPr>
              <a:t> </a:t>
            </a:r>
            <a:r>
              <a:rPr lang="en-US" sz="1500" dirty="0" err="1" smtClean="0">
                <a:solidFill>
                  <a:schemeClr val="tx1"/>
                </a:solidFill>
              </a:rPr>
              <a:t>ABMISpreadsheet</a:t>
            </a:r>
            <a:r>
              <a:rPr lang="en-US" sz="1500" dirty="0" smtClean="0">
                <a:solidFill>
                  <a:schemeClr val="tx1"/>
                </a:solidFill>
              </a:rPr>
              <a:t> {</a:t>
            </a:r>
          </a:p>
          <a:p>
            <a:pPr>
              <a:spcBef>
                <a:spcPct val="0"/>
              </a:spcBef>
            </a:pPr>
            <a:r>
              <a:rPr lang="en-US" sz="1500" b="1" dirty="0" smtClean="0">
                <a:solidFill>
                  <a:schemeClr val="tx1"/>
                </a:solidFill>
              </a:rPr>
              <a:t>        double</a:t>
            </a:r>
            <a:r>
              <a:rPr lang="en-US" sz="1500" dirty="0" smtClean="0">
                <a:solidFill>
                  <a:schemeClr val="tx1"/>
                </a:solidFill>
              </a:rPr>
              <a:t> height, weight;</a:t>
            </a:r>
          </a:p>
          <a:p>
            <a:pPr>
              <a:spcBef>
                <a:spcPct val="0"/>
              </a:spcBef>
            </a:pPr>
            <a:r>
              <a:rPr lang="en-US" sz="1500" dirty="0" smtClean="0">
                <a:solidFill>
                  <a:schemeClr val="tx1"/>
                </a:solidFill>
              </a:rPr>
              <a:t>        </a:t>
            </a:r>
            <a:r>
              <a:rPr lang="en-US" sz="1500" b="1" dirty="0" smtClean="0">
                <a:solidFill>
                  <a:schemeClr val="tx1"/>
                </a:solidFill>
              </a:rPr>
              <a:t>public</a:t>
            </a:r>
            <a:r>
              <a:rPr lang="en-US" sz="1500" dirty="0" smtClean="0">
                <a:solidFill>
                  <a:schemeClr val="tx1"/>
                </a:solidFill>
              </a:rPr>
              <a:t> </a:t>
            </a:r>
            <a:r>
              <a:rPr lang="en-US" sz="1500" dirty="0" err="1" smtClean="0">
                <a:solidFill>
                  <a:schemeClr val="tx1"/>
                </a:solidFill>
              </a:rPr>
              <a:t>ABMISpreadsheet</a:t>
            </a:r>
            <a:r>
              <a:rPr lang="en-US" sz="1500" dirty="0" smtClean="0">
                <a:solidFill>
                  <a:schemeClr val="tx1"/>
                </a:solidFill>
              </a:rPr>
              <a:t>(</a:t>
            </a:r>
          </a:p>
          <a:p>
            <a:pPr>
              <a:spcBef>
                <a:spcPct val="0"/>
              </a:spcBef>
            </a:pPr>
            <a:r>
              <a:rPr lang="en-US" sz="1500" b="1" dirty="0" smtClean="0">
                <a:solidFill>
                  <a:schemeClr val="tx1"/>
                </a:solidFill>
              </a:rPr>
              <a:t>                double</a:t>
            </a:r>
            <a:r>
              <a:rPr lang="en-US" sz="1500" dirty="0" smtClean="0">
                <a:solidFill>
                  <a:schemeClr val="tx1"/>
                </a:solidFill>
              </a:rPr>
              <a:t> </a:t>
            </a:r>
            <a:r>
              <a:rPr lang="en-US" sz="1500" dirty="0" err="1" smtClean="0">
                <a:solidFill>
                  <a:schemeClr val="tx1"/>
                </a:solidFill>
              </a:rPr>
              <a:t>theInitialHeight</a:t>
            </a:r>
            <a:r>
              <a:rPr lang="en-US" sz="1500" dirty="0" smtClean="0">
                <a:solidFill>
                  <a:schemeClr val="tx1"/>
                </a:solidFill>
              </a:rPr>
              <a:t>, </a:t>
            </a:r>
            <a:r>
              <a:rPr lang="en-US" sz="1500" b="1" dirty="0" smtClean="0">
                <a:solidFill>
                  <a:schemeClr val="tx1"/>
                </a:solidFill>
              </a:rPr>
              <a:t>double</a:t>
            </a:r>
            <a:r>
              <a:rPr lang="en-US" sz="1500" dirty="0" smtClean="0">
                <a:solidFill>
                  <a:schemeClr val="tx1"/>
                </a:solidFill>
              </a:rPr>
              <a:t> </a:t>
            </a:r>
            <a:r>
              <a:rPr lang="en-US" sz="1500" dirty="0" err="1" smtClean="0">
                <a:solidFill>
                  <a:schemeClr val="tx1"/>
                </a:solidFill>
              </a:rPr>
              <a:t>theInitialWeight</a:t>
            </a:r>
            <a:r>
              <a:rPr lang="en-US" sz="1500" dirty="0" smtClean="0">
                <a:solidFill>
                  <a:schemeClr val="tx1"/>
                </a:solidFill>
              </a:rPr>
              <a:t>) {</a:t>
            </a:r>
          </a:p>
          <a:p>
            <a:r>
              <a:rPr lang="en-US" sz="1600" dirty="0" smtClean="0"/>
              <a:t>            </a:t>
            </a:r>
            <a:r>
              <a:rPr lang="en-US" sz="1600" dirty="0" err="1" smtClean="0"/>
              <a:t>setHeight</a:t>
            </a:r>
            <a:r>
              <a:rPr lang="en-US" sz="1600" dirty="0" smtClean="0"/>
              <a:t>(</a:t>
            </a:r>
            <a:r>
              <a:rPr lang="en-US" sz="1600" dirty="0" err="1" smtClean="0"/>
              <a:t>theInitialHeight</a:t>
            </a:r>
            <a:r>
              <a:rPr lang="en-US" sz="1600" dirty="0" smtClean="0"/>
              <a:t>);</a:t>
            </a:r>
          </a:p>
          <a:p>
            <a:r>
              <a:rPr lang="en-US" sz="1600" dirty="0" smtClean="0"/>
              <a:t>            </a:t>
            </a:r>
            <a:r>
              <a:rPr lang="en-US" sz="1600" dirty="0" err="1" smtClean="0"/>
              <a:t>setWeight</a:t>
            </a:r>
            <a:r>
              <a:rPr lang="en-US" sz="1600" dirty="0" smtClean="0"/>
              <a:t>(</a:t>
            </a:r>
            <a:r>
              <a:rPr lang="en-US" sz="1600" dirty="0" err="1" smtClean="0"/>
              <a:t>theInitialWeight</a:t>
            </a:r>
            <a:r>
              <a:rPr lang="en-US" sz="1600" dirty="0" smtClean="0"/>
              <a:t>);</a:t>
            </a:r>
          </a:p>
          <a:p>
            <a:pPr>
              <a:spcBef>
                <a:spcPct val="0"/>
              </a:spcBef>
            </a:pPr>
            <a:r>
              <a:rPr lang="en-US" sz="1500" dirty="0" smtClean="0">
                <a:solidFill>
                  <a:schemeClr val="tx1"/>
                </a:solidFill>
              </a:rPr>
              <a:t>        }</a:t>
            </a:r>
          </a:p>
          <a:p>
            <a:pPr>
              <a:spcBef>
                <a:spcPct val="0"/>
              </a:spcBef>
            </a:pPr>
            <a:r>
              <a:rPr lang="en-US" sz="1500" dirty="0" smtClean="0">
                <a:solidFill>
                  <a:schemeClr val="tx1"/>
                </a:solidFill>
              </a:rPr>
              <a:t>	</a:t>
            </a:r>
          </a:p>
          <a:p>
            <a:pPr>
              <a:spcBef>
                <a:spcPct val="0"/>
              </a:spcBef>
            </a:pPr>
            <a:r>
              <a:rPr lang="en-US" sz="1500" dirty="0" smtClean="0">
                <a:solidFill>
                  <a:schemeClr val="tx1"/>
                </a:solidFill>
              </a:rPr>
              <a:t>        </a:t>
            </a:r>
            <a:r>
              <a:rPr lang="en-US" sz="1500" b="1" dirty="0" smtClean="0">
                <a:solidFill>
                  <a:schemeClr val="tx1"/>
                </a:solidFill>
              </a:rPr>
              <a:t>public</a:t>
            </a:r>
            <a:r>
              <a:rPr lang="en-US" sz="1500" dirty="0" smtClean="0">
                <a:solidFill>
                  <a:schemeClr val="tx1"/>
                </a:solidFill>
              </a:rPr>
              <a:t> </a:t>
            </a:r>
            <a:r>
              <a:rPr lang="en-US" sz="1500" b="1" dirty="0" smtClean="0">
                <a:solidFill>
                  <a:schemeClr val="tx1"/>
                </a:solidFill>
              </a:rPr>
              <a:t>double</a:t>
            </a:r>
            <a:r>
              <a:rPr lang="en-US" sz="1500" dirty="0" smtClean="0">
                <a:solidFill>
                  <a:schemeClr val="tx1"/>
                </a:solidFill>
              </a:rPr>
              <a:t> </a:t>
            </a:r>
            <a:r>
              <a:rPr lang="en-US" sz="1500" dirty="0" err="1" smtClean="0">
                <a:solidFill>
                  <a:schemeClr val="tx1"/>
                </a:solidFill>
              </a:rPr>
              <a:t>getHeight</a:t>
            </a:r>
            <a:r>
              <a:rPr lang="en-US" sz="1500" dirty="0" smtClean="0">
                <a:solidFill>
                  <a:schemeClr val="tx1"/>
                </a:solidFill>
              </a:rPr>
              <a:t>() {</a:t>
            </a:r>
          </a:p>
          <a:p>
            <a:pPr>
              <a:spcBef>
                <a:spcPct val="0"/>
              </a:spcBef>
            </a:pPr>
            <a:r>
              <a:rPr lang="en-US" sz="1500" dirty="0" smtClean="0">
                <a:solidFill>
                  <a:schemeClr val="tx1"/>
                </a:solidFill>
              </a:rPr>
              <a:t>            </a:t>
            </a:r>
            <a:r>
              <a:rPr lang="en-US" sz="1500" b="1" dirty="0" smtClean="0">
                <a:solidFill>
                  <a:schemeClr val="tx1"/>
                </a:solidFill>
              </a:rPr>
              <a:t>return</a:t>
            </a:r>
            <a:r>
              <a:rPr lang="en-US" sz="1500" dirty="0" smtClean="0">
                <a:solidFill>
                  <a:schemeClr val="tx1"/>
                </a:solidFill>
              </a:rPr>
              <a:t> height;</a:t>
            </a:r>
          </a:p>
          <a:p>
            <a:pPr>
              <a:spcBef>
                <a:spcPct val="0"/>
              </a:spcBef>
            </a:pPr>
            <a:r>
              <a:rPr lang="en-US" sz="1500" dirty="0" smtClean="0">
                <a:solidFill>
                  <a:schemeClr val="tx1"/>
                </a:solidFill>
              </a:rPr>
              <a:t>        }</a:t>
            </a:r>
          </a:p>
          <a:p>
            <a:pPr>
              <a:spcBef>
                <a:spcPct val="0"/>
              </a:spcBef>
            </a:pPr>
            <a:r>
              <a:rPr lang="en-US" sz="1500" dirty="0" smtClean="0">
                <a:solidFill>
                  <a:schemeClr val="tx1"/>
                </a:solidFill>
              </a:rPr>
              <a:t>        </a:t>
            </a:r>
            <a:r>
              <a:rPr lang="en-US" sz="1500" b="1" dirty="0" smtClean="0">
                <a:solidFill>
                  <a:schemeClr val="tx1"/>
                </a:solidFill>
              </a:rPr>
              <a:t>public</a:t>
            </a:r>
            <a:r>
              <a:rPr lang="en-US" sz="1500" dirty="0" smtClean="0">
                <a:solidFill>
                  <a:schemeClr val="tx1"/>
                </a:solidFill>
              </a:rPr>
              <a:t> </a:t>
            </a:r>
            <a:r>
              <a:rPr lang="en-US" sz="1500" b="1" dirty="0" smtClean="0">
                <a:solidFill>
                  <a:schemeClr val="tx1"/>
                </a:solidFill>
              </a:rPr>
              <a:t>void</a:t>
            </a:r>
            <a:r>
              <a:rPr lang="en-US" sz="1500" dirty="0" smtClean="0">
                <a:solidFill>
                  <a:schemeClr val="tx1"/>
                </a:solidFill>
              </a:rPr>
              <a:t> </a:t>
            </a:r>
            <a:r>
              <a:rPr lang="en-US" sz="1500" dirty="0" err="1" smtClean="0">
                <a:solidFill>
                  <a:schemeClr val="tx1"/>
                </a:solidFill>
              </a:rPr>
              <a:t>setHeight</a:t>
            </a:r>
            <a:r>
              <a:rPr lang="en-US" sz="1500" dirty="0" smtClean="0">
                <a:solidFill>
                  <a:schemeClr val="tx1"/>
                </a:solidFill>
              </a:rPr>
              <a:t>(</a:t>
            </a:r>
            <a:r>
              <a:rPr lang="en-US" sz="1500" b="1" dirty="0" smtClean="0">
                <a:solidFill>
                  <a:schemeClr val="tx1"/>
                </a:solidFill>
              </a:rPr>
              <a:t>double</a:t>
            </a:r>
            <a:r>
              <a:rPr lang="en-US" sz="1500" dirty="0" smtClean="0">
                <a:solidFill>
                  <a:schemeClr val="tx1"/>
                </a:solidFill>
              </a:rPr>
              <a:t> </a:t>
            </a:r>
            <a:r>
              <a:rPr lang="en-US" sz="1500" dirty="0" err="1" smtClean="0">
                <a:solidFill>
                  <a:schemeClr val="tx1"/>
                </a:solidFill>
              </a:rPr>
              <a:t>newHeight</a:t>
            </a:r>
            <a:r>
              <a:rPr lang="en-US" sz="1500" dirty="0" smtClean="0">
                <a:solidFill>
                  <a:schemeClr val="tx1"/>
                </a:solidFill>
              </a:rPr>
              <a:t>) {</a:t>
            </a:r>
          </a:p>
          <a:p>
            <a:pPr>
              <a:spcBef>
                <a:spcPct val="0"/>
              </a:spcBef>
            </a:pPr>
            <a:r>
              <a:rPr lang="en-US" sz="1500" dirty="0" smtClean="0">
                <a:solidFill>
                  <a:schemeClr val="tx1"/>
                </a:solidFill>
              </a:rPr>
              <a:t>            height = </a:t>
            </a:r>
            <a:r>
              <a:rPr lang="en-US" sz="1500" dirty="0" err="1" smtClean="0">
                <a:solidFill>
                  <a:schemeClr val="tx1"/>
                </a:solidFill>
              </a:rPr>
              <a:t>newHeight</a:t>
            </a:r>
            <a:r>
              <a:rPr lang="en-US" sz="1500" dirty="0" smtClean="0">
                <a:solidFill>
                  <a:schemeClr val="tx1"/>
                </a:solidFill>
              </a:rPr>
              <a:t>;</a:t>
            </a:r>
          </a:p>
          <a:p>
            <a:pPr>
              <a:spcBef>
                <a:spcPct val="0"/>
              </a:spcBef>
            </a:pPr>
            <a:r>
              <a:rPr lang="en-US" sz="1500" dirty="0" smtClean="0">
                <a:solidFill>
                  <a:schemeClr val="tx1"/>
                </a:solidFill>
              </a:rPr>
              <a:t>        }</a:t>
            </a:r>
          </a:p>
          <a:p>
            <a:pPr>
              <a:spcBef>
                <a:spcPct val="0"/>
              </a:spcBef>
            </a:pPr>
            <a:r>
              <a:rPr lang="en-US" sz="1500" dirty="0" smtClean="0">
                <a:solidFill>
                  <a:schemeClr val="tx1"/>
                </a:solidFill>
              </a:rPr>
              <a:t>        </a:t>
            </a:r>
            <a:r>
              <a:rPr lang="en-US" sz="1500" b="1" dirty="0" smtClean="0">
                <a:solidFill>
                  <a:schemeClr val="tx1"/>
                </a:solidFill>
              </a:rPr>
              <a:t>public</a:t>
            </a:r>
            <a:r>
              <a:rPr lang="en-US" sz="1500" dirty="0" smtClean="0">
                <a:solidFill>
                  <a:schemeClr val="tx1"/>
                </a:solidFill>
              </a:rPr>
              <a:t> </a:t>
            </a:r>
            <a:r>
              <a:rPr lang="en-US" sz="1500" b="1" dirty="0" smtClean="0">
                <a:solidFill>
                  <a:schemeClr val="tx1"/>
                </a:solidFill>
              </a:rPr>
              <a:t>double</a:t>
            </a:r>
            <a:r>
              <a:rPr lang="en-US" sz="1500" dirty="0" smtClean="0">
                <a:solidFill>
                  <a:schemeClr val="tx1"/>
                </a:solidFill>
              </a:rPr>
              <a:t> </a:t>
            </a:r>
            <a:r>
              <a:rPr lang="en-US" sz="1500" dirty="0" err="1" smtClean="0">
                <a:solidFill>
                  <a:schemeClr val="tx1"/>
                </a:solidFill>
              </a:rPr>
              <a:t>getWeight</a:t>
            </a:r>
            <a:r>
              <a:rPr lang="en-US" sz="1500" dirty="0" smtClean="0">
                <a:solidFill>
                  <a:schemeClr val="tx1"/>
                </a:solidFill>
              </a:rPr>
              <a:t>() {</a:t>
            </a:r>
          </a:p>
          <a:p>
            <a:pPr>
              <a:spcBef>
                <a:spcPct val="0"/>
              </a:spcBef>
            </a:pPr>
            <a:r>
              <a:rPr lang="en-US" sz="1500" dirty="0" smtClean="0">
                <a:solidFill>
                  <a:schemeClr val="tx1"/>
                </a:solidFill>
              </a:rPr>
              <a:t>            </a:t>
            </a:r>
            <a:r>
              <a:rPr lang="en-US" sz="1500" b="1" dirty="0" smtClean="0">
                <a:solidFill>
                  <a:schemeClr val="tx1"/>
                </a:solidFill>
              </a:rPr>
              <a:t>return</a:t>
            </a:r>
            <a:r>
              <a:rPr lang="en-US" sz="1500" dirty="0" smtClean="0">
                <a:solidFill>
                  <a:schemeClr val="tx1"/>
                </a:solidFill>
              </a:rPr>
              <a:t> weight;</a:t>
            </a:r>
          </a:p>
          <a:p>
            <a:pPr>
              <a:spcBef>
                <a:spcPct val="0"/>
              </a:spcBef>
            </a:pPr>
            <a:r>
              <a:rPr lang="en-US" sz="1500" dirty="0" smtClean="0">
                <a:solidFill>
                  <a:schemeClr val="tx1"/>
                </a:solidFill>
              </a:rPr>
              <a:t>        }</a:t>
            </a:r>
          </a:p>
          <a:p>
            <a:pPr>
              <a:spcBef>
                <a:spcPct val="0"/>
              </a:spcBef>
            </a:pPr>
            <a:r>
              <a:rPr lang="en-US" sz="1500" dirty="0" smtClean="0">
                <a:solidFill>
                  <a:schemeClr val="tx1"/>
                </a:solidFill>
              </a:rPr>
              <a:t>        </a:t>
            </a:r>
            <a:r>
              <a:rPr lang="en-US" sz="1500" b="1" dirty="0" smtClean="0">
                <a:solidFill>
                  <a:schemeClr val="tx1"/>
                </a:solidFill>
              </a:rPr>
              <a:t>public</a:t>
            </a:r>
            <a:r>
              <a:rPr lang="en-US" sz="1500" dirty="0" smtClean="0">
                <a:solidFill>
                  <a:schemeClr val="tx1"/>
                </a:solidFill>
              </a:rPr>
              <a:t> </a:t>
            </a:r>
            <a:r>
              <a:rPr lang="en-US" sz="1500" b="1" dirty="0" smtClean="0">
                <a:solidFill>
                  <a:schemeClr val="tx1"/>
                </a:solidFill>
              </a:rPr>
              <a:t>void</a:t>
            </a:r>
            <a:r>
              <a:rPr lang="en-US" sz="1500" dirty="0" smtClean="0">
                <a:solidFill>
                  <a:schemeClr val="tx1"/>
                </a:solidFill>
              </a:rPr>
              <a:t> </a:t>
            </a:r>
            <a:r>
              <a:rPr lang="en-US" sz="1500" dirty="0" err="1" smtClean="0">
                <a:solidFill>
                  <a:schemeClr val="tx1"/>
                </a:solidFill>
              </a:rPr>
              <a:t>setWeight</a:t>
            </a:r>
            <a:r>
              <a:rPr lang="en-US" sz="1500" dirty="0" smtClean="0">
                <a:solidFill>
                  <a:schemeClr val="tx1"/>
                </a:solidFill>
              </a:rPr>
              <a:t>(</a:t>
            </a:r>
            <a:r>
              <a:rPr lang="en-US" sz="1500" b="1" dirty="0" smtClean="0">
                <a:solidFill>
                  <a:schemeClr val="tx1"/>
                </a:solidFill>
              </a:rPr>
              <a:t>double</a:t>
            </a:r>
            <a:r>
              <a:rPr lang="en-US" sz="1500" dirty="0" smtClean="0">
                <a:solidFill>
                  <a:schemeClr val="tx1"/>
                </a:solidFill>
              </a:rPr>
              <a:t> </a:t>
            </a:r>
            <a:r>
              <a:rPr lang="en-US" sz="1500" dirty="0" err="1" smtClean="0">
                <a:solidFill>
                  <a:schemeClr val="tx1"/>
                </a:solidFill>
              </a:rPr>
              <a:t>newWeight</a:t>
            </a:r>
            <a:r>
              <a:rPr lang="en-US" sz="1500" dirty="0" smtClean="0">
                <a:solidFill>
                  <a:schemeClr val="tx1"/>
                </a:solidFill>
              </a:rPr>
              <a:t>) {</a:t>
            </a:r>
          </a:p>
          <a:p>
            <a:pPr>
              <a:spcBef>
                <a:spcPct val="0"/>
              </a:spcBef>
            </a:pPr>
            <a:r>
              <a:rPr lang="en-US" sz="1500" dirty="0" smtClean="0">
                <a:solidFill>
                  <a:schemeClr val="tx1"/>
                </a:solidFill>
              </a:rPr>
              <a:t>            weight = </a:t>
            </a:r>
            <a:r>
              <a:rPr lang="en-US" sz="1500" dirty="0" err="1" smtClean="0">
                <a:solidFill>
                  <a:schemeClr val="tx1"/>
                </a:solidFill>
              </a:rPr>
              <a:t>newWeight</a:t>
            </a:r>
            <a:r>
              <a:rPr lang="en-US" sz="1500" dirty="0" smtClean="0">
                <a:solidFill>
                  <a:schemeClr val="tx1"/>
                </a:solidFill>
              </a:rPr>
              <a:t>;</a:t>
            </a:r>
          </a:p>
          <a:p>
            <a:pPr>
              <a:spcBef>
                <a:spcPct val="0"/>
              </a:spcBef>
            </a:pPr>
            <a:r>
              <a:rPr lang="en-US" sz="1500" dirty="0" smtClean="0">
                <a:solidFill>
                  <a:schemeClr val="tx1"/>
                </a:solidFill>
              </a:rPr>
              <a:t>        }</a:t>
            </a:r>
          </a:p>
          <a:p>
            <a:pPr>
              <a:spcBef>
                <a:spcPct val="0"/>
              </a:spcBef>
            </a:pPr>
            <a:r>
              <a:rPr lang="en-US" sz="1500" dirty="0" smtClean="0">
                <a:solidFill>
                  <a:schemeClr val="tx1"/>
                </a:solidFill>
              </a:rPr>
              <a:t>        </a:t>
            </a:r>
            <a:r>
              <a:rPr lang="en-US" sz="1500" b="1" dirty="0" smtClean="0">
                <a:solidFill>
                  <a:schemeClr val="tx1"/>
                </a:solidFill>
              </a:rPr>
              <a:t>public</a:t>
            </a:r>
            <a:r>
              <a:rPr lang="en-US" sz="1500" dirty="0" smtClean="0">
                <a:solidFill>
                  <a:schemeClr val="tx1"/>
                </a:solidFill>
              </a:rPr>
              <a:t> </a:t>
            </a:r>
            <a:r>
              <a:rPr lang="en-US" sz="1500" b="1" dirty="0" smtClean="0">
                <a:solidFill>
                  <a:schemeClr val="tx1"/>
                </a:solidFill>
              </a:rPr>
              <a:t>double</a:t>
            </a:r>
            <a:r>
              <a:rPr lang="en-US" sz="1500" dirty="0" smtClean="0">
                <a:solidFill>
                  <a:schemeClr val="tx1"/>
                </a:solidFill>
              </a:rPr>
              <a:t> </a:t>
            </a:r>
            <a:r>
              <a:rPr lang="en-US" sz="1500" dirty="0" err="1" smtClean="0">
                <a:solidFill>
                  <a:schemeClr val="tx1"/>
                </a:solidFill>
              </a:rPr>
              <a:t>getBMI</a:t>
            </a:r>
            <a:r>
              <a:rPr lang="en-US" sz="1500" dirty="0" smtClean="0">
                <a:solidFill>
                  <a:schemeClr val="tx1"/>
                </a:solidFill>
              </a:rPr>
              <a:t>() {</a:t>
            </a:r>
          </a:p>
          <a:p>
            <a:pPr>
              <a:spcBef>
                <a:spcPct val="0"/>
              </a:spcBef>
            </a:pPr>
            <a:r>
              <a:rPr lang="en-US" sz="1500" dirty="0" smtClean="0">
                <a:solidFill>
                  <a:schemeClr val="tx1"/>
                </a:solidFill>
              </a:rPr>
              <a:t>            </a:t>
            </a:r>
            <a:r>
              <a:rPr lang="en-US" sz="1500" b="1" dirty="0" smtClean="0">
                <a:solidFill>
                  <a:schemeClr val="tx1"/>
                </a:solidFill>
              </a:rPr>
              <a:t>return</a:t>
            </a:r>
            <a:r>
              <a:rPr lang="en-US" sz="1500" dirty="0" smtClean="0">
                <a:solidFill>
                  <a:schemeClr val="tx1"/>
                </a:solidFill>
              </a:rPr>
              <a:t> weight/(height*height);</a:t>
            </a:r>
          </a:p>
          <a:p>
            <a:pPr>
              <a:spcBef>
                <a:spcPct val="0"/>
              </a:spcBef>
            </a:pPr>
            <a:r>
              <a:rPr lang="en-US" sz="1500" dirty="0" smtClean="0">
                <a:solidFill>
                  <a:schemeClr val="tx1"/>
                </a:solidFill>
              </a:rPr>
              <a:t>        }</a:t>
            </a:r>
          </a:p>
          <a:p>
            <a:pPr>
              <a:spcBef>
                <a:spcPct val="0"/>
              </a:spcBef>
            </a:pPr>
            <a:r>
              <a:rPr lang="en-US" sz="1500" dirty="0" smtClean="0">
                <a:solidFill>
                  <a:schemeClr val="tx1"/>
                </a:solidFill>
              </a:rPr>
              <a:t>}</a:t>
            </a:r>
            <a:endParaRPr lang="en-US" sz="1500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52600" y="1066800"/>
            <a:ext cx="1828800" cy="304800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324600" y="990600"/>
            <a:ext cx="2362200" cy="9144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Constructor name must be the name of the class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600200" y="1524000"/>
            <a:ext cx="1828800" cy="304800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324600" y="2133600"/>
            <a:ext cx="2362200" cy="9144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Constructor name is also the type of object returned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Instance Variables</a:t>
            </a:r>
            <a:endParaRPr lang="en-US" dirty="0"/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533400" y="1219200"/>
            <a:ext cx="3733800" cy="33782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en-US" dirty="0" err="1"/>
              <a:t>ABMICalculator</a:t>
            </a:r>
            <a:r>
              <a:rPr lang="en-US" dirty="0"/>
              <a:t> Instance</a:t>
            </a:r>
          </a:p>
          <a:p>
            <a:pPr>
              <a:spcBef>
                <a:spcPct val="0"/>
              </a:spcBef>
            </a:pPr>
            <a:endParaRPr lang="en-US" dirty="0"/>
          </a:p>
          <a:p>
            <a:pPr>
              <a:spcBef>
                <a:spcPct val="0"/>
              </a:spcBef>
            </a:pPr>
            <a:endParaRPr lang="en-US" dirty="0"/>
          </a:p>
          <a:p>
            <a:pPr>
              <a:spcBef>
                <a:spcPct val="0"/>
              </a:spcBef>
            </a:pPr>
            <a:endParaRPr lang="en-US" dirty="0"/>
          </a:p>
          <a:p>
            <a:pPr>
              <a:spcBef>
                <a:spcPct val="0"/>
              </a:spcBef>
            </a:pPr>
            <a:endParaRPr lang="en-US" dirty="0"/>
          </a:p>
          <a:p>
            <a:pPr>
              <a:spcBef>
                <a:spcPct val="0"/>
              </a:spcBef>
            </a:pPr>
            <a:endParaRPr lang="en-US" dirty="0"/>
          </a:p>
          <a:p>
            <a:pPr>
              <a:spcBef>
                <a:spcPct val="0"/>
              </a:spcBef>
            </a:pPr>
            <a:endParaRPr lang="en-US" dirty="0"/>
          </a:p>
          <a:p>
            <a:pPr>
              <a:spcBef>
                <a:spcPct val="0"/>
              </a:spcBef>
            </a:pPr>
            <a:endParaRPr lang="en-US" dirty="0"/>
          </a:p>
          <a:p>
            <a:pPr>
              <a:spcBef>
                <a:spcPct val="0"/>
              </a:spcBef>
            </a:pPr>
            <a:endParaRPr lang="en-US" dirty="0"/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2133600" y="1905000"/>
            <a:ext cx="2057400" cy="26479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en-US"/>
              <a:t>calculateBMI</a:t>
            </a:r>
          </a:p>
          <a:p>
            <a:pPr>
              <a:spcBef>
                <a:spcPct val="0"/>
              </a:spcBef>
            </a:pPr>
            <a:endParaRPr lang="en-US"/>
          </a:p>
          <a:p>
            <a:pPr>
              <a:spcBef>
                <a:spcPct val="0"/>
              </a:spcBef>
            </a:pPr>
            <a:endParaRPr lang="en-US"/>
          </a:p>
          <a:p>
            <a:pPr>
              <a:spcBef>
                <a:spcPct val="0"/>
              </a:spcBef>
            </a:pPr>
            <a:endParaRPr lang="en-US"/>
          </a:p>
          <a:p>
            <a:pPr>
              <a:spcBef>
                <a:spcPct val="0"/>
              </a:spcBef>
            </a:pPr>
            <a:endParaRPr lang="en-US"/>
          </a:p>
          <a:p>
            <a:pPr>
              <a:spcBef>
                <a:spcPct val="0"/>
              </a:spcBef>
            </a:pPr>
            <a:endParaRPr lang="en-US"/>
          </a:p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2286000" y="3962400"/>
            <a:ext cx="1600200" cy="4572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en-US"/>
              <a:t>Parameters</a:t>
            </a:r>
          </a:p>
        </p:txBody>
      </p:sp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2286000" y="2514600"/>
            <a:ext cx="1600200" cy="4572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en-US"/>
              <a:t>  Body</a:t>
            </a:r>
          </a:p>
        </p:txBody>
      </p:sp>
      <p:sp>
        <p:nvSpPr>
          <p:cNvPr id="9" name="Line 12"/>
          <p:cNvSpPr>
            <a:spLocks noChangeShapeType="1"/>
          </p:cNvSpPr>
          <p:nvPr/>
        </p:nvSpPr>
        <p:spPr bwMode="auto">
          <a:xfrm>
            <a:off x="3124200" y="2971800"/>
            <a:ext cx="0" cy="99060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10" name="Text Box 13"/>
          <p:cNvSpPr txBox="1">
            <a:spLocks noChangeArrowheads="1"/>
          </p:cNvSpPr>
          <p:nvPr/>
        </p:nvSpPr>
        <p:spPr bwMode="auto">
          <a:xfrm>
            <a:off x="3048000" y="3200400"/>
            <a:ext cx="129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en-US" dirty="0"/>
              <a:t> accesses</a:t>
            </a:r>
            <a:endParaRPr lang="en-US" sz="3200" dirty="0"/>
          </a:p>
        </p:txBody>
      </p:sp>
      <p:sp>
        <p:nvSpPr>
          <p:cNvPr id="11" name="Text Box 15"/>
          <p:cNvSpPr txBox="1">
            <a:spLocks noChangeArrowheads="1"/>
          </p:cNvSpPr>
          <p:nvPr/>
        </p:nvSpPr>
        <p:spPr bwMode="auto">
          <a:xfrm>
            <a:off x="4648200" y="1193800"/>
            <a:ext cx="3962400" cy="33782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en-US" dirty="0" err="1"/>
              <a:t>ABMISpreadsheet</a:t>
            </a:r>
            <a:r>
              <a:rPr lang="en-US" dirty="0"/>
              <a:t> Instance</a:t>
            </a:r>
          </a:p>
          <a:p>
            <a:pPr>
              <a:spcBef>
                <a:spcPct val="0"/>
              </a:spcBef>
            </a:pPr>
            <a:endParaRPr lang="en-US" dirty="0"/>
          </a:p>
          <a:p>
            <a:pPr>
              <a:spcBef>
                <a:spcPct val="0"/>
              </a:spcBef>
            </a:pPr>
            <a:endParaRPr lang="en-US" dirty="0"/>
          </a:p>
          <a:p>
            <a:pPr>
              <a:spcBef>
                <a:spcPct val="0"/>
              </a:spcBef>
            </a:pPr>
            <a:endParaRPr lang="en-US" dirty="0"/>
          </a:p>
          <a:p>
            <a:pPr>
              <a:spcBef>
                <a:spcPct val="0"/>
              </a:spcBef>
            </a:pPr>
            <a:endParaRPr lang="en-US" dirty="0"/>
          </a:p>
          <a:p>
            <a:pPr>
              <a:spcBef>
                <a:spcPct val="0"/>
              </a:spcBef>
            </a:pPr>
            <a:endParaRPr lang="en-US" dirty="0"/>
          </a:p>
          <a:p>
            <a:pPr>
              <a:spcBef>
                <a:spcPct val="0"/>
              </a:spcBef>
            </a:pPr>
            <a:endParaRPr lang="en-US" dirty="0"/>
          </a:p>
          <a:p>
            <a:pPr>
              <a:spcBef>
                <a:spcPct val="0"/>
              </a:spcBef>
            </a:pPr>
            <a:endParaRPr lang="en-US" dirty="0"/>
          </a:p>
          <a:p>
            <a:pPr>
              <a:spcBef>
                <a:spcPct val="0"/>
              </a:spcBef>
            </a:pPr>
            <a:endParaRPr lang="en-US" dirty="0"/>
          </a:p>
        </p:txBody>
      </p:sp>
      <p:sp>
        <p:nvSpPr>
          <p:cNvPr id="12" name="Text Box 16"/>
          <p:cNvSpPr txBox="1">
            <a:spLocks noChangeArrowheads="1"/>
          </p:cNvSpPr>
          <p:nvPr/>
        </p:nvSpPr>
        <p:spPr bwMode="auto">
          <a:xfrm>
            <a:off x="6477000" y="1879600"/>
            <a:ext cx="2057400" cy="26479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en-US"/>
              <a:t>getBMI</a:t>
            </a:r>
          </a:p>
          <a:p>
            <a:pPr>
              <a:spcBef>
                <a:spcPct val="0"/>
              </a:spcBef>
            </a:pPr>
            <a:endParaRPr lang="en-US"/>
          </a:p>
          <a:p>
            <a:pPr>
              <a:spcBef>
                <a:spcPct val="0"/>
              </a:spcBef>
            </a:pPr>
            <a:endParaRPr lang="en-US"/>
          </a:p>
          <a:p>
            <a:pPr>
              <a:spcBef>
                <a:spcPct val="0"/>
              </a:spcBef>
            </a:pPr>
            <a:endParaRPr lang="en-US"/>
          </a:p>
          <a:p>
            <a:pPr>
              <a:spcBef>
                <a:spcPct val="0"/>
              </a:spcBef>
            </a:pPr>
            <a:endParaRPr lang="en-US"/>
          </a:p>
          <a:p>
            <a:pPr>
              <a:spcBef>
                <a:spcPct val="0"/>
              </a:spcBef>
            </a:pPr>
            <a:endParaRPr lang="en-US"/>
          </a:p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13" name="Text Box 18"/>
          <p:cNvSpPr txBox="1">
            <a:spLocks noChangeArrowheads="1"/>
          </p:cNvSpPr>
          <p:nvPr/>
        </p:nvSpPr>
        <p:spPr bwMode="auto">
          <a:xfrm>
            <a:off x="4800600" y="3479800"/>
            <a:ext cx="1600200" cy="8223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en-US" dirty="0"/>
              <a:t>Instance</a:t>
            </a:r>
          </a:p>
          <a:p>
            <a:pPr>
              <a:spcBef>
                <a:spcPct val="0"/>
              </a:spcBef>
            </a:pPr>
            <a:r>
              <a:rPr lang="en-US" dirty="0"/>
              <a:t>Variables</a:t>
            </a:r>
          </a:p>
        </p:txBody>
      </p:sp>
      <p:sp>
        <p:nvSpPr>
          <p:cNvPr id="14" name="Text Box 20"/>
          <p:cNvSpPr txBox="1">
            <a:spLocks noChangeArrowheads="1"/>
          </p:cNvSpPr>
          <p:nvPr/>
        </p:nvSpPr>
        <p:spPr bwMode="auto">
          <a:xfrm>
            <a:off x="6629400" y="2489200"/>
            <a:ext cx="1600200" cy="4572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en-US"/>
              <a:t>  Body</a:t>
            </a:r>
          </a:p>
        </p:txBody>
      </p:sp>
      <p:sp>
        <p:nvSpPr>
          <p:cNvPr id="16" name="Line 21"/>
          <p:cNvSpPr>
            <a:spLocks noChangeShapeType="1"/>
          </p:cNvSpPr>
          <p:nvPr/>
        </p:nvSpPr>
        <p:spPr bwMode="auto">
          <a:xfrm flipH="1">
            <a:off x="5562600" y="2946400"/>
            <a:ext cx="1905000" cy="53340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17" name="Text Box 22"/>
          <p:cNvSpPr txBox="1">
            <a:spLocks noChangeArrowheads="1"/>
          </p:cNvSpPr>
          <p:nvPr/>
        </p:nvSpPr>
        <p:spPr bwMode="auto">
          <a:xfrm>
            <a:off x="5334000" y="2819400"/>
            <a:ext cx="129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en-US" dirty="0"/>
              <a:t> accesses</a:t>
            </a:r>
            <a:endParaRPr lang="en-US" sz="3200" dirty="0"/>
          </a:p>
        </p:txBody>
      </p:sp>
      <p:sp>
        <p:nvSpPr>
          <p:cNvPr id="18" name="Rectangle 17"/>
          <p:cNvSpPr/>
          <p:nvPr/>
        </p:nvSpPr>
        <p:spPr>
          <a:xfrm>
            <a:off x="533400" y="4953000"/>
            <a:ext cx="37338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Belong to a single method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533400" y="5638800"/>
            <a:ext cx="37338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Local variable</a:t>
            </a:r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4648200" y="4953000"/>
            <a:ext cx="39624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Belong to all methods of an instance</a:t>
            </a: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4648200" y="5638800"/>
            <a:ext cx="39624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Global variable</a:t>
            </a:r>
            <a:endParaRPr lang="en-US" dirty="0"/>
          </a:p>
        </p:txBody>
      </p:sp>
      <p:cxnSp>
        <p:nvCxnSpPr>
          <p:cNvPr id="23" name="Straight Arrow Connector 22"/>
          <p:cNvCxnSpPr>
            <a:stCxn id="18" idx="0"/>
            <a:endCxn id="6" idx="2"/>
          </p:cNvCxnSpPr>
          <p:nvPr/>
        </p:nvCxnSpPr>
        <p:spPr>
          <a:xfrm rot="5400000" flipH="1" flipV="1">
            <a:off x="2476500" y="4343400"/>
            <a:ext cx="533400" cy="685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20" idx="0"/>
            <a:endCxn id="13" idx="2"/>
          </p:cNvCxnSpPr>
          <p:nvPr/>
        </p:nvCxnSpPr>
        <p:spPr>
          <a:xfrm rot="16200000" flipV="1">
            <a:off x="5789613" y="4113213"/>
            <a:ext cx="650875" cy="10287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9" grpId="0" animBg="1"/>
      <p:bldP spid="10" grpId="0"/>
      <p:bldP spid="11" grpId="0" animBg="1"/>
      <p:bldP spid="12" grpId="0" animBg="1"/>
      <p:bldP spid="13" grpId="0" animBg="1"/>
      <p:bldP spid="14" grpId="0" animBg="1"/>
      <p:bldP spid="16" grpId="0" animBg="1"/>
      <p:bldP spid="17" grpId="0"/>
      <p:bldP spid="18" grpId="0" animBg="1"/>
      <p:bldP spid="19" grpId="0" animBg="1"/>
      <p:bldP spid="20" grpId="0" animBg="1"/>
      <p:bldP spid="21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Instantiating a Class with a Constructor</a:t>
            </a:r>
            <a:endParaRPr lang="en-US" dirty="0"/>
          </a:p>
        </p:txBody>
      </p:sp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2119313"/>
            <a:ext cx="3448050" cy="261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Setting the Constructor Parameters</a:t>
            </a:r>
            <a:endParaRPr lang="en-US" dirty="0"/>
          </a:p>
        </p:txBody>
      </p:sp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2752725"/>
            <a:ext cx="3838575" cy="135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Initialized Object State</a:t>
            </a:r>
            <a:endParaRPr lang="en-US" dirty="0"/>
          </a:p>
        </p:txBody>
      </p:sp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2133600"/>
            <a:ext cx="34290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Every Class has a Constructor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57200" y="990600"/>
            <a:ext cx="5791200" cy="5715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spcBef>
                <a:spcPct val="0"/>
              </a:spcBef>
            </a:pPr>
            <a:r>
              <a:rPr lang="en-US" sz="1500" b="1" dirty="0" smtClean="0">
                <a:solidFill>
                  <a:schemeClr val="tx1"/>
                </a:solidFill>
              </a:rPr>
              <a:t>public</a:t>
            </a:r>
            <a:r>
              <a:rPr lang="en-US" sz="1500" dirty="0" smtClean="0">
                <a:solidFill>
                  <a:schemeClr val="tx1"/>
                </a:solidFill>
              </a:rPr>
              <a:t> </a:t>
            </a:r>
            <a:r>
              <a:rPr lang="en-US" sz="1500" b="1" dirty="0" smtClean="0">
                <a:solidFill>
                  <a:schemeClr val="tx1"/>
                </a:solidFill>
              </a:rPr>
              <a:t>class</a:t>
            </a:r>
            <a:r>
              <a:rPr lang="en-US" sz="1500" dirty="0" smtClean="0">
                <a:solidFill>
                  <a:schemeClr val="tx1"/>
                </a:solidFill>
              </a:rPr>
              <a:t> </a:t>
            </a:r>
            <a:r>
              <a:rPr lang="en-US" sz="1500" dirty="0" err="1" smtClean="0">
                <a:solidFill>
                  <a:schemeClr val="tx1"/>
                </a:solidFill>
              </a:rPr>
              <a:t>ABMISpreadsheet</a:t>
            </a:r>
            <a:r>
              <a:rPr lang="en-US" sz="1500" dirty="0" smtClean="0">
                <a:solidFill>
                  <a:schemeClr val="tx1"/>
                </a:solidFill>
              </a:rPr>
              <a:t> {</a:t>
            </a:r>
          </a:p>
          <a:p>
            <a:pPr>
              <a:spcBef>
                <a:spcPct val="0"/>
              </a:spcBef>
            </a:pPr>
            <a:r>
              <a:rPr lang="en-US" sz="1500" b="1" dirty="0" smtClean="0">
                <a:solidFill>
                  <a:schemeClr val="tx1"/>
                </a:solidFill>
              </a:rPr>
              <a:t>        double</a:t>
            </a:r>
            <a:r>
              <a:rPr lang="en-US" sz="1500" dirty="0" smtClean="0">
                <a:solidFill>
                  <a:schemeClr val="tx1"/>
                </a:solidFill>
              </a:rPr>
              <a:t> height, weight;</a:t>
            </a:r>
          </a:p>
          <a:p>
            <a:pPr>
              <a:spcBef>
                <a:spcPct val="0"/>
              </a:spcBef>
            </a:pPr>
            <a:r>
              <a:rPr lang="en-US" sz="1500" dirty="0" smtClean="0">
                <a:solidFill>
                  <a:schemeClr val="tx1"/>
                </a:solidFill>
              </a:rPr>
              <a:t>	</a:t>
            </a:r>
          </a:p>
          <a:p>
            <a:pPr>
              <a:spcBef>
                <a:spcPct val="0"/>
              </a:spcBef>
            </a:pPr>
            <a:r>
              <a:rPr lang="en-US" sz="1500" dirty="0" smtClean="0">
                <a:solidFill>
                  <a:schemeClr val="tx1"/>
                </a:solidFill>
              </a:rPr>
              <a:t>        </a:t>
            </a:r>
            <a:r>
              <a:rPr lang="en-US" sz="1500" b="1" dirty="0" smtClean="0">
                <a:solidFill>
                  <a:schemeClr val="tx1"/>
                </a:solidFill>
              </a:rPr>
              <a:t>public</a:t>
            </a:r>
            <a:r>
              <a:rPr lang="en-US" sz="1500" dirty="0" smtClean="0">
                <a:solidFill>
                  <a:schemeClr val="tx1"/>
                </a:solidFill>
              </a:rPr>
              <a:t> </a:t>
            </a:r>
            <a:r>
              <a:rPr lang="en-US" sz="1500" b="1" dirty="0" smtClean="0">
                <a:solidFill>
                  <a:schemeClr val="tx1"/>
                </a:solidFill>
              </a:rPr>
              <a:t>double</a:t>
            </a:r>
            <a:r>
              <a:rPr lang="en-US" sz="1500" dirty="0" smtClean="0">
                <a:solidFill>
                  <a:schemeClr val="tx1"/>
                </a:solidFill>
              </a:rPr>
              <a:t> </a:t>
            </a:r>
            <a:r>
              <a:rPr lang="en-US" sz="1500" dirty="0" err="1" smtClean="0">
                <a:solidFill>
                  <a:schemeClr val="tx1"/>
                </a:solidFill>
              </a:rPr>
              <a:t>getHeight</a:t>
            </a:r>
            <a:r>
              <a:rPr lang="en-US" sz="1500" dirty="0" smtClean="0">
                <a:solidFill>
                  <a:schemeClr val="tx1"/>
                </a:solidFill>
              </a:rPr>
              <a:t>() {</a:t>
            </a:r>
          </a:p>
          <a:p>
            <a:pPr>
              <a:spcBef>
                <a:spcPct val="0"/>
              </a:spcBef>
            </a:pPr>
            <a:r>
              <a:rPr lang="en-US" sz="1500" dirty="0" smtClean="0">
                <a:solidFill>
                  <a:schemeClr val="tx1"/>
                </a:solidFill>
              </a:rPr>
              <a:t>            </a:t>
            </a:r>
            <a:r>
              <a:rPr lang="en-US" sz="1500" b="1" dirty="0" smtClean="0">
                <a:solidFill>
                  <a:schemeClr val="tx1"/>
                </a:solidFill>
              </a:rPr>
              <a:t>return</a:t>
            </a:r>
            <a:r>
              <a:rPr lang="en-US" sz="1500" dirty="0" smtClean="0">
                <a:solidFill>
                  <a:schemeClr val="tx1"/>
                </a:solidFill>
              </a:rPr>
              <a:t> height;</a:t>
            </a:r>
          </a:p>
          <a:p>
            <a:pPr>
              <a:spcBef>
                <a:spcPct val="0"/>
              </a:spcBef>
            </a:pPr>
            <a:r>
              <a:rPr lang="en-US" sz="1500" dirty="0" smtClean="0">
                <a:solidFill>
                  <a:schemeClr val="tx1"/>
                </a:solidFill>
              </a:rPr>
              <a:t>        }</a:t>
            </a:r>
          </a:p>
          <a:p>
            <a:pPr>
              <a:spcBef>
                <a:spcPct val="0"/>
              </a:spcBef>
            </a:pPr>
            <a:r>
              <a:rPr lang="en-US" sz="1500" dirty="0" smtClean="0">
                <a:solidFill>
                  <a:schemeClr val="tx1"/>
                </a:solidFill>
              </a:rPr>
              <a:t>        </a:t>
            </a:r>
            <a:r>
              <a:rPr lang="en-US" sz="1500" b="1" dirty="0" smtClean="0">
                <a:solidFill>
                  <a:schemeClr val="tx1"/>
                </a:solidFill>
              </a:rPr>
              <a:t>public</a:t>
            </a:r>
            <a:r>
              <a:rPr lang="en-US" sz="1500" dirty="0" smtClean="0">
                <a:solidFill>
                  <a:schemeClr val="tx1"/>
                </a:solidFill>
              </a:rPr>
              <a:t> </a:t>
            </a:r>
            <a:r>
              <a:rPr lang="en-US" sz="1500" b="1" dirty="0" smtClean="0">
                <a:solidFill>
                  <a:schemeClr val="tx1"/>
                </a:solidFill>
              </a:rPr>
              <a:t>void</a:t>
            </a:r>
            <a:r>
              <a:rPr lang="en-US" sz="1500" dirty="0" smtClean="0">
                <a:solidFill>
                  <a:schemeClr val="tx1"/>
                </a:solidFill>
              </a:rPr>
              <a:t> </a:t>
            </a:r>
            <a:r>
              <a:rPr lang="en-US" sz="1500" dirty="0" err="1" smtClean="0">
                <a:solidFill>
                  <a:schemeClr val="tx1"/>
                </a:solidFill>
              </a:rPr>
              <a:t>setHeight</a:t>
            </a:r>
            <a:r>
              <a:rPr lang="en-US" sz="1500" dirty="0" smtClean="0">
                <a:solidFill>
                  <a:schemeClr val="tx1"/>
                </a:solidFill>
              </a:rPr>
              <a:t>(</a:t>
            </a:r>
            <a:r>
              <a:rPr lang="en-US" sz="1500" b="1" dirty="0" smtClean="0">
                <a:solidFill>
                  <a:schemeClr val="tx1"/>
                </a:solidFill>
              </a:rPr>
              <a:t>double</a:t>
            </a:r>
            <a:r>
              <a:rPr lang="en-US" sz="1500" dirty="0" smtClean="0">
                <a:solidFill>
                  <a:schemeClr val="tx1"/>
                </a:solidFill>
              </a:rPr>
              <a:t> </a:t>
            </a:r>
            <a:r>
              <a:rPr lang="en-US" sz="1500" dirty="0" err="1" smtClean="0">
                <a:solidFill>
                  <a:schemeClr val="tx1"/>
                </a:solidFill>
              </a:rPr>
              <a:t>newHeight</a:t>
            </a:r>
            <a:r>
              <a:rPr lang="en-US" sz="1500" dirty="0" smtClean="0">
                <a:solidFill>
                  <a:schemeClr val="tx1"/>
                </a:solidFill>
              </a:rPr>
              <a:t>) {</a:t>
            </a:r>
          </a:p>
          <a:p>
            <a:pPr>
              <a:spcBef>
                <a:spcPct val="0"/>
              </a:spcBef>
            </a:pPr>
            <a:r>
              <a:rPr lang="en-US" sz="1500" dirty="0" smtClean="0">
                <a:solidFill>
                  <a:schemeClr val="tx1"/>
                </a:solidFill>
              </a:rPr>
              <a:t>            height = </a:t>
            </a:r>
            <a:r>
              <a:rPr lang="en-US" sz="1500" dirty="0" err="1" smtClean="0">
                <a:solidFill>
                  <a:schemeClr val="tx1"/>
                </a:solidFill>
              </a:rPr>
              <a:t>newHeight</a:t>
            </a:r>
            <a:r>
              <a:rPr lang="en-US" sz="1500" dirty="0" smtClean="0">
                <a:solidFill>
                  <a:schemeClr val="tx1"/>
                </a:solidFill>
              </a:rPr>
              <a:t>;</a:t>
            </a:r>
          </a:p>
          <a:p>
            <a:pPr>
              <a:spcBef>
                <a:spcPct val="0"/>
              </a:spcBef>
            </a:pPr>
            <a:r>
              <a:rPr lang="en-US" sz="1500" dirty="0" smtClean="0">
                <a:solidFill>
                  <a:schemeClr val="tx1"/>
                </a:solidFill>
              </a:rPr>
              <a:t>        }</a:t>
            </a:r>
          </a:p>
          <a:p>
            <a:pPr>
              <a:spcBef>
                <a:spcPct val="0"/>
              </a:spcBef>
            </a:pPr>
            <a:r>
              <a:rPr lang="en-US" sz="1500" dirty="0" smtClean="0">
                <a:solidFill>
                  <a:schemeClr val="tx1"/>
                </a:solidFill>
              </a:rPr>
              <a:t>        </a:t>
            </a:r>
            <a:r>
              <a:rPr lang="en-US" sz="1500" b="1" dirty="0" smtClean="0">
                <a:solidFill>
                  <a:schemeClr val="tx1"/>
                </a:solidFill>
              </a:rPr>
              <a:t>public</a:t>
            </a:r>
            <a:r>
              <a:rPr lang="en-US" sz="1500" dirty="0" smtClean="0">
                <a:solidFill>
                  <a:schemeClr val="tx1"/>
                </a:solidFill>
              </a:rPr>
              <a:t> </a:t>
            </a:r>
            <a:r>
              <a:rPr lang="en-US" sz="1500" b="1" dirty="0" smtClean="0">
                <a:solidFill>
                  <a:schemeClr val="tx1"/>
                </a:solidFill>
              </a:rPr>
              <a:t>double</a:t>
            </a:r>
            <a:r>
              <a:rPr lang="en-US" sz="1500" dirty="0" smtClean="0">
                <a:solidFill>
                  <a:schemeClr val="tx1"/>
                </a:solidFill>
              </a:rPr>
              <a:t> </a:t>
            </a:r>
            <a:r>
              <a:rPr lang="en-US" sz="1500" dirty="0" err="1" smtClean="0">
                <a:solidFill>
                  <a:schemeClr val="tx1"/>
                </a:solidFill>
              </a:rPr>
              <a:t>getWeight</a:t>
            </a:r>
            <a:r>
              <a:rPr lang="en-US" sz="1500" dirty="0" smtClean="0">
                <a:solidFill>
                  <a:schemeClr val="tx1"/>
                </a:solidFill>
              </a:rPr>
              <a:t>() {</a:t>
            </a:r>
          </a:p>
          <a:p>
            <a:pPr>
              <a:spcBef>
                <a:spcPct val="0"/>
              </a:spcBef>
            </a:pPr>
            <a:r>
              <a:rPr lang="en-US" sz="1500" dirty="0" smtClean="0">
                <a:solidFill>
                  <a:schemeClr val="tx1"/>
                </a:solidFill>
              </a:rPr>
              <a:t>            </a:t>
            </a:r>
            <a:r>
              <a:rPr lang="en-US" sz="1500" b="1" dirty="0" smtClean="0">
                <a:solidFill>
                  <a:schemeClr val="tx1"/>
                </a:solidFill>
              </a:rPr>
              <a:t>return</a:t>
            </a:r>
            <a:r>
              <a:rPr lang="en-US" sz="1500" dirty="0" smtClean="0">
                <a:solidFill>
                  <a:schemeClr val="tx1"/>
                </a:solidFill>
              </a:rPr>
              <a:t> weight;</a:t>
            </a:r>
          </a:p>
          <a:p>
            <a:pPr>
              <a:spcBef>
                <a:spcPct val="0"/>
              </a:spcBef>
            </a:pPr>
            <a:r>
              <a:rPr lang="en-US" sz="1500" dirty="0" smtClean="0">
                <a:solidFill>
                  <a:schemeClr val="tx1"/>
                </a:solidFill>
              </a:rPr>
              <a:t>        }</a:t>
            </a:r>
          </a:p>
          <a:p>
            <a:pPr>
              <a:spcBef>
                <a:spcPct val="0"/>
              </a:spcBef>
            </a:pPr>
            <a:r>
              <a:rPr lang="en-US" sz="1500" dirty="0" smtClean="0">
                <a:solidFill>
                  <a:schemeClr val="tx1"/>
                </a:solidFill>
              </a:rPr>
              <a:t>        </a:t>
            </a:r>
            <a:r>
              <a:rPr lang="en-US" sz="1500" b="1" dirty="0" smtClean="0">
                <a:solidFill>
                  <a:schemeClr val="tx1"/>
                </a:solidFill>
              </a:rPr>
              <a:t>public</a:t>
            </a:r>
            <a:r>
              <a:rPr lang="en-US" sz="1500" dirty="0" smtClean="0">
                <a:solidFill>
                  <a:schemeClr val="tx1"/>
                </a:solidFill>
              </a:rPr>
              <a:t> </a:t>
            </a:r>
            <a:r>
              <a:rPr lang="en-US" sz="1500" b="1" dirty="0" smtClean="0">
                <a:solidFill>
                  <a:schemeClr val="tx1"/>
                </a:solidFill>
              </a:rPr>
              <a:t>void</a:t>
            </a:r>
            <a:r>
              <a:rPr lang="en-US" sz="1500" dirty="0" smtClean="0">
                <a:solidFill>
                  <a:schemeClr val="tx1"/>
                </a:solidFill>
              </a:rPr>
              <a:t> </a:t>
            </a:r>
            <a:r>
              <a:rPr lang="en-US" sz="1500" dirty="0" err="1" smtClean="0">
                <a:solidFill>
                  <a:schemeClr val="tx1"/>
                </a:solidFill>
              </a:rPr>
              <a:t>setWeight</a:t>
            </a:r>
            <a:r>
              <a:rPr lang="en-US" sz="1500" dirty="0" smtClean="0">
                <a:solidFill>
                  <a:schemeClr val="tx1"/>
                </a:solidFill>
              </a:rPr>
              <a:t>(</a:t>
            </a:r>
            <a:r>
              <a:rPr lang="en-US" sz="1500" b="1" dirty="0" smtClean="0">
                <a:solidFill>
                  <a:schemeClr val="tx1"/>
                </a:solidFill>
              </a:rPr>
              <a:t>double</a:t>
            </a:r>
            <a:r>
              <a:rPr lang="en-US" sz="1500" dirty="0" smtClean="0">
                <a:solidFill>
                  <a:schemeClr val="tx1"/>
                </a:solidFill>
              </a:rPr>
              <a:t> </a:t>
            </a:r>
            <a:r>
              <a:rPr lang="en-US" sz="1500" dirty="0" err="1" smtClean="0">
                <a:solidFill>
                  <a:schemeClr val="tx1"/>
                </a:solidFill>
              </a:rPr>
              <a:t>newWeight</a:t>
            </a:r>
            <a:r>
              <a:rPr lang="en-US" sz="1500" dirty="0" smtClean="0">
                <a:solidFill>
                  <a:schemeClr val="tx1"/>
                </a:solidFill>
              </a:rPr>
              <a:t>) {</a:t>
            </a:r>
          </a:p>
          <a:p>
            <a:pPr>
              <a:spcBef>
                <a:spcPct val="0"/>
              </a:spcBef>
            </a:pPr>
            <a:r>
              <a:rPr lang="en-US" sz="1500" dirty="0" smtClean="0">
                <a:solidFill>
                  <a:schemeClr val="tx1"/>
                </a:solidFill>
              </a:rPr>
              <a:t>            weight = </a:t>
            </a:r>
            <a:r>
              <a:rPr lang="en-US" sz="1500" dirty="0" err="1" smtClean="0">
                <a:solidFill>
                  <a:schemeClr val="tx1"/>
                </a:solidFill>
              </a:rPr>
              <a:t>newWeight</a:t>
            </a:r>
            <a:r>
              <a:rPr lang="en-US" sz="1500" dirty="0" smtClean="0">
                <a:solidFill>
                  <a:schemeClr val="tx1"/>
                </a:solidFill>
              </a:rPr>
              <a:t>;</a:t>
            </a:r>
          </a:p>
          <a:p>
            <a:pPr>
              <a:spcBef>
                <a:spcPct val="0"/>
              </a:spcBef>
            </a:pPr>
            <a:r>
              <a:rPr lang="en-US" sz="1500" dirty="0" smtClean="0">
                <a:solidFill>
                  <a:schemeClr val="tx1"/>
                </a:solidFill>
              </a:rPr>
              <a:t>        }</a:t>
            </a:r>
          </a:p>
          <a:p>
            <a:pPr>
              <a:spcBef>
                <a:spcPct val="0"/>
              </a:spcBef>
            </a:pPr>
            <a:r>
              <a:rPr lang="en-US" sz="1500" dirty="0" smtClean="0">
                <a:solidFill>
                  <a:schemeClr val="tx1"/>
                </a:solidFill>
              </a:rPr>
              <a:t>        </a:t>
            </a:r>
            <a:r>
              <a:rPr lang="en-US" sz="1500" b="1" dirty="0" smtClean="0">
                <a:solidFill>
                  <a:schemeClr val="tx1"/>
                </a:solidFill>
              </a:rPr>
              <a:t>public</a:t>
            </a:r>
            <a:r>
              <a:rPr lang="en-US" sz="1500" dirty="0" smtClean="0">
                <a:solidFill>
                  <a:schemeClr val="tx1"/>
                </a:solidFill>
              </a:rPr>
              <a:t> </a:t>
            </a:r>
            <a:r>
              <a:rPr lang="en-US" sz="1500" b="1" dirty="0" smtClean="0">
                <a:solidFill>
                  <a:schemeClr val="tx1"/>
                </a:solidFill>
              </a:rPr>
              <a:t>double</a:t>
            </a:r>
            <a:r>
              <a:rPr lang="en-US" sz="1500" dirty="0" smtClean="0">
                <a:solidFill>
                  <a:schemeClr val="tx1"/>
                </a:solidFill>
              </a:rPr>
              <a:t> </a:t>
            </a:r>
            <a:r>
              <a:rPr lang="en-US" sz="1500" dirty="0" err="1" smtClean="0">
                <a:solidFill>
                  <a:schemeClr val="tx1"/>
                </a:solidFill>
              </a:rPr>
              <a:t>getBMI</a:t>
            </a:r>
            <a:r>
              <a:rPr lang="en-US" sz="1500" dirty="0" smtClean="0">
                <a:solidFill>
                  <a:schemeClr val="tx1"/>
                </a:solidFill>
              </a:rPr>
              <a:t>() {</a:t>
            </a:r>
          </a:p>
          <a:p>
            <a:pPr>
              <a:spcBef>
                <a:spcPct val="0"/>
              </a:spcBef>
            </a:pPr>
            <a:r>
              <a:rPr lang="en-US" sz="1500" dirty="0" smtClean="0">
                <a:solidFill>
                  <a:schemeClr val="tx1"/>
                </a:solidFill>
              </a:rPr>
              <a:t>            </a:t>
            </a:r>
            <a:r>
              <a:rPr lang="en-US" sz="1500" b="1" dirty="0" smtClean="0">
                <a:solidFill>
                  <a:schemeClr val="tx1"/>
                </a:solidFill>
              </a:rPr>
              <a:t>return</a:t>
            </a:r>
            <a:r>
              <a:rPr lang="en-US" sz="1500" dirty="0" smtClean="0">
                <a:solidFill>
                  <a:schemeClr val="tx1"/>
                </a:solidFill>
              </a:rPr>
              <a:t> weight/(height*height);</a:t>
            </a:r>
          </a:p>
          <a:p>
            <a:pPr>
              <a:spcBef>
                <a:spcPct val="0"/>
              </a:spcBef>
            </a:pPr>
            <a:r>
              <a:rPr lang="en-US" sz="1500" dirty="0" smtClean="0">
                <a:solidFill>
                  <a:schemeClr val="tx1"/>
                </a:solidFill>
              </a:rPr>
              <a:t>        }</a:t>
            </a:r>
          </a:p>
          <a:p>
            <a:pPr>
              <a:spcBef>
                <a:spcPct val="0"/>
              </a:spcBef>
            </a:pPr>
            <a:r>
              <a:rPr lang="en-US" sz="1500" dirty="0" smtClean="0">
                <a:solidFill>
                  <a:schemeClr val="tx1"/>
                </a:solidFill>
              </a:rPr>
              <a:t>}</a:t>
            </a:r>
            <a:endParaRPr lang="en-US" sz="15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Equivalent Class Created by Java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57200" y="990600"/>
            <a:ext cx="5791200" cy="5715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spcBef>
                <a:spcPct val="0"/>
              </a:spcBef>
            </a:pPr>
            <a:r>
              <a:rPr lang="en-US" sz="1500" b="1" dirty="0" smtClean="0">
                <a:solidFill>
                  <a:schemeClr val="tx1"/>
                </a:solidFill>
              </a:rPr>
              <a:t>public</a:t>
            </a:r>
            <a:r>
              <a:rPr lang="en-US" sz="1500" dirty="0" smtClean="0">
                <a:solidFill>
                  <a:schemeClr val="tx1"/>
                </a:solidFill>
              </a:rPr>
              <a:t> </a:t>
            </a:r>
            <a:r>
              <a:rPr lang="en-US" sz="1500" b="1" dirty="0" smtClean="0">
                <a:solidFill>
                  <a:schemeClr val="tx1"/>
                </a:solidFill>
              </a:rPr>
              <a:t>class</a:t>
            </a:r>
            <a:r>
              <a:rPr lang="en-US" sz="1500" dirty="0" smtClean="0">
                <a:solidFill>
                  <a:schemeClr val="tx1"/>
                </a:solidFill>
              </a:rPr>
              <a:t> </a:t>
            </a:r>
            <a:r>
              <a:rPr lang="en-US" sz="1500" dirty="0" err="1" smtClean="0">
                <a:solidFill>
                  <a:schemeClr val="tx1"/>
                </a:solidFill>
              </a:rPr>
              <a:t>ABMISpreadsheet</a:t>
            </a:r>
            <a:r>
              <a:rPr lang="en-US" sz="1500" dirty="0" smtClean="0">
                <a:solidFill>
                  <a:schemeClr val="tx1"/>
                </a:solidFill>
              </a:rPr>
              <a:t> {</a:t>
            </a:r>
          </a:p>
          <a:p>
            <a:pPr>
              <a:spcBef>
                <a:spcPct val="0"/>
              </a:spcBef>
            </a:pPr>
            <a:r>
              <a:rPr lang="en-US" sz="1500" b="1" dirty="0" smtClean="0">
                <a:solidFill>
                  <a:schemeClr val="tx1"/>
                </a:solidFill>
              </a:rPr>
              <a:t>        double</a:t>
            </a:r>
            <a:r>
              <a:rPr lang="en-US" sz="1500" dirty="0" smtClean="0">
                <a:solidFill>
                  <a:schemeClr val="tx1"/>
                </a:solidFill>
              </a:rPr>
              <a:t> height, weight;</a:t>
            </a:r>
          </a:p>
          <a:p>
            <a:pPr>
              <a:spcBef>
                <a:spcPct val="0"/>
              </a:spcBef>
            </a:pPr>
            <a:endParaRPr lang="en-US" sz="1500" dirty="0" smtClean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</a:pPr>
            <a:r>
              <a:rPr lang="en-US" sz="1500" dirty="0" smtClean="0">
                <a:solidFill>
                  <a:schemeClr val="tx1"/>
                </a:solidFill>
              </a:rPr>
              <a:t>        </a:t>
            </a:r>
            <a:r>
              <a:rPr lang="en-US" sz="1500" b="1" dirty="0" smtClean="0">
                <a:solidFill>
                  <a:schemeClr val="tx1"/>
                </a:solidFill>
              </a:rPr>
              <a:t>public</a:t>
            </a:r>
            <a:r>
              <a:rPr lang="en-US" sz="1500" dirty="0" smtClean="0">
                <a:solidFill>
                  <a:schemeClr val="tx1"/>
                </a:solidFill>
              </a:rPr>
              <a:t> </a:t>
            </a:r>
            <a:r>
              <a:rPr lang="en-US" sz="1500" dirty="0" err="1" smtClean="0">
                <a:solidFill>
                  <a:schemeClr val="tx1"/>
                </a:solidFill>
              </a:rPr>
              <a:t>ABMISpreadsheet</a:t>
            </a:r>
            <a:r>
              <a:rPr lang="en-US" sz="1500" dirty="0" smtClean="0">
                <a:solidFill>
                  <a:schemeClr val="tx1"/>
                </a:solidFill>
              </a:rPr>
              <a:t>() { }</a:t>
            </a:r>
          </a:p>
          <a:p>
            <a:pPr>
              <a:spcBef>
                <a:spcPct val="0"/>
              </a:spcBef>
            </a:pPr>
            <a:endParaRPr lang="en-US" sz="1500" dirty="0" smtClean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</a:pPr>
            <a:r>
              <a:rPr lang="en-US" sz="1500" dirty="0" smtClean="0">
                <a:solidFill>
                  <a:schemeClr val="tx1"/>
                </a:solidFill>
              </a:rPr>
              <a:t>        </a:t>
            </a:r>
            <a:r>
              <a:rPr lang="en-US" sz="1500" b="1" dirty="0" smtClean="0">
                <a:solidFill>
                  <a:schemeClr val="tx1"/>
                </a:solidFill>
              </a:rPr>
              <a:t>public</a:t>
            </a:r>
            <a:r>
              <a:rPr lang="en-US" sz="1500" dirty="0" smtClean="0">
                <a:solidFill>
                  <a:schemeClr val="tx1"/>
                </a:solidFill>
              </a:rPr>
              <a:t> </a:t>
            </a:r>
            <a:r>
              <a:rPr lang="en-US" sz="1500" b="1" dirty="0" smtClean="0">
                <a:solidFill>
                  <a:schemeClr val="tx1"/>
                </a:solidFill>
              </a:rPr>
              <a:t>double</a:t>
            </a:r>
            <a:r>
              <a:rPr lang="en-US" sz="1500" dirty="0" smtClean="0">
                <a:solidFill>
                  <a:schemeClr val="tx1"/>
                </a:solidFill>
              </a:rPr>
              <a:t> </a:t>
            </a:r>
            <a:r>
              <a:rPr lang="en-US" sz="1500" dirty="0" err="1" smtClean="0">
                <a:solidFill>
                  <a:schemeClr val="tx1"/>
                </a:solidFill>
              </a:rPr>
              <a:t>getHeight</a:t>
            </a:r>
            <a:r>
              <a:rPr lang="en-US" sz="1500" dirty="0" smtClean="0">
                <a:solidFill>
                  <a:schemeClr val="tx1"/>
                </a:solidFill>
              </a:rPr>
              <a:t>() {</a:t>
            </a:r>
          </a:p>
          <a:p>
            <a:pPr>
              <a:spcBef>
                <a:spcPct val="0"/>
              </a:spcBef>
            </a:pPr>
            <a:r>
              <a:rPr lang="en-US" sz="1500" dirty="0" smtClean="0">
                <a:solidFill>
                  <a:schemeClr val="tx1"/>
                </a:solidFill>
              </a:rPr>
              <a:t>            </a:t>
            </a:r>
            <a:r>
              <a:rPr lang="en-US" sz="1500" b="1" dirty="0" smtClean="0">
                <a:solidFill>
                  <a:schemeClr val="tx1"/>
                </a:solidFill>
              </a:rPr>
              <a:t>return</a:t>
            </a:r>
            <a:r>
              <a:rPr lang="en-US" sz="1500" dirty="0" smtClean="0">
                <a:solidFill>
                  <a:schemeClr val="tx1"/>
                </a:solidFill>
              </a:rPr>
              <a:t> height;</a:t>
            </a:r>
          </a:p>
          <a:p>
            <a:pPr>
              <a:spcBef>
                <a:spcPct val="0"/>
              </a:spcBef>
            </a:pPr>
            <a:r>
              <a:rPr lang="en-US" sz="1500" dirty="0" smtClean="0">
                <a:solidFill>
                  <a:schemeClr val="tx1"/>
                </a:solidFill>
              </a:rPr>
              <a:t>        }</a:t>
            </a:r>
          </a:p>
          <a:p>
            <a:pPr>
              <a:spcBef>
                <a:spcPct val="0"/>
              </a:spcBef>
            </a:pPr>
            <a:r>
              <a:rPr lang="en-US" sz="1500" dirty="0" smtClean="0">
                <a:solidFill>
                  <a:schemeClr val="tx1"/>
                </a:solidFill>
              </a:rPr>
              <a:t>        </a:t>
            </a:r>
            <a:r>
              <a:rPr lang="en-US" sz="1500" b="1" dirty="0" smtClean="0">
                <a:solidFill>
                  <a:schemeClr val="tx1"/>
                </a:solidFill>
              </a:rPr>
              <a:t>public</a:t>
            </a:r>
            <a:r>
              <a:rPr lang="en-US" sz="1500" dirty="0" smtClean="0">
                <a:solidFill>
                  <a:schemeClr val="tx1"/>
                </a:solidFill>
              </a:rPr>
              <a:t> </a:t>
            </a:r>
            <a:r>
              <a:rPr lang="en-US" sz="1500" b="1" dirty="0" smtClean="0">
                <a:solidFill>
                  <a:schemeClr val="tx1"/>
                </a:solidFill>
              </a:rPr>
              <a:t>void</a:t>
            </a:r>
            <a:r>
              <a:rPr lang="en-US" sz="1500" dirty="0" smtClean="0">
                <a:solidFill>
                  <a:schemeClr val="tx1"/>
                </a:solidFill>
              </a:rPr>
              <a:t> </a:t>
            </a:r>
            <a:r>
              <a:rPr lang="en-US" sz="1500" dirty="0" err="1" smtClean="0">
                <a:solidFill>
                  <a:schemeClr val="tx1"/>
                </a:solidFill>
              </a:rPr>
              <a:t>setHeight</a:t>
            </a:r>
            <a:r>
              <a:rPr lang="en-US" sz="1500" dirty="0" smtClean="0">
                <a:solidFill>
                  <a:schemeClr val="tx1"/>
                </a:solidFill>
              </a:rPr>
              <a:t>(</a:t>
            </a:r>
            <a:r>
              <a:rPr lang="en-US" sz="1500" b="1" dirty="0" smtClean="0">
                <a:solidFill>
                  <a:schemeClr val="tx1"/>
                </a:solidFill>
              </a:rPr>
              <a:t>double</a:t>
            </a:r>
            <a:r>
              <a:rPr lang="en-US" sz="1500" dirty="0" smtClean="0">
                <a:solidFill>
                  <a:schemeClr val="tx1"/>
                </a:solidFill>
              </a:rPr>
              <a:t> </a:t>
            </a:r>
            <a:r>
              <a:rPr lang="en-US" sz="1500" dirty="0" err="1" smtClean="0">
                <a:solidFill>
                  <a:schemeClr val="tx1"/>
                </a:solidFill>
              </a:rPr>
              <a:t>newHeight</a:t>
            </a:r>
            <a:r>
              <a:rPr lang="en-US" sz="1500" dirty="0" smtClean="0">
                <a:solidFill>
                  <a:schemeClr val="tx1"/>
                </a:solidFill>
              </a:rPr>
              <a:t>) {</a:t>
            </a:r>
          </a:p>
          <a:p>
            <a:pPr>
              <a:spcBef>
                <a:spcPct val="0"/>
              </a:spcBef>
            </a:pPr>
            <a:r>
              <a:rPr lang="en-US" sz="1500" dirty="0" smtClean="0">
                <a:solidFill>
                  <a:schemeClr val="tx1"/>
                </a:solidFill>
              </a:rPr>
              <a:t>            height = </a:t>
            </a:r>
            <a:r>
              <a:rPr lang="en-US" sz="1500" dirty="0" err="1" smtClean="0">
                <a:solidFill>
                  <a:schemeClr val="tx1"/>
                </a:solidFill>
              </a:rPr>
              <a:t>newHeight</a:t>
            </a:r>
            <a:r>
              <a:rPr lang="en-US" sz="1500" dirty="0" smtClean="0">
                <a:solidFill>
                  <a:schemeClr val="tx1"/>
                </a:solidFill>
              </a:rPr>
              <a:t>;</a:t>
            </a:r>
          </a:p>
          <a:p>
            <a:pPr>
              <a:spcBef>
                <a:spcPct val="0"/>
              </a:spcBef>
            </a:pPr>
            <a:r>
              <a:rPr lang="en-US" sz="1500" dirty="0" smtClean="0">
                <a:solidFill>
                  <a:schemeClr val="tx1"/>
                </a:solidFill>
              </a:rPr>
              <a:t>        }</a:t>
            </a:r>
          </a:p>
          <a:p>
            <a:pPr>
              <a:spcBef>
                <a:spcPct val="0"/>
              </a:spcBef>
            </a:pPr>
            <a:r>
              <a:rPr lang="en-US" sz="1500" dirty="0" smtClean="0">
                <a:solidFill>
                  <a:schemeClr val="tx1"/>
                </a:solidFill>
              </a:rPr>
              <a:t>        </a:t>
            </a:r>
            <a:r>
              <a:rPr lang="en-US" sz="1500" b="1" dirty="0" smtClean="0">
                <a:solidFill>
                  <a:schemeClr val="tx1"/>
                </a:solidFill>
              </a:rPr>
              <a:t>public</a:t>
            </a:r>
            <a:r>
              <a:rPr lang="en-US" sz="1500" dirty="0" smtClean="0">
                <a:solidFill>
                  <a:schemeClr val="tx1"/>
                </a:solidFill>
              </a:rPr>
              <a:t> </a:t>
            </a:r>
            <a:r>
              <a:rPr lang="en-US" sz="1500" b="1" dirty="0" smtClean="0">
                <a:solidFill>
                  <a:schemeClr val="tx1"/>
                </a:solidFill>
              </a:rPr>
              <a:t>double</a:t>
            </a:r>
            <a:r>
              <a:rPr lang="en-US" sz="1500" dirty="0" smtClean="0">
                <a:solidFill>
                  <a:schemeClr val="tx1"/>
                </a:solidFill>
              </a:rPr>
              <a:t> </a:t>
            </a:r>
            <a:r>
              <a:rPr lang="en-US" sz="1500" dirty="0" err="1" smtClean="0">
                <a:solidFill>
                  <a:schemeClr val="tx1"/>
                </a:solidFill>
              </a:rPr>
              <a:t>getWeight</a:t>
            </a:r>
            <a:r>
              <a:rPr lang="en-US" sz="1500" dirty="0" smtClean="0">
                <a:solidFill>
                  <a:schemeClr val="tx1"/>
                </a:solidFill>
              </a:rPr>
              <a:t>() {</a:t>
            </a:r>
          </a:p>
          <a:p>
            <a:pPr>
              <a:spcBef>
                <a:spcPct val="0"/>
              </a:spcBef>
            </a:pPr>
            <a:r>
              <a:rPr lang="en-US" sz="1500" dirty="0" smtClean="0">
                <a:solidFill>
                  <a:schemeClr val="tx1"/>
                </a:solidFill>
              </a:rPr>
              <a:t>            </a:t>
            </a:r>
            <a:r>
              <a:rPr lang="en-US" sz="1500" b="1" dirty="0" smtClean="0">
                <a:solidFill>
                  <a:schemeClr val="tx1"/>
                </a:solidFill>
              </a:rPr>
              <a:t>return</a:t>
            </a:r>
            <a:r>
              <a:rPr lang="en-US" sz="1500" dirty="0" smtClean="0">
                <a:solidFill>
                  <a:schemeClr val="tx1"/>
                </a:solidFill>
              </a:rPr>
              <a:t> weight;</a:t>
            </a:r>
          </a:p>
          <a:p>
            <a:pPr>
              <a:spcBef>
                <a:spcPct val="0"/>
              </a:spcBef>
            </a:pPr>
            <a:r>
              <a:rPr lang="en-US" sz="1500" dirty="0" smtClean="0">
                <a:solidFill>
                  <a:schemeClr val="tx1"/>
                </a:solidFill>
              </a:rPr>
              <a:t>        }</a:t>
            </a:r>
          </a:p>
          <a:p>
            <a:pPr>
              <a:spcBef>
                <a:spcPct val="0"/>
              </a:spcBef>
            </a:pPr>
            <a:r>
              <a:rPr lang="en-US" sz="1500" dirty="0" smtClean="0">
                <a:solidFill>
                  <a:schemeClr val="tx1"/>
                </a:solidFill>
              </a:rPr>
              <a:t>        </a:t>
            </a:r>
            <a:r>
              <a:rPr lang="en-US" sz="1500" b="1" dirty="0" smtClean="0">
                <a:solidFill>
                  <a:schemeClr val="tx1"/>
                </a:solidFill>
              </a:rPr>
              <a:t>public</a:t>
            </a:r>
            <a:r>
              <a:rPr lang="en-US" sz="1500" dirty="0" smtClean="0">
                <a:solidFill>
                  <a:schemeClr val="tx1"/>
                </a:solidFill>
              </a:rPr>
              <a:t> </a:t>
            </a:r>
            <a:r>
              <a:rPr lang="en-US" sz="1500" b="1" dirty="0" smtClean="0">
                <a:solidFill>
                  <a:schemeClr val="tx1"/>
                </a:solidFill>
              </a:rPr>
              <a:t>void</a:t>
            </a:r>
            <a:r>
              <a:rPr lang="en-US" sz="1500" dirty="0" smtClean="0">
                <a:solidFill>
                  <a:schemeClr val="tx1"/>
                </a:solidFill>
              </a:rPr>
              <a:t> </a:t>
            </a:r>
            <a:r>
              <a:rPr lang="en-US" sz="1500" dirty="0" err="1" smtClean="0">
                <a:solidFill>
                  <a:schemeClr val="tx1"/>
                </a:solidFill>
              </a:rPr>
              <a:t>setWeight</a:t>
            </a:r>
            <a:r>
              <a:rPr lang="en-US" sz="1500" dirty="0" smtClean="0">
                <a:solidFill>
                  <a:schemeClr val="tx1"/>
                </a:solidFill>
              </a:rPr>
              <a:t>(</a:t>
            </a:r>
            <a:r>
              <a:rPr lang="en-US" sz="1500" b="1" dirty="0" smtClean="0">
                <a:solidFill>
                  <a:schemeClr val="tx1"/>
                </a:solidFill>
              </a:rPr>
              <a:t>double</a:t>
            </a:r>
            <a:r>
              <a:rPr lang="en-US" sz="1500" dirty="0" smtClean="0">
                <a:solidFill>
                  <a:schemeClr val="tx1"/>
                </a:solidFill>
              </a:rPr>
              <a:t> </a:t>
            </a:r>
            <a:r>
              <a:rPr lang="en-US" sz="1500" dirty="0" err="1" smtClean="0">
                <a:solidFill>
                  <a:schemeClr val="tx1"/>
                </a:solidFill>
              </a:rPr>
              <a:t>newWeight</a:t>
            </a:r>
            <a:r>
              <a:rPr lang="en-US" sz="1500" dirty="0" smtClean="0">
                <a:solidFill>
                  <a:schemeClr val="tx1"/>
                </a:solidFill>
              </a:rPr>
              <a:t>) {</a:t>
            </a:r>
          </a:p>
          <a:p>
            <a:pPr>
              <a:spcBef>
                <a:spcPct val="0"/>
              </a:spcBef>
            </a:pPr>
            <a:r>
              <a:rPr lang="en-US" sz="1500" dirty="0" smtClean="0">
                <a:solidFill>
                  <a:schemeClr val="tx1"/>
                </a:solidFill>
              </a:rPr>
              <a:t>            weight = </a:t>
            </a:r>
            <a:r>
              <a:rPr lang="en-US" sz="1500" dirty="0" err="1" smtClean="0">
                <a:solidFill>
                  <a:schemeClr val="tx1"/>
                </a:solidFill>
              </a:rPr>
              <a:t>newWeight</a:t>
            </a:r>
            <a:r>
              <a:rPr lang="en-US" sz="1500" dirty="0" smtClean="0">
                <a:solidFill>
                  <a:schemeClr val="tx1"/>
                </a:solidFill>
              </a:rPr>
              <a:t>;</a:t>
            </a:r>
          </a:p>
          <a:p>
            <a:pPr>
              <a:spcBef>
                <a:spcPct val="0"/>
              </a:spcBef>
            </a:pPr>
            <a:r>
              <a:rPr lang="en-US" sz="1500" dirty="0" smtClean="0">
                <a:solidFill>
                  <a:schemeClr val="tx1"/>
                </a:solidFill>
              </a:rPr>
              <a:t>        }</a:t>
            </a:r>
          </a:p>
          <a:p>
            <a:pPr>
              <a:spcBef>
                <a:spcPct val="0"/>
              </a:spcBef>
            </a:pPr>
            <a:r>
              <a:rPr lang="en-US" sz="1500" dirty="0" smtClean="0">
                <a:solidFill>
                  <a:schemeClr val="tx1"/>
                </a:solidFill>
              </a:rPr>
              <a:t>        </a:t>
            </a:r>
            <a:r>
              <a:rPr lang="en-US" sz="1500" b="1" dirty="0" smtClean="0">
                <a:solidFill>
                  <a:schemeClr val="tx1"/>
                </a:solidFill>
              </a:rPr>
              <a:t>public</a:t>
            </a:r>
            <a:r>
              <a:rPr lang="en-US" sz="1500" dirty="0" smtClean="0">
                <a:solidFill>
                  <a:schemeClr val="tx1"/>
                </a:solidFill>
              </a:rPr>
              <a:t> </a:t>
            </a:r>
            <a:r>
              <a:rPr lang="en-US" sz="1500" b="1" dirty="0" smtClean="0">
                <a:solidFill>
                  <a:schemeClr val="tx1"/>
                </a:solidFill>
              </a:rPr>
              <a:t>double</a:t>
            </a:r>
            <a:r>
              <a:rPr lang="en-US" sz="1500" dirty="0" smtClean="0">
                <a:solidFill>
                  <a:schemeClr val="tx1"/>
                </a:solidFill>
              </a:rPr>
              <a:t> </a:t>
            </a:r>
            <a:r>
              <a:rPr lang="en-US" sz="1500" dirty="0" err="1" smtClean="0">
                <a:solidFill>
                  <a:schemeClr val="tx1"/>
                </a:solidFill>
              </a:rPr>
              <a:t>getBMI</a:t>
            </a:r>
            <a:r>
              <a:rPr lang="en-US" sz="1500" dirty="0" smtClean="0">
                <a:solidFill>
                  <a:schemeClr val="tx1"/>
                </a:solidFill>
              </a:rPr>
              <a:t>() {</a:t>
            </a:r>
          </a:p>
          <a:p>
            <a:pPr>
              <a:spcBef>
                <a:spcPct val="0"/>
              </a:spcBef>
            </a:pPr>
            <a:r>
              <a:rPr lang="en-US" sz="1500" dirty="0" smtClean="0">
                <a:solidFill>
                  <a:schemeClr val="tx1"/>
                </a:solidFill>
              </a:rPr>
              <a:t>            </a:t>
            </a:r>
            <a:r>
              <a:rPr lang="en-US" sz="1500" b="1" dirty="0" smtClean="0">
                <a:solidFill>
                  <a:schemeClr val="tx1"/>
                </a:solidFill>
              </a:rPr>
              <a:t>return</a:t>
            </a:r>
            <a:r>
              <a:rPr lang="en-US" sz="1500" dirty="0" smtClean="0">
                <a:solidFill>
                  <a:schemeClr val="tx1"/>
                </a:solidFill>
              </a:rPr>
              <a:t> weight/(height*height);</a:t>
            </a:r>
          </a:p>
          <a:p>
            <a:pPr>
              <a:spcBef>
                <a:spcPct val="0"/>
              </a:spcBef>
            </a:pPr>
            <a:r>
              <a:rPr lang="en-US" sz="1500" dirty="0" smtClean="0">
                <a:solidFill>
                  <a:schemeClr val="tx1"/>
                </a:solidFill>
              </a:rPr>
              <a:t>        }</a:t>
            </a:r>
          </a:p>
          <a:p>
            <a:pPr>
              <a:spcBef>
                <a:spcPct val="0"/>
              </a:spcBef>
            </a:pPr>
            <a:r>
              <a:rPr lang="en-US" sz="1500" dirty="0" smtClean="0">
                <a:solidFill>
                  <a:schemeClr val="tx1"/>
                </a:solidFill>
              </a:rPr>
              <a:t>}</a:t>
            </a:r>
            <a:endParaRPr lang="en-US" sz="1500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324600" y="3733800"/>
            <a:ext cx="2286000" cy="17526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If Programmer Specifies no Constructor, Java inserts a null constructor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6324600" y="1447800"/>
            <a:ext cx="2286000" cy="9906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Inserted In Object Code not in Source Code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14400" y="2133600"/>
            <a:ext cx="2743200" cy="304800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>
            <a:stCxn id="6" idx="1"/>
            <a:endCxn id="7" idx="3"/>
          </p:cNvCxnSpPr>
          <p:nvPr/>
        </p:nvCxnSpPr>
        <p:spPr>
          <a:xfrm rot="10800000" flipV="1">
            <a:off x="3657600" y="1943100"/>
            <a:ext cx="2667000" cy="3429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Overloading the Constructor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57200" y="990600"/>
            <a:ext cx="5791200" cy="5715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spcBef>
                <a:spcPct val="0"/>
              </a:spcBef>
            </a:pPr>
            <a:r>
              <a:rPr lang="en-US" sz="1500" b="1" dirty="0" smtClean="0">
                <a:solidFill>
                  <a:schemeClr val="tx1"/>
                </a:solidFill>
              </a:rPr>
              <a:t>public</a:t>
            </a:r>
            <a:r>
              <a:rPr lang="en-US" sz="1500" dirty="0" smtClean="0">
                <a:solidFill>
                  <a:schemeClr val="tx1"/>
                </a:solidFill>
              </a:rPr>
              <a:t> </a:t>
            </a:r>
            <a:r>
              <a:rPr lang="en-US" sz="1500" b="1" dirty="0" smtClean="0">
                <a:solidFill>
                  <a:schemeClr val="tx1"/>
                </a:solidFill>
              </a:rPr>
              <a:t>class</a:t>
            </a:r>
            <a:r>
              <a:rPr lang="en-US" sz="1500" dirty="0" smtClean="0">
                <a:solidFill>
                  <a:schemeClr val="tx1"/>
                </a:solidFill>
              </a:rPr>
              <a:t> </a:t>
            </a:r>
            <a:r>
              <a:rPr lang="en-US" sz="1500" dirty="0" err="1" smtClean="0">
                <a:solidFill>
                  <a:schemeClr val="tx1"/>
                </a:solidFill>
              </a:rPr>
              <a:t>ABMISpreadsheet</a:t>
            </a:r>
            <a:r>
              <a:rPr lang="en-US" sz="1500" dirty="0" smtClean="0">
                <a:solidFill>
                  <a:schemeClr val="tx1"/>
                </a:solidFill>
              </a:rPr>
              <a:t> {</a:t>
            </a:r>
          </a:p>
          <a:p>
            <a:pPr>
              <a:spcBef>
                <a:spcPct val="0"/>
              </a:spcBef>
            </a:pPr>
            <a:r>
              <a:rPr lang="en-US" sz="1500" b="1" dirty="0" smtClean="0">
                <a:solidFill>
                  <a:schemeClr val="tx1"/>
                </a:solidFill>
              </a:rPr>
              <a:t>        double</a:t>
            </a:r>
            <a:r>
              <a:rPr lang="en-US" sz="1500" dirty="0" smtClean="0">
                <a:solidFill>
                  <a:schemeClr val="tx1"/>
                </a:solidFill>
              </a:rPr>
              <a:t> height, weight;</a:t>
            </a:r>
          </a:p>
          <a:p>
            <a:pPr>
              <a:spcBef>
                <a:spcPct val="0"/>
              </a:spcBef>
            </a:pPr>
            <a:endParaRPr lang="en-US" sz="1500" dirty="0" smtClean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</a:pPr>
            <a:r>
              <a:rPr lang="en-US" sz="1500" dirty="0" smtClean="0">
                <a:solidFill>
                  <a:schemeClr val="tx1"/>
                </a:solidFill>
              </a:rPr>
              <a:t>        </a:t>
            </a:r>
            <a:r>
              <a:rPr lang="en-US" sz="1500" b="1" dirty="0" smtClean="0">
                <a:solidFill>
                  <a:schemeClr val="tx1"/>
                </a:solidFill>
              </a:rPr>
              <a:t>public</a:t>
            </a:r>
            <a:r>
              <a:rPr lang="en-US" sz="1500" dirty="0" smtClean="0">
                <a:solidFill>
                  <a:schemeClr val="tx1"/>
                </a:solidFill>
              </a:rPr>
              <a:t> </a:t>
            </a:r>
            <a:r>
              <a:rPr lang="en-US" sz="1500" dirty="0" err="1" smtClean="0">
                <a:solidFill>
                  <a:schemeClr val="tx1"/>
                </a:solidFill>
              </a:rPr>
              <a:t>ABMISpreadsheet</a:t>
            </a:r>
            <a:r>
              <a:rPr lang="en-US" sz="1500" dirty="0" smtClean="0">
                <a:solidFill>
                  <a:schemeClr val="tx1"/>
                </a:solidFill>
              </a:rPr>
              <a:t>() { }</a:t>
            </a:r>
          </a:p>
          <a:p>
            <a:pPr>
              <a:spcBef>
                <a:spcPct val="0"/>
              </a:spcBef>
            </a:pPr>
            <a:endParaRPr lang="en-US" sz="1500" dirty="0" smtClean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</a:pPr>
            <a:r>
              <a:rPr lang="en-US" sz="1500" b="1" dirty="0" smtClean="0">
                <a:solidFill>
                  <a:schemeClr val="tx1"/>
                </a:solidFill>
              </a:rPr>
              <a:t>        public</a:t>
            </a:r>
            <a:r>
              <a:rPr lang="en-US" sz="1500" dirty="0" smtClean="0">
                <a:solidFill>
                  <a:schemeClr val="tx1"/>
                </a:solidFill>
              </a:rPr>
              <a:t> </a:t>
            </a:r>
            <a:r>
              <a:rPr lang="en-US" sz="1500" dirty="0" err="1" smtClean="0">
                <a:solidFill>
                  <a:schemeClr val="tx1"/>
                </a:solidFill>
              </a:rPr>
              <a:t>ABMISpreadsheet</a:t>
            </a:r>
            <a:r>
              <a:rPr lang="en-US" sz="1500" dirty="0" smtClean="0">
                <a:solidFill>
                  <a:schemeClr val="tx1"/>
                </a:solidFill>
              </a:rPr>
              <a:t>(</a:t>
            </a:r>
          </a:p>
          <a:p>
            <a:pPr>
              <a:spcBef>
                <a:spcPct val="0"/>
              </a:spcBef>
            </a:pPr>
            <a:r>
              <a:rPr lang="en-US" sz="1500" b="1" dirty="0" smtClean="0">
                <a:solidFill>
                  <a:schemeClr val="tx1"/>
                </a:solidFill>
              </a:rPr>
              <a:t>                double</a:t>
            </a:r>
            <a:r>
              <a:rPr lang="en-US" sz="1500" dirty="0" smtClean="0">
                <a:solidFill>
                  <a:schemeClr val="tx1"/>
                </a:solidFill>
              </a:rPr>
              <a:t> </a:t>
            </a:r>
            <a:r>
              <a:rPr lang="en-US" sz="1500" dirty="0" err="1" smtClean="0">
                <a:solidFill>
                  <a:schemeClr val="tx1"/>
                </a:solidFill>
              </a:rPr>
              <a:t>theInitialHeight</a:t>
            </a:r>
            <a:r>
              <a:rPr lang="en-US" sz="1500" dirty="0" smtClean="0">
                <a:solidFill>
                  <a:schemeClr val="tx1"/>
                </a:solidFill>
              </a:rPr>
              <a:t>, </a:t>
            </a:r>
            <a:r>
              <a:rPr lang="en-US" sz="1500" b="1" dirty="0" smtClean="0">
                <a:solidFill>
                  <a:schemeClr val="tx1"/>
                </a:solidFill>
              </a:rPr>
              <a:t>double</a:t>
            </a:r>
            <a:r>
              <a:rPr lang="en-US" sz="1500" dirty="0" smtClean="0">
                <a:solidFill>
                  <a:schemeClr val="tx1"/>
                </a:solidFill>
              </a:rPr>
              <a:t> </a:t>
            </a:r>
            <a:r>
              <a:rPr lang="en-US" sz="1500" dirty="0" err="1" smtClean="0">
                <a:solidFill>
                  <a:schemeClr val="tx1"/>
                </a:solidFill>
              </a:rPr>
              <a:t>theInitialWeight</a:t>
            </a:r>
            <a:r>
              <a:rPr lang="en-US" sz="1500" dirty="0" smtClean="0">
                <a:solidFill>
                  <a:schemeClr val="tx1"/>
                </a:solidFill>
              </a:rPr>
              <a:t>) {</a:t>
            </a:r>
          </a:p>
          <a:p>
            <a:r>
              <a:rPr lang="en-US" sz="1400" dirty="0" smtClean="0"/>
              <a:t>            </a:t>
            </a:r>
            <a:r>
              <a:rPr lang="en-US" sz="1400" dirty="0" err="1" smtClean="0"/>
              <a:t>setHeight</a:t>
            </a:r>
            <a:r>
              <a:rPr lang="en-US" sz="1400" dirty="0" smtClean="0"/>
              <a:t>(</a:t>
            </a:r>
            <a:r>
              <a:rPr lang="en-US" sz="1400" dirty="0" err="1" smtClean="0"/>
              <a:t>theInitialHeight</a:t>
            </a:r>
            <a:r>
              <a:rPr lang="en-US" sz="1400" dirty="0" smtClean="0"/>
              <a:t>);</a:t>
            </a:r>
          </a:p>
          <a:p>
            <a:r>
              <a:rPr lang="en-US" sz="1400" dirty="0" smtClean="0"/>
              <a:t>            </a:t>
            </a:r>
            <a:r>
              <a:rPr lang="en-US" sz="1400" dirty="0" err="1" smtClean="0"/>
              <a:t>setWeight</a:t>
            </a:r>
            <a:r>
              <a:rPr lang="en-US" sz="1400" dirty="0" smtClean="0"/>
              <a:t>(</a:t>
            </a:r>
            <a:r>
              <a:rPr lang="en-US" sz="1400" dirty="0" err="1" smtClean="0"/>
              <a:t>theInitialWeight</a:t>
            </a:r>
            <a:r>
              <a:rPr lang="en-US" sz="1400" dirty="0" smtClean="0"/>
              <a:t>);</a:t>
            </a:r>
          </a:p>
          <a:p>
            <a:r>
              <a:rPr lang="en-US" sz="1500" dirty="0" smtClean="0">
                <a:solidFill>
                  <a:schemeClr val="tx1"/>
                </a:solidFill>
              </a:rPr>
              <a:t>        }</a:t>
            </a:r>
          </a:p>
          <a:p>
            <a:pPr>
              <a:spcBef>
                <a:spcPct val="0"/>
              </a:spcBef>
            </a:pPr>
            <a:endParaRPr lang="en-US" sz="1500" dirty="0" smtClean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</a:pPr>
            <a:r>
              <a:rPr lang="en-US" sz="1500" dirty="0" smtClean="0">
                <a:solidFill>
                  <a:schemeClr val="tx1"/>
                </a:solidFill>
              </a:rPr>
              <a:t>        </a:t>
            </a:r>
            <a:r>
              <a:rPr lang="en-US" sz="1500" b="1" dirty="0" smtClean="0">
                <a:solidFill>
                  <a:schemeClr val="tx1"/>
                </a:solidFill>
              </a:rPr>
              <a:t>…</a:t>
            </a:r>
            <a:endParaRPr lang="en-US" sz="1500" dirty="0" smtClean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</a:pPr>
            <a:r>
              <a:rPr lang="en-US" sz="1500" dirty="0" smtClean="0">
                <a:solidFill>
                  <a:schemeClr val="tx1"/>
                </a:solidFill>
              </a:rPr>
              <a:t>}</a:t>
            </a:r>
            <a:endParaRPr lang="en-US" sz="1500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324600" y="3733800"/>
            <a:ext cx="2286000" cy="17526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Null constructor has been manually added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Instantiating a Class with Multiple Constructors</a:t>
            </a:r>
            <a:endParaRPr lang="en-US" dirty="0"/>
          </a:p>
        </p:txBody>
      </p:sp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2119313"/>
            <a:ext cx="3448050" cy="261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Instantiating a Class with Multiple Constructors</a:t>
            </a:r>
            <a:endParaRPr lang="en-US" dirty="0"/>
          </a:p>
        </p:txBody>
      </p:sp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9400" y="2776538"/>
            <a:ext cx="3209925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Instantiating a Class with Multiple Constructors</a:t>
            </a:r>
            <a:endParaRPr lang="en-US" dirty="0"/>
          </a:p>
        </p:txBody>
      </p:sp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9400" y="2776538"/>
            <a:ext cx="3209925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Instantiating a Class with Multiple Constructors</a:t>
            </a:r>
            <a:endParaRPr lang="en-US" dirty="0"/>
          </a:p>
        </p:txBody>
      </p:sp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2128838"/>
            <a:ext cx="3419475" cy="260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State-less vs. State-full Objects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2425" y="1371600"/>
            <a:ext cx="3686175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1371600"/>
            <a:ext cx="3686175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3491601"/>
            <a:ext cx="3733799" cy="1918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76801" y="3491601"/>
            <a:ext cx="3733799" cy="1918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Left-Right Arrow 9"/>
          <p:cNvSpPr/>
          <p:nvPr/>
        </p:nvSpPr>
        <p:spPr>
          <a:xfrm>
            <a:off x="4114800" y="4191000"/>
            <a:ext cx="685800" cy="30480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295400" y="2667000"/>
            <a:ext cx="63246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Identical Instances ~ car radios with no presets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295400" y="5562600"/>
            <a:ext cx="63246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Different Instances ~ car radios with presets</a:t>
            </a:r>
            <a:endParaRPr lang="en-US" dirty="0"/>
          </a:p>
        </p:txBody>
      </p:sp>
      <p:sp>
        <p:nvSpPr>
          <p:cNvPr id="13" name="Left-Right Arrow 12"/>
          <p:cNvSpPr/>
          <p:nvPr/>
        </p:nvSpPr>
        <p:spPr>
          <a:xfrm>
            <a:off x="4114800" y="1828800"/>
            <a:ext cx="685800" cy="30480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228600" y="1219200"/>
            <a:ext cx="8458200" cy="1981200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228600" y="3352800"/>
            <a:ext cx="8458200" cy="2743200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Instantiating a Class with Multiple Constructors</a:t>
            </a:r>
            <a:endParaRPr lang="en-US" dirty="0"/>
          </a:p>
        </p:txBody>
      </p:sp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67038" y="2776538"/>
            <a:ext cx="3209925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Instantiating a Class with Multiple Constructors</a:t>
            </a:r>
            <a:endParaRPr lang="en-US" dirty="0"/>
          </a:p>
        </p:txBody>
      </p:sp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52713" y="2752725"/>
            <a:ext cx="3838575" cy="135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Instantiating a Class with Multiple Constructors</a:t>
            </a:r>
            <a:endParaRPr lang="en-US" dirty="0"/>
          </a:p>
        </p:txBody>
      </p:sp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67025" y="2138363"/>
            <a:ext cx="3409950" cy="258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Declaring Instance Variables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524000" y="1981200"/>
            <a:ext cx="5638800" cy="32766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spcBef>
                <a:spcPct val="0"/>
              </a:spcBef>
            </a:pPr>
            <a:r>
              <a:rPr lang="en-US" b="1" dirty="0" smtClean="0">
                <a:solidFill>
                  <a:schemeClr val="tx1"/>
                </a:solidFill>
              </a:rPr>
              <a:t>public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b="1" dirty="0" smtClean="0">
                <a:solidFill>
                  <a:schemeClr val="tx1"/>
                </a:solidFill>
              </a:rPr>
              <a:t>class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ABMISpreadsheet</a:t>
            </a:r>
            <a:r>
              <a:rPr lang="en-US" dirty="0" smtClean="0">
                <a:solidFill>
                  <a:schemeClr val="tx1"/>
                </a:solidFill>
              </a:rPr>
              <a:t> {</a:t>
            </a:r>
          </a:p>
          <a:p>
            <a:pPr>
              <a:spcBef>
                <a:spcPct val="0"/>
              </a:spcBef>
            </a:pPr>
            <a:r>
              <a:rPr lang="en-US" dirty="0" smtClean="0">
                <a:solidFill>
                  <a:schemeClr val="tx1"/>
                </a:solidFill>
              </a:rPr>
              <a:t>	</a:t>
            </a:r>
            <a:r>
              <a:rPr lang="en-US" b="1" dirty="0" smtClean="0">
                <a:solidFill>
                  <a:schemeClr val="tx1"/>
                </a:solidFill>
              </a:rPr>
              <a:t>double</a:t>
            </a:r>
            <a:r>
              <a:rPr lang="en-US" dirty="0" smtClean="0">
                <a:solidFill>
                  <a:schemeClr val="tx1"/>
                </a:solidFill>
              </a:rPr>
              <a:t> height;</a:t>
            </a:r>
          </a:p>
          <a:p>
            <a:pPr>
              <a:spcBef>
                <a:spcPct val="0"/>
              </a:spcBef>
            </a:pPr>
            <a:r>
              <a:rPr lang="en-US" dirty="0" smtClean="0">
                <a:solidFill>
                  <a:schemeClr val="tx1"/>
                </a:solidFill>
              </a:rPr>
              <a:t>	...</a:t>
            </a:r>
          </a:p>
          <a:p>
            <a:pPr>
              <a:spcBef>
                <a:spcPct val="0"/>
              </a:spcBef>
            </a:pPr>
            <a:r>
              <a:rPr lang="en-US" dirty="0" smtClean="0">
                <a:solidFill>
                  <a:schemeClr val="tx1"/>
                </a:solidFill>
              </a:rPr>
              <a:t>	</a:t>
            </a:r>
            <a:r>
              <a:rPr lang="en-US" b="1" dirty="0" smtClean="0">
                <a:solidFill>
                  <a:schemeClr val="tx1"/>
                </a:solidFill>
              </a:rPr>
              <a:t>double</a:t>
            </a:r>
            <a:r>
              <a:rPr lang="en-US" dirty="0" smtClean="0">
                <a:solidFill>
                  <a:schemeClr val="tx1"/>
                </a:solidFill>
              </a:rPr>
              <a:t> weight; </a:t>
            </a:r>
          </a:p>
          <a:p>
            <a:pPr>
              <a:spcBef>
                <a:spcPct val="0"/>
              </a:spcBef>
            </a:pPr>
            <a:r>
              <a:rPr lang="en-US" dirty="0" smtClean="0">
                <a:solidFill>
                  <a:schemeClr val="tx1"/>
                </a:solidFill>
              </a:rPr>
              <a:t>	...</a:t>
            </a:r>
          </a:p>
          <a:p>
            <a:pPr>
              <a:spcBef>
                <a:spcPct val="0"/>
              </a:spcBef>
            </a:pPr>
            <a:r>
              <a:rPr lang="en-US" dirty="0" smtClean="0">
                <a:solidFill>
                  <a:schemeClr val="tx1"/>
                </a:solidFill>
              </a:rPr>
              <a:t>	</a:t>
            </a:r>
            <a:r>
              <a:rPr lang="en-US" b="1" dirty="0" smtClean="0">
                <a:solidFill>
                  <a:schemeClr val="tx1"/>
                </a:solidFill>
              </a:rPr>
              <a:t>public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b="1" dirty="0" smtClean="0">
                <a:solidFill>
                  <a:schemeClr val="tx1"/>
                </a:solidFill>
              </a:rPr>
              <a:t>double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getBMI</a:t>
            </a:r>
            <a:r>
              <a:rPr lang="en-US" dirty="0" smtClean="0">
                <a:solidFill>
                  <a:schemeClr val="tx1"/>
                </a:solidFill>
              </a:rPr>
              <a:t>() {</a:t>
            </a:r>
          </a:p>
          <a:p>
            <a:pPr>
              <a:spcBef>
                <a:spcPct val="0"/>
              </a:spcBef>
            </a:pPr>
            <a:r>
              <a:rPr lang="en-US" dirty="0" smtClean="0">
                <a:solidFill>
                  <a:schemeClr val="tx1"/>
                </a:solidFill>
              </a:rPr>
              <a:t>		</a:t>
            </a:r>
            <a:r>
              <a:rPr lang="en-US" b="1" dirty="0" smtClean="0">
                <a:solidFill>
                  <a:schemeClr val="tx1"/>
                </a:solidFill>
              </a:rPr>
              <a:t>return</a:t>
            </a:r>
            <a:r>
              <a:rPr lang="en-US" dirty="0" smtClean="0">
                <a:solidFill>
                  <a:schemeClr val="tx1"/>
                </a:solidFill>
              </a:rPr>
              <a:t> weight/(height*height);</a:t>
            </a:r>
          </a:p>
          <a:p>
            <a:pPr>
              <a:spcBef>
                <a:spcPct val="0"/>
              </a:spcBef>
            </a:pPr>
            <a:r>
              <a:rPr lang="en-US" dirty="0" smtClean="0">
                <a:solidFill>
                  <a:schemeClr val="tx1"/>
                </a:solidFill>
              </a:rPr>
              <a:t>	}</a:t>
            </a:r>
          </a:p>
          <a:p>
            <a:pPr>
              <a:spcBef>
                <a:spcPct val="0"/>
              </a:spcBef>
            </a:pPr>
            <a:r>
              <a:rPr lang="en-US" dirty="0" smtClean="0">
                <a:solidFill>
                  <a:schemeClr val="tx1"/>
                </a:solidFill>
              </a:rPr>
              <a:t>            …</a:t>
            </a:r>
          </a:p>
          <a:p>
            <a:pPr>
              <a:spcBef>
                <a:spcPct val="0"/>
              </a:spcBef>
            </a:pPr>
            <a:r>
              <a:rPr lang="en-US" dirty="0" smtClean="0">
                <a:solidFill>
                  <a:schemeClr val="tx1"/>
                </a:solidFill>
              </a:rPr>
              <a:t>}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8600" y="2362200"/>
            <a:ext cx="11430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Missing Code</a:t>
            </a:r>
            <a:endParaRPr lang="en-US" dirty="0"/>
          </a:p>
        </p:txBody>
      </p:sp>
      <p:cxnSp>
        <p:nvCxnSpPr>
          <p:cNvPr id="7" name="Straight Arrow Connector 6"/>
          <p:cNvCxnSpPr>
            <a:stCxn id="5" idx="3"/>
          </p:cNvCxnSpPr>
          <p:nvPr/>
        </p:nvCxnSpPr>
        <p:spPr>
          <a:xfrm>
            <a:off x="1371600" y="2667000"/>
            <a:ext cx="1066800" cy="3048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7239000" y="3886200"/>
            <a:ext cx="16002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No Parameters</a:t>
            </a:r>
            <a:endParaRPr lang="en-US" dirty="0"/>
          </a:p>
        </p:txBody>
      </p:sp>
      <p:cxnSp>
        <p:nvCxnSpPr>
          <p:cNvPr id="9" name="Straight Arrow Connector 8"/>
          <p:cNvCxnSpPr>
            <a:stCxn id="8" idx="1"/>
          </p:cNvCxnSpPr>
          <p:nvPr/>
        </p:nvCxnSpPr>
        <p:spPr>
          <a:xfrm rot="10800000">
            <a:off x="5334000" y="3810000"/>
            <a:ext cx="1905000" cy="3810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6705600" y="1143000"/>
            <a:ext cx="16002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Instance Variables</a:t>
            </a:r>
            <a:endParaRPr lang="en-US" dirty="0"/>
          </a:p>
        </p:txBody>
      </p:sp>
      <p:cxnSp>
        <p:nvCxnSpPr>
          <p:cNvPr id="16" name="Straight Arrow Connector 15"/>
          <p:cNvCxnSpPr>
            <a:stCxn id="15" idx="1"/>
          </p:cNvCxnSpPr>
          <p:nvPr/>
        </p:nvCxnSpPr>
        <p:spPr>
          <a:xfrm rot="10800000" flipV="1">
            <a:off x="4267200" y="1447800"/>
            <a:ext cx="2438400" cy="12192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15" idx="1"/>
          </p:cNvCxnSpPr>
          <p:nvPr/>
        </p:nvCxnSpPr>
        <p:spPr>
          <a:xfrm rot="10800000" flipV="1">
            <a:off x="4267200" y="1447800"/>
            <a:ext cx="2438400" cy="18288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 Access to a Class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524000" y="1981200"/>
            <a:ext cx="5638800" cy="32766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spcBef>
                <a:spcPct val="0"/>
              </a:spcBef>
            </a:pPr>
            <a:r>
              <a:rPr lang="en-US" b="1" dirty="0" smtClean="0">
                <a:solidFill>
                  <a:schemeClr val="tx1"/>
                </a:solidFill>
              </a:rPr>
              <a:t>public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b="1" dirty="0" smtClean="0">
                <a:solidFill>
                  <a:schemeClr val="tx1"/>
                </a:solidFill>
              </a:rPr>
              <a:t>class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ABMISpreadsheet</a:t>
            </a:r>
            <a:r>
              <a:rPr lang="en-US" dirty="0" smtClean="0">
                <a:solidFill>
                  <a:schemeClr val="tx1"/>
                </a:solidFill>
              </a:rPr>
              <a:t> {</a:t>
            </a:r>
          </a:p>
          <a:p>
            <a:pPr>
              <a:spcBef>
                <a:spcPct val="0"/>
              </a:spcBef>
            </a:pPr>
            <a:r>
              <a:rPr lang="en-US" dirty="0" smtClean="0">
                <a:solidFill>
                  <a:schemeClr val="tx1"/>
                </a:solidFill>
              </a:rPr>
              <a:t>	</a:t>
            </a:r>
            <a:r>
              <a:rPr lang="en-US" b="1" dirty="0" smtClean="0">
                <a:solidFill>
                  <a:schemeClr val="tx1"/>
                </a:solidFill>
              </a:rPr>
              <a:t>double</a:t>
            </a:r>
            <a:r>
              <a:rPr lang="en-US" dirty="0" smtClean="0">
                <a:solidFill>
                  <a:schemeClr val="tx1"/>
                </a:solidFill>
              </a:rPr>
              <a:t> height;</a:t>
            </a:r>
          </a:p>
          <a:p>
            <a:pPr>
              <a:spcBef>
                <a:spcPct val="0"/>
              </a:spcBef>
            </a:pPr>
            <a:r>
              <a:rPr lang="en-US" dirty="0" smtClean="0">
                <a:solidFill>
                  <a:schemeClr val="tx1"/>
                </a:solidFill>
              </a:rPr>
              <a:t>	...</a:t>
            </a:r>
          </a:p>
          <a:p>
            <a:pPr>
              <a:spcBef>
                <a:spcPct val="0"/>
              </a:spcBef>
            </a:pPr>
            <a:r>
              <a:rPr lang="en-US" dirty="0" smtClean="0">
                <a:solidFill>
                  <a:schemeClr val="tx1"/>
                </a:solidFill>
              </a:rPr>
              <a:t>	</a:t>
            </a:r>
            <a:r>
              <a:rPr lang="en-US" b="1" dirty="0" smtClean="0">
                <a:solidFill>
                  <a:schemeClr val="tx1"/>
                </a:solidFill>
              </a:rPr>
              <a:t>double</a:t>
            </a:r>
            <a:r>
              <a:rPr lang="en-US" dirty="0" smtClean="0">
                <a:solidFill>
                  <a:schemeClr val="tx1"/>
                </a:solidFill>
              </a:rPr>
              <a:t> weight; </a:t>
            </a:r>
          </a:p>
          <a:p>
            <a:pPr>
              <a:spcBef>
                <a:spcPct val="0"/>
              </a:spcBef>
            </a:pPr>
            <a:r>
              <a:rPr lang="en-US" dirty="0" smtClean="0">
                <a:solidFill>
                  <a:schemeClr val="tx1"/>
                </a:solidFill>
              </a:rPr>
              <a:t>	...</a:t>
            </a:r>
          </a:p>
          <a:p>
            <a:pPr>
              <a:spcBef>
                <a:spcPct val="0"/>
              </a:spcBef>
            </a:pPr>
            <a:r>
              <a:rPr lang="en-US" dirty="0" smtClean="0">
                <a:solidFill>
                  <a:schemeClr val="tx1"/>
                </a:solidFill>
              </a:rPr>
              <a:t>	</a:t>
            </a:r>
            <a:r>
              <a:rPr lang="en-US" b="1" dirty="0" smtClean="0">
                <a:solidFill>
                  <a:schemeClr val="tx1"/>
                </a:solidFill>
              </a:rPr>
              <a:t>public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b="1" dirty="0" smtClean="0">
                <a:solidFill>
                  <a:schemeClr val="tx1"/>
                </a:solidFill>
              </a:rPr>
              <a:t>double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getBMI</a:t>
            </a:r>
            <a:r>
              <a:rPr lang="en-US" dirty="0" smtClean="0">
                <a:solidFill>
                  <a:schemeClr val="tx1"/>
                </a:solidFill>
              </a:rPr>
              <a:t>() {</a:t>
            </a:r>
          </a:p>
          <a:p>
            <a:pPr>
              <a:spcBef>
                <a:spcPct val="0"/>
              </a:spcBef>
            </a:pPr>
            <a:r>
              <a:rPr lang="en-US" dirty="0" smtClean="0">
                <a:solidFill>
                  <a:schemeClr val="tx1"/>
                </a:solidFill>
              </a:rPr>
              <a:t>		</a:t>
            </a:r>
            <a:r>
              <a:rPr lang="en-US" b="1" dirty="0" smtClean="0">
                <a:solidFill>
                  <a:schemeClr val="tx1"/>
                </a:solidFill>
              </a:rPr>
              <a:t>return</a:t>
            </a:r>
            <a:r>
              <a:rPr lang="en-US" dirty="0" smtClean="0">
                <a:solidFill>
                  <a:schemeClr val="tx1"/>
                </a:solidFill>
              </a:rPr>
              <a:t> weight/(height*height);</a:t>
            </a:r>
          </a:p>
          <a:p>
            <a:pPr>
              <a:spcBef>
                <a:spcPct val="0"/>
              </a:spcBef>
            </a:pPr>
            <a:r>
              <a:rPr lang="en-US" dirty="0" smtClean="0">
                <a:solidFill>
                  <a:schemeClr val="tx1"/>
                </a:solidFill>
              </a:rPr>
              <a:t>	}</a:t>
            </a:r>
          </a:p>
          <a:p>
            <a:pPr>
              <a:spcBef>
                <a:spcPct val="0"/>
              </a:spcBef>
            </a:pPr>
            <a:r>
              <a:rPr lang="en-US" dirty="0" smtClean="0">
                <a:solidFill>
                  <a:schemeClr val="tx1"/>
                </a:solidFill>
              </a:rPr>
              <a:t>            …</a:t>
            </a:r>
          </a:p>
          <a:p>
            <a:pPr>
              <a:spcBef>
                <a:spcPct val="0"/>
              </a:spcBef>
            </a:pPr>
            <a:r>
              <a:rPr lang="en-US" dirty="0" smtClean="0">
                <a:solidFill>
                  <a:schemeClr val="tx1"/>
                </a:solidFill>
              </a:rPr>
              <a:t>}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514600" y="5867400"/>
            <a:ext cx="2286000" cy="5334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ObjectEditor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52400" y="5943600"/>
            <a:ext cx="22860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Outside Access:</a:t>
            </a:r>
            <a:endParaRPr lang="en-US" dirty="0"/>
          </a:p>
        </p:txBody>
      </p:sp>
      <p:cxnSp>
        <p:nvCxnSpPr>
          <p:cNvPr id="8" name="Straight Arrow Connector 7"/>
          <p:cNvCxnSpPr>
            <a:stCxn id="5" idx="0"/>
          </p:cNvCxnSpPr>
          <p:nvPr/>
        </p:nvCxnSpPr>
        <p:spPr>
          <a:xfrm rot="5400000" flipH="1" flipV="1">
            <a:off x="2552700" y="3619500"/>
            <a:ext cx="3352800" cy="1143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stCxn id="5" idx="0"/>
          </p:cNvCxnSpPr>
          <p:nvPr/>
        </p:nvCxnSpPr>
        <p:spPr>
          <a:xfrm rot="5400000" flipH="1" flipV="1">
            <a:off x="3162300" y="4381500"/>
            <a:ext cx="1981200" cy="990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5" idx="0"/>
          </p:cNvCxnSpPr>
          <p:nvPr/>
        </p:nvCxnSpPr>
        <p:spPr>
          <a:xfrm rot="16200000" flipV="1">
            <a:off x="2057400" y="4267200"/>
            <a:ext cx="304800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5" idx="0"/>
          </p:cNvCxnSpPr>
          <p:nvPr/>
        </p:nvCxnSpPr>
        <p:spPr>
          <a:xfrm rot="5400000" flipH="1" flipV="1">
            <a:off x="2476500" y="4533900"/>
            <a:ext cx="251460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&quot;No&quot; Symbol 17"/>
          <p:cNvSpPr/>
          <p:nvPr/>
        </p:nvSpPr>
        <p:spPr>
          <a:xfrm>
            <a:off x="3352800" y="4267200"/>
            <a:ext cx="609600" cy="609600"/>
          </a:xfrm>
          <a:prstGeom prst="noSmoking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Text Box 29"/>
          <p:cNvSpPr txBox="1">
            <a:spLocks noChangeArrowheads="1"/>
          </p:cNvSpPr>
          <p:nvPr/>
        </p:nvSpPr>
        <p:spPr bwMode="auto">
          <a:xfrm>
            <a:off x="5029200" y="5334000"/>
            <a:ext cx="3084513" cy="646331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ctr"/>
            <a:r>
              <a:rPr lang="en-US" dirty="0"/>
              <a:t>Variables should not be public</a:t>
            </a:r>
          </a:p>
        </p:txBody>
      </p:sp>
      <p:sp>
        <p:nvSpPr>
          <p:cNvPr id="20" name="Text Box 30"/>
          <p:cNvSpPr txBox="1">
            <a:spLocks noChangeArrowheads="1"/>
          </p:cNvSpPr>
          <p:nvPr/>
        </p:nvSpPr>
        <p:spPr bwMode="auto">
          <a:xfrm>
            <a:off x="5029200" y="6035675"/>
            <a:ext cx="3084513" cy="646331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ctr"/>
            <a:r>
              <a:rPr lang="en-US" dirty="0"/>
              <a:t>But </a:t>
            </a:r>
            <a:r>
              <a:rPr lang="en-US" dirty="0" err="1"/>
              <a:t>ObjectEditor</a:t>
            </a:r>
            <a:r>
              <a:rPr lang="en-US" dirty="0"/>
              <a:t> needs their values</a:t>
            </a: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1" y="1143000"/>
            <a:ext cx="3733799" cy="1918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8" grpId="0" animBg="1"/>
      <p:bldP spid="19" grpId="1" animBg="1"/>
      <p:bldP spid="20" grpId="1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3591</TotalTime>
  <Words>2621</Words>
  <Application>Microsoft Office PowerPoint</Application>
  <PresentationFormat>On-screen Show (4:3)</PresentationFormat>
  <Paragraphs>910</Paragraphs>
  <Slides>72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72</vt:i4>
      </vt:variant>
    </vt:vector>
  </HeadingPairs>
  <TitlesOfParts>
    <vt:vector size="75" baseType="lpstr">
      <vt:lpstr>Oriel</vt:lpstr>
      <vt:lpstr>Clip</vt:lpstr>
      <vt:lpstr>Document</vt:lpstr>
      <vt:lpstr>Comp 110 State</vt:lpstr>
      <vt:lpstr>Outline</vt:lpstr>
      <vt:lpstr>“What if” BMI Calculations With General Purpose Calculator</vt:lpstr>
      <vt:lpstr>“What if” BMI Calculations With Specialized Calculator</vt:lpstr>
      <vt:lpstr>BMI Spreadsheet</vt:lpstr>
      <vt:lpstr>Instance Variables</vt:lpstr>
      <vt:lpstr>State-less vs. State-full Objects</vt:lpstr>
      <vt:lpstr>Declaring Instance Variables</vt:lpstr>
      <vt:lpstr>Object Access to a Class</vt:lpstr>
      <vt:lpstr>Accessing Instance Variables via Public Methods</vt:lpstr>
      <vt:lpstr>Coding Getter and Setter Methods</vt:lpstr>
      <vt:lpstr>Function vs. Procedure</vt:lpstr>
      <vt:lpstr>Coding Getter and Setter Methods</vt:lpstr>
      <vt:lpstr>Getter and Setter Methods</vt:lpstr>
      <vt:lpstr>Assignment Statement</vt:lpstr>
      <vt:lpstr>Properties</vt:lpstr>
      <vt:lpstr>Read-only and Editable Properties</vt:lpstr>
      <vt:lpstr>Properties</vt:lpstr>
      <vt:lpstr>Properties Classification</vt:lpstr>
      <vt:lpstr>Properties Classification</vt:lpstr>
      <vt:lpstr>Calling Getter and Setter Methods</vt:lpstr>
      <vt:lpstr>Tracing Method Calls</vt:lpstr>
      <vt:lpstr>Actual Trace</vt:lpstr>
      <vt:lpstr>Print Line</vt:lpstr>
      <vt:lpstr>Actual Trace</vt:lpstr>
      <vt:lpstr>Printing Weight</vt:lpstr>
      <vt:lpstr>Printing Weight</vt:lpstr>
      <vt:lpstr>Printing Weight</vt:lpstr>
      <vt:lpstr>print vs. + (Edit)</vt:lpstr>
      <vt:lpstr>print vs. +</vt:lpstr>
      <vt:lpstr>Recapping the Story: Class Declaration</vt:lpstr>
      <vt:lpstr>Recapping the Story: Class Body</vt:lpstr>
      <vt:lpstr>Recapping the Story: Declarations</vt:lpstr>
      <vt:lpstr>Recapping the Story: Variables</vt:lpstr>
      <vt:lpstr>Recapping the Story: Methods</vt:lpstr>
      <vt:lpstr>Recapping the Story: Method Body</vt:lpstr>
      <vt:lpstr>Recapping the Story: Statements</vt:lpstr>
      <vt:lpstr>Recapping the Story: Statements</vt:lpstr>
      <vt:lpstr>Recapping the Story: Expressions vs. Statements</vt:lpstr>
      <vt:lpstr>Recapping the Story: Evaluating Expressions</vt:lpstr>
      <vt:lpstr>Recapping the Story: Evaluating Expressions</vt:lpstr>
      <vt:lpstr>Recapping the Story: Internal vs. External Method Calls</vt:lpstr>
      <vt:lpstr>Overloading</vt:lpstr>
      <vt:lpstr>Ambiguous Context</vt:lpstr>
      <vt:lpstr>Printing Multiple Values on One Line</vt:lpstr>
      <vt:lpstr>Variable Declaration Errors</vt:lpstr>
      <vt:lpstr>Variable Declaration Errors</vt:lpstr>
      <vt:lpstr>Variable Declaration Errors</vt:lpstr>
      <vt:lpstr>Pure vs. Impure Functions</vt:lpstr>
      <vt:lpstr>State-less ObjectEditor</vt:lpstr>
      <vt:lpstr>State-full ObjectEditor</vt:lpstr>
      <vt:lpstr>State-full ObjectEditor</vt:lpstr>
      <vt:lpstr>State-full ObjectEditor</vt:lpstr>
      <vt:lpstr>Getting all Classes in Current Directory</vt:lpstr>
      <vt:lpstr>Inconsistent BMI State</vt:lpstr>
      <vt:lpstr>Fixing Inconsistent BMI State</vt:lpstr>
      <vt:lpstr>Consistent BMI State</vt:lpstr>
      <vt:lpstr>Constructor</vt:lpstr>
      <vt:lpstr>Constructor</vt:lpstr>
      <vt:lpstr>Instantiating a Class with a Constructor</vt:lpstr>
      <vt:lpstr>Setting the Constructor Parameters</vt:lpstr>
      <vt:lpstr>Initialized Object State</vt:lpstr>
      <vt:lpstr>Every Class has a Constructor</vt:lpstr>
      <vt:lpstr>Equivalent Class Created by Java</vt:lpstr>
      <vt:lpstr>Overloading the Constructor</vt:lpstr>
      <vt:lpstr>Instantiating a Class with Multiple Constructors</vt:lpstr>
      <vt:lpstr>Instantiating a Class with Multiple Constructors</vt:lpstr>
      <vt:lpstr>Instantiating a Class with Multiple Constructors</vt:lpstr>
      <vt:lpstr>Instantiating a Class with Multiple Constructors</vt:lpstr>
      <vt:lpstr>Instantiating a Class with Multiple Constructors</vt:lpstr>
      <vt:lpstr>Instantiating a Class with Multiple Constructors</vt:lpstr>
      <vt:lpstr>Instantiating a Class with Multiple Constructors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Sasa</dc:creator>
  <cp:lastModifiedBy>carterjl</cp:lastModifiedBy>
  <cp:revision>677</cp:revision>
  <dcterms:created xsi:type="dcterms:W3CDTF">2006-08-16T00:00:00Z</dcterms:created>
  <dcterms:modified xsi:type="dcterms:W3CDTF">2011-09-12T21:34:37Z</dcterms:modified>
</cp:coreProperties>
</file>