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9"/>
  </p:notesMasterIdLst>
  <p:sldIdLst>
    <p:sldId id="256" r:id="rId2"/>
    <p:sldId id="260" r:id="rId3"/>
    <p:sldId id="30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309" r:id="rId35"/>
    <p:sldId id="310" r:id="rId36"/>
    <p:sldId id="311" r:id="rId37"/>
    <p:sldId id="292" r:id="rId38"/>
    <p:sldId id="293" r:id="rId39"/>
    <p:sldId id="295" r:id="rId40"/>
    <p:sldId id="294" r:id="rId41"/>
    <p:sldId id="296" r:id="rId42"/>
    <p:sldId id="297" r:id="rId43"/>
    <p:sldId id="298" r:id="rId44"/>
    <p:sldId id="360" r:id="rId45"/>
    <p:sldId id="300" r:id="rId46"/>
    <p:sldId id="299" r:id="rId47"/>
    <p:sldId id="361" r:id="rId48"/>
    <p:sldId id="312" r:id="rId49"/>
    <p:sldId id="313" r:id="rId50"/>
    <p:sldId id="307" r:id="rId51"/>
    <p:sldId id="314" r:id="rId52"/>
    <p:sldId id="306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5" r:id="rId73"/>
    <p:sldId id="334" r:id="rId74"/>
    <p:sldId id="336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49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4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8486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7467600" y="3048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69730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200105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7620000" y="29718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19200" y="3657600"/>
            <a:ext cx="50292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return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990600"/>
            <a:ext cx="54102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Algorithm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219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4958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810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981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6576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2578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934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38894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7239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11811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18306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52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86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43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rot="5400000" flipH="1" flipV="1">
            <a:off x="32385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40012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44584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36957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29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496594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rot="5400000" flipH="1" flipV="1">
            <a:off x="17152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0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rot="16200000" flipV="1">
            <a:off x="20193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810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105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 flipH="1" flipV="1">
            <a:off x="4991894" y="4761707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181600" y="41148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rot="16200000" flipV="1">
            <a:off x="5295900" y="2705101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146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weight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7912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height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943600" y="2743200"/>
            <a:ext cx="16779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8486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2667000" y="2743200"/>
            <a:ext cx="45735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7467600" y="3048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 flipV="1">
            <a:off x="69730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7200105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H="1">
            <a:off x="7620000" y="29718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077200" cy="3733800"/>
          </a:xfrm>
        </p:spPr>
        <p:txBody>
          <a:bodyPr/>
          <a:lstStyle/>
          <a:p>
            <a:r>
              <a:rPr lang="en-US" dirty="0" smtClean="0"/>
              <a:t>Declare three instance variables</a:t>
            </a:r>
          </a:p>
          <a:p>
            <a:pPr lvl="1"/>
            <a:r>
              <a:rPr lang="en-US" dirty="0" smtClean="0"/>
              <a:t>weight, height and, </a:t>
            </a:r>
            <a:r>
              <a:rPr lang="en-US" dirty="0" err="1" smtClean="0"/>
              <a:t>bmi</a:t>
            </a:r>
            <a:endParaRPr lang="en-US" dirty="0" smtClean="0"/>
          </a:p>
          <a:p>
            <a:r>
              <a:rPr lang="en-US" dirty="0" smtClean="0"/>
              <a:t>Define three getter methods return values of the three instance variables</a:t>
            </a:r>
          </a:p>
          <a:p>
            <a:r>
              <a:rPr lang="en-US" dirty="0" smtClean="0"/>
              <a:t>Define two setter methods to change weight and height</a:t>
            </a:r>
          </a:p>
          <a:p>
            <a:r>
              <a:rPr lang="en-US" dirty="0" smtClean="0"/>
              <a:t>The setter methods assign new weight and height values and compute and assign new BMI value to </a:t>
            </a:r>
            <a:r>
              <a:rPr lang="en-US" dirty="0" err="1" smtClean="0"/>
              <a:t>bmi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Description of solution to a problem</a:t>
            </a:r>
          </a:p>
          <a:p>
            <a:r>
              <a:rPr lang="en-US" dirty="0" smtClean="0"/>
              <a:t>Can be in any “language”</a:t>
            </a:r>
          </a:p>
          <a:p>
            <a:pPr lvl="1"/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natural or programming language</a:t>
            </a:r>
          </a:p>
          <a:p>
            <a:pPr lvl="1"/>
            <a:r>
              <a:rPr lang="en-US" dirty="0" smtClean="0"/>
              <a:t>natural + programming language (pseudo code)</a:t>
            </a:r>
          </a:p>
          <a:p>
            <a:r>
              <a:rPr lang="en-US" dirty="0" smtClean="0"/>
              <a:t>Can describe solution to various levels of detail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Refinement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63" y="1836737"/>
            <a:ext cx="3132137" cy="18208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7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752600"/>
            <a:ext cx="41910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dirty="0" smtClean="0"/>
              <a:t>Declare three instance variables</a:t>
            </a:r>
          </a:p>
          <a:p>
            <a:pPr lvl="1"/>
            <a:r>
              <a:rPr lang="en-US" sz="1600" dirty="0" smtClean="0"/>
              <a:t>weight, height and, </a:t>
            </a:r>
            <a:r>
              <a:rPr lang="en-US" sz="1600" dirty="0" err="1" smtClean="0"/>
              <a:t>bmi</a:t>
            </a:r>
            <a:endParaRPr lang="en-US" sz="1600" dirty="0" smtClean="0"/>
          </a:p>
          <a:p>
            <a:r>
              <a:rPr lang="en-US" sz="1600" dirty="0" smtClean="0"/>
              <a:t>Define three getter methods return values of the three instance variables</a:t>
            </a:r>
          </a:p>
          <a:p>
            <a:r>
              <a:rPr lang="en-US" sz="1600" dirty="0" smtClean="0"/>
              <a:t>Define two setter methods to change weight and height</a:t>
            </a:r>
          </a:p>
          <a:p>
            <a:r>
              <a:rPr lang="en-US" sz="1600" dirty="0" smtClean="0"/>
              <a:t>The setter methods assign new weight and height values and compute and assign new BMI value to </a:t>
            </a:r>
            <a:r>
              <a:rPr lang="en-US" sz="1600" dirty="0" err="1" smtClean="0"/>
              <a:t>bmi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533400" y="5486400"/>
            <a:ext cx="44958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29200" y="1371600"/>
            <a:ext cx="3124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Natural Language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219200" y="5105400"/>
            <a:ext cx="3200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61" name="Right Arrow 60"/>
          <p:cNvSpPr/>
          <p:nvPr/>
        </p:nvSpPr>
        <p:spPr>
          <a:xfrm rot="20502092">
            <a:off x="3545745" y="2243589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rot="8432173">
            <a:off x="4149022" y="4542131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uiExpand="1" build="p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User Interface?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990600"/>
            <a:ext cx="54102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User Interfaces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072" y="1905000"/>
            <a:ext cx="392032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3905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in the Two 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40386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AnotherBMISpreadsheet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height, weight,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getHeight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height =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990600"/>
            <a:ext cx="40386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getHeight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height =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Analogy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990600"/>
            <a:ext cx="4953000" cy="2819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514600"/>
            <a:ext cx="1447800" cy="827314"/>
          </a:xfrm>
          <a:prstGeom prst="rect">
            <a:avLst/>
          </a:prstGeom>
        </p:spPr>
      </p:pic>
      <p:pic>
        <p:nvPicPr>
          <p:cNvPr id="6" name="Picture 5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524000"/>
            <a:ext cx="1447800" cy="827314"/>
          </a:xfrm>
          <a:prstGeom prst="rect">
            <a:avLst/>
          </a:prstGeom>
        </p:spPr>
      </p:pic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581400" y="1066800"/>
          <a:ext cx="1703725" cy="1066800"/>
        </p:xfrm>
        <a:graphic>
          <a:graphicData uri="http://schemas.openxmlformats.org/presentationml/2006/ole">
            <p:oleObj spid="_x0000_s4098" name="Clip" r:id="rId4" imgW="5905440" imgH="369756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05200" y="3962400"/>
            <a:ext cx="4953000" cy="274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5334000" y="1752600"/>
            <a:ext cx="1447800" cy="1850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4724400" y="2133600"/>
            <a:ext cx="1905000" cy="794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853910">
            <a:off x="5004418" y="2020743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81600" y="4495800"/>
            <a:ext cx="1600200" cy="28643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4953000"/>
            <a:ext cx="2209800" cy="85656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8"/>
          <p:cNvGraphicFramePr>
            <a:graphicFrameLocks noChangeAspect="1"/>
          </p:cNvGraphicFramePr>
          <p:nvPr/>
        </p:nvGraphicFramePr>
        <p:xfrm>
          <a:off x="3505200" y="3962400"/>
          <a:ext cx="1676400" cy="868367"/>
        </p:xfrm>
        <a:graphic>
          <a:graphicData uri="http://schemas.openxmlformats.org/presentationml/2006/ole">
            <p:oleObj spid="_x0000_s4099" name="Clip" r:id="rId5" imgW="5806800" imgH="3009240" progId="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304800" y="2476500"/>
          <a:ext cx="2286000" cy="1485900"/>
        </p:xfrm>
        <a:graphic>
          <a:graphicData uri="http://schemas.openxmlformats.org/presentationml/2006/ole">
            <p:oleObj spid="_x0000_s4100" name="Clip" r:id="rId6" imgW="3497040" imgH="2095200" progId="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609599" y="2857500"/>
            <a:ext cx="1676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Corvette Specification</a:t>
            </a:r>
            <a:endParaRPr lang="en-US" dirty="0"/>
          </a:p>
        </p:txBody>
      </p:sp>
      <p:pic>
        <p:nvPicPr>
          <p:cNvPr id="23" name="Picture 22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410200"/>
            <a:ext cx="1447800" cy="827314"/>
          </a:xfrm>
          <a:prstGeom prst="rect">
            <a:avLst/>
          </a:prstGeom>
        </p:spPr>
      </p:pic>
      <p:pic>
        <p:nvPicPr>
          <p:cNvPr id="24" name="Picture 23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419600"/>
            <a:ext cx="1447800" cy="827314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 flipV="1">
            <a:off x="2667000" y="2133600"/>
            <a:ext cx="1219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667000" y="3276600"/>
            <a:ext cx="10668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716183">
            <a:off x="2347404" y="1890697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2659523">
            <a:off x="2261677" y="4002858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implements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853910">
            <a:off x="4861539" y="4867075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/>
      <p:bldP spid="21" grpId="0" animBg="1"/>
      <p:bldP spid="31" grpId="0" animBg="1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 and More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Define contracts between our users and implementers</a:t>
            </a:r>
          </a:p>
          <a:p>
            <a:r>
              <a:rPr lang="en-US" dirty="0" smtClean="0"/>
              <a:t>Optional – they may not be used</a:t>
            </a:r>
          </a:p>
          <a:p>
            <a:r>
              <a:rPr lang="en-US" dirty="0" smtClean="0"/>
              <a:t>Good style to use them</a:t>
            </a:r>
          </a:p>
          <a:p>
            <a:r>
              <a:rPr lang="en-US" dirty="0" smtClean="0"/>
              <a:t>Will study additional elements of style in this chapter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181600" cy="301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1828800"/>
            <a:ext cx="16764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2133600"/>
            <a:ext cx="17526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810000" y="2057400"/>
            <a:ext cx="381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990600"/>
            <a:ext cx="8153400" cy="289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81400"/>
            <a:ext cx="5181600" cy="301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an Interface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5334000"/>
            <a:ext cx="838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19600" y="5334000"/>
            <a:ext cx="609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5334000"/>
            <a:ext cx="10668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5334000"/>
            <a:ext cx="838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438400"/>
            <a:ext cx="838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2438400"/>
            <a:ext cx="609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33600" y="2438400"/>
            <a:ext cx="11430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2438400"/>
            <a:ext cx="7620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8" idx="0"/>
            <a:endCxn id="12" idx="2"/>
          </p:cNvCxnSpPr>
          <p:nvPr/>
        </p:nvCxnSpPr>
        <p:spPr>
          <a:xfrm rot="16200000" flipV="1">
            <a:off x="1257300" y="2590800"/>
            <a:ext cx="2590800" cy="2895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  <a:endCxn id="13" idx="2"/>
          </p:cNvCxnSpPr>
          <p:nvPr/>
        </p:nvCxnSpPr>
        <p:spPr>
          <a:xfrm rot="16200000" flipV="1">
            <a:off x="1981200" y="2590800"/>
            <a:ext cx="2590800" cy="2895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14" idx="2"/>
          </p:cNvCxnSpPr>
          <p:nvPr/>
        </p:nvCxnSpPr>
        <p:spPr>
          <a:xfrm rot="16200000" flipV="1">
            <a:off x="2838450" y="2609850"/>
            <a:ext cx="2590800" cy="28575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2"/>
          </p:cNvCxnSpPr>
          <p:nvPr/>
        </p:nvCxnSpPr>
        <p:spPr>
          <a:xfrm rot="16200000" flipV="1">
            <a:off x="3790950" y="2609850"/>
            <a:ext cx="2590800" cy="28575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1066800"/>
            <a:ext cx="15240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62800" y="457200"/>
            <a:ext cx="17526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Contract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8" idx="1"/>
            <a:endCxn id="27" idx="3"/>
          </p:cNvCxnSpPr>
          <p:nvPr/>
        </p:nvCxnSpPr>
        <p:spPr>
          <a:xfrm rot="10800000" flipV="1">
            <a:off x="6096000" y="647700"/>
            <a:ext cx="1066800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3" idx="1"/>
          </p:cNvCxnSpPr>
          <p:nvPr/>
        </p:nvCxnSpPr>
        <p:spPr>
          <a:xfrm rot="10800000">
            <a:off x="5638800" y="2590800"/>
            <a:ext cx="12954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934200" y="2286000"/>
            <a:ext cx="175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Parameter names never matter to Java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2"/>
          </p:cNvCxnSpPr>
          <p:nvPr/>
        </p:nvCxnSpPr>
        <p:spPr>
          <a:xfrm rot="5400000">
            <a:off x="6572250" y="4095750"/>
            <a:ext cx="2133600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7" grpId="0" animBg="1"/>
      <p:bldP spid="28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81000" y="32004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95400" y="16002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1447800"/>
            <a:ext cx="5334000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15240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38600" y="2895600"/>
            <a:ext cx="2209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600" y="2514600"/>
            <a:ext cx="2209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 rot="16200000" flipH="1">
            <a:off x="4343400" y="2095500"/>
            <a:ext cx="914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  <a:endCxn id="6" idx="0"/>
          </p:cNvCxnSpPr>
          <p:nvPr/>
        </p:nvCxnSpPr>
        <p:spPr>
          <a:xfrm rot="10800000" flipV="1">
            <a:off x="1485900" y="1752600"/>
            <a:ext cx="18669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16764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3962400"/>
            <a:ext cx="6553200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4038600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38200" y="5410200"/>
            <a:ext cx="3048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38600" y="5029200"/>
            <a:ext cx="3048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 rot="5400000">
            <a:off x="1905000" y="49530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76800" y="42672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of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  <a:endCxn id="8" idx="0"/>
          </p:cNvCxnSpPr>
          <p:nvPr/>
        </p:nvCxnSpPr>
        <p:spPr>
          <a:xfrm>
            <a:off x="5562600" y="1752600"/>
            <a:ext cx="18669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3" idx="0"/>
          </p:cNvCxnSpPr>
          <p:nvPr/>
        </p:nvCxnSpPr>
        <p:spPr>
          <a:xfrm>
            <a:off x="3886200" y="4267200"/>
            <a:ext cx="1676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0"/>
            <a:endCxn id="6" idx="2"/>
          </p:cNvCxnSpPr>
          <p:nvPr/>
        </p:nvCxnSpPr>
        <p:spPr>
          <a:xfrm rot="16200000" flipV="1">
            <a:off x="1314450" y="2990850"/>
            <a:ext cx="1219200" cy="876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81000" y="32004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95400" y="16002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Interfaces to Classify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1447800"/>
            <a:ext cx="5334000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15240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38600" y="2895600"/>
            <a:ext cx="2209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600" y="2514600"/>
            <a:ext cx="2209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 rot="16200000" flipH="1">
            <a:off x="4343400" y="2095500"/>
            <a:ext cx="914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  <a:endCxn id="6" idx="0"/>
          </p:cNvCxnSpPr>
          <p:nvPr/>
        </p:nvCxnSpPr>
        <p:spPr>
          <a:xfrm rot="10800000" flipV="1">
            <a:off x="1485900" y="1752600"/>
            <a:ext cx="18669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16764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3962400"/>
            <a:ext cx="6553200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4038600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38200" y="5410200"/>
            <a:ext cx="3048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38600" y="5029200"/>
            <a:ext cx="3048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 smtClean="0"/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 rot="5400000">
            <a:off x="1905000" y="49530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76800" y="4267200"/>
            <a:ext cx="1752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of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  <a:endCxn id="8" idx="0"/>
          </p:cNvCxnSpPr>
          <p:nvPr/>
        </p:nvCxnSpPr>
        <p:spPr>
          <a:xfrm>
            <a:off x="5562600" y="1752600"/>
            <a:ext cx="18669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3" idx="0"/>
          </p:cNvCxnSpPr>
          <p:nvPr/>
        </p:nvCxnSpPr>
        <p:spPr>
          <a:xfrm>
            <a:off x="3886200" y="4267200"/>
            <a:ext cx="1676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0"/>
            <a:endCxn id="6" idx="2"/>
          </p:cNvCxnSpPr>
          <p:nvPr/>
        </p:nvCxnSpPr>
        <p:spPr>
          <a:xfrm rot="16200000" flipV="1">
            <a:off x="1314450" y="2990850"/>
            <a:ext cx="1219200" cy="876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Car Specifications to Classify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990600"/>
            <a:ext cx="4953000" cy="2819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514600"/>
            <a:ext cx="1447800" cy="827314"/>
          </a:xfrm>
          <a:prstGeom prst="rect">
            <a:avLst/>
          </a:prstGeom>
        </p:spPr>
      </p:pic>
      <p:pic>
        <p:nvPicPr>
          <p:cNvPr id="6" name="Picture 5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524000"/>
            <a:ext cx="1447800" cy="827314"/>
          </a:xfrm>
          <a:prstGeom prst="rect">
            <a:avLst/>
          </a:prstGeom>
        </p:spPr>
      </p:pic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581400" y="1066800"/>
          <a:ext cx="1703725" cy="1066800"/>
        </p:xfrm>
        <a:graphic>
          <a:graphicData uri="http://schemas.openxmlformats.org/presentationml/2006/ole">
            <p:oleObj spid="_x0000_s5122" name="Clip" r:id="rId4" imgW="5905440" imgH="369756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05200" y="3962400"/>
            <a:ext cx="4953000" cy="274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5334000" y="1752600"/>
            <a:ext cx="1447800" cy="1850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4724400" y="2133600"/>
            <a:ext cx="1905000" cy="794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853910">
            <a:off x="5004418" y="2020743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81600" y="4495800"/>
            <a:ext cx="1600200" cy="28643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4953000"/>
            <a:ext cx="2209800" cy="85656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8"/>
          <p:cNvGraphicFramePr>
            <a:graphicFrameLocks noChangeAspect="1"/>
          </p:cNvGraphicFramePr>
          <p:nvPr/>
        </p:nvGraphicFramePr>
        <p:xfrm>
          <a:off x="3505200" y="3962400"/>
          <a:ext cx="1676400" cy="868367"/>
        </p:xfrm>
        <a:graphic>
          <a:graphicData uri="http://schemas.openxmlformats.org/presentationml/2006/ole">
            <p:oleObj spid="_x0000_s5123" name="Clip" r:id="rId5" imgW="5806800" imgH="3009240" progId="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304800" y="2476500"/>
          <a:ext cx="2286000" cy="1485900"/>
        </p:xfrm>
        <a:graphic>
          <a:graphicData uri="http://schemas.openxmlformats.org/presentationml/2006/ole">
            <p:oleObj spid="_x0000_s5124" name="Clip" r:id="rId6" imgW="3497040" imgH="2095200" progId="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609599" y="2857500"/>
            <a:ext cx="1676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Corvette Specification</a:t>
            </a:r>
            <a:endParaRPr lang="en-US" dirty="0"/>
          </a:p>
        </p:txBody>
      </p:sp>
      <p:pic>
        <p:nvPicPr>
          <p:cNvPr id="23" name="Picture 22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410200"/>
            <a:ext cx="1447800" cy="827314"/>
          </a:xfrm>
          <a:prstGeom prst="rect">
            <a:avLst/>
          </a:prstGeom>
        </p:spPr>
      </p:pic>
      <p:pic>
        <p:nvPicPr>
          <p:cNvPr id="24" name="Picture 23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419600"/>
            <a:ext cx="1447800" cy="827314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 flipV="1">
            <a:off x="2667000" y="2133600"/>
            <a:ext cx="1219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667000" y="3276600"/>
            <a:ext cx="10668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716183">
            <a:off x="2347404" y="1890697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2659523">
            <a:off x="2261677" y="4002858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implements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853910">
            <a:off x="4861539" y="4867075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53200" y="16764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Corvette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400800" y="27432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Corvette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5720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Corvette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400800" y="56388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Corvette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Instantiate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order a car from a specification</a:t>
            </a:r>
          </a:p>
          <a:p>
            <a:pPr lvl="1"/>
            <a:r>
              <a:rPr lang="en-US" dirty="0" smtClean="0"/>
              <a:t>Must order from factory</a:t>
            </a:r>
          </a:p>
          <a:p>
            <a:pPr lvl="1"/>
            <a:r>
              <a:rPr lang="en-US" dirty="0" smtClean="0"/>
              <a:t>A car defined by Corvette specification ordered from factory implementing the specification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Cannot instantiate interface</a:t>
            </a:r>
          </a:p>
          <a:p>
            <a:pPr lvl="1"/>
            <a:r>
              <a:rPr lang="en-US" dirty="0" smtClean="0"/>
              <a:t>Must instantiate class</a:t>
            </a:r>
          </a:p>
          <a:p>
            <a:pPr lvl="1"/>
            <a:r>
              <a:rPr lang="en-US" dirty="0" err="1" smtClean="0"/>
              <a:t>BMISpreadsheet</a:t>
            </a:r>
            <a:r>
              <a:rPr lang="en-US" dirty="0" smtClean="0"/>
              <a:t> instance created by instantiating class implementing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as a Syntactic Specification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73152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as a Syntactic Specification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73152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13450;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21336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Syntactic Contract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>
            <a:off x="5486400" y="1371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62800" y="50292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Bombay Market Index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rot="10800000" flipV="1">
            <a:off x="3048000" y="5334000"/>
            <a:ext cx="41148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752600"/>
          </a:xfrm>
        </p:spPr>
        <p:txBody>
          <a:bodyPr/>
          <a:lstStyle/>
          <a:p>
            <a:r>
              <a:rPr lang="en-US" dirty="0" smtClean="0"/>
              <a:t>Define interfaces for</a:t>
            </a:r>
          </a:p>
          <a:p>
            <a:pPr lvl="1"/>
            <a:r>
              <a:rPr lang="en-US" dirty="0" smtClean="0"/>
              <a:t>All classes (that are instantiated)</a:t>
            </a:r>
          </a:p>
          <a:p>
            <a:pPr lvl="1"/>
            <a:r>
              <a:rPr lang="en-US" dirty="0" smtClean="0"/>
              <a:t>Some are not</a:t>
            </a:r>
          </a:p>
          <a:p>
            <a:pPr lvl="1"/>
            <a:r>
              <a:rPr lang="en-US" dirty="0" smtClean="0"/>
              <a:t>Include all public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the Two 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40386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AnotherBMISpreadsheet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height, weight,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getHeight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height =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990600"/>
            <a:ext cx="40386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getHeight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height =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of Doing the BMI Spreadsheet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133600"/>
          </a:xfrm>
        </p:spPr>
        <p:txBody>
          <a:bodyPr/>
          <a:lstStyle/>
          <a:p>
            <a:r>
              <a:rPr lang="en-US" dirty="0" err="1" smtClean="0"/>
              <a:t>ABMISpreadsheet</a:t>
            </a:r>
            <a:r>
              <a:rPr lang="en-US" dirty="0" smtClean="0"/>
              <a:t> is one way to implement the spreadsheet user-interface</a:t>
            </a:r>
          </a:p>
          <a:p>
            <a:r>
              <a:rPr lang="en-US" dirty="0" smtClean="0"/>
              <a:t>Let us create </a:t>
            </a:r>
            <a:r>
              <a:rPr lang="en-US" dirty="0" err="1" smtClean="0"/>
              <a:t>AnotherBMISpreadsheet</a:t>
            </a:r>
            <a:r>
              <a:rPr lang="en-US" dirty="0" smtClean="0"/>
              <a:t> to illustrate another way</a:t>
            </a:r>
          </a:p>
          <a:p>
            <a:r>
              <a:rPr lang="en-US" dirty="0" smtClean="0"/>
              <a:t>Difference is in number of variables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vs. </a:t>
            </a:r>
            <a:r>
              <a:rPr lang="en-US" dirty="0" err="1" smtClean="0"/>
              <a:t>AnotherBMISpreadsheet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ABMISpreadsheet</a:t>
            </a:r>
            <a:r>
              <a:rPr lang="en-US" dirty="0" smtClean="0"/>
              <a:t> uses less space (variables)</a:t>
            </a:r>
          </a:p>
          <a:p>
            <a:r>
              <a:rPr lang="en-US" dirty="0" smtClean="0"/>
              <a:t>Getter methods of </a:t>
            </a:r>
            <a:r>
              <a:rPr lang="en-US" dirty="0" err="1" smtClean="0"/>
              <a:t>AnotherBMISpreadhseet</a:t>
            </a:r>
            <a:r>
              <a:rPr lang="en-US" dirty="0" smtClean="0"/>
              <a:t> are faster</a:t>
            </a:r>
          </a:p>
          <a:p>
            <a:r>
              <a:rPr lang="en-US" dirty="0" smtClean="0"/>
              <a:t>Setter methods of </a:t>
            </a:r>
            <a:r>
              <a:rPr lang="en-US" dirty="0" err="1" smtClean="0"/>
              <a:t>ABMISpreadsheet</a:t>
            </a:r>
            <a:r>
              <a:rPr lang="en-US" dirty="0" smtClean="0"/>
              <a:t> are faster</a:t>
            </a:r>
          </a:p>
          <a:p>
            <a:r>
              <a:rPr lang="en-US" dirty="0" smtClean="0"/>
              <a:t>Usually getter methods are called more often that setter methods</a:t>
            </a:r>
          </a:p>
          <a:p>
            <a:pPr lvl="1"/>
            <a:r>
              <a:rPr lang="en-US" dirty="0" smtClean="0"/>
              <a:t>e.g. when </a:t>
            </a:r>
            <a:r>
              <a:rPr lang="en-US" dirty="0" err="1" smtClean="0"/>
              <a:t>ObjectEditor</a:t>
            </a:r>
            <a:r>
              <a:rPr lang="en-US" dirty="0" smtClean="0"/>
              <a:t> refresh command is executed</a:t>
            </a:r>
          </a:p>
          <a:p>
            <a:r>
              <a:rPr lang="en-US" dirty="0" smtClean="0"/>
              <a:t>Typically </a:t>
            </a:r>
            <a:r>
              <a:rPr lang="en-US" dirty="0" err="1" smtClean="0"/>
              <a:t>AnotherBMISpreadsheet</a:t>
            </a:r>
            <a:r>
              <a:rPr lang="en-US" dirty="0" smtClean="0"/>
              <a:t> will be faster, overall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Time-Space Tradeoff</a:t>
            </a:r>
            <a:endParaRPr lang="en-US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572000" y="1878506"/>
            <a:ext cx="252413" cy="3535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 rot="19970049">
            <a:off x="2438400" y="1878506"/>
            <a:ext cx="4306888" cy="34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5638800" y="1268906"/>
            <a:ext cx="1773238" cy="1801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1905000" y="3173906"/>
            <a:ext cx="1773238" cy="1801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2286000" y="3935906"/>
          <a:ext cx="855663" cy="1062038"/>
        </p:xfrm>
        <a:graphic>
          <a:graphicData uri="http://schemas.openxmlformats.org/presentationml/2006/ole">
            <p:oleObj spid="_x0000_s6148" name="Clip" r:id="rId3" imgW="693720" imgH="786960" progId="">
              <p:embed/>
            </p:oleObj>
          </a:graphicData>
        </a:graphic>
      </p:graphicFrame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581400" y="5383706"/>
            <a:ext cx="2154238" cy="20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3200400" y="5536106"/>
            <a:ext cx="2913063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16"/>
          <p:cNvGraphicFramePr>
            <a:graphicFrameLocks noChangeAspect="1"/>
          </p:cNvGraphicFramePr>
          <p:nvPr/>
        </p:nvGraphicFramePr>
        <p:xfrm>
          <a:off x="6324600" y="2411906"/>
          <a:ext cx="487363" cy="604838"/>
        </p:xfrm>
        <a:graphic>
          <a:graphicData uri="http://schemas.openxmlformats.org/presentationml/2006/ole">
            <p:oleObj spid="_x0000_s6149" name="Clip" r:id="rId4" imgW="693720" imgH="786960" progId="">
              <p:embed/>
            </p:oleObj>
          </a:graphicData>
        </a:graphic>
      </p:graphicFrame>
      <p:grpSp>
        <p:nvGrpSpPr>
          <p:cNvPr id="32" name="Group 22"/>
          <p:cNvGrpSpPr>
            <a:grpSpLocks/>
          </p:cNvGrpSpPr>
          <p:nvPr/>
        </p:nvGrpSpPr>
        <p:grpSpPr bwMode="auto">
          <a:xfrm>
            <a:off x="7010400" y="4343400"/>
            <a:ext cx="1666875" cy="1905000"/>
            <a:chOff x="0" y="3120"/>
            <a:chExt cx="1050" cy="1200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>
              <a:off x="0" y="3120"/>
              <a:ext cx="864" cy="946"/>
              <a:chOff x="-48" y="2448"/>
              <a:chExt cx="1436" cy="1474"/>
            </a:xfrm>
          </p:grpSpPr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48" y="2448"/>
                <a:ext cx="1436" cy="1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6" name="Freeform 4"/>
              <p:cNvSpPr>
                <a:spLocks/>
              </p:cNvSpPr>
              <p:nvPr/>
            </p:nvSpPr>
            <p:spPr bwMode="auto">
              <a:xfrm flipH="1">
                <a:off x="432" y="2880"/>
                <a:ext cx="9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48">
                    <a:moveTo>
                      <a:pt x="0" y="0"/>
                    </a:moveTo>
                    <a:cubicBezTo>
                      <a:pt x="12" y="24"/>
                      <a:pt x="24" y="48"/>
                      <a:pt x="48" y="48"/>
                    </a:cubicBezTo>
                    <a:cubicBezTo>
                      <a:pt x="72" y="48"/>
                      <a:pt x="128" y="8"/>
                      <a:pt x="144" y="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34" y="4032"/>
              <a:ext cx="1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Time Miser</a:t>
              </a:r>
            </a:p>
          </p:txBody>
        </p:sp>
      </p:grpSp>
      <p:grpSp>
        <p:nvGrpSpPr>
          <p:cNvPr id="37" name="Group 23"/>
          <p:cNvGrpSpPr>
            <a:grpSpLocks/>
          </p:cNvGrpSpPr>
          <p:nvPr/>
        </p:nvGrpSpPr>
        <p:grpSpPr bwMode="auto">
          <a:xfrm>
            <a:off x="228600" y="4419600"/>
            <a:ext cx="1698625" cy="1828800"/>
            <a:chOff x="4466" y="3168"/>
            <a:chExt cx="1070" cy="1152"/>
          </a:xfrm>
        </p:grpSpPr>
        <p:grpSp>
          <p:nvGrpSpPr>
            <p:cNvPr id="38" name="Group 5"/>
            <p:cNvGrpSpPr>
              <a:grpSpLocks/>
            </p:cNvGrpSpPr>
            <p:nvPr/>
          </p:nvGrpSpPr>
          <p:grpSpPr bwMode="auto">
            <a:xfrm>
              <a:off x="4800" y="3168"/>
              <a:ext cx="528" cy="864"/>
              <a:chOff x="4368" y="1440"/>
              <a:chExt cx="682" cy="1528"/>
            </a:xfrm>
          </p:grpSpPr>
          <p:pic>
            <p:nvPicPr>
              <p:cNvPr id="40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68" y="1440"/>
                <a:ext cx="682" cy="1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Freeform 7"/>
              <p:cNvSpPr>
                <a:spLocks/>
              </p:cNvSpPr>
              <p:nvPr/>
            </p:nvSpPr>
            <p:spPr bwMode="auto">
              <a:xfrm rot="-17420171">
                <a:off x="4744" y="1598"/>
                <a:ext cx="98" cy="65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96" y="8"/>
                  </a:cxn>
                  <a:cxn ang="0">
                    <a:pos x="144" y="104"/>
                  </a:cxn>
                  <a:cxn ang="0">
                    <a:pos x="144" y="56"/>
                  </a:cxn>
                </a:cxnLst>
                <a:rect l="0" t="0" r="r" b="b"/>
                <a:pathLst>
                  <a:path w="152" h="152">
                    <a:moveTo>
                      <a:pt x="0" y="152"/>
                    </a:moveTo>
                    <a:cubicBezTo>
                      <a:pt x="36" y="84"/>
                      <a:pt x="72" y="16"/>
                      <a:pt x="96" y="8"/>
                    </a:cubicBezTo>
                    <a:cubicBezTo>
                      <a:pt x="120" y="0"/>
                      <a:pt x="136" y="96"/>
                      <a:pt x="144" y="104"/>
                    </a:cubicBezTo>
                    <a:cubicBezTo>
                      <a:pt x="152" y="112"/>
                      <a:pt x="148" y="84"/>
                      <a:pt x="144" y="5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4466" y="4032"/>
              <a:ext cx="10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Space Miser</a:t>
              </a:r>
            </a:p>
          </p:txBody>
        </p:sp>
      </p:grp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2286000" y="4393106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Space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172200" y="2564306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Time-Space Tradeoff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0" y="2057400"/>
            <a:ext cx="252413" cy="3535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502145">
            <a:off x="2438400" y="2057400"/>
            <a:ext cx="4306888" cy="34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562600" y="3276600"/>
            <a:ext cx="1773238" cy="1801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76400" y="1524000"/>
            <a:ext cx="1773238" cy="1801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1024"/>
          <p:cNvGraphicFramePr>
            <a:graphicFrameLocks noChangeAspect="1"/>
          </p:cNvGraphicFramePr>
          <p:nvPr/>
        </p:nvGraphicFramePr>
        <p:xfrm>
          <a:off x="6019800" y="3962400"/>
          <a:ext cx="855663" cy="1062038"/>
        </p:xfrm>
        <a:graphic>
          <a:graphicData uri="http://schemas.openxmlformats.org/presentationml/2006/ole">
            <p:oleObj spid="_x0000_s7170" name="Clip" r:id="rId3" imgW="693720" imgH="786960" progId="">
              <p:embed/>
            </p:oleObj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81400" y="5562600"/>
            <a:ext cx="2154238" cy="20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00400" y="5715000"/>
            <a:ext cx="2913063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1025"/>
          <p:cNvGraphicFramePr>
            <a:graphicFrameLocks noChangeAspect="1"/>
          </p:cNvGraphicFramePr>
          <p:nvPr/>
        </p:nvGraphicFramePr>
        <p:xfrm>
          <a:off x="2286000" y="2667000"/>
          <a:ext cx="487363" cy="604838"/>
        </p:xfrm>
        <a:graphic>
          <a:graphicData uri="http://schemas.openxmlformats.org/presentationml/2006/ole">
            <p:oleObj spid="_x0000_s7171" name="Clip" r:id="rId4" imgW="693720" imgH="786960" progId="">
              <p:embed/>
            </p:oleObj>
          </a:graphicData>
        </a:graphic>
      </p:graphicFrame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2057400" y="2819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Space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096000" y="449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358775" y="4191000"/>
            <a:ext cx="1371600" cy="1501775"/>
            <a:chOff x="-48" y="2448"/>
            <a:chExt cx="1436" cy="1474"/>
          </a:xfrm>
        </p:grpSpPr>
        <p:pic>
          <p:nvPicPr>
            <p:cNvPr id="17" name="Picture 2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8" y="2448"/>
              <a:ext cx="1436" cy="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Freeform 28"/>
            <p:cNvSpPr>
              <a:spLocks/>
            </p:cNvSpPr>
            <p:nvPr/>
          </p:nvSpPr>
          <p:spPr bwMode="auto">
            <a:xfrm flipH="1">
              <a:off x="432" y="2880"/>
              <a:ext cx="96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48">
                  <a:moveTo>
                    <a:pt x="0" y="0"/>
                  </a:moveTo>
                  <a:cubicBezTo>
                    <a:pt x="12" y="24"/>
                    <a:pt x="24" y="48"/>
                    <a:pt x="48" y="48"/>
                  </a:cubicBezTo>
                  <a:cubicBezTo>
                    <a:pt x="72" y="48"/>
                    <a:pt x="128" y="8"/>
                    <a:pt x="144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7162800" y="56388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Time Miser</a:t>
            </a:r>
          </a:p>
        </p:txBody>
      </p: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7556500" y="4343400"/>
            <a:ext cx="838200" cy="1371600"/>
            <a:chOff x="4368" y="1440"/>
            <a:chExt cx="682" cy="1528"/>
          </a:xfrm>
        </p:grpSpPr>
        <p:pic>
          <p:nvPicPr>
            <p:cNvPr id="21" name="Picture 3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68" y="1440"/>
              <a:ext cx="682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Freeform 33"/>
            <p:cNvSpPr>
              <a:spLocks/>
            </p:cNvSpPr>
            <p:nvPr/>
          </p:nvSpPr>
          <p:spPr bwMode="auto">
            <a:xfrm rot="-17420171">
              <a:off x="4744" y="1598"/>
              <a:ext cx="98" cy="65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96" y="8"/>
                </a:cxn>
                <a:cxn ang="0">
                  <a:pos x="144" y="104"/>
                </a:cxn>
                <a:cxn ang="0">
                  <a:pos x="144" y="56"/>
                </a:cxn>
              </a:cxnLst>
              <a:rect l="0" t="0" r="r" b="b"/>
              <a:pathLst>
                <a:path w="152" h="152">
                  <a:moveTo>
                    <a:pt x="0" y="152"/>
                  </a:moveTo>
                  <a:cubicBezTo>
                    <a:pt x="36" y="84"/>
                    <a:pt x="72" y="16"/>
                    <a:pt x="96" y="8"/>
                  </a:cubicBezTo>
                  <a:cubicBezTo>
                    <a:pt x="120" y="0"/>
                    <a:pt x="136" y="96"/>
                    <a:pt x="144" y="104"/>
                  </a:cubicBezTo>
                  <a:cubicBezTo>
                    <a:pt x="152" y="112"/>
                    <a:pt x="148" y="84"/>
                    <a:pt x="144" y="56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130175" y="5715000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Space Miser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Interface and Class Names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192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74676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&lt;Qualifier&gt;&lt;Interface&gt;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ASpaceEfficientBMISpreadsheet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SpaceEfficientBMISpreadsheet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048000"/>
            <a:ext cx="7467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&lt;Interface&gt;&lt;Qualifier&gt; </a:t>
            </a:r>
            <a:r>
              <a:rPr lang="en-US" dirty="0" err="1" smtClean="0">
                <a:solidFill>
                  <a:schemeClr val="tx1"/>
                </a:solidFill>
              </a:rPr>
              <a:t>Impl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BMISpreadsheetImpl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BMISpreadsheetSpaceEfficientImpl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Name: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4876800"/>
            <a:ext cx="74676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ClassName</a:t>
            </a:r>
            <a:r>
              <a:rPr lang="en-US" dirty="0" smtClean="0">
                <a:solidFill>
                  <a:schemeClr val="tx1"/>
                </a:solidFill>
              </a:rPr>
              <a:t>&gt;Interface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ABMISpreadsheetInterface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2819400" y="5105400"/>
            <a:ext cx="914400" cy="838200"/>
          </a:xfrm>
          <a:prstGeom prst="noSmoking">
            <a:avLst>
              <a:gd name="adj" fmla="val 15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Style: The Art of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Science of programming </a:t>
            </a:r>
          </a:p>
          <a:p>
            <a:pPr lvl="1"/>
            <a:r>
              <a:rPr lang="en-US" dirty="0" smtClean="0"/>
              <a:t>Does the program work correctly?</a:t>
            </a:r>
          </a:p>
          <a:p>
            <a:r>
              <a:rPr lang="en-US" dirty="0" smtClean="0"/>
              <a:t>Art programming</a:t>
            </a:r>
          </a:p>
          <a:p>
            <a:pPr lvl="1"/>
            <a:r>
              <a:rPr lang="en-US" dirty="0" smtClean="0"/>
              <a:t>Does the program follow “good” style rules?</a:t>
            </a:r>
          </a:p>
          <a:p>
            <a:r>
              <a:rPr lang="en-US" dirty="0" smtClean="0"/>
              <a:t>Good style rules make it easier to </a:t>
            </a:r>
          </a:p>
          <a:p>
            <a:pPr lvl="1"/>
            <a:r>
              <a:rPr lang="en-US" dirty="0" smtClean="0"/>
              <a:t>Get the program working correctly</a:t>
            </a:r>
          </a:p>
          <a:p>
            <a:pPr lvl="1"/>
            <a:r>
              <a:rPr lang="en-US" dirty="0" smtClean="0"/>
              <a:t>Change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905000"/>
          </a:xfrm>
        </p:spPr>
        <p:txBody>
          <a:bodyPr/>
          <a:lstStyle/>
          <a:p>
            <a:r>
              <a:rPr lang="en-US" dirty="0" smtClean="0"/>
              <a:t>To the point</a:t>
            </a:r>
          </a:p>
          <a:p>
            <a:r>
              <a:rPr lang="en-US" dirty="0" smtClean="0"/>
              <a:t>Avoid repetition</a:t>
            </a:r>
          </a:p>
          <a:p>
            <a:r>
              <a:rPr lang="en-US" dirty="0" smtClean="0"/>
              <a:t>Good flow</a:t>
            </a:r>
          </a:p>
          <a:p>
            <a:r>
              <a:rPr lang="en-US" dirty="0" smtClean="0"/>
              <a:t>Illustrate ideas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352800"/>
            <a:ext cx="7924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more than one way to write a document that conveys some facts: e.g. the influence of BMI on health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Style: The Art of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962400" cy="4191000"/>
          </a:xfrm>
        </p:spPr>
        <p:txBody>
          <a:bodyPr/>
          <a:lstStyle/>
          <a:p>
            <a:r>
              <a:rPr lang="en-US" dirty="0" smtClean="0"/>
              <a:t>Define interfaces</a:t>
            </a:r>
          </a:p>
          <a:p>
            <a:r>
              <a:rPr lang="en-US" dirty="0" smtClean="0"/>
              <a:t>Make programs efficient</a:t>
            </a:r>
          </a:p>
          <a:p>
            <a:pPr lvl="1"/>
            <a:r>
              <a:rPr lang="en-US" dirty="0" smtClean="0"/>
              <a:t>Space vs. time</a:t>
            </a:r>
          </a:p>
          <a:p>
            <a:r>
              <a:rPr lang="en-US" dirty="0" smtClean="0"/>
              <a:t>Comment program</a:t>
            </a:r>
          </a:p>
          <a:p>
            <a:r>
              <a:rPr lang="en-US" dirty="0" smtClean="0"/>
              <a:t>Use appropriate identifier names</a:t>
            </a:r>
          </a:p>
          <a:p>
            <a:r>
              <a:rPr lang="en-US" dirty="0" smtClean="0"/>
              <a:t>Use named constants</a:t>
            </a:r>
          </a:p>
          <a:p>
            <a:pPr lvl="1"/>
            <a:r>
              <a:rPr lang="en-US" dirty="0" smtClean="0"/>
              <a:t>Variables vs. names</a:t>
            </a:r>
          </a:p>
          <a:p>
            <a:pPr lvl="1"/>
            <a:r>
              <a:rPr lang="en-US" dirty="0" smtClean="0"/>
              <a:t>Constants vs. magic numbers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1295400"/>
            <a:ext cx="39624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Avoid code repetition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least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privilege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public instance variables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dirty="0" smtClean="0"/>
              <a:t>Implementation independent constants in interfaces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Initialize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baseline="0" dirty="0" smtClean="0"/>
              <a:t>Independent</a:t>
            </a:r>
            <a:r>
              <a:rPr lang="en-US" sz="2400" dirty="0" smtClean="0"/>
              <a:t> code in separate method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562600"/>
            <a:ext cx="79248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more than one way to write a program that correctly meets its specification: e.g. implement the BMI user-interface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Style: The Art of Programming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17451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Interfaces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22785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28194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 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33528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Code Repetition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4600" y="38862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Giving Least Privilege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16540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21874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2514600" y="4427041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Named Constants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305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double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bmi</a:t>
            </a:r>
            <a:r>
              <a:rPr lang="en-US" sz="1600" dirty="0" smtClean="0">
                <a:solidFill>
                  <a:schemeClr val="tx1"/>
                </a:solidFill>
              </a:rPr>
              <a:t>; </a:t>
            </a:r>
            <a:r>
              <a:rPr lang="en-US" sz="1600" dirty="0" smtClean="0">
                <a:solidFill>
                  <a:srgbClr val="00B050"/>
                </a:solidFill>
              </a:rPr>
              <a:t>//computed by </a:t>
            </a:r>
            <a:r>
              <a:rPr lang="en-US" sz="1600" dirty="0" err="1" smtClean="0">
                <a:solidFill>
                  <a:srgbClr val="00B050"/>
                </a:solidFill>
              </a:rPr>
              <a:t>setWeight</a:t>
            </a:r>
            <a:r>
              <a:rPr lang="en-US" sz="1600" dirty="0" smtClean="0">
                <a:solidFill>
                  <a:srgbClr val="00B050"/>
                </a:solidFill>
              </a:rPr>
              <a:t> and </a:t>
            </a:r>
            <a:r>
              <a:rPr lang="en-US" sz="1600" dirty="0" err="1" smtClean="0">
                <a:solidFill>
                  <a:srgbClr val="00B050"/>
                </a:solidFill>
              </a:rPr>
              <a:t>setHeight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1143000"/>
            <a:ext cx="3048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line comments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276600"/>
            <a:ext cx="8305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	/* This version recalculates the </a:t>
            </a:r>
            <a:r>
              <a:rPr lang="en-US" dirty="0" err="1" smtClean="0">
                <a:solidFill>
                  <a:srgbClr val="00B050"/>
                </a:solidFill>
              </a:rPr>
              <a:t>bmi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	 when weight or height change, not when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	 </a:t>
            </a:r>
            <a:r>
              <a:rPr lang="en-US" dirty="0" err="1" smtClean="0">
                <a:solidFill>
                  <a:srgbClr val="00B050"/>
                </a:solidFill>
              </a:rPr>
              <a:t>getBMI</a:t>
            </a:r>
            <a:r>
              <a:rPr lang="en-US" dirty="0" smtClean="0">
                <a:solidFill>
                  <a:srgbClr val="00B050"/>
                </a:solidFill>
              </a:rPr>
              <a:t> is called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	*/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</a:rPr>
              <a:t>	public class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{…}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953000"/>
            <a:ext cx="8305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	/* </a:t>
            </a:r>
            <a:r>
              <a:rPr lang="en-US" dirty="0" err="1" smtClean="0">
                <a:solidFill>
                  <a:srgbClr val="00B050"/>
                </a:solidFill>
              </a:rPr>
              <a:t>recompute</a:t>
            </a:r>
            <a:r>
              <a:rPr lang="en-US" dirty="0" smtClean="0">
                <a:solidFill>
                  <a:srgbClr val="00B050"/>
                </a:solidFill>
              </a:rPr>
              <a:t> dependent properties */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0000FF"/>
                </a:solidFill>
              </a:rPr>
              <a:t>weight</a:t>
            </a:r>
            <a:r>
              <a:rPr lang="en-US" dirty="0" smtClean="0">
                <a:solidFill>
                  <a:schemeClr val="tx1"/>
                </a:solidFill>
              </a:rPr>
              <a:t> / (</a:t>
            </a:r>
            <a:r>
              <a:rPr lang="en-US" dirty="0" smtClean="0">
                <a:solidFill>
                  <a:srgbClr val="0000FF"/>
                </a:solidFill>
              </a:rPr>
              <a:t>height</a:t>
            </a:r>
            <a:r>
              <a:rPr lang="en-US" dirty="0" smtClean="0">
                <a:solidFill>
                  <a:schemeClr val="tx1"/>
                </a:solidFill>
              </a:rPr>
              <a:t> * </a:t>
            </a:r>
            <a:r>
              <a:rPr lang="en-US" dirty="0" smtClean="0">
                <a:solidFill>
                  <a:srgbClr val="0000FF"/>
                </a:solidFill>
              </a:rPr>
              <a:t>height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2667000"/>
            <a:ext cx="3048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Arbitrary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Conventions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305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4"/>
            <a:r>
              <a:rPr lang="en-US" dirty="0" smtClean="0">
                <a:solidFill>
                  <a:srgbClr val="336600"/>
                </a:solidFill>
              </a:rPr>
              <a:t>/* This version recalculates the </a:t>
            </a:r>
            <a:r>
              <a:rPr lang="en-US" dirty="0" err="1" smtClean="0">
                <a:solidFill>
                  <a:srgbClr val="336600"/>
                </a:solidFill>
              </a:rPr>
              <a:t>bmi</a:t>
            </a:r>
            <a:endParaRPr lang="en-US" dirty="0" smtClean="0">
              <a:solidFill>
                <a:srgbClr val="336600"/>
              </a:solidFill>
            </a:endParaRP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 when weight or height change, not when</a:t>
            </a: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getBMI</a:t>
            </a:r>
            <a:r>
              <a:rPr lang="en-US" dirty="0" smtClean="0">
                <a:solidFill>
                  <a:srgbClr val="336600"/>
                </a:solidFill>
              </a:rPr>
              <a:t> is called</a:t>
            </a: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*/</a:t>
            </a:r>
          </a:p>
          <a:p>
            <a:pPr lvl="4"/>
            <a:r>
              <a:rPr lang="en-US" b="1" dirty="0" smtClean="0">
                <a:solidFill>
                  <a:srgbClr val="7030A0"/>
                </a:solidFill>
              </a:rPr>
              <a:t>public class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{…}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8305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4"/>
            <a:r>
              <a:rPr lang="en-US" dirty="0" smtClean="0">
                <a:solidFill>
                  <a:srgbClr val="336600"/>
                </a:solidFill>
              </a:rPr>
              <a:t>/* This version recalculates the </a:t>
            </a:r>
            <a:r>
              <a:rPr lang="en-US" dirty="0" err="1" smtClean="0">
                <a:solidFill>
                  <a:srgbClr val="336600"/>
                </a:solidFill>
              </a:rPr>
              <a:t>bmi</a:t>
            </a:r>
            <a:endParaRPr lang="en-US" dirty="0" smtClean="0">
              <a:solidFill>
                <a:srgbClr val="336600"/>
              </a:solidFill>
            </a:endParaRP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*  when weight or height change, not when</a:t>
            </a: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*  </a:t>
            </a:r>
            <a:r>
              <a:rPr lang="en-US" dirty="0" err="1" smtClean="0">
                <a:solidFill>
                  <a:srgbClr val="336600"/>
                </a:solidFill>
              </a:rPr>
              <a:t>getBMI</a:t>
            </a:r>
            <a:r>
              <a:rPr lang="en-US" dirty="0" smtClean="0">
                <a:solidFill>
                  <a:srgbClr val="336600"/>
                </a:solidFill>
              </a:rPr>
              <a:t> is called</a:t>
            </a:r>
          </a:p>
          <a:p>
            <a:pPr lvl="4"/>
            <a:r>
              <a:rPr lang="en-US" dirty="0" smtClean="0">
                <a:solidFill>
                  <a:srgbClr val="336600"/>
                </a:solidFill>
              </a:rPr>
              <a:t>*/</a:t>
            </a:r>
          </a:p>
          <a:p>
            <a:pPr lvl="4"/>
            <a:r>
              <a:rPr lang="en-US" b="1" dirty="0" smtClean="0">
                <a:solidFill>
                  <a:srgbClr val="7030A0"/>
                </a:solidFill>
              </a:rPr>
              <a:t>public class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{…}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59436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should use this convention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  <a:endCxn id="5" idx="2"/>
          </p:cNvCxnSpPr>
          <p:nvPr/>
        </p:nvCxnSpPr>
        <p:spPr>
          <a:xfrm rot="5400000" flipH="1" flipV="1">
            <a:off x="4191000" y="5676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BMI Spreadsheet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733799" cy="191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600200"/>
            <a:ext cx="8305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	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lang="en-US" dirty="0" smtClean="0">
                <a:solidFill>
                  <a:srgbClr val="336600"/>
                </a:solidFill>
              </a:rPr>
              <a:t> /*debugging statement */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Debugging 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8305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	/* 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System.out.println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 err="1" smtClean="0">
                <a:solidFill>
                  <a:srgbClr val="336600"/>
                </a:solidFill>
              </a:rPr>
              <a:t>newHeight</a:t>
            </a:r>
            <a:r>
              <a:rPr lang="en-US" dirty="0" smtClean="0">
                <a:solidFill>
                  <a:srgbClr val="336600"/>
                </a:solidFill>
              </a:rPr>
              <a:t>);  /*debugging statement */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 */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962400"/>
            <a:ext cx="83058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	 /* 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336600"/>
                </a:solidFill>
              </a:rPr>
              <a:t> </a:t>
            </a:r>
            <a:r>
              <a:rPr lang="en-US" dirty="0" err="1" smtClean="0">
                <a:solidFill>
                  <a:srgbClr val="336600"/>
                </a:solidFill>
              </a:rPr>
              <a:t>System.out.println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 err="1" smtClean="0">
                <a:solidFill>
                  <a:srgbClr val="336600"/>
                </a:solidFill>
              </a:rPr>
              <a:t>newHeight</a:t>
            </a:r>
            <a:r>
              <a:rPr lang="en-US" dirty="0" smtClean="0">
                <a:solidFill>
                  <a:srgbClr val="336600"/>
                </a:solidFill>
              </a:rPr>
              <a:t>);  // debugging statement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rgbClr val="00B050"/>
                </a:solidFill>
              </a:rPr>
              <a:t> */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3581400" y="990600"/>
            <a:ext cx="2819400" cy="2667000"/>
          </a:xfrm>
          <a:prstGeom prst="noSmoking">
            <a:avLst>
              <a:gd name="adj" fmla="val 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Comment?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code fragment needing explanation</a:t>
            </a:r>
          </a:p>
          <a:p>
            <a:pPr lvl="1"/>
            <a:r>
              <a:rPr lang="en-US" sz="2400" dirty="0" smtClean="0"/>
              <a:t>Class</a:t>
            </a:r>
          </a:p>
          <a:p>
            <a:pPr lvl="2"/>
            <a:r>
              <a:rPr lang="en-US" sz="2400" dirty="0" smtClean="0"/>
              <a:t>Top-level algorithm, author, date modified</a:t>
            </a:r>
          </a:p>
          <a:p>
            <a:pPr lvl="1"/>
            <a:r>
              <a:rPr lang="en-US" sz="2400" dirty="0" smtClean="0"/>
              <a:t>Variable declaration</a:t>
            </a:r>
          </a:p>
          <a:p>
            <a:pPr lvl="2"/>
            <a:r>
              <a:rPr lang="en-US" sz="2400" dirty="0" smtClean="0"/>
              <a:t>Purpose, where used, how its value is computed</a:t>
            </a:r>
          </a:p>
          <a:p>
            <a:pPr lvl="1"/>
            <a:r>
              <a:rPr lang="en-US" sz="2400" dirty="0" smtClean="0"/>
              <a:t>Method declaration</a:t>
            </a:r>
          </a:p>
          <a:p>
            <a:pPr lvl="2"/>
            <a:r>
              <a:rPr lang="en-US" sz="2400" dirty="0" err="1" smtClean="0"/>
              <a:t>params</a:t>
            </a:r>
            <a:r>
              <a:rPr lang="en-US" sz="2400" dirty="0" smtClean="0"/>
              <a:t>, return value, algorithm, author, date modified</a:t>
            </a:r>
          </a:p>
          <a:p>
            <a:pPr lvl="1"/>
            <a:r>
              <a:rPr lang="en-US" sz="2400" dirty="0" smtClean="0"/>
              <a:t>Statement sequence</a:t>
            </a:r>
          </a:p>
          <a:p>
            <a:pPr lvl="2"/>
            <a:r>
              <a:rPr lang="en-US" sz="2400" dirty="0" smtClean="0"/>
              <a:t>Explanation</a:t>
            </a:r>
          </a:p>
          <a:p>
            <a:r>
              <a:rPr lang="en-US" dirty="0" smtClean="0"/>
              <a:t>Debugging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6172200"/>
            <a:ext cx="510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Summarizing vs. Elaborating 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Comment?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3505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50"/>
                </a:solidFill>
              </a:rPr>
              <a:t>// weight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819400"/>
            <a:ext cx="3505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weight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50"/>
                </a:solidFill>
              </a:rPr>
              <a:t>// weight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3505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weight</a:t>
            </a:r>
            <a:r>
              <a:rPr lang="en-US" dirty="0" smtClean="0"/>
              <a:t>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419600"/>
            <a:ext cx="5943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bmi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50"/>
                </a:solidFill>
              </a:rPr>
              <a:t>// computed by </a:t>
            </a:r>
            <a:r>
              <a:rPr lang="en-US" dirty="0" err="1" smtClean="0">
                <a:solidFill>
                  <a:srgbClr val="00B050"/>
                </a:solidFill>
              </a:rPr>
              <a:t>setWeight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dirty="0" err="1" smtClean="0">
                <a:solidFill>
                  <a:srgbClr val="00B050"/>
                </a:solidFill>
              </a:rPr>
              <a:t>setHeight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19812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Bad variable name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  <a:endCxn id="4" idx="3"/>
          </p:cNvCxnSpPr>
          <p:nvPr/>
        </p:nvCxnSpPr>
        <p:spPr>
          <a:xfrm rot="10800000">
            <a:off x="4267200" y="22479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34000" y="28194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Redundant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  <a:endCxn id="5" idx="3"/>
          </p:cNvCxnSpPr>
          <p:nvPr/>
        </p:nvCxnSpPr>
        <p:spPr>
          <a:xfrm rot="10800000">
            <a:off x="4267200" y="30861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34000" y="36576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Self-commenting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1"/>
            <a:endCxn id="6" idx="3"/>
          </p:cNvCxnSpPr>
          <p:nvPr/>
        </p:nvCxnSpPr>
        <p:spPr>
          <a:xfrm rot="10800000">
            <a:off x="4267200" y="39243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34001" y="52578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 comment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1"/>
            <a:endCxn id="7" idx="2"/>
          </p:cNvCxnSpPr>
          <p:nvPr/>
        </p:nvCxnSpPr>
        <p:spPr>
          <a:xfrm rot="10800000">
            <a:off x="3733801" y="4953000"/>
            <a:ext cx="1600201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Tags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77724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/*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@author Prasun Dewan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</a:t>
            </a:r>
            <a:r>
              <a:rPr lang="en-US" dirty="0" err="1" smtClean="0">
                <a:solidFill>
                  <a:srgbClr val="00B050"/>
                </a:solidFill>
              </a:rPr>
              <a:t>param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newWeight</a:t>
            </a:r>
            <a:r>
              <a:rPr lang="en-US" dirty="0" smtClean="0">
                <a:solidFill>
                  <a:srgbClr val="00B050"/>
                </a:solidFill>
              </a:rPr>
              <a:t> the new value of the property, weight.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sets new values of the variables, weight and </a:t>
            </a:r>
            <a:r>
              <a:rPr lang="en-US" dirty="0" err="1" smtClean="0">
                <a:solidFill>
                  <a:srgbClr val="00B050"/>
                </a:solidFill>
              </a:rPr>
              <a:t>bmi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*/</a:t>
            </a:r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public void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rgbClr val="7030A0"/>
                </a:solidFill>
              </a:rPr>
              <a:t>double </a:t>
            </a:r>
            <a:r>
              <a:rPr lang="en-US" dirty="0" err="1" smtClean="0">
                <a:solidFill>
                  <a:srgbClr val="0000FF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419600"/>
            <a:ext cx="77724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/*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@author Prasun Dewan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@return the value of the variable, weight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*/</a:t>
            </a:r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public double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 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11430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JavaDoc</a:t>
            </a:r>
            <a:r>
              <a:rPr lang="en-US" dirty="0" smtClean="0"/>
              <a:t> tags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rot="5400000">
            <a:off x="2895600" y="762000"/>
            <a:ext cx="609600" cy="2438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</p:cNvCxnSpPr>
          <p:nvPr/>
        </p:nvCxnSpPr>
        <p:spPr>
          <a:xfrm rot="5400000">
            <a:off x="2781300" y="952500"/>
            <a:ext cx="914400" cy="2362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 rot="5400000">
            <a:off x="1485900" y="2019300"/>
            <a:ext cx="3276600" cy="2590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 rot="5400000">
            <a:off x="1447800" y="2209800"/>
            <a:ext cx="3505200" cy="2438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Interfaces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7772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/*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</a:t>
            </a:r>
            <a:r>
              <a:rPr lang="en-US" dirty="0" err="1" smtClean="0">
                <a:solidFill>
                  <a:srgbClr val="00B050"/>
                </a:solidFill>
              </a:rPr>
              <a:t>param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newWeight</a:t>
            </a:r>
            <a:r>
              <a:rPr lang="en-US" dirty="0" smtClean="0">
                <a:solidFill>
                  <a:srgbClr val="00B050"/>
                </a:solidFill>
              </a:rPr>
              <a:t> the new value of the property, weight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*/</a:t>
            </a:r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public void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rgbClr val="7030A0"/>
                </a:solidFill>
              </a:rPr>
              <a:t>double </a:t>
            </a:r>
            <a:r>
              <a:rPr lang="en-US" dirty="0" err="1" smtClean="0">
                <a:solidFill>
                  <a:srgbClr val="0000FF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 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505200"/>
            <a:ext cx="77724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solidFill>
                  <a:srgbClr val="00B050"/>
                </a:solidFill>
              </a:rPr>
              <a:t>/*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 @return the value of the variable, weight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 */</a:t>
            </a:r>
          </a:p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public double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 () { 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143000"/>
            <a:ext cx="403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 independent comments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4600" y="5334000"/>
            <a:ext cx="403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Commenting both interface and implementation?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Style: The Art of Programming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14600" y="17451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Interfaces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14600" y="22785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826841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 Program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14600" y="3360241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Code Repetition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14600" y="3893641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Giving Least Privilege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16540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5600" y="21874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05600" y="27432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7" name="Rectangle 26"/>
          <p:cNvSpPr/>
          <p:nvPr/>
        </p:nvSpPr>
        <p:spPr>
          <a:xfrm>
            <a:off x="2514600" y="44344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Named Constants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1534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34290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repetition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>
            <a:off x="4267200" y="3200400"/>
            <a:ext cx="1447800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267200" y="3695700"/>
            <a:ext cx="14478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6096000"/>
            <a:ext cx="464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</a:t>
            </a:r>
            <a:r>
              <a:rPr lang="en-US" dirty="0" err="1" smtClean="0"/>
              <a:t>ABMICalculator</a:t>
            </a:r>
            <a:r>
              <a:rPr lang="en-US" dirty="0" smtClean="0"/>
              <a:t> does not exist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Style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1534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double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return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Re-using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1534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Re-used Code Once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1534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(weight/2.2)/(height * 2.54/100*height*2.54/100);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0"/>
            <a:ext cx="609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Declaring vs. calling methods?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78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4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-38894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7239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1811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8306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2385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0012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584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6957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9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96594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7152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20193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27432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991894" y="4761707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41148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16200000" flipV="1">
            <a:off x="5295900" y="2705101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46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weight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height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2667000" y="2362200"/>
            <a:ext cx="495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5943600" y="2362200"/>
            <a:ext cx="1676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914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Programming Style: The Art of Programming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14600" y="17451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Interfaces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278559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14600" y="28342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 Program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14600" y="33676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Code Repetition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514600" y="39010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Giving Least Privilege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05600" y="16540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6705600" y="218747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6705600" y="328404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6705600" y="27432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29" name="Rectangle 28"/>
          <p:cNvSpPr/>
          <p:nvPr/>
        </p:nvSpPr>
        <p:spPr>
          <a:xfrm>
            <a:off x="2514600" y="4441923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Named Constants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Public Methods in 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(weight/2.2)/(height * 2.54/100*height*2.54/100);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0"/>
            <a:ext cx="5181600" cy="3014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514600" y="60960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in interface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16200000" flipV="1">
            <a:off x="3162300" y="4991100"/>
            <a:ext cx="9144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Privilege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819400"/>
          </a:xfrm>
        </p:spPr>
        <p:txBody>
          <a:bodyPr/>
          <a:lstStyle/>
          <a:p>
            <a:r>
              <a:rPr lang="en-US" dirty="0" smtClean="0"/>
              <a:t>Do not give a user of some code more rights than it needs</a:t>
            </a:r>
          </a:p>
          <a:p>
            <a:pPr lvl="1"/>
            <a:r>
              <a:rPr lang="en-US" dirty="0" smtClean="0"/>
              <a:t>Code is easier to change</a:t>
            </a:r>
          </a:p>
          <a:p>
            <a:pPr lvl="1"/>
            <a:r>
              <a:rPr lang="en-US" dirty="0" smtClean="0"/>
              <a:t>Need to learn less to use code</a:t>
            </a:r>
          </a:p>
          <a:p>
            <a:pPr lvl="1"/>
            <a:r>
              <a:rPr lang="en-US" dirty="0" smtClean="0"/>
              <a:t>Less likelihood of accidental or malicious  damage to program</a:t>
            </a:r>
          </a:p>
          <a:p>
            <a:r>
              <a:rPr lang="en-US" dirty="0" smtClean="0"/>
              <a:t>Like hiding engine details from car driver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4953000"/>
            <a:ext cx="2133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4267200"/>
            <a:ext cx="4800600" cy="2438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267200"/>
            <a:ext cx="2133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r>
              <a:rPr lang="en-US" dirty="0" smtClean="0"/>
              <a:t> User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4343400"/>
            <a:ext cx="2133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0" y="49530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7400" y="49530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57600" y="54864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67400" y="54864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7600" y="60198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60198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computeBMI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3"/>
            <a:endCxn id="9" idx="1"/>
          </p:cNvCxnSpPr>
          <p:nvPr/>
        </p:nvCxnSpPr>
        <p:spPr>
          <a:xfrm flipV="1">
            <a:off x="2667000" y="5181600"/>
            <a:ext cx="990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0" idx="1"/>
          </p:cNvCxnSpPr>
          <p:nvPr/>
        </p:nvCxnSpPr>
        <p:spPr>
          <a:xfrm flipV="1">
            <a:off x="2667000" y="5181600"/>
            <a:ext cx="32004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3" idx="1"/>
          </p:cNvCxnSpPr>
          <p:nvPr/>
        </p:nvCxnSpPr>
        <p:spPr>
          <a:xfrm>
            <a:off x="2667000" y="5257800"/>
            <a:ext cx="3200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12" idx="1"/>
          </p:cNvCxnSpPr>
          <p:nvPr/>
        </p:nvCxnSpPr>
        <p:spPr>
          <a:xfrm>
            <a:off x="2667000" y="5257800"/>
            <a:ext cx="9906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  <a:endCxn id="14" idx="1"/>
          </p:cNvCxnSpPr>
          <p:nvPr/>
        </p:nvCxnSpPr>
        <p:spPr>
          <a:xfrm>
            <a:off x="2667000" y="5257800"/>
            <a:ext cx="9906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17526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Interfaces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22860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28342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44344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Named Constants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14600" y="33676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Code Repetition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3901082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Giving Least Privilege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1661518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194918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38100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27432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32766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(weight/2.2)/(height * 2.54/100*height*2.54/100);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6172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 numbers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5400000" flipH="1" flipV="1">
            <a:off x="5276850" y="5276850"/>
            <a:ext cx="990600" cy="800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rot="16200000" flipV="1">
            <a:off x="3524250" y="4324350"/>
            <a:ext cx="990600" cy="2705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0"/>
          </p:cNvCxnSpPr>
          <p:nvPr/>
        </p:nvCxnSpPr>
        <p:spPr>
          <a:xfrm rot="16200000" flipV="1">
            <a:off x="4514850" y="5314950"/>
            <a:ext cx="990600" cy="723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(height*CMS_IN_INCH/100*height*CMS_IN_INCH/100);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6172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Named constants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rot="5400000" flipH="1" flipV="1">
            <a:off x="5181600" y="5448300"/>
            <a:ext cx="914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3600450" y="4400550"/>
            <a:ext cx="1143000" cy="2400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rot="16200000" flipV="1">
            <a:off x="3600450" y="4400550"/>
            <a:ext cx="914400" cy="2628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Named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(height*CMS_IN_INCH/100*height*CMS_IN_INCH/100);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25908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Un-initializing declaration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rot="10800000">
            <a:off x="3657600" y="2667000"/>
            <a:ext cx="27432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00800" y="32766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Initializing declaration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>
            <a:off x="4572000" y="3505200"/>
            <a:ext cx="1828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Variables vs. Named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lbsInKg</a:t>
            </a:r>
            <a:r>
              <a:rPr lang="en-US" dirty="0" smtClean="0">
                <a:solidFill>
                  <a:schemeClr val="tx1"/>
                </a:solidFill>
              </a:rPr>
              <a:t>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 </a:t>
            </a:r>
            <a:r>
              <a:rPr lang="en-US" dirty="0" smtClean="0">
                <a:solidFill>
                  <a:schemeClr val="tx1"/>
                </a:solidFill>
              </a:rPr>
              <a:t>(weight/</a:t>
            </a:r>
            <a:r>
              <a:rPr lang="en-US" dirty="0" err="1" smtClean="0">
                <a:solidFill>
                  <a:schemeClr val="tx1"/>
                </a:solidFill>
              </a:rPr>
              <a:t>lbsInKg</a:t>
            </a:r>
            <a:r>
              <a:rPr lang="en-US" dirty="0" smtClean="0">
                <a:solidFill>
                  <a:schemeClr val="tx1"/>
                </a:solidFill>
              </a:rPr>
              <a:t>) /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(height*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/100*height*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Accidental or Malicious Modification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lbsInKg</a:t>
            </a:r>
            <a:r>
              <a:rPr lang="en-US" dirty="0" smtClean="0">
                <a:solidFill>
                  <a:schemeClr val="tx1"/>
                </a:solidFill>
              </a:rPr>
              <a:t>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lbsInKg</a:t>
            </a:r>
            <a:r>
              <a:rPr lang="en-US" dirty="0" smtClean="0">
                <a:solidFill>
                  <a:schemeClr val="tx1"/>
                </a:solidFill>
              </a:rPr>
              <a:t> = 22;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 </a:t>
            </a:r>
            <a:r>
              <a:rPr lang="en-US" dirty="0" smtClean="0">
                <a:solidFill>
                  <a:schemeClr val="tx1"/>
                </a:solidFill>
              </a:rPr>
              <a:t>(weight/</a:t>
            </a:r>
            <a:r>
              <a:rPr lang="en-US" dirty="0" err="1" smtClean="0">
                <a:solidFill>
                  <a:schemeClr val="tx1"/>
                </a:solidFill>
              </a:rPr>
              <a:t>lbsInKg</a:t>
            </a:r>
            <a:r>
              <a:rPr lang="en-US" dirty="0" smtClean="0">
                <a:solidFill>
                  <a:schemeClr val="tx1"/>
                </a:solidFill>
              </a:rPr>
              <a:t>) /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(height*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/100*height*</a:t>
            </a:r>
            <a:r>
              <a:rPr lang="en-US" dirty="0" err="1" smtClean="0">
                <a:solidFill>
                  <a:schemeClr val="tx1"/>
                </a:solidFill>
              </a:rPr>
              <a:t>cmsInInch</a:t>
            </a:r>
            <a:r>
              <a:rPr lang="en-US" dirty="0" smtClean="0">
                <a:solidFill>
                  <a:schemeClr val="tx1"/>
                </a:solidFill>
              </a:rPr>
              <a:t>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10668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Violating least privilege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5400000">
            <a:off x="2571750" y="-285750"/>
            <a:ext cx="1524000" cy="544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3962400"/>
            <a:ext cx="22860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Literals vs. Named Constants vs. Variables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819400"/>
          </a:xfrm>
        </p:spPr>
        <p:txBody>
          <a:bodyPr/>
          <a:lstStyle/>
          <a:p>
            <a:r>
              <a:rPr lang="en-US" dirty="0" smtClean="0"/>
              <a:t>Use constants for program values that do not change</a:t>
            </a:r>
          </a:p>
          <a:p>
            <a:pPr lvl="1"/>
            <a:r>
              <a:rPr lang="en-US" dirty="0" smtClean="0"/>
              <a:t>Use named constants for magic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AnotherBMISpreadsheet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4038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78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4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-38894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7239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1811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8306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32385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0012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58494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695700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9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96594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7152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20193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991894" y="4761707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41148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16200000" flipV="1">
            <a:off x="5295900" y="2705101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46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weight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height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943600" y="2743200"/>
            <a:ext cx="16779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8486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667000" y="2743200"/>
            <a:ext cx="45735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7467600" y="3048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69730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200105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7620000" y="29718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Code Repetition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(height*CMS_IN_INCH/100*height*CMS_IN_INCH/100);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6172200"/>
            <a:ext cx="502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same method and has the same value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rot="16200000" flipV="1">
            <a:off x="3009900" y="4762500"/>
            <a:ext cx="1447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rot="5400000" flipH="1" flipV="1">
            <a:off x="4343400" y="4876800"/>
            <a:ext cx="13716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Code Repetition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double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Removing Code Repetition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vs. Global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vs. Global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153400" cy="502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 void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(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352800"/>
            <a:ext cx="28194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6324600"/>
            <a:ext cx="502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Violating least privilege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rot="16200000" flipV="1">
            <a:off x="342900" y="2247900"/>
            <a:ext cx="4343400" cy="3810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990600"/>
            <a:ext cx="81534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410200"/>
            <a:ext cx="7086600" cy="6096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4800600"/>
            <a:ext cx="1905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heightInMeters</a:t>
            </a:r>
            <a:r>
              <a:rPr lang="en-US" dirty="0" smtClean="0"/>
              <a:t> scope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0"/>
          </p:cNvCxnSpPr>
          <p:nvPr/>
        </p:nvCxnSpPr>
        <p:spPr>
          <a:xfrm rot="10800000" flipV="1">
            <a:off x="4305300" y="5067300"/>
            <a:ext cx="11811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3400" y="2971800"/>
            <a:ext cx="7086600" cy="1600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2438400"/>
            <a:ext cx="1905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 scope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  <a:endCxn id="8" idx="0"/>
          </p:cNvCxnSpPr>
          <p:nvPr/>
        </p:nvCxnSpPr>
        <p:spPr>
          <a:xfrm rot="10800000" flipV="1">
            <a:off x="4076700" y="2628900"/>
            <a:ext cx="6477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00" y="1295400"/>
            <a:ext cx="7543800" cy="5257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248400" y="381000"/>
            <a:ext cx="1905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  scope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1"/>
            <a:endCxn id="21" idx="0"/>
          </p:cNvCxnSpPr>
          <p:nvPr/>
        </p:nvCxnSpPr>
        <p:spPr>
          <a:xfrm rot="10800000" flipV="1">
            <a:off x="4229100" y="571500"/>
            <a:ext cx="2019300" cy="723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1" grpId="0" animBg="1"/>
      <p:bldP spid="2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676400"/>
            <a:ext cx="8305800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Public Items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057400"/>
            <a:ext cx="8153400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0"/>
            <a:ext cx="815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ObjectEditor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815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990600"/>
            <a:ext cx="2590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getWeight</a:t>
            </a:r>
            <a:r>
              <a:rPr lang="en-US" dirty="0" smtClean="0"/>
              <a:t>() scope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  <a:endCxn id="8" idx="0"/>
          </p:cNvCxnSpPr>
          <p:nvPr/>
        </p:nvCxnSpPr>
        <p:spPr>
          <a:xfrm rot="10800000" flipV="1">
            <a:off x="4305300" y="1181100"/>
            <a:ext cx="1257300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Region of code where the identifier is visible</a:t>
            </a:r>
          </a:p>
          <a:p>
            <a:r>
              <a:rPr lang="en-US" dirty="0" smtClean="0"/>
              <a:t>Arbitrary scopes not possible</a:t>
            </a:r>
          </a:p>
          <a:p>
            <a:r>
              <a:rPr lang="en-US" dirty="0" smtClean="0"/>
              <a:t>Least Privilege =&gt; Make scope as small as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1534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410200"/>
            <a:ext cx="7086600" cy="6096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4800600"/>
            <a:ext cx="1905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heightInMeters</a:t>
            </a:r>
            <a:r>
              <a:rPr lang="en-US" dirty="0" smtClean="0"/>
              <a:t> scope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  <a:endCxn id="8" idx="0"/>
          </p:cNvCxnSpPr>
          <p:nvPr/>
        </p:nvCxnSpPr>
        <p:spPr>
          <a:xfrm rot="10800000" flipV="1">
            <a:off x="4305300" y="5067300"/>
            <a:ext cx="11811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Declaration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Methods that Change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78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4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7152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20193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05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991894" y="4761707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41148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16200000" flipV="1">
            <a:off x="5295900" y="2705101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46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weight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height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943600" y="2743200"/>
            <a:ext cx="16779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8486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667000" y="2743200"/>
            <a:ext cx="45735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7467600" y="3048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69730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200105" y="47625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7620000" y="29718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Un-initializing Declaration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heightInMeters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Un-initialized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All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All Variables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 = 60, weight = 70,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All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153400" cy="426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AnotherBMISpreadsheet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 = 70, weight = 160,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LBS_IN_KG = 2.2;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final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CMS_IN_INCH = 2.54;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calculateBMI</a:t>
            </a:r>
            <a:r>
              <a:rPr lang="en-US" dirty="0" smtClean="0">
                <a:solidFill>
                  <a:schemeClr val="tx1"/>
                </a:solidFill>
              </a:rPr>
              <a:t>() 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 = height*CMS_IN_INCH/100;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(weight/LBS_IN_KG) / (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heightInMetres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Properties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8153400" cy="533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return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Properties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Properties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double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Cluttered Code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double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Cluttered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715294" y="47617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2019300" y="2705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46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weight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667000" y="2743200"/>
            <a:ext cx="45735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62400" y="3657600"/>
            <a:ext cx="50292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 / 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Duplication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void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1534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17526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 cluttered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819400" y="2057400"/>
            <a:ext cx="32766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rot="10800000" flipV="1">
            <a:off x="2743200" y="2057400"/>
            <a:ext cx="33528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Code =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752600"/>
          </a:xfrm>
        </p:spPr>
        <p:txBody>
          <a:bodyPr/>
          <a:lstStyle/>
          <a:p>
            <a:r>
              <a:rPr lang="en-US" dirty="0" smtClean="0"/>
              <a:t>Separate method for:</a:t>
            </a:r>
          </a:p>
          <a:p>
            <a:pPr lvl="1"/>
            <a:r>
              <a:rPr lang="en-US" dirty="0" smtClean="0"/>
              <a:t>Any independent piece of code</a:t>
            </a:r>
          </a:p>
          <a:p>
            <a:pPr lvl="1"/>
            <a:r>
              <a:rPr lang="en-US" dirty="0" smtClean="0"/>
              <a:t>Even if it is not duplicated</a:t>
            </a:r>
          </a:p>
          <a:p>
            <a:pPr lvl="1"/>
            <a:r>
              <a:rPr lang="en-US" dirty="0" smtClean="0"/>
              <a:t>If it is more than one 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2971800"/>
            <a:ext cx="59436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(double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 weight);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4800600"/>
            <a:ext cx="59436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(double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printWeight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BMI in </a:t>
            </a:r>
            <a:r>
              <a:rPr lang="en-US" dirty="0" err="1" smtClean="0"/>
              <a:t>getBMI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81534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 double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printProperties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(“Weight: “ + weight);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(“Height: “ + 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(“BMI: “ +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333500" y="36957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247900" y="3162300"/>
            <a:ext cx="19050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485900" y="3694906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638300" y="3694906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2400301" y="3162300"/>
            <a:ext cx="19050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2552701" y="3162300"/>
            <a:ext cx="1905000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86400" y="2438400"/>
            <a:ext cx="320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getBMI</a:t>
            </a:r>
            <a:r>
              <a:rPr lang="en-US" dirty="0" smtClean="0"/>
              <a:t>() never terminates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6400" y="2971800"/>
            <a:ext cx="3200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Recursive, calls itself indirectly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6400" y="3733800"/>
            <a:ext cx="320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Infinite recursion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86400" y="4267200"/>
            <a:ext cx="320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recursion for 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Non-public Instance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8153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Instance Variables Public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8153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 double</a:t>
            </a:r>
            <a:r>
              <a:rPr lang="en-US" dirty="0" smtClean="0">
                <a:solidFill>
                  <a:schemeClr val="tx1"/>
                </a:solidFill>
              </a:rPr>
              <a:t> height, weight, 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4724400"/>
            <a:ext cx="3276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classes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2457450" y="2876550"/>
            <a:ext cx="19812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rot="16200000" flipV="1">
            <a:off x="2838450" y="3257550"/>
            <a:ext cx="19812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0"/>
          </p:cNvCxnSpPr>
          <p:nvPr/>
        </p:nvCxnSpPr>
        <p:spPr>
          <a:xfrm rot="16200000" flipV="1">
            <a:off x="3219450" y="3638550"/>
            <a:ext cx="1981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Change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8153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implements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public double</a:t>
            </a:r>
            <a:r>
              <a:rPr lang="en-US" dirty="0" smtClean="0">
                <a:solidFill>
                  <a:schemeClr val="tx1"/>
                </a:solidFill>
              </a:rPr>
              <a:t> height, weight;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4724400"/>
            <a:ext cx="3276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classes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2457450" y="2876550"/>
            <a:ext cx="19812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rot="16200000" flipV="1">
            <a:off x="2838450" y="3257550"/>
            <a:ext cx="19812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0"/>
          </p:cNvCxnSpPr>
          <p:nvPr/>
        </p:nvCxnSpPr>
        <p:spPr>
          <a:xfrm rot="16200000" flipV="1">
            <a:off x="3219450" y="3638550"/>
            <a:ext cx="1981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Constraints Violated</a:t>
            </a:r>
            <a:endParaRPr lang="en-US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5129213" cy="265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400800" y="32766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Inconsistent values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2514600" y="3200400"/>
            <a:ext cx="3886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rot="10800000">
            <a:off x="2514600" y="3429000"/>
            <a:ext cx="3886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rot="10800000" flipV="1">
            <a:off x="2514600" y="3581400"/>
            <a:ext cx="3886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305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7800" y="3429000"/>
            <a:ext cx="1447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638800"/>
            <a:ext cx="822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991894" y="4761707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41148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16200000" flipV="1">
            <a:off x="5295900" y="2705101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12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height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943600" y="2743200"/>
            <a:ext cx="16779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934200" y="21336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" y="3657600"/>
            <a:ext cx="50292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bmi</a:t>
            </a:r>
            <a:r>
              <a:rPr lang="en-US" dirty="0" smtClean="0">
                <a:solidFill>
                  <a:schemeClr val="tx1"/>
                </a:solidFill>
              </a:rPr>
              <a:t> = weight / 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Cannot be Enforced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5715000"/>
            <a:ext cx="4267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on this later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5105400" cy="262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make instance variables public</a:t>
            </a:r>
          </a:p>
          <a:p>
            <a:pPr lvl="1"/>
            <a:r>
              <a:rPr lang="en-US" dirty="0" smtClean="0"/>
              <a:t>Expose them through public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2514600"/>
            <a:ext cx="5638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noProof="1" smtClean="0">
                <a:solidFill>
                  <a:schemeClr val="tx1"/>
                </a:solidFill>
              </a:rPr>
              <a:t>public</a:t>
            </a:r>
            <a:r>
              <a:rPr lang="en-US" noProof="1" smtClean="0">
                <a:solidFill>
                  <a:schemeClr val="tx1"/>
                </a:solidFill>
              </a:rPr>
              <a:t> </a:t>
            </a:r>
            <a:r>
              <a:rPr lang="en-US" b="1" noProof="1" smtClean="0">
                <a:solidFill>
                  <a:schemeClr val="tx1"/>
                </a:solidFill>
              </a:rPr>
              <a:t>final</a:t>
            </a:r>
            <a:r>
              <a:rPr lang="en-US" noProof="1" smtClean="0">
                <a:solidFill>
                  <a:schemeClr val="tx1"/>
                </a:solidFill>
              </a:rPr>
              <a:t> </a:t>
            </a:r>
            <a:r>
              <a:rPr lang="en-US" b="1" noProof="1" smtClean="0">
                <a:solidFill>
                  <a:schemeClr val="tx1"/>
                </a:solidFill>
              </a:rPr>
              <a:t>double</a:t>
            </a:r>
            <a:r>
              <a:rPr lang="en-US" noProof="1" smtClean="0">
                <a:solidFill>
                  <a:schemeClr val="tx1"/>
                </a:solidFill>
              </a:rPr>
              <a:t> CMS_IN_INCH = 2.54;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514600"/>
            <a:ext cx="5638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interface </a:t>
            </a:r>
            <a:r>
              <a:rPr lang="en-US" dirty="0" err="1" smtClean="0">
                <a:solidFill>
                  <a:schemeClr val="tx1"/>
                </a:solidFill>
              </a:rPr>
              <a:t>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noProof="1" smtClean="0">
                <a:solidFill>
                  <a:schemeClr val="tx1"/>
                </a:solidFill>
              </a:rPr>
              <a:t>public</a:t>
            </a:r>
            <a:r>
              <a:rPr lang="en-US" noProof="1" smtClean="0">
                <a:solidFill>
                  <a:schemeClr val="tx1"/>
                </a:solidFill>
              </a:rPr>
              <a:t> </a:t>
            </a:r>
            <a:r>
              <a:rPr lang="en-US" b="1" noProof="1" smtClean="0">
                <a:solidFill>
                  <a:schemeClr val="tx1"/>
                </a:solidFill>
              </a:rPr>
              <a:t>final</a:t>
            </a:r>
            <a:r>
              <a:rPr lang="en-US" noProof="1" smtClean="0">
                <a:solidFill>
                  <a:schemeClr val="tx1"/>
                </a:solidFill>
              </a:rPr>
              <a:t> </a:t>
            </a:r>
            <a:r>
              <a:rPr lang="en-US" b="1" noProof="1" smtClean="0">
                <a:solidFill>
                  <a:schemeClr val="tx1"/>
                </a:solidFill>
              </a:rPr>
              <a:t>double</a:t>
            </a:r>
            <a:r>
              <a:rPr lang="en-US" noProof="1" smtClean="0">
                <a:solidFill>
                  <a:schemeClr val="tx1"/>
                </a:solidFill>
              </a:rPr>
              <a:t> CMS_IN_INCH = 2.54;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447800"/>
            <a:ext cx="3048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Inconsistent value cannot be stored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419600"/>
            <a:ext cx="2819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 independent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 rot="5400000">
            <a:off x="5448300" y="1943100"/>
            <a:ext cx="914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rot="5400000" flipH="1" flipV="1">
            <a:off x="3105150" y="2571750"/>
            <a:ext cx="838200" cy="2857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62400" y="47244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638800" y="5410200"/>
            <a:ext cx="335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3" idx="0"/>
          </p:cNvCxnSpPr>
          <p:nvPr/>
        </p:nvCxnSpPr>
        <p:spPr>
          <a:xfrm rot="16200000" flipV="1">
            <a:off x="4724400" y="4038600"/>
            <a:ext cx="11430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486400" y="3581400"/>
            <a:ext cx="1981200" cy="1828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3" grpId="0" animBg="1"/>
      <p:bldP spid="1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Declare implementation-independent named constants in interfaces</a:t>
            </a:r>
          </a:p>
          <a:p>
            <a:pPr lvl="1"/>
            <a:r>
              <a:rPr lang="en-US" dirty="0" smtClean="0"/>
              <a:t>implementing classes can access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Refinement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63" y="1836737"/>
            <a:ext cx="3132137" cy="18208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7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752600"/>
            <a:ext cx="41910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dirty="0" smtClean="0"/>
              <a:t>Declare two instance variables</a:t>
            </a:r>
          </a:p>
          <a:p>
            <a:pPr lvl="1"/>
            <a:r>
              <a:rPr lang="en-US" sz="1600" dirty="0" smtClean="0"/>
              <a:t>weight and height</a:t>
            </a:r>
          </a:p>
          <a:p>
            <a:r>
              <a:rPr lang="en-US" sz="1600" dirty="0" smtClean="0"/>
              <a:t>Define a getter method that computes the value of BMI and returns it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2667000" y="4267200"/>
            <a:ext cx="44958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29200" y="1371600"/>
            <a:ext cx="3124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Natural Language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352800" y="3886200"/>
            <a:ext cx="3200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61" name="Right Arrow 60"/>
          <p:cNvSpPr/>
          <p:nvPr/>
        </p:nvSpPr>
        <p:spPr>
          <a:xfrm rot="20502092">
            <a:off x="3545745" y="2243589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rot="8432173">
            <a:off x="4911022" y="3322931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Analogy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990600"/>
            <a:ext cx="49530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514600"/>
            <a:ext cx="1447800" cy="827314"/>
          </a:xfrm>
          <a:prstGeom prst="rect">
            <a:avLst/>
          </a:prstGeom>
        </p:spPr>
      </p:pic>
      <p:pic>
        <p:nvPicPr>
          <p:cNvPr id="6" name="Picture 5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524000"/>
            <a:ext cx="1447800" cy="827314"/>
          </a:xfrm>
          <a:prstGeom prst="rect">
            <a:avLst/>
          </a:prstGeom>
        </p:spPr>
      </p:pic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581400" y="1066800"/>
          <a:ext cx="1703725" cy="1066800"/>
        </p:xfrm>
        <a:graphic>
          <a:graphicData uri="http://schemas.openxmlformats.org/presentationml/2006/ole">
            <p:oleObj spid="_x0000_s50178" name="Clip" r:id="rId4" imgW="5905440" imgH="369756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05200" y="3962400"/>
            <a:ext cx="49530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5334000" y="1752600"/>
            <a:ext cx="1447800" cy="1850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4724400" y="2133600"/>
            <a:ext cx="1905000" cy="794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853910">
            <a:off x="5004418" y="2020743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81600" y="4495800"/>
            <a:ext cx="1600200" cy="28643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4953000"/>
            <a:ext cx="2209800" cy="85656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8"/>
          <p:cNvGraphicFramePr>
            <a:graphicFrameLocks noChangeAspect="1"/>
          </p:cNvGraphicFramePr>
          <p:nvPr/>
        </p:nvGraphicFramePr>
        <p:xfrm>
          <a:off x="3505200" y="3962400"/>
          <a:ext cx="1676400" cy="868367"/>
        </p:xfrm>
        <a:graphic>
          <a:graphicData uri="http://schemas.openxmlformats.org/presentationml/2006/ole">
            <p:oleObj spid="_x0000_s50179" name="Clip" r:id="rId5" imgW="5806800" imgH="3009240" progId="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304800" y="2476500"/>
          <a:ext cx="2286000" cy="1485900"/>
        </p:xfrm>
        <a:graphic>
          <a:graphicData uri="http://schemas.openxmlformats.org/presentationml/2006/ole">
            <p:oleObj spid="_x0000_s50180" name="Clip" r:id="rId6" imgW="3497040" imgH="2095200" progId="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609599" y="2857500"/>
            <a:ext cx="16764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Corvette Specification</a:t>
            </a:r>
            <a:endParaRPr lang="en-US" dirty="0"/>
          </a:p>
        </p:txBody>
      </p:sp>
      <p:pic>
        <p:nvPicPr>
          <p:cNvPr id="23" name="Picture 22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410200"/>
            <a:ext cx="1447800" cy="827314"/>
          </a:xfrm>
          <a:prstGeom prst="rect">
            <a:avLst/>
          </a:prstGeom>
        </p:spPr>
      </p:pic>
      <p:pic>
        <p:nvPicPr>
          <p:cNvPr id="24" name="Picture 23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419600"/>
            <a:ext cx="1447800" cy="827314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 flipV="1">
            <a:off x="2667000" y="2133600"/>
            <a:ext cx="1219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667000" y="3276600"/>
            <a:ext cx="10668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716183">
            <a:off x="2347404" y="1890697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2659523">
            <a:off x="2261677" y="4002858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implements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853910">
            <a:off x="4861539" y="4867075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/>
      <p:bldP spid="21" grpId="0" animBg="1"/>
      <p:bldP spid="31" grpId="0" animBg="1"/>
      <p:bldP spid="32" grpId="0" animBg="1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4366</TotalTime>
  <Words>4667</Words>
  <Application>Microsoft Office PowerPoint</Application>
  <PresentationFormat>On-screen Show (4:3)</PresentationFormat>
  <Paragraphs>1283</Paragraphs>
  <Slides>97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9" baseType="lpstr">
      <vt:lpstr>Oriel</vt:lpstr>
      <vt:lpstr>Clip</vt:lpstr>
      <vt:lpstr>Comp 110 Style</vt:lpstr>
      <vt:lpstr>Interfaces and More Style</vt:lpstr>
      <vt:lpstr>Two Ways of Doing the BMI Spreadsheet</vt:lpstr>
      <vt:lpstr>BMI Spreadsheet</vt:lpstr>
      <vt:lpstr>ABMISpreadsheet</vt:lpstr>
      <vt:lpstr>AnotherBMISpreadsheet</vt:lpstr>
      <vt:lpstr>Methods that Change</vt:lpstr>
      <vt:lpstr>setWeight()</vt:lpstr>
      <vt:lpstr>setHeight()</vt:lpstr>
      <vt:lpstr>getBMI()</vt:lpstr>
      <vt:lpstr>Complete Code</vt:lpstr>
      <vt:lpstr>Graphical Algorithm</vt:lpstr>
      <vt:lpstr>English Algorithm</vt:lpstr>
      <vt:lpstr>Algorithm</vt:lpstr>
      <vt:lpstr>Stepwise Refinement</vt:lpstr>
      <vt:lpstr>ObjectEditor User Interface?</vt:lpstr>
      <vt:lpstr>ObjectEditor User Interfaces</vt:lpstr>
      <vt:lpstr>Similarities in the Two Classes</vt:lpstr>
      <vt:lpstr>Real-World Analogy</vt:lpstr>
      <vt:lpstr>Interface</vt:lpstr>
      <vt:lpstr>Implementing an Interface</vt:lpstr>
      <vt:lpstr>Interface</vt:lpstr>
      <vt:lpstr>Using Interfaces to Classify</vt:lpstr>
      <vt:lpstr>Using Car Specifications to Classify</vt:lpstr>
      <vt:lpstr>Cannot Instantiate Specification</vt:lpstr>
      <vt:lpstr>Interface as a Syntactic Specification</vt:lpstr>
      <vt:lpstr>Interface as a Syntactic Specification</vt:lpstr>
      <vt:lpstr>Interface Required</vt:lpstr>
      <vt:lpstr>Differences in the Two Classes</vt:lpstr>
      <vt:lpstr>ABMISpreadsheet vs. AnotherBMISpreadsheet</vt:lpstr>
      <vt:lpstr>Time-Space Tradeoff</vt:lpstr>
      <vt:lpstr>Time-Space Tradeoff</vt:lpstr>
      <vt:lpstr>Relating Interface and Class Names</vt:lpstr>
      <vt:lpstr>Programming Style: The Art of Programming</vt:lpstr>
      <vt:lpstr>Writing Style</vt:lpstr>
      <vt:lpstr>Programming Style: The Art of Programming</vt:lpstr>
      <vt:lpstr>Programming Style: The Art of Programming</vt:lpstr>
      <vt:lpstr>Comments</vt:lpstr>
      <vt:lpstr>JavaDoc Conventions</vt:lpstr>
      <vt:lpstr>Removing Debugging Code</vt:lpstr>
      <vt:lpstr>What to Comment?</vt:lpstr>
      <vt:lpstr>What to Comment?</vt:lpstr>
      <vt:lpstr>JavaDoc Tags</vt:lpstr>
      <vt:lpstr>Commenting Interfaces</vt:lpstr>
      <vt:lpstr>Programming Style: The Art of Programming</vt:lpstr>
      <vt:lpstr>Improving the Style</vt:lpstr>
      <vt:lpstr>Improving the Style (Edit)</vt:lpstr>
      <vt:lpstr>Re-using Code</vt:lpstr>
      <vt:lpstr>Changing Re-used Code Once</vt:lpstr>
      <vt:lpstr>Programming Style: The Art of Programming</vt:lpstr>
      <vt:lpstr>Only Public Methods in Interface</vt:lpstr>
      <vt:lpstr>Principle of Least Privilege</vt:lpstr>
      <vt:lpstr>Improving the Style</vt:lpstr>
      <vt:lpstr>Improving the Style</vt:lpstr>
      <vt:lpstr>Improving the Style</vt:lpstr>
      <vt:lpstr>Declaring Named Constants</vt:lpstr>
      <vt:lpstr>More on Variables vs. Named Constants</vt:lpstr>
      <vt:lpstr>Accidental or Malicious Modification</vt:lpstr>
      <vt:lpstr>Literals vs. Named Constants vs. Variables</vt:lpstr>
      <vt:lpstr>More Code Repetition</vt:lpstr>
      <vt:lpstr>Removing Code Repetition (Edit)</vt:lpstr>
      <vt:lpstr>Removing Code Repetition</vt:lpstr>
      <vt:lpstr>Local vs. Global Variable</vt:lpstr>
      <vt:lpstr>Local vs. Global Variable</vt:lpstr>
      <vt:lpstr>scope</vt:lpstr>
      <vt:lpstr>Scope of Public Items</vt:lpstr>
      <vt:lpstr>Identifier Scope</vt:lpstr>
      <vt:lpstr>Scope</vt:lpstr>
      <vt:lpstr>Initializing Declaration</vt:lpstr>
      <vt:lpstr>Un-initializing Declaration</vt:lpstr>
      <vt:lpstr>Un-initialized Variable</vt:lpstr>
      <vt:lpstr>Initializing All Variables</vt:lpstr>
      <vt:lpstr>Initializing All Variables (Edit)</vt:lpstr>
      <vt:lpstr>Initializing All Variables</vt:lpstr>
      <vt:lpstr>Printing Properties</vt:lpstr>
      <vt:lpstr>Printing Properties (Edit)</vt:lpstr>
      <vt:lpstr>Printing Properties</vt:lpstr>
      <vt:lpstr>Less Cluttered Code (Edit)</vt:lpstr>
      <vt:lpstr>Less Cluttered Code</vt:lpstr>
      <vt:lpstr>Removing Duplication</vt:lpstr>
      <vt:lpstr>Removing Duplication (Edit)</vt:lpstr>
      <vt:lpstr>Removing Duplication</vt:lpstr>
      <vt:lpstr>Separation of Concerns</vt:lpstr>
      <vt:lpstr>Independent Code = Method</vt:lpstr>
      <vt:lpstr>Printing BMI in getBMI()</vt:lpstr>
      <vt:lpstr>Non-public Instance Variables</vt:lpstr>
      <vt:lpstr>Making Instance Variables Public</vt:lpstr>
      <vt:lpstr>Hard to Change</vt:lpstr>
      <vt:lpstr>Consistency Constraints Violated</vt:lpstr>
      <vt:lpstr>Preconditions Cannot be Enforced</vt:lpstr>
      <vt:lpstr>Encapsulation Principle</vt:lpstr>
      <vt:lpstr>Public Constants</vt:lpstr>
      <vt:lpstr>Principle</vt:lpstr>
      <vt:lpstr>Slide 94</vt:lpstr>
      <vt:lpstr>Extra Slides</vt:lpstr>
      <vt:lpstr>Stepwise Refinement</vt:lpstr>
      <vt:lpstr>Real-World Analogy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757</cp:revision>
  <dcterms:created xsi:type="dcterms:W3CDTF">2006-08-16T00:00:00Z</dcterms:created>
  <dcterms:modified xsi:type="dcterms:W3CDTF">2011-09-19T18:01:04Z</dcterms:modified>
</cp:coreProperties>
</file>