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9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9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9"/>
  </p:notesMasterIdLst>
  <p:sldIdLst>
    <p:sldId id="256" r:id="rId2"/>
    <p:sldId id="260" r:id="rId3"/>
    <p:sldId id="308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62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8" r:id="rId20"/>
    <p:sldId id="276" r:id="rId21"/>
    <p:sldId id="277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7" r:id="rId30"/>
    <p:sldId id="288" r:id="rId31"/>
    <p:sldId id="289" r:id="rId32"/>
    <p:sldId id="290" r:id="rId33"/>
    <p:sldId id="291" r:id="rId34"/>
    <p:sldId id="309" r:id="rId35"/>
    <p:sldId id="310" r:id="rId36"/>
    <p:sldId id="311" r:id="rId37"/>
    <p:sldId id="292" r:id="rId38"/>
    <p:sldId id="293" r:id="rId39"/>
    <p:sldId id="295" r:id="rId40"/>
    <p:sldId id="294" r:id="rId41"/>
    <p:sldId id="296" r:id="rId42"/>
    <p:sldId id="297" r:id="rId43"/>
    <p:sldId id="298" r:id="rId44"/>
    <p:sldId id="360" r:id="rId45"/>
    <p:sldId id="300" r:id="rId46"/>
    <p:sldId id="299" r:id="rId47"/>
    <p:sldId id="361" r:id="rId48"/>
    <p:sldId id="312" r:id="rId49"/>
    <p:sldId id="313" r:id="rId50"/>
    <p:sldId id="307" r:id="rId51"/>
    <p:sldId id="314" r:id="rId52"/>
    <p:sldId id="306" r:id="rId53"/>
    <p:sldId id="315" r:id="rId54"/>
    <p:sldId id="316" r:id="rId55"/>
    <p:sldId id="317" r:id="rId56"/>
    <p:sldId id="318" r:id="rId57"/>
    <p:sldId id="319" r:id="rId58"/>
    <p:sldId id="320" r:id="rId59"/>
    <p:sldId id="321" r:id="rId60"/>
    <p:sldId id="322" r:id="rId61"/>
    <p:sldId id="323" r:id="rId62"/>
    <p:sldId id="324" r:id="rId63"/>
    <p:sldId id="325" r:id="rId64"/>
    <p:sldId id="326" r:id="rId65"/>
    <p:sldId id="327" r:id="rId66"/>
    <p:sldId id="328" r:id="rId67"/>
    <p:sldId id="329" r:id="rId68"/>
    <p:sldId id="330" r:id="rId69"/>
    <p:sldId id="331" r:id="rId70"/>
    <p:sldId id="332" r:id="rId71"/>
    <p:sldId id="333" r:id="rId72"/>
    <p:sldId id="335" r:id="rId73"/>
    <p:sldId id="334" r:id="rId74"/>
    <p:sldId id="336" r:id="rId75"/>
    <p:sldId id="337" r:id="rId76"/>
    <p:sldId id="338" r:id="rId77"/>
    <p:sldId id="339" r:id="rId78"/>
    <p:sldId id="340" r:id="rId79"/>
    <p:sldId id="341" r:id="rId80"/>
    <p:sldId id="342" r:id="rId81"/>
    <p:sldId id="343" r:id="rId82"/>
    <p:sldId id="344" r:id="rId83"/>
    <p:sldId id="345" r:id="rId84"/>
    <p:sldId id="346" r:id="rId85"/>
    <p:sldId id="347" r:id="rId86"/>
    <p:sldId id="348" r:id="rId87"/>
    <p:sldId id="349" r:id="rId88"/>
    <p:sldId id="350" r:id="rId89"/>
    <p:sldId id="351" r:id="rId90"/>
    <p:sldId id="352" r:id="rId91"/>
    <p:sldId id="353" r:id="rId92"/>
    <p:sldId id="354" r:id="rId93"/>
    <p:sldId id="355" r:id="rId94"/>
    <p:sldId id="356" r:id="rId95"/>
    <p:sldId id="357" r:id="rId96"/>
    <p:sldId id="358" r:id="rId97"/>
    <p:sldId id="359" r:id="rId9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49" autoAdjust="0"/>
    <p:restoredTop sz="94660" autoAdjust="0"/>
  </p:normalViewPr>
  <p:slideViewPr>
    <p:cSldViewPr>
      <p:cViewPr varScale="1">
        <p:scale>
          <a:sx n="103" d="100"/>
          <a:sy n="103" d="100"/>
        </p:scale>
        <p:origin x="-34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notesMaster" Target="notesMasters/notesMaster1.xml"/><Relationship Id="rId10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5BFCD-1A9F-4E04-964F-3BE1AA8E8FD6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C1EB67-F149-44AB-8268-6FBAA37BC8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51785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792162"/>
          </a:xfrm>
          <a:prstGeom prst="rect">
            <a:avLst/>
          </a:prstGeom>
        </p:spPr>
        <p:txBody>
          <a:bodyPr vert="horz" anchor="ctr" anchorCtr="1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7924800" cy="51785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483194" y="6172200"/>
            <a:ext cx="526694" cy="552651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00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458200" y="6260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B77D36F-9883-46BD-B382-AD309B12512B}" type="slidenum">
              <a:rPr lang="en-US" smtClean="0">
                <a:solidFill>
                  <a:schemeClr val="bg1"/>
                </a:solidFill>
              </a:rPr>
              <a:pPr algn="ctr"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oleObject" Target="../embeddings/oleObject8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0.bin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514600"/>
            <a:ext cx="6172200" cy="1894362"/>
          </a:xfrm>
        </p:spPr>
        <p:txBody>
          <a:bodyPr/>
          <a:lstStyle/>
          <a:p>
            <a:pPr algn="ctr"/>
            <a:r>
              <a:rPr lang="en-US" dirty="0" smtClean="0"/>
              <a:t>Comp 110</a:t>
            </a:r>
            <a:br>
              <a:rPr lang="en-US" dirty="0" smtClean="0"/>
            </a:br>
            <a:r>
              <a:rPr lang="en-US" dirty="0" smtClean="0"/>
              <a:t>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257800"/>
            <a:ext cx="6172200" cy="1117122"/>
          </a:xfrm>
        </p:spPr>
        <p:txBody>
          <a:bodyPr/>
          <a:lstStyle/>
          <a:p>
            <a:r>
              <a:rPr lang="en-US" dirty="0" smtClean="0"/>
              <a:t>Instructor: </a:t>
            </a:r>
            <a:r>
              <a:rPr lang="en-US" dirty="0" smtClean="0"/>
              <a:t>Jason Carter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err="1" smtClean="0"/>
              <a:t>getBMI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1219200"/>
            <a:ext cx="8305800" cy="2819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4800" y="1295400"/>
            <a:ext cx="3505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ABMISpreadsheet</a:t>
            </a:r>
            <a:r>
              <a:rPr lang="en-US" dirty="0" smtClean="0"/>
              <a:t> Instance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934200" y="3429000"/>
            <a:ext cx="14478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getBMI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28600" y="5638800"/>
            <a:ext cx="8229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ObjectEditor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7848600" y="28194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reads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6934200" y="2133600"/>
            <a:ext cx="13716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bmi</a:t>
            </a:r>
            <a:endParaRPr lang="en-US" dirty="0"/>
          </a:p>
        </p:txBody>
      </p:sp>
      <p:cxnSp>
        <p:nvCxnSpPr>
          <p:cNvPr id="57" name="Straight Arrow Connector 56"/>
          <p:cNvCxnSpPr/>
          <p:nvPr/>
        </p:nvCxnSpPr>
        <p:spPr>
          <a:xfrm rot="5400000" flipH="1" flipV="1">
            <a:off x="7467600" y="30480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 flipH="1" flipV="1">
            <a:off x="6973094" y="4761706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rot="5400000">
            <a:off x="7200105" y="4762500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rot="16200000" flipH="1">
            <a:off x="7620000" y="2971800"/>
            <a:ext cx="6096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1219200" y="3657600"/>
            <a:ext cx="5029200" cy="1676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getBMI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return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 Code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52600" y="990600"/>
            <a:ext cx="5410200" cy="5715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AnotherBMISpreadsheet</a:t>
            </a:r>
            <a:r>
              <a:rPr lang="en-US" dirty="0" smtClean="0">
                <a:solidFill>
                  <a:schemeClr val="tx1"/>
                </a:solidFill>
              </a:rPr>
              <a:t>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height, weight,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getHeight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height;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setHeight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height =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 = weight/(height*height);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getWeight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b="1" dirty="0" smtClean="0">
                <a:solidFill>
                  <a:schemeClr val="tx1"/>
                </a:solidFill>
              </a:rPr>
              <a:t>return</a:t>
            </a:r>
            <a:r>
              <a:rPr lang="en-US" dirty="0" smtClean="0">
                <a:solidFill>
                  <a:schemeClr val="tx1"/>
                </a:solidFill>
              </a:rPr>
              <a:t> weight;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setWeight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weight =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 = weight/(height*height);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getBMI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Graphical Algorithm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228600" y="1219200"/>
            <a:ext cx="8305800" cy="2819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304800" y="1295400"/>
            <a:ext cx="3505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ABMISpreadsheet</a:t>
            </a:r>
            <a:r>
              <a:rPr lang="en-US" dirty="0" smtClean="0"/>
              <a:t> Instance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1219200" y="2133600"/>
            <a:ext cx="13716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weight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4495800" y="2133600"/>
            <a:ext cx="13716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height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381000" y="3429000"/>
            <a:ext cx="14478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getWeight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1981200" y="3429000"/>
            <a:ext cx="14478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setWeight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3657600" y="3429000"/>
            <a:ext cx="14478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getHeight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5257800" y="3429000"/>
            <a:ext cx="14478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setHeight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6934200" y="3429000"/>
            <a:ext cx="14478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getBMI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228600" y="5638800"/>
            <a:ext cx="8229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ObjectEditor</a:t>
            </a:r>
            <a:endParaRPr lang="en-US" dirty="0"/>
          </a:p>
        </p:txBody>
      </p:sp>
      <p:cxnSp>
        <p:nvCxnSpPr>
          <p:cNvPr id="56" name="Straight Arrow Connector 55"/>
          <p:cNvCxnSpPr/>
          <p:nvPr/>
        </p:nvCxnSpPr>
        <p:spPr>
          <a:xfrm rot="5400000" flipH="1" flipV="1">
            <a:off x="-38894" y="4762500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5400000" flipH="1" flipV="1">
            <a:off x="723900" y="27051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5400000">
            <a:off x="1181100" y="27051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rot="5400000">
            <a:off x="418306" y="4762500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52400" y="4114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calls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2286000" y="2743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writes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1143000" y="5029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weight</a:t>
            </a:r>
            <a:endParaRPr lang="en-US" dirty="0"/>
          </a:p>
        </p:txBody>
      </p:sp>
      <p:cxnSp>
        <p:nvCxnSpPr>
          <p:cNvPr id="63" name="Straight Arrow Connector 62"/>
          <p:cNvCxnSpPr/>
          <p:nvPr/>
        </p:nvCxnSpPr>
        <p:spPr>
          <a:xfrm rot="5400000" flipH="1" flipV="1">
            <a:off x="3238500" y="4762500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rot="5400000" flipH="1" flipV="1">
            <a:off x="4001294" y="27051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rot="5400000">
            <a:off x="4458494" y="27051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5400000">
            <a:off x="3695700" y="4762500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3429000" y="4114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calls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3657600" y="2743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reads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4496594" y="50408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height</a:t>
            </a:r>
            <a:endParaRPr lang="en-US" dirty="0"/>
          </a:p>
        </p:txBody>
      </p:sp>
      <p:cxnSp>
        <p:nvCxnSpPr>
          <p:cNvPr id="70" name="Straight Arrow Connector 69"/>
          <p:cNvCxnSpPr/>
          <p:nvPr/>
        </p:nvCxnSpPr>
        <p:spPr>
          <a:xfrm rot="5400000" flipH="1" flipV="1">
            <a:off x="1715294" y="4761706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1905000" y="4114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calls</a:t>
            </a:r>
            <a:endParaRPr lang="en-US" dirty="0"/>
          </a:p>
        </p:txBody>
      </p:sp>
      <p:cxnSp>
        <p:nvCxnSpPr>
          <p:cNvPr id="72" name="Straight Arrow Connector 71"/>
          <p:cNvCxnSpPr/>
          <p:nvPr/>
        </p:nvCxnSpPr>
        <p:spPr>
          <a:xfrm rot="16200000" flipV="1">
            <a:off x="2019300" y="27051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381000" y="2743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reads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5105400" y="3048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writes</a:t>
            </a:r>
            <a:endParaRPr lang="en-US" dirty="0"/>
          </a:p>
        </p:txBody>
      </p:sp>
      <p:cxnSp>
        <p:nvCxnSpPr>
          <p:cNvPr id="75" name="Straight Arrow Connector 74"/>
          <p:cNvCxnSpPr/>
          <p:nvPr/>
        </p:nvCxnSpPr>
        <p:spPr>
          <a:xfrm rot="5400000" flipH="1" flipV="1">
            <a:off x="4991894" y="4761707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5181600" y="4114801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calls</a:t>
            </a:r>
            <a:endParaRPr lang="en-US" dirty="0"/>
          </a:p>
        </p:txBody>
      </p:sp>
      <p:cxnSp>
        <p:nvCxnSpPr>
          <p:cNvPr id="77" name="Straight Arrow Connector 76"/>
          <p:cNvCxnSpPr/>
          <p:nvPr/>
        </p:nvCxnSpPr>
        <p:spPr>
          <a:xfrm rot="16200000" flipV="1">
            <a:off x="5295900" y="2705101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2514600" y="45720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new weight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5791200" y="45720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new height</a:t>
            </a:r>
            <a:endParaRPr lang="en-US" dirty="0"/>
          </a:p>
        </p:txBody>
      </p:sp>
      <p:cxnSp>
        <p:nvCxnSpPr>
          <p:cNvPr id="80" name="Straight Arrow Connector 79"/>
          <p:cNvCxnSpPr/>
          <p:nvPr/>
        </p:nvCxnSpPr>
        <p:spPr>
          <a:xfrm flipV="1">
            <a:off x="5943600" y="2743200"/>
            <a:ext cx="1677988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7848600" y="28194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reads</a:t>
            </a:r>
            <a:endParaRPr lang="en-US" dirty="0"/>
          </a:p>
        </p:txBody>
      </p:sp>
      <p:sp>
        <p:nvSpPr>
          <p:cNvPr id="82" name="Rectangle 81"/>
          <p:cNvSpPr/>
          <p:nvPr/>
        </p:nvSpPr>
        <p:spPr>
          <a:xfrm>
            <a:off x="6934200" y="2133600"/>
            <a:ext cx="13716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bmi</a:t>
            </a:r>
            <a:endParaRPr lang="en-US" dirty="0"/>
          </a:p>
        </p:txBody>
      </p:sp>
      <p:cxnSp>
        <p:nvCxnSpPr>
          <p:cNvPr id="83" name="Straight Arrow Connector 82"/>
          <p:cNvCxnSpPr/>
          <p:nvPr/>
        </p:nvCxnSpPr>
        <p:spPr>
          <a:xfrm flipV="1">
            <a:off x="2667000" y="2743200"/>
            <a:ext cx="4573588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rot="5400000" flipH="1" flipV="1">
            <a:off x="7467600" y="30480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rot="5400000" flipH="1" flipV="1">
            <a:off x="6973094" y="4761706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rot="5400000">
            <a:off x="7200105" y="4762500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rot="16200000" flipH="1">
            <a:off x="7620000" y="2971800"/>
            <a:ext cx="6096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English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95400"/>
            <a:ext cx="8077200" cy="3733800"/>
          </a:xfrm>
        </p:spPr>
        <p:txBody>
          <a:bodyPr/>
          <a:lstStyle/>
          <a:p>
            <a:r>
              <a:rPr lang="en-US" dirty="0" smtClean="0"/>
              <a:t>Declare three instance variables</a:t>
            </a:r>
          </a:p>
          <a:p>
            <a:pPr lvl="1"/>
            <a:r>
              <a:rPr lang="en-US" dirty="0" smtClean="0"/>
              <a:t>weight, height and, </a:t>
            </a:r>
            <a:r>
              <a:rPr lang="en-US" dirty="0" err="1" smtClean="0"/>
              <a:t>bmi</a:t>
            </a:r>
            <a:endParaRPr lang="en-US" dirty="0" smtClean="0"/>
          </a:p>
          <a:p>
            <a:r>
              <a:rPr lang="en-US" dirty="0" smtClean="0"/>
              <a:t>Define three getter methods return values of the three instance variables</a:t>
            </a:r>
          </a:p>
          <a:p>
            <a:r>
              <a:rPr lang="en-US" dirty="0" smtClean="0"/>
              <a:t>Define two setter methods to change weight and height</a:t>
            </a:r>
          </a:p>
          <a:p>
            <a:r>
              <a:rPr lang="en-US" dirty="0" smtClean="0"/>
              <a:t>The setter methods assign new weight and height values and compute and assign new BMI value to </a:t>
            </a:r>
            <a:r>
              <a:rPr lang="en-US" dirty="0" err="1" smtClean="0"/>
              <a:t>bmi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Description of solution to a problem</a:t>
            </a:r>
          </a:p>
          <a:p>
            <a:r>
              <a:rPr lang="en-US" dirty="0" smtClean="0"/>
              <a:t>Can be in any “language”</a:t>
            </a:r>
          </a:p>
          <a:p>
            <a:pPr lvl="1"/>
            <a:r>
              <a:rPr lang="en-US" dirty="0" smtClean="0"/>
              <a:t>graphical</a:t>
            </a:r>
          </a:p>
          <a:p>
            <a:pPr lvl="1"/>
            <a:r>
              <a:rPr lang="en-US" dirty="0" smtClean="0"/>
              <a:t>natural or programming language</a:t>
            </a:r>
          </a:p>
          <a:p>
            <a:pPr lvl="1"/>
            <a:r>
              <a:rPr lang="en-US" dirty="0" smtClean="0"/>
              <a:t>natural + programming language (pseudo code)</a:t>
            </a:r>
          </a:p>
          <a:p>
            <a:r>
              <a:rPr lang="en-US" dirty="0" smtClean="0"/>
              <a:t>Can describe solution to various levels of detail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Stepwise Refinement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063" y="1836737"/>
            <a:ext cx="3132137" cy="1820863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57" name="Content Placeholder 2"/>
          <p:cNvSpPr>
            <a:spLocks noGrp="1"/>
          </p:cNvSpPr>
          <p:nvPr>
            <p:ph sz="quarter" idx="1"/>
          </p:nvPr>
        </p:nvSpPr>
        <p:spPr>
          <a:xfrm>
            <a:off x="4572000" y="1752600"/>
            <a:ext cx="4191000" cy="2590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1600" dirty="0" smtClean="0"/>
              <a:t>Declare three instance variables</a:t>
            </a:r>
          </a:p>
          <a:p>
            <a:pPr lvl="1"/>
            <a:r>
              <a:rPr lang="en-US" sz="1600" dirty="0" smtClean="0"/>
              <a:t>weight, height and, </a:t>
            </a:r>
            <a:r>
              <a:rPr lang="en-US" sz="1600" dirty="0" err="1" smtClean="0"/>
              <a:t>bmi</a:t>
            </a:r>
            <a:endParaRPr lang="en-US" sz="1600" dirty="0" smtClean="0"/>
          </a:p>
          <a:p>
            <a:r>
              <a:rPr lang="en-US" sz="1600" dirty="0" smtClean="0"/>
              <a:t>Define three getter methods return values of the three instance variables</a:t>
            </a:r>
          </a:p>
          <a:p>
            <a:r>
              <a:rPr lang="en-US" sz="1600" dirty="0" smtClean="0"/>
              <a:t>Define two setter methods to change weight and height</a:t>
            </a:r>
          </a:p>
          <a:p>
            <a:r>
              <a:rPr lang="en-US" sz="1600" dirty="0" smtClean="0"/>
              <a:t>The setter methods assign new weight and height values and compute and assign new BMI value to </a:t>
            </a:r>
            <a:r>
              <a:rPr lang="en-US" sz="1600" dirty="0" err="1" smtClean="0"/>
              <a:t>bmi</a:t>
            </a:r>
            <a:endParaRPr lang="en-US" sz="1600" dirty="0"/>
          </a:p>
        </p:txBody>
      </p:sp>
      <p:sp>
        <p:nvSpPr>
          <p:cNvPr id="58" name="Rectangle 57"/>
          <p:cNvSpPr/>
          <p:nvPr/>
        </p:nvSpPr>
        <p:spPr>
          <a:xfrm>
            <a:off x="533400" y="5486400"/>
            <a:ext cx="4495800" cy="1066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void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setWeight</a:t>
            </a:r>
            <a:r>
              <a:rPr lang="en-US" sz="1600" dirty="0" smtClean="0">
                <a:solidFill>
                  <a:schemeClr val="tx1"/>
                </a:solidFill>
              </a:rPr>
              <a:t>(</a:t>
            </a:r>
            <a:r>
              <a:rPr lang="en-US" sz="1600" b="1" dirty="0" smtClean="0">
                <a:solidFill>
                  <a:schemeClr val="tx1"/>
                </a:solidFill>
              </a:rPr>
              <a:t>double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newWeight</a:t>
            </a:r>
            <a:r>
              <a:rPr lang="en-US" sz="1600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	weight = </a:t>
            </a:r>
            <a:r>
              <a:rPr lang="en-US" sz="1600" dirty="0" err="1" smtClean="0">
                <a:solidFill>
                  <a:schemeClr val="tx1"/>
                </a:solidFill>
              </a:rPr>
              <a:t>newWeight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</a:rPr>
              <a:t>bmi</a:t>
            </a:r>
            <a:r>
              <a:rPr lang="en-US" sz="1600" dirty="0" smtClean="0">
                <a:solidFill>
                  <a:schemeClr val="tx1"/>
                </a:solidFill>
              </a:rPr>
              <a:t> = weight/(height*height);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}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029200" y="1371600"/>
            <a:ext cx="3124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Natural Language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1219200" y="5105400"/>
            <a:ext cx="3200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Programming Language</a:t>
            </a:r>
            <a:endParaRPr lang="en-US" dirty="0"/>
          </a:p>
        </p:txBody>
      </p:sp>
      <p:sp>
        <p:nvSpPr>
          <p:cNvPr id="61" name="Right Arrow 60"/>
          <p:cNvSpPr/>
          <p:nvPr/>
        </p:nvSpPr>
        <p:spPr>
          <a:xfrm rot="20502092">
            <a:off x="3545745" y="2243589"/>
            <a:ext cx="7620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ight Arrow 61"/>
          <p:cNvSpPr/>
          <p:nvPr/>
        </p:nvSpPr>
        <p:spPr>
          <a:xfrm rot="8432173">
            <a:off x="4149022" y="4542131"/>
            <a:ext cx="7620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uiExpand="1" build="p" animBg="1"/>
      <p:bldP spid="58" grpId="0" animBg="1"/>
      <p:bldP spid="59" grpId="0" animBg="1"/>
      <p:bldP spid="60" grpId="0" animBg="1"/>
      <p:bldP spid="61" grpId="0" animBg="1"/>
      <p:bldP spid="6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ObjectEditor</a:t>
            </a:r>
            <a:r>
              <a:rPr lang="en-US" dirty="0" smtClean="0"/>
              <a:t> User Interface?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52600" y="990600"/>
            <a:ext cx="5410200" cy="5715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AnotherBMISpreadsheet</a:t>
            </a:r>
            <a:r>
              <a:rPr lang="en-US" dirty="0" smtClean="0">
                <a:solidFill>
                  <a:schemeClr val="tx1"/>
                </a:solidFill>
              </a:rPr>
              <a:t>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height, weight,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getHeight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height;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setHeight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height =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 = weight/(height*height);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getWeight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b="1" dirty="0" smtClean="0">
                <a:solidFill>
                  <a:schemeClr val="tx1"/>
                </a:solidFill>
              </a:rPr>
              <a:t>return</a:t>
            </a:r>
            <a:r>
              <a:rPr lang="en-US" dirty="0" smtClean="0">
                <a:solidFill>
                  <a:schemeClr val="tx1"/>
                </a:solidFill>
              </a:rPr>
              <a:t> weight;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setWeight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weight =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 = weight/(height*height);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getBMI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ObjectEditor</a:t>
            </a:r>
            <a:r>
              <a:rPr lang="en-US" dirty="0" smtClean="0"/>
              <a:t> User Interfaces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3072" y="1905000"/>
            <a:ext cx="3920328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905000"/>
            <a:ext cx="390525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Similarities in the Two Classes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990600"/>
            <a:ext cx="4038600" cy="5410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class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AnotherBMISpreadsheet</a:t>
            </a:r>
            <a:r>
              <a:rPr lang="en-US" sz="1600" dirty="0" smtClean="0">
                <a:solidFill>
                  <a:schemeClr val="tx1"/>
                </a:solidFill>
              </a:rPr>
              <a:t> {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    double</a:t>
            </a:r>
            <a:r>
              <a:rPr lang="en-US" sz="1600" dirty="0" smtClean="0">
                <a:solidFill>
                  <a:schemeClr val="tx1"/>
                </a:solidFill>
              </a:rPr>
              <a:t> height, weight, </a:t>
            </a:r>
            <a:r>
              <a:rPr lang="en-US" sz="1600" dirty="0" err="1" smtClean="0">
                <a:solidFill>
                  <a:schemeClr val="tx1"/>
                </a:solidFill>
              </a:rPr>
              <a:t>bmi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    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double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getHeight</a:t>
            </a:r>
            <a:r>
              <a:rPr lang="en-US" sz="1600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        return</a:t>
            </a:r>
            <a:r>
              <a:rPr lang="en-US" sz="1600" dirty="0" smtClean="0">
                <a:solidFill>
                  <a:schemeClr val="tx1"/>
                </a:solidFill>
              </a:rPr>
              <a:t> height;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    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void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setHeight</a:t>
            </a:r>
            <a:r>
              <a:rPr lang="en-US" sz="1600" dirty="0" smtClean="0">
                <a:solidFill>
                  <a:schemeClr val="tx1"/>
                </a:solidFill>
              </a:rPr>
              <a:t>(</a:t>
            </a:r>
            <a:r>
              <a:rPr lang="en-US" sz="1600" b="1" dirty="0" smtClean="0">
                <a:solidFill>
                  <a:schemeClr val="tx1"/>
                </a:solidFill>
              </a:rPr>
              <a:t>double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        </a:t>
            </a:r>
            <a:r>
              <a:rPr lang="en-US" sz="1600" dirty="0" err="1" smtClean="0">
                <a:solidFill>
                  <a:schemeClr val="tx1"/>
                </a:solidFill>
              </a:rPr>
              <a:t>newHeight</a:t>
            </a:r>
            <a:r>
              <a:rPr lang="en-US" sz="1600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height = </a:t>
            </a:r>
            <a:r>
              <a:rPr lang="en-US" sz="1600" dirty="0" err="1" smtClean="0">
                <a:solidFill>
                  <a:schemeClr val="tx1"/>
                </a:solidFill>
              </a:rPr>
              <a:t>newHeight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</a:t>
            </a:r>
            <a:r>
              <a:rPr lang="en-US" sz="1600" dirty="0" err="1" smtClean="0">
                <a:solidFill>
                  <a:schemeClr val="tx1"/>
                </a:solidFill>
              </a:rPr>
              <a:t>bmi</a:t>
            </a:r>
            <a:r>
              <a:rPr lang="en-US" sz="1600" dirty="0" smtClean="0">
                <a:solidFill>
                  <a:schemeClr val="tx1"/>
                </a:solidFill>
              </a:rPr>
              <a:t> = weight/(height*height);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</a:t>
            </a:r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double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getWeight</a:t>
            </a:r>
            <a:r>
              <a:rPr lang="en-US" sz="1600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</a:t>
            </a:r>
            <a:r>
              <a:rPr lang="en-US" sz="1600" b="1" dirty="0" smtClean="0">
                <a:solidFill>
                  <a:schemeClr val="tx1"/>
                </a:solidFill>
              </a:rPr>
              <a:t>return</a:t>
            </a:r>
            <a:r>
              <a:rPr lang="en-US" sz="1600" dirty="0" smtClean="0">
                <a:solidFill>
                  <a:schemeClr val="tx1"/>
                </a:solidFill>
              </a:rPr>
              <a:t> weight;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</a:t>
            </a:r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void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setWeight</a:t>
            </a:r>
            <a:r>
              <a:rPr lang="en-US" sz="1600" dirty="0" smtClean="0">
                <a:solidFill>
                  <a:schemeClr val="tx1"/>
                </a:solidFill>
              </a:rPr>
              <a:t>(</a:t>
            </a:r>
            <a:r>
              <a:rPr lang="en-US" sz="1600" b="1" dirty="0" smtClean="0">
                <a:solidFill>
                  <a:schemeClr val="tx1"/>
                </a:solidFill>
              </a:rPr>
              <a:t>double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        </a:t>
            </a:r>
            <a:r>
              <a:rPr lang="en-US" sz="1600" dirty="0" err="1" smtClean="0">
                <a:solidFill>
                  <a:schemeClr val="tx1"/>
                </a:solidFill>
              </a:rPr>
              <a:t>newWeight</a:t>
            </a:r>
            <a:r>
              <a:rPr lang="en-US" sz="1600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weight = </a:t>
            </a:r>
            <a:r>
              <a:rPr lang="en-US" sz="1600" dirty="0" err="1" smtClean="0">
                <a:solidFill>
                  <a:schemeClr val="tx1"/>
                </a:solidFill>
              </a:rPr>
              <a:t>newWeight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</a:t>
            </a:r>
            <a:r>
              <a:rPr lang="en-US" sz="1600" dirty="0" err="1" smtClean="0">
                <a:solidFill>
                  <a:schemeClr val="tx1"/>
                </a:solidFill>
              </a:rPr>
              <a:t>bmi</a:t>
            </a:r>
            <a:r>
              <a:rPr lang="en-US" sz="1600" dirty="0" smtClean="0">
                <a:solidFill>
                  <a:schemeClr val="tx1"/>
                </a:solidFill>
              </a:rPr>
              <a:t> = weight/(height*height);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    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double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getBMI</a:t>
            </a:r>
            <a:r>
              <a:rPr lang="en-US" sz="1600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        return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bmi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}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19600" y="990600"/>
            <a:ext cx="4038600" cy="5410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class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ABMISpreadsheet</a:t>
            </a:r>
            <a:r>
              <a:rPr lang="en-US" sz="1600" dirty="0" smtClean="0">
                <a:solidFill>
                  <a:schemeClr val="tx1"/>
                </a:solidFill>
              </a:rPr>
              <a:t> {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    double</a:t>
            </a:r>
            <a:r>
              <a:rPr lang="en-US" sz="1600" dirty="0" smtClean="0">
                <a:solidFill>
                  <a:schemeClr val="tx1"/>
                </a:solidFill>
              </a:rPr>
              <a:t> height;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    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double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getHeight</a:t>
            </a:r>
            <a:r>
              <a:rPr lang="en-US" sz="1600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        return</a:t>
            </a:r>
            <a:r>
              <a:rPr lang="en-US" sz="1600" dirty="0" smtClean="0">
                <a:solidFill>
                  <a:schemeClr val="tx1"/>
                </a:solidFill>
              </a:rPr>
              <a:t> height;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    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void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setHeight</a:t>
            </a:r>
            <a:r>
              <a:rPr lang="en-US" sz="1600" dirty="0" smtClean="0">
                <a:solidFill>
                  <a:schemeClr val="tx1"/>
                </a:solidFill>
              </a:rPr>
              <a:t>(</a:t>
            </a:r>
            <a:r>
              <a:rPr lang="en-US" sz="1600" b="1" dirty="0" smtClean="0">
                <a:solidFill>
                  <a:schemeClr val="tx1"/>
                </a:solidFill>
              </a:rPr>
              <a:t>double</a:t>
            </a:r>
            <a:r>
              <a:rPr lang="en-US" sz="1600" dirty="0" smtClean="0">
                <a:solidFill>
                  <a:schemeClr val="tx1"/>
                </a:solidFill>
              </a:rPr>
              <a:t>  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        </a:t>
            </a:r>
            <a:r>
              <a:rPr lang="en-US" sz="1600" dirty="0" err="1" smtClean="0">
                <a:solidFill>
                  <a:schemeClr val="tx1"/>
                </a:solidFill>
              </a:rPr>
              <a:t>newHeight</a:t>
            </a:r>
            <a:r>
              <a:rPr lang="en-US" sz="1600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height = </a:t>
            </a:r>
            <a:r>
              <a:rPr lang="en-US" sz="1600" dirty="0" err="1" smtClean="0">
                <a:solidFill>
                  <a:schemeClr val="tx1"/>
                </a:solidFill>
              </a:rPr>
              <a:t>newHeight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    double</a:t>
            </a:r>
            <a:r>
              <a:rPr lang="en-US" sz="1600" dirty="0" smtClean="0">
                <a:solidFill>
                  <a:schemeClr val="tx1"/>
                </a:solidFill>
              </a:rPr>
              <a:t> weight;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    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double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getWeight</a:t>
            </a:r>
            <a:r>
              <a:rPr lang="en-US" sz="1600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</a:t>
            </a:r>
            <a:r>
              <a:rPr lang="en-US" sz="1600" b="1" dirty="0" smtClean="0">
                <a:solidFill>
                  <a:schemeClr val="tx1"/>
                </a:solidFill>
              </a:rPr>
              <a:t>return</a:t>
            </a:r>
            <a:r>
              <a:rPr lang="en-US" sz="1600" dirty="0" smtClean="0">
                <a:solidFill>
                  <a:schemeClr val="tx1"/>
                </a:solidFill>
              </a:rPr>
              <a:t> weight;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    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void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setWeight</a:t>
            </a:r>
            <a:r>
              <a:rPr lang="en-US" sz="1600" dirty="0" smtClean="0">
                <a:solidFill>
                  <a:schemeClr val="tx1"/>
                </a:solidFill>
              </a:rPr>
              <a:t>(</a:t>
            </a:r>
            <a:r>
              <a:rPr lang="en-US" sz="1600" b="1" dirty="0" smtClean="0">
                <a:solidFill>
                  <a:schemeClr val="tx1"/>
                </a:solidFill>
              </a:rPr>
              <a:t>double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        </a:t>
            </a:r>
            <a:r>
              <a:rPr lang="en-US" sz="1600" dirty="0" err="1" smtClean="0">
                <a:solidFill>
                  <a:schemeClr val="tx1"/>
                </a:solidFill>
              </a:rPr>
              <a:t>newWeight</a:t>
            </a:r>
            <a:r>
              <a:rPr lang="en-US" sz="1600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weight = </a:t>
            </a:r>
            <a:r>
              <a:rPr lang="en-US" sz="1600" dirty="0" err="1" smtClean="0">
                <a:solidFill>
                  <a:schemeClr val="tx1"/>
                </a:solidFill>
              </a:rPr>
              <a:t>newWeight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    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double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getBMI</a:t>
            </a:r>
            <a:r>
              <a:rPr lang="en-US" sz="1600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        return</a:t>
            </a:r>
            <a:r>
              <a:rPr lang="en-US" sz="1600" dirty="0" smtClean="0">
                <a:solidFill>
                  <a:schemeClr val="tx1"/>
                </a:solidFill>
              </a:rPr>
              <a:t> weight/(height*height);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}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Real-World Analogy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05200" y="990600"/>
            <a:ext cx="4953000" cy="2819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2007-chevrolet-corvette-z0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2514600"/>
            <a:ext cx="1447800" cy="827314"/>
          </a:xfrm>
          <a:prstGeom prst="rect">
            <a:avLst/>
          </a:prstGeom>
        </p:spPr>
      </p:pic>
      <p:pic>
        <p:nvPicPr>
          <p:cNvPr id="6" name="Picture 5" descr="2007-chevrolet-corvette-z0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81800" y="1524000"/>
            <a:ext cx="1447800" cy="827314"/>
          </a:xfrm>
          <a:prstGeom prst="rect">
            <a:avLst/>
          </a:prstGeom>
        </p:spPr>
      </p:pic>
      <p:graphicFrame>
        <p:nvGraphicFramePr>
          <p:cNvPr id="7" name="Object 21"/>
          <p:cNvGraphicFramePr>
            <a:graphicFrameLocks noChangeAspect="1"/>
          </p:cNvGraphicFramePr>
          <p:nvPr/>
        </p:nvGraphicFramePr>
        <p:xfrm>
          <a:off x="3581400" y="1066800"/>
          <a:ext cx="1703725" cy="1066800"/>
        </p:xfrm>
        <a:graphic>
          <a:graphicData uri="http://schemas.openxmlformats.org/presentationml/2006/ole">
            <p:oleObj spid="_x0000_s4098" name="Clip" r:id="rId4" imgW="5905440" imgH="3697560" progId="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3505200" y="3962400"/>
            <a:ext cx="4953000" cy="2743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endCxn id="6" idx="1"/>
          </p:cNvCxnSpPr>
          <p:nvPr/>
        </p:nvCxnSpPr>
        <p:spPr>
          <a:xfrm>
            <a:off x="5334000" y="1752600"/>
            <a:ext cx="1447800" cy="18505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5" idx="1"/>
          </p:cNvCxnSpPr>
          <p:nvPr/>
        </p:nvCxnSpPr>
        <p:spPr>
          <a:xfrm>
            <a:off x="4724400" y="2133600"/>
            <a:ext cx="1905000" cy="79465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853910">
            <a:off x="5004418" y="2020743"/>
            <a:ext cx="1826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manufactures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181600" y="4495800"/>
            <a:ext cx="1600200" cy="286435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419600" y="4953000"/>
            <a:ext cx="2209800" cy="856566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58"/>
          <p:cNvGraphicFramePr>
            <a:graphicFrameLocks noChangeAspect="1"/>
          </p:cNvGraphicFramePr>
          <p:nvPr/>
        </p:nvGraphicFramePr>
        <p:xfrm>
          <a:off x="3505200" y="3962400"/>
          <a:ext cx="1676400" cy="868367"/>
        </p:xfrm>
        <a:graphic>
          <a:graphicData uri="http://schemas.openxmlformats.org/presentationml/2006/ole">
            <p:oleObj spid="_x0000_s4099" name="Clip" r:id="rId5" imgW="5806800" imgH="3009240" progId="">
              <p:embed/>
            </p:oleObj>
          </a:graphicData>
        </a:graphic>
      </p:graphicFrame>
      <p:graphicFrame>
        <p:nvGraphicFramePr>
          <p:cNvPr id="20" name="Object 5"/>
          <p:cNvGraphicFramePr>
            <a:graphicFrameLocks noChangeAspect="1"/>
          </p:cNvGraphicFramePr>
          <p:nvPr/>
        </p:nvGraphicFramePr>
        <p:xfrm>
          <a:off x="304800" y="2476500"/>
          <a:ext cx="2286000" cy="1485900"/>
        </p:xfrm>
        <a:graphic>
          <a:graphicData uri="http://schemas.openxmlformats.org/presentationml/2006/ole">
            <p:oleObj spid="_x0000_s4100" name="Clip" r:id="rId6" imgW="3497040" imgH="2095200" progId="">
              <p:embed/>
            </p:oleObj>
          </a:graphicData>
        </a:graphic>
      </p:graphicFrame>
      <p:sp>
        <p:nvSpPr>
          <p:cNvPr id="21" name="Rectangle 20"/>
          <p:cNvSpPr/>
          <p:nvPr/>
        </p:nvSpPr>
        <p:spPr>
          <a:xfrm>
            <a:off x="609599" y="2857500"/>
            <a:ext cx="1676400" cy="609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Corvette Specification</a:t>
            </a:r>
            <a:endParaRPr lang="en-US" dirty="0"/>
          </a:p>
        </p:txBody>
      </p:sp>
      <p:pic>
        <p:nvPicPr>
          <p:cNvPr id="23" name="Picture 22" descr="2007-chevrolet-corvette-z0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410200"/>
            <a:ext cx="1447800" cy="827314"/>
          </a:xfrm>
          <a:prstGeom prst="rect">
            <a:avLst/>
          </a:prstGeom>
        </p:spPr>
      </p:pic>
      <p:pic>
        <p:nvPicPr>
          <p:cNvPr id="24" name="Picture 23" descr="2007-chevrolet-corvette-z0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81800" y="4419600"/>
            <a:ext cx="1447800" cy="827314"/>
          </a:xfrm>
          <a:prstGeom prst="rect">
            <a:avLst/>
          </a:prstGeom>
        </p:spPr>
      </p:pic>
      <p:cxnSp>
        <p:nvCxnSpPr>
          <p:cNvPr id="26" name="Straight Arrow Connector 25"/>
          <p:cNvCxnSpPr/>
          <p:nvPr/>
        </p:nvCxnSpPr>
        <p:spPr>
          <a:xfrm rot="10800000" flipV="1">
            <a:off x="2667000" y="2133600"/>
            <a:ext cx="1219200" cy="762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0800000">
            <a:off x="2667000" y="3276600"/>
            <a:ext cx="1066800" cy="990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 rot="19716183">
            <a:off x="2347404" y="1890697"/>
            <a:ext cx="1828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implements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 rot="2659523">
            <a:off x="2261677" y="4002858"/>
            <a:ext cx="1828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implements</a:t>
            </a:r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 rot="853910">
            <a:off x="4861539" y="4867075"/>
            <a:ext cx="1826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manufactures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11" grpId="0"/>
      <p:bldP spid="21" grpId="0" animBg="1"/>
      <p:bldP spid="31" grpId="0" animBg="1"/>
      <p:bldP spid="32" grpId="0" animBg="1"/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Interfaces and More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2895600"/>
          </a:xfrm>
        </p:spPr>
        <p:txBody>
          <a:bodyPr>
            <a:normAutofit/>
          </a:bodyPr>
          <a:lstStyle/>
          <a:p>
            <a:r>
              <a:rPr lang="en-US" dirty="0" smtClean="0"/>
              <a:t>Define contracts between our users and implementers</a:t>
            </a:r>
          </a:p>
          <a:p>
            <a:r>
              <a:rPr lang="en-US" dirty="0" smtClean="0"/>
              <a:t>Optional – they may not be used</a:t>
            </a:r>
          </a:p>
          <a:p>
            <a:r>
              <a:rPr lang="en-US" dirty="0" smtClean="0"/>
              <a:t>Good style to use them</a:t>
            </a:r>
          </a:p>
          <a:p>
            <a:r>
              <a:rPr lang="en-US" dirty="0" smtClean="0"/>
              <a:t>Will study additional elements of style in this chapter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905000"/>
            <a:ext cx="5181600" cy="3014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133600" y="1828800"/>
            <a:ext cx="1676400" cy="4572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191000" y="2133600"/>
            <a:ext cx="1752600" cy="4572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5" idx="3"/>
            <a:endCxn id="6" idx="1"/>
          </p:cNvCxnSpPr>
          <p:nvPr/>
        </p:nvCxnSpPr>
        <p:spPr>
          <a:xfrm>
            <a:off x="3810000" y="2057400"/>
            <a:ext cx="381000" cy="304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990600"/>
            <a:ext cx="8153400" cy="2895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AnotherBMISpreadsheet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implements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BMISpreadsheet</a:t>
            </a:r>
            <a:r>
              <a:rPr lang="en-US" dirty="0" smtClean="0">
                <a:solidFill>
                  <a:schemeClr val="tx1"/>
                </a:solidFill>
              </a:rPr>
              <a:t>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height, weight,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getHeight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height;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setHeight</a:t>
            </a:r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height =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 = weight/(height*height);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3581400"/>
            <a:ext cx="5181600" cy="3014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an Interface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581400" y="5334000"/>
            <a:ext cx="838200" cy="3048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19600" y="5334000"/>
            <a:ext cx="609600" cy="3048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029200" y="5334000"/>
            <a:ext cx="1066800" cy="3048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96000" y="5334000"/>
            <a:ext cx="838200" cy="3048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5800" y="2438400"/>
            <a:ext cx="838200" cy="3048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524000" y="2438400"/>
            <a:ext cx="609600" cy="3048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133600" y="2438400"/>
            <a:ext cx="1143000" cy="3048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276600" y="2438400"/>
            <a:ext cx="762000" cy="3048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>
            <a:stCxn id="8" idx="0"/>
            <a:endCxn id="12" idx="2"/>
          </p:cNvCxnSpPr>
          <p:nvPr/>
        </p:nvCxnSpPr>
        <p:spPr>
          <a:xfrm rot="16200000" flipV="1">
            <a:off x="1257300" y="2590800"/>
            <a:ext cx="2590800" cy="289560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9" idx="0"/>
            <a:endCxn id="13" idx="2"/>
          </p:cNvCxnSpPr>
          <p:nvPr/>
        </p:nvCxnSpPr>
        <p:spPr>
          <a:xfrm rot="16200000" flipV="1">
            <a:off x="1981200" y="2590800"/>
            <a:ext cx="2590800" cy="289560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0" idx="0"/>
            <a:endCxn id="14" idx="2"/>
          </p:cNvCxnSpPr>
          <p:nvPr/>
        </p:nvCxnSpPr>
        <p:spPr>
          <a:xfrm rot="16200000" flipV="1">
            <a:off x="2838450" y="2609850"/>
            <a:ext cx="2590800" cy="285750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1" idx="0"/>
            <a:endCxn id="15" idx="2"/>
          </p:cNvCxnSpPr>
          <p:nvPr/>
        </p:nvCxnSpPr>
        <p:spPr>
          <a:xfrm rot="16200000" flipV="1">
            <a:off x="3790950" y="2609850"/>
            <a:ext cx="2590800" cy="285750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4572000" y="1066800"/>
            <a:ext cx="1524000" cy="3048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162800" y="457200"/>
            <a:ext cx="1752600" cy="381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Contract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28" idx="1"/>
            <a:endCxn id="27" idx="3"/>
          </p:cNvCxnSpPr>
          <p:nvPr/>
        </p:nvCxnSpPr>
        <p:spPr>
          <a:xfrm rot="10800000" flipV="1">
            <a:off x="6096000" y="647700"/>
            <a:ext cx="1066800" cy="5715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43" idx="1"/>
          </p:cNvCxnSpPr>
          <p:nvPr/>
        </p:nvCxnSpPr>
        <p:spPr>
          <a:xfrm rot="10800000">
            <a:off x="5638800" y="2590800"/>
            <a:ext cx="1295400" cy="152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6934200" y="2286000"/>
            <a:ext cx="1752600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Parameter names never matter to Java</a:t>
            </a:r>
            <a:endParaRPr lang="en-US" dirty="0"/>
          </a:p>
        </p:txBody>
      </p:sp>
      <p:cxnSp>
        <p:nvCxnSpPr>
          <p:cNvPr id="45" name="Straight Arrow Connector 44"/>
          <p:cNvCxnSpPr>
            <a:stCxn id="43" idx="2"/>
          </p:cNvCxnSpPr>
          <p:nvPr/>
        </p:nvCxnSpPr>
        <p:spPr>
          <a:xfrm rot="5400000">
            <a:off x="6572250" y="4095750"/>
            <a:ext cx="2133600" cy="3429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27" grpId="0" animBg="1"/>
      <p:bldP spid="28" grpId="0" animBg="1"/>
      <p:bldP spid="4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>
            <a:off x="381000" y="3200400"/>
            <a:ext cx="17526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implements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295400" y="1600200"/>
            <a:ext cx="17526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implements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76600" y="1447800"/>
            <a:ext cx="5334000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52800" y="1524000"/>
            <a:ext cx="2209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ABMISpreadsheet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" y="2362200"/>
            <a:ext cx="2209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BMISpreadsheet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038600" y="2895600"/>
            <a:ext cx="22098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ABMISpreadsheet</a:t>
            </a:r>
            <a:endParaRPr lang="en-US" dirty="0" smtClean="0"/>
          </a:p>
          <a:p>
            <a:pPr algn="ctr"/>
            <a:r>
              <a:rPr lang="en-US" dirty="0" smtClean="0"/>
              <a:t>instance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324600" y="2514600"/>
            <a:ext cx="22098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ABMISpreadsheet</a:t>
            </a:r>
            <a:endParaRPr lang="en-US" dirty="0" smtClean="0"/>
          </a:p>
          <a:p>
            <a:pPr algn="ctr"/>
            <a:r>
              <a:rPr lang="en-US" dirty="0" smtClean="0"/>
              <a:t>instance</a:t>
            </a:r>
            <a:endParaRPr lang="en-US" dirty="0"/>
          </a:p>
        </p:txBody>
      </p:sp>
      <p:cxnSp>
        <p:nvCxnSpPr>
          <p:cNvPr id="10" name="Straight Arrow Connector 9"/>
          <p:cNvCxnSpPr>
            <a:stCxn id="5" idx="2"/>
            <a:endCxn id="7" idx="0"/>
          </p:cNvCxnSpPr>
          <p:nvPr/>
        </p:nvCxnSpPr>
        <p:spPr>
          <a:xfrm rot="16200000" flipH="1">
            <a:off x="4343400" y="2095500"/>
            <a:ext cx="914400" cy="685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1"/>
            <a:endCxn id="6" idx="0"/>
          </p:cNvCxnSpPr>
          <p:nvPr/>
        </p:nvCxnSpPr>
        <p:spPr>
          <a:xfrm rot="10800000" flipV="1">
            <a:off x="1485900" y="1752600"/>
            <a:ext cx="1866900" cy="609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324600" y="1676400"/>
            <a:ext cx="17526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instance of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762000" y="3962400"/>
            <a:ext cx="6553200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838200" y="4038600"/>
            <a:ext cx="3048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AnotherBMISpreadsheet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838200" y="5410200"/>
            <a:ext cx="30480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AnotherBMISpreadsheet</a:t>
            </a:r>
            <a:endParaRPr lang="en-US" dirty="0" smtClean="0"/>
          </a:p>
          <a:p>
            <a:pPr algn="ctr"/>
            <a:r>
              <a:rPr lang="en-US" dirty="0" smtClean="0"/>
              <a:t>instance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4038600" y="5029200"/>
            <a:ext cx="30480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AnotherBMISpreadsheet</a:t>
            </a:r>
            <a:endParaRPr lang="en-US" dirty="0" smtClean="0"/>
          </a:p>
          <a:p>
            <a:pPr algn="ctr"/>
            <a:r>
              <a:rPr lang="en-US" dirty="0" smtClean="0"/>
              <a:t>instance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21" idx="2"/>
            <a:endCxn id="22" idx="0"/>
          </p:cNvCxnSpPr>
          <p:nvPr/>
        </p:nvCxnSpPr>
        <p:spPr>
          <a:xfrm rot="5400000">
            <a:off x="1905000" y="4953000"/>
            <a:ext cx="914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876800" y="4267200"/>
            <a:ext cx="17526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instance of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5" idx="3"/>
            <a:endCxn id="8" idx="0"/>
          </p:cNvCxnSpPr>
          <p:nvPr/>
        </p:nvCxnSpPr>
        <p:spPr>
          <a:xfrm>
            <a:off x="5562600" y="1752600"/>
            <a:ext cx="1866900" cy="762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1" idx="3"/>
            <a:endCxn id="23" idx="0"/>
          </p:cNvCxnSpPr>
          <p:nvPr/>
        </p:nvCxnSpPr>
        <p:spPr>
          <a:xfrm>
            <a:off x="3886200" y="4267200"/>
            <a:ext cx="1676400" cy="762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1" idx="0"/>
            <a:endCxn id="6" idx="2"/>
          </p:cNvCxnSpPr>
          <p:nvPr/>
        </p:nvCxnSpPr>
        <p:spPr>
          <a:xfrm rot="16200000" flipV="1">
            <a:off x="1314450" y="2990850"/>
            <a:ext cx="1219200" cy="8763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>
            <a:off x="381000" y="3200400"/>
            <a:ext cx="17526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implements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295400" y="1600200"/>
            <a:ext cx="17526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implements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Interfaces to Classify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76600" y="1447800"/>
            <a:ext cx="5334000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52800" y="1524000"/>
            <a:ext cx="2209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ABMISpreadsheet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" y="2362200"/>
            <a:ext cx="2209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BMISpreadsheet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038600" y="2895600"/>
            <a:ext cx="22098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BMISpreadsheet</a:t>
            </a:r>
            <a:endParaRPr lang="en-US" dirty="0" smtClean="0"/>
          </a:p>
          <a:p>
            <a:pPr algn="ctr"/>
            <a:r>
              <a:rPr lang="en-US" dirty="0" smtClean="0"/>
              <a:t>instance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324600" y="2514600"/>
            <a:ext cx="22098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BMISpreadsheet</a:t>
            </a:r>
            <a:endParaRPr lang="en-US" dirty="0" smtClean="0"/>
          </a:p>
          <a:p>
            <a:pPr algn="ctr"/>
            <a:r>
              <a:rPr lang="en-US" dirty="0" smtClean="0"/>
              <a:t>instance</a:t>
            </a:r>
            <a:endParaRPr lang="en-US" dirty="0"/>
          </a:p>
        </p:txBody>
      </p:sp>
      <p:cxnSp>
        <p:nvCxnSpPr>
          <p:cNvPr id="10" name="Straight Arrow Connector 9"/>
          <p:cNvCxnSpPr>
            <a:stCxn id="5" idx="2"/>
            <a:endCxn id="7" idx="0"/>
          </p:cNvCxnSpPr>
          <p:nvPr/>
        </p:nvCxnSpPr>
        <p:spPr>
          <a:xfrm rot="16200000" flipH="1">
            <a:off x="4343400" y="2095500"/>
            <a:ext cx="914400" cy="685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1"/>
            <a:endCxn id="6" idx="0"/>
          </p:cNvCxnSpPr>
          <p:nvPr/>
        </p:nvCxnSpPr>
        <p:spPr>
          <a:xfrm rot="10800000" flipV="1">
            <a:off x="1485900" y="1752600"/>
            <a:ext cx="1866900" cy="609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324600" y="1676400"/>
            <a:ext cx="17526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instance of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762000" y="3962400"/>
            <a:ext cx="6553200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838200" y="4038600"/>
            <a:ext cx="3048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AnotherBMISpreadsheet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838200" y="5410200"/>
            <a:ext cx="30480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BMISpreadsheet</a:t>
            </a:r>
            <a:endParaRPr lang="en-US" dirty="0" smtClean="0"/>
          </a:p>
          <a:p>
            <a:pPr algn="ctr"/>
            <a:r>
              <a:rPr lang="en-US" dirty="0" smtClean="0"/>
              <a:t>instance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4038600" y="5029200"/>
            <a:ext cx="30480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BMISpreadsheet</a:t>
            </a:r>
            <a:endParaRPr lang="en-US" dirty="0" smtClean="0"/>
          </a:p>
          <a:p>
            <a:pPr algn="ctr"/>
            <a:r>
              <a:rPr lang="en-US" dirty="0" smtClean="0"/>
              <a:t>instance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21" idx="2"/>
            <a:endCxn id="22" idx="0"/>
          </p:cNvCxnSpPr>
          <p:nvPr/>
        </p:nvCxnSpPr>
        <p:spPr>
          <a:xfrm rot="5400000">
            <a:off x="1905000" y="4953000"/>
            <a:ext cx="914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876800" y="4267200"/>
            <a:ext cx="17526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instance of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5" idx="3"/>
            <a:endCxn id="8" idx="0"/>
          </p:cNvCxnSpPr>
          <p:nvPr/>
        </p:nvCxnSpPr>
        <p:spPr>
          <a:xfrm>
            <a:off x="5562600" y="1752600"/>
            <a:ext cx="1866900" cy="762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1" idx="3"/>
            <a:endCxn id="23" idx="0"/>
          </p:cNvCxnSpPr>
          <p:nvPr/>
        </p:nvCxnSpPr>
        <p:spPr>
          <a:xfrm>
            <a:off x="3886200" y="4267200"/>
            <a:ext cx="1676400" cy="762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1" idx="0"/>
            <a:endCxn id="6" idx="2"/>
          </p:cNvCxnSpPr>
          <p:nvPr/>
        </p:nvCxnSpPr>
        <p:spPr>
          <a:xfrm rot="16200000" flipV="1">
            <a:off x="1314450" y="2990850"/>
            <a:ext cx="1219200" cy="8763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Car Specifications to Classify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05200" y="990600"/>
            <a:ext cx="4953000" cy="2819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2007-chevrolet-corvette-z0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2514600"/>
            <a:ext cx="1447800" cy="827314"/>
          </a:xfrm>
          <a:prstGeom prst="rect">
            <a:avLst/>
          </a:prstGeom>
        </p:spPr>
      </p:pic>
      <p:pic>
        <p:nvPicPr>
          <p:cNvPr id="6" name="Picture 5" descr="2007-chevrolet-corvette-z0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81800" y="1524000"/>
            <a:ext cx="1447800" cy="827314"/>
          </a:xfrm>
          <a:prstGeom prst="rect">
            <a:avLst/>
          </a:prstGeom>
        </p:spPr>
      </p:pic>
      <p:graphicFrame>
        <p:nvGraphicFramePr>
          <p:cNvPr id="7" name="Object 21"/>
          <p:cNvGraphicFramePr>
            <a:graphicFrameLocks noChangeAspect="1"/>
          </p:cNvGraphicFramePr>
          <p:nvPr/>
        </p:nvGraphicFramePr>
        <p:xfrm>
          <a:off x="3581400" y="1066800"/>
          <a:ext cx="1703725" cy="1066800"/>
        </p:xfrm>
        <a:graphic>
          <a:graphicData uri="http://schemas.openxmlformats.org/presentationml/2006/ole">
            <p:oleObj spid="_x0000_s5122" name="Clip" r:id="rId4" imgW="5905440" imgH="3697560" progId="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3505200" y="3962400"/>
            <a:ext cx="4953000" cy="2743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endCxn id="6" idx="1"/>
          </p:cNvCxnSpPr>
          <p:nvPr/>
        </p:nvCxnSpPr>
        <p:spPr>
          <a:xfrm>
            <a:off x="5334000" y="1752600"/>
            <a:ext cx="1447800" cy="18505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5" idx="1"/>
          </p:cNvCxnSpPr>
          <p:nvPr/>
        </p:nvCxnSpPr>
        <p:spPr>
          <a:xfrm>
            <a:off x="4724400" y="2133600"/>
            <a:ext cx="1905000" cy="79465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853910">
            <a:off x="5004418" y="2020743"/>
            <a:ext cx="1826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manufactures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181600" y="4495800"/>
            <a:ext cx="1600200" cy="286435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419600" y="4953000"/>
            <a:ext cx="2209800" cy="856566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58"/>
          <p:cNvGraphicFramePr>
            <a:graphicFrameLocks noChangeAspect="1"/>
          </p:cNvGraphicFramePr>
          <p:nvPr/>
        </p:nvGraphicFramePr>
        <p:xfrm>
          <a:off x="3505200" y="3962400"/>
          <a:ext cx="1676400" cy="868367"/>
        </p:xfrm>
        <a:graphic>
          <a:graphicData uri="http://schemas.openxmlformats.org/presentationml/2006/ole">
            <p:oleObj spid="_x0000_s5123" name="Clip" r:id="rId5" imgW="5806800" imgH="3009240" progId="">
              <p:embed/>
            </p:oleObj>
          </a:graphicData>
        </a:graphic>
      </p:graphicFrame>
      <p:graphicFrame>
        <p:nvGraphicFramePr>
          <p:cNvPr id="20" name="Object 5"/>
          <p:cNvGraphicFramePr>
            <a:graphicFrameLocks noChangeAspect="1"/>
          </p:cNvGraphicFramePr>
          <p:nvPr/>
        </p:nvGraphicFramePr>
        <p:xfrm>
          <a:off x="304800" y="2476500"/>
          <a:ext cx="2286000" cy="1485900"/>
        </p:xfrm>
        <a:graphic>
          <a:graphicData uri="http://schemas.openxmlformats.org/presentationml/2006/ole">
            <p:oleObj spid="_x0000_s5124" name="Clip" r:id="rId6" imgW="3497040" imgH="2095200" progId="">
              <p:embed/>
            </p:oleObj>
          </a:graphicData>
        </a:graphic>
      </p:graphicFrame>
      <p:sp>
        <p:nvSpPr>
          <p:cNvPr id="21" name="Rectangle 20"/>
          <p:cNvSpPr/>
          <p:nvPr/>
        </p:nvSpPr>
        <p:spPr>
          <a:xfrm>
            <a:off x="609599" y="2857500"/>
            <a:ext cx="1676400" cy="609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Corvette Specification</a:t>
            </a:r>
            <a:endParaRPr lang="en-US" dirty="0"/>
          </a:p>
        </p:txBody>
      </p:sp>
      <p:pic>
        <p:nvPicPr>
          <p:cNvPr id="23" name="Picture 22" descr="2007-chevrolet-corvette-z0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410200"/>
            <a:ext cx="1447800" cy="827314"/>
          </a:xfrm>
          <a:prstGeom prst="rect">
            <a:avLst/>
          </a:prstGeom>
        </p:spPr>
      </p:pic>
      <p:pic>
        <p:nvPicPr>
          <p:cNvPr id="24" name="Picture 23" descr="2007-chevrolet-corvette-z0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81800" y="4419600"/>
            <a:ext cx="1447800" cy="827314"/>
          </a:xfrm>
          <a:prstGeom prst="rect">
            <a:avLst/>
          </a:prstGeom>
        </p:spPr>
      </p:pic>
      <p:cxnSp>
        <p:nvCxnSpPr>
          <p:cNvPr id="26" name="Straight Arrow Connector 25"/>
          <p:cNvCxnSpPr/>
          <p:nvPr/>
        </p:nvCxnSpPr>
        <p:spPr>
          <a:xfrm rot="10800000" flipV="1">
            <a:off x="2667000" y="2133600"/>
            <a:ext cx="1219200" cy="762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0800000">
            <a:off x="2667000" y="3276600"/>
            <a:ext cx="1066800" cy="990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 rot="19716183">
            <a:off x="2347404" y="1890697"/>
            <a:ext cx="1828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implements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 rot="2659523">
            <a:off x="2261677" y="4002858"/>
            <a:ext cx="1828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implements</a:t>
            </a:r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 rot="853910">
            <a:off x="4861539" y="4867075"/>
            <a:ext cx="1826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manufactures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553200" y="1676400"/>
            <a:ext cx="18288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Corvette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6400800" y="2743200"/>
            <a:ext cx="18288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Corvette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553200" y="4572000"/>
            <a:ext cx="18288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Corvette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6400800" y="5638800"/>
            <a:ext cx="18288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Corvette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8" grpId="0" animBg="1"/>
      <p:bldP spid="29" grpId="0" animBg="1"/>
      <p:bldP spid="3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Cannot Instantiate Specification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Cannot order a car from a specification</a:t>
            </a:r>
          </a:p>
          <a:p>
            <a:pPr lvl="1"/>
            <a:r>
              <a:rPr lang="en-US" dirty="0" smtClean="0"/>
              <a:t>Must order from factory</a:t>
            </a:r>
          </a:p>
          <a:p>
            <a:pPr lvl="1"/>
            <a:r>
              <a:rPr lang="en-US" dirty="0" smtClean="0"/>
              <a:t>A car defined by Corvette specification ordered from factory implementing the specification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Cannot instantiate interface</a:t>
            </a:r>
          </a:p>
          <a:p>
            <a:pPr lvl="1"/>
            <a:r>
              <a:rPr lang="en-US" dirty="0" smtClean="0"/>
              <a:t>Must instantiate class</a:t>
            </a:r>
          </a:p>
          <a:p>
            <a:pPr lvl="1"/>
            <a:r>
              <a:rPr lang="en-US" dirty="0" err="1" smtClean="0"/>
              <a:t>BMISpreadsheet</a:t>
            </a:r>
            <a:r>
              <a:rPr lang="en-US" dirty="0" smtClean="0"/>
              <a:t> instance created by instantiating class implementing interface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 as a Syntactic Specification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990600"/>
            <a:ext cx="7315200" cy="5410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ABMISpreadsheet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implements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BMISpreadsheet</a:t>
            </a:r>
            <a:r>
              <a:rPr lang="en-US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height;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getHeight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height;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setHeight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height =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weight;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getWeight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b="1" dirty="0" smtClean="0">
                <a:solidFill>
                  <a:schemeClr val="tx1"/>
                </a:solidFill>
              </a:rPr>
              <a:t>return</a:t>
            </a:r>
            <a:r>
              <a:rPr lang="en-US" dirty="0" smtClean="0">
                <a:solidFill>
                  <a:schemeClr val="tx1"/>
                </a:solidFill>
              </a:rPr>
              <a:t> weight;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setWeight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weight =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getBMI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weight/(height*height);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 as a Syntactic Specification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990600"/>
            <a:ext cx="7315200" cy="5410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ABMISpreadsheet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implements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BMISpreadsheet</a:t>
            </a:r>
            <a:r>
              <a:rPr lang="en-US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height;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getHeight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height;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setHeight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height =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weight;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getWeight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b="1" dirty="0" smtClean="0">
                <a:solidFill>
                  <a:schemeClr val="tx1"/>
                </a:solidFill>
              </a:rPr>
              <a:t>return</a:t>
            </a:r>
            <a:r>
              <a:rPr lang="en-US" dirty="0" smtClean="0">
                <a:solidFill>
                  <a:schemeClr val="tx1"/>
                </a:solidFill>
              </a:rPr>
              <a:t> weight;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setWeight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weight =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getBMI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13450;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162800" y="2133600"/>
            <a:ext cx="1752600" cy="609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Syntactic Contract</a:t>
            </a:r>
            <a:endParaRPr lang="en-US" dirty="0"/>
          </a:p>
        </p:txBody>
      </p:sp>
      <p:cxnSp>
        <p:nvCxnSpPr>
          <p:cNvPr id="6" name="Straight Arrow Connector 5"/>
          <p:cNvCxnSpPr>
            <a:stCxn id="5" idx="1"/>
          </p:cNvCxnSpPr>
          <p:nvPr/>
        </p:nvCxnSpPr>
        <p:spPr>
          <a:xfrm rot="10800000">
            <a:off x="5486400" y="1371600"/>
            <a:ext cx="1676400" cy="1066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162800" y="5029200"/>
            <a:ext cx="1752600" cy="609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Bombay Market Index</a:t>
            </a:r>
            <a:endParaRPr lang="en-US" dirty="0"/>
          </a:p>
        </p:txBody>
      </p:sp>
      <p:cxnSp>
        <p:nvCxnSpPr>
          <p:cNvPr id="10" name="Straight Arrow Connector 9"/>
          <p:cNvCxnSpPr>
            <a:stCxn id="9" idx="1"/>
          </p:cNvCxnSpPr>
          <p:nvPr/>
        </p:nvCxnSpPr>
        <p:spPr>
          <a:xfrm rot="10800000" flipV="1">
            <a:off x="3048000" y="5334000"/>
            <a:ext cx="4114800" cy="228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 Required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1752600"/>
          </a:xfrm>
        </p:spPr>
        <p:txBody>
          <a:bodyPr/>
          <a:lstStyle/>
          <a:p>
            <a:r>
              <a:rPr lang="en-US" dirty="0" smtClean="0"/>
              <a:t>Define interfaces for</a:t>
            </a:r>
          </a:p>
          <a:p>
            <a:pPr lvl="1"/>
            <a:r>
              <a:rPr lang="en-US" dirty="0" smtClean="0"/>
              <a:t>All classes (that are instantiated)</a:t>
            </a:r>
          </a:p>
          <a:p>
            <a:pPr lvl="1"/>
            <a:r>
              <a:rPr lang="en-US" dirty="0" smtClean="0"/>
              <a:t>Some are not</a:t>
            </a:r>
          </a:p>
          <a:p>
            <a:pPr lvl="1"/>
            <a:r>
              <a:rPr lang="en-US" dirty="0" smtClean="0"/>
              <a:t>Include all public methods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Differences in the Two Classes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990600"/>
            <a:ext cx="4038600" cy="5410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class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AnotherBMISpreadsheet</a:t>
            </a:r>
            <a:r>
              <a:rPr lang="en-US" sz="1600" dirty="0" smtClean="0">
                <a:solidFill>
                  <a:schemeClr val="tx1"/>
                </a:solidFill>
              </a:rPr>
              <a:t> {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    double</a:t>
            </a:r>
            <a:r>
              <a:rPr lang="en-US" sz="1600" dirty="0" smtClean="0">
                <a:solidFill>
                  <a:schemeClr val="tx1"/>
                </a:solidFill>
              </a:rPr>
              <a:t> height, weight, </a:t>
            </a:r>
            <a:r>
              <a:rPr lang="en-US" sz="1600" dirty="0" err="1" smtClean="0">
                <a:solidFill>
                  <a:schemeClr val="tx1"/>
                </a:solidFill>
              </a:rPr>
              <a:t>bmi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    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double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getHeight</a:t>
            </a:r>
            <a:r>
              <a:rPr lang="en-US" sz="1600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        return</a:t>
            </a:r>
            <a:r>
              <a:rPr lang="en-US" sz="1600" dirty="0" smtClean="0">
                <a:solidFill>
                  <a:schemeClr val="tx1"/>
                </a:solidFill>
              </a:rPr>
              <a:t> height;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    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void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setHeight</a:t>
            </a:r>
            <a:r>
              <a:rPr lang="en-US" sz="1600" dirty="0" smtClean="0">
                <a:solidFill>
                  <a:schemeClr val="tx1"/>
                </a:solidFill>
              </a:rPr>
              <a:t>(</a:t>
            </a:r>
            <a:r>
              <a:rPr lang="en-US" sz="1600" b="1" dirty="0" smtClean="0">
                <a:solidFill>
                  <a:schemeClr val="tx1"/>
                </a:solidFill>
              </a:rPr>
              <a:t>double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        </a:t>
            </a:r>
            <a:r>
              <a:rPr lang="en-US" sz="1600" dirty="0" err="1" smtClean="0">
                <a:solidFill>
                  <a:schemeClr val="tx1"/>
                </a:solidFill>
              </a:rPr>
              <a:t>newHeight</a:t>
            </a:r>
            <a:r>
              <a:rPr lang="en-US" sz="1600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height = </a:t>
            </a:r>
            <a:r>
              <a:rPr lang="en-US" sz="1600" dirty="0" err="1" smtClean="0">
                <a:solidFill>
                  <a:schemeClr val="tx1"/>
                </a:solidFill>
              </a:rPr>
              <a:t>newHeight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</a:t>
            </a:r>
            <a:r>
              <a:rPr lang="en-US" sz="1600" dirty="0" err="1" smtClean="0">
                <a:solidFill>
                  <a:schemeClr val="tx1"/>
                </a:solidFill>
              </a:rPr>
              <a:t>bmi</a:t>
            </a:r>
            <a:r>
              <a:rPr lang="en-US" sz="1600" dirty="0" smtClean="0">
                <a:solidFill>
                  <a:schemeClr val="tx1"/>
                </a:solidFill>
              </a:rPr>
              <a:t> = weight/(height*height);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</a:t>
            </a:r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double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getWeight</a:t>
            </a:r>
            <a:r>
              <a:rPr lang="en-US" sz="1600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</a:t>
            </a:r>
            <a:r>
              <a:rPr lang="en-US" sz="1600" b="1" dirty="0" smtClean="0">
                <a:solidFill>
                  <a:schemeClr val="tx1"/>
                </a:solidFill>
              </a:rPr>
              <a:t>return</a:t>
            </a:r>
            <a:r>
              <a:rPr lang="en-US" sz="1600" dirty="0" smtClean="0">
                <a:solidFill>
                  <a:schemeClr val="tx1"/>
                </a:solidFill>
              </a:rPr>
              <a:t> weight;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</a:t>
            </a:r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void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setWeight</a:t>
            </a:r>
            <a:r>
              <a:rPr lang="en-US" sz="1600" dirty="0" smtClean="0">
                <a:solidFill>
                  <a:schemeClr val="tx1"/>
                </a:solidFill>
              </a:rPr>
              <a:t>(</a:t>
            </a:r>
            <a:r>
              <a:rPr lang="en-US" sz="1600" b="1" dirty="0" smtClean="0">
                <a:solidFill>
                  <a:schemeClr val="tx1"/>
                </a:solidFill>
              </a:rPr>
              <a:t>double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        </a:t>
            </a:r>
            <a:r>
              <a:rPr lang="en-US" sz="1600" dirty="0" err="1" smtClean="0">
                <a:solidFill>
                  <a:schemeClr val="tx1"/>
                </a:solidFill>
              </a:rPr>
              <a:t>newWeight</a:t>
            </a:r>
            <a:r>
              <a:rPr lang="en-US" sz="1600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weight = </a:t>
            </a:r>
            <a:r>
              <a:rPr lang="en-US" sz="1600" dirty="0" err="1" smtClean="0">
                <a:solidFill>
                  <a:schemeClr val="tx1"/>
                </a:solidFill>
              </a:rPr>
              <a:t>newWeight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</a:t>
            </a:r>
            <a:r>
              <a:rPr lang="en-US" sz="1600" dirty="0" err="1" smtClean="0">
                <a:solidFill>
                  <a:schemeClr val="tx1"/>
                </a:solidFill>
              </a:rPr>
              <a:t>bmi</a:t>
            </a:r>
            <a:r>
              <a:rPr lang="en-US" sz="1600" dirty="0" smtClean="0">
                <a:solidFill>
                  <a:schemeClr val="tx1"/>
                </a:solidFill>
              </a:rPr>
              <a:t> = weight/(height*height);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    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double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getBMI</a:t>
            </a:r>
            <a:r>
              <a:rPr lang="en-US" sz="1600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        return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bmi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}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19600" y="990600"/>
            <a:ext cx="4038600" cy="5410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class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ABMISpreadsheet</a:t>
            </a:r>
            <a:r>
              <a:rPr lang="en-US" sz="1600" dirty="0" smtClean="0">
                <a:solidFill>
                  <a:schemeClr val="tx1"/>
                </a:solidFill>
              </a:rPr>
              <a:t> {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    double</a:t>
            </a:r>
            <a:r>
              <a:rPr lang="en-US" sz="1600" dirty="0" smtClean="0">
                <a:solidFill>
                  <a:schemeClr val="tx1"/>
                </a:solidFill>
              </a:rPr>
              <a:t> height;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    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double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getHeight</a:t>
            </a:r>
            <a:r>
              <a:rPr lang="en-US" sz="1600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        return</a:t>
            </a:r>
            <a:r>
              <a:rPr lang="en-US" sz="1600" dirty="0" smtClean="0">
                <a:solidFill>
                  <a:schemeClr val="tx1"/>
                </a:solidFill>
              </a:rPr>
              <a:t> height;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    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void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setHeight</a:t>
            </a:r>
            <a:r>
              <a:rPr lang="en-US" sz="1600" dirty="0" smtClean="0">
                <a:solidFill>
                  <a:schemeClr val="tx1"/>
                </a:solidFill>
              </a:rPr>
              <a:t>(</a:t>
            </a:r>
            <a:r>
              <a:rPr lang="en-US" sz="1600" b="1" dirty="0" smtClean="0">
                <a:solidFill>
                  <a:schemeClr val="tx1"/>
                </a:solidFill>
              </a:rPr>
              <a:t>double</a:t>
            </a:r>
            <a:r>
              <a:rPr lang="en-US" sz="1600" dirty="0" smtClean="0">
                <a:solidFill>
                  <a:schemeClr val="tx1"/>
                </a:solidFill>
              </a:rPr>
              <a:t>  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        </a:t>
            </a:r>
            <a:r>
              <a:rPr lang="en-US" sz="1600" dirty="0" err="1" smtClean="0">
                <a:solidFill>
                  <a:schemeClr val="tx1"/>
                </a:solidFill>
              </a:rPr>
              <a:t>newHeight</a:t>
            </a:r>
            <a:r>
              <a:rPr lang="en-US" sz="1600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height = </a:t>
            </a:r>
            <a:r>
              <a:rPr lang="en-US" sz="1600" dirty="0" err="1" smtClean="0">
                <a:solidFill>
                  <a:schemeClr val="tx1"/>
                </a:solidFill>
              </a:rPr>
              <a:t>newHeight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    double</a:t>
            </a:r>
            <a:r>
              <a:rPr lang="en-US" sz="1600" dirty="0" smtClean="0">
                <a:solidFill>
                  <a:schemeClr val="tx1"/>
                </a:solidFill>
              </a:rPr>
              <a:t> weight;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    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double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getWeight</a:t>
            </a:r>
            <a:r>
              <a:rPr lang="en-US" sz="1600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</a:t>
            </a:r>
            <a:r>
              <a:rPr lang="en-US" sz="1600" b="1" dirty="0" smtClean="0">
                <a:solidFill>
                  <a:schemeClr val="tx1"/>
                </a:solidFill>
              </a:rPr>
              <a:t>return</a:t>
            </a:r>
            <a:r>
              <a:rPr lang="en-US" sz="1600" dirty="0" smtClean="0">
                <a:solidFill>
                  <a:schemeClr val="tx1"/>
                </a:solidFill>
              </a:rPr>
              <a:t> weight;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    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void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setWeight</a:t>
            </a:r>
            <a:r>
              <a:rPr lang="en-US" sz="1600" dirty="0" smtClean="0">
                <a:solidFill>
                  <a:schemeClr val="tx1"/>
                </a:solidFill>
              </a:rPr>
              <a:t>(</a:t>
            </a:r>
            <a:r>
              <a:rPr lang="en-US" sz="1600" b="1" dirty="0" smtClean="0">
                <a:solidFill>
                  <a:schemeClr val="tx1"/>
                </a:solidFill>
              </a:rPr>
              <a:t>double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        </a:t>
            </a:r>
            <a:r>
              <a:rPr lang="en-US" sz="1600" dirty="0" err="1" smtClean="0">
                <a:solidFill>
                  <a:schemeClr val="tx1"/>
                </a:solidFill>
              </a:rPr>
              <a:t>newWeight</a:t>
            </a:r>
            <a:r>
              <a:rPr lang="en-US" sz="1600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weight = </a:t>
            </a:r>
            <a:r>
              <a:rPr lang="en-US" sz="1600" dirty="0" err="1" smtClean="0">
                <a:solidFill>
                  <a:schemeClr val="tx1"/>
                </a:solidFill>
              </a:rPr>
              <a:t>newWeight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    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double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getBMI</a:t>
            </a:r>
            <a:r>
              <a:rPr lang="en-US" sz="1600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        return</a:t>
            </a:r>
            <a:r>
              <a:rPr lang="en-US" sz="1600" dirty="0" smtClean="0">
                <a:solidFill>
                  <a:schemeClr val="tx1"/>
                </a:solidFill>
              </a:rPr>
              <a:t> weight/(height*height);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}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 Ways of Doing the BMI Spreadsheet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2133600"/>
          </a:xfrm>
        </p:spPr>
        <p:txBody>
          <a:bodyPr/>
          <a:lstStyle/>
          <a:p>
            <a:r>
              <a:rPr lang="en-US" dirty="0" err="1" smtClean="0"/>
              <a:t>ABMISpreadsheet</a:t>
            </a:r>
            <a:r>
              <a:rPr lang="en-US" dirty="0" smtClean="0"/>
              <a:t> is one way to implement the spreadsheet user-interface</a:t>
            </a:r>
          </a:p>
          <a:p>
            <a:r>
              <a:rPr lang="en-US" dirty="0" smtClean="0"/>
              <a:t>Let us create </a:t>
            </a:r>
            <a:r>
              <a:rPr lang="en-US" dirty="0" err="1" smtClean="0"/>
              <a:t>AnotherBMISpreadsheet</a:t>
            </a:r>
            <a:r>
              <a:rPr lang="en-US" dirty="0" smtClean="0"/>
              <a:t> to illustrate another way</a:t>
            </a:r>
          </a:p>
          <a:p>
            <a:r>
              <a:rPr lang="en-US" dirty="0" smtClean="0"/>
              <a:t>Difference is in number of variables used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ABMISpreadsheet</a:t>
            </a:r>
            <a:r>
              <a:rPr lang="en-US" dirty="0" smtClean="0"/>
              <a:t> vs. </a:t>
            </a:r>
            <a:r>
              <a:rPr lang="en-US" dirty="0" err="1" smtClean="0"/>
              <a:t>AnotherBMISpreadsheet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ABMISpreadsheet</a:t>
            </a:r>
            <a:r>
              <a:rPr lang="en-US" dirty="0" smtClean="0"/>
              <a:t> uses less space (variables)</a:t>
            </a:r>
          </a:p>
          <a:p>
            <a:r>
              <a:rPr lang="en-US" dirty="0" smtClean="0"/>
              <a:t>Getter methods of </a:t>
            </a:r>
            <a:r>
              <a:rPr lang="en-US" dirty="0" err="1" smtClean="0"/>
              <a:t>AnotherBMISpreadhseet</a:t>
            </a:r>
            <a:r>
              <a:rPr lang="en-US" dirty="0" smtClean="0"/>
              <a:t> are faster</a:t>
            </a:r>
          </a:p>
          <a:p>
            <a:r>
              <a:rPr lang="en-US" dirty="0" smtClean="0"/>
              <a:t>Setter methods of </a:t>
            </a:r>
            <a:r>
              <a:rPr lang="en-US" dirty="0" err="1" smtClean="0"/>
              <a:t>ABMISpreadsheet</a:t>
            </a:r>
            <a:r>
              <a:rPr lang="en-US" dirty="0" smtClean="0"/>
              <a:t> are faster</a:t>
            </a:r>
          </a:p>
          <a:p>
            <a:r>
              <a:rPr lang="en-US" dirty="0" smtClean="0"/>
              <a:t>Usually getter methods are called more often that setter methods</a:t>
            </a:r>
          </a:p>
          <a:p>
            <a:pPr lvl="1"/>
            <a:r>
              <a:rPr lang="en-US" dirty="0" smtClean="0"/>
              <a:t>e.g. when </a:t>
            </a:r>
            <a:r>
              <a:rPr lang="en-US" dirty="0" err="1" smtClean="0"/>
              <a:t>ObjectEditor</a:t>
            </a:r>
            <a:r>
              <a:rPr lang="en-US" dirty="0" smtClean="0"/>
              <a:t> refresh command is executed</a:t>
            </a:r>
          </a:p>
          <a:p>
            <a:r>
              <a:rPr lang="en-US" dirty="0" smtClean="0"/>
              <a:t>Typically </a:t>
            </a:r>
            <a:r>
              <a:rPr lang="en-US" dirty="0" err="1" smtClean="0"/>
              <a:t>AnotherBMISpreadsheet</a:t>
            </a:r>
            <a:r>
              <a:rPr lang="en-US" dirty="0" smtClean="0"/>
              <a:t> will be faster, overall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Time-Space Tradeoff</a:t>
            </a:r>
            <a:endParaRPr lang="en-US" dirty="0"/>
          </a:p>
        </p:txBody>
      </p:sp>
      <p:sp>
        <p:nvSpPr>
          <p:cNvPr id="24" name="Rectangle 8"/>
          <p:cNvSpPr>
            <a:spLocks noChangeArrowheads="1"/>
          </p:cNvSpPr>
          <p:nvPr/>
        </p:nvSpPr>
        <p:spPr bwMode="auto">
          <a:xfrm>
            <a:off x="4572000" y="1878506"/>
            <a:ext cx="252413" cy="3535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Rectangle 9"/>
          <p:cNvSpPr>
            <a:spLocks noChangeArrowheads="1"/>
          </p:cNvSpPr>
          <p:nvPr/>
        </p:nvSpPr>
        <p:spPr bwMode="auto">
          <a:xfrm rot="19970049">
            <a:off x="2438400" y="1878506"/>
            <a:ext cx="4306888" cy="3460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AutoShape 10"/>
          <p:cNvSpPr>
            <a:spLocks noChangeArrowheads="1"/>
          </p:cNvSpPr>
          <p:nvPr/>
        </p:nvSpPr>
        <p:spPr bwMode="auto">
          <a:xfrm>
            <a:off x="5638800" y="1268906"/>
            <a:ext cx="1773238" cy="180181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AutoShape 11"/>
          <p:cNvSpPr>
            <a:spLocks noChangeArrowheads="1"/>
          </p:cNvSpPr>
          <p:nvPr/>
        </p:nvSpPr>
        <p:spPr bwMode="auto">
          <a:xfrm>
            <a:off x="1905000" y="3173906"/>
            <a:ext cx="1773238" cy="180181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8" name="Object 12"/>
          <p:cNvGraphicFramePr>
            <a:graphicFrameLocks noChangeAspect="1"/>
          </p:cNvGraphicFramePr>
          <p:nvPr/>
        </p:nvGraphicFramePr>
        <p:xfrm>
          <a:off x="2286000" y="3935906"/>
          <a:ext cx="855663" cy="1062038"/>
        </p:xfrm>
        <a:graphic>
          <a:graphicData uri="http://schemas.openxmlformats.org/presentationml/2006/ole">
            <p:oleObj spid="_x0000_s6148" name="Clip" r:id="rId3" imgW="693720" imgH="786960" progId="">
              <p:embed/>
            </p:oleObj>
          </a:graphicData>
        </a:graphic>
      </p:graphicFrame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3581400" y="5383706"/>
            <a:ext cx="2154238" cy="2063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Rectangle 14"/>
          <p:cNvSpPr>
            <a:spLocks noChangeArrowheads="1"/>
          </p:cNvSpPr>
          <p:nvPr/>
        </p:nvSpPr>
        <p:spPr bwMode="auto">
          <a:xfrm>
            <a:off x="3200400" y="5536106"/>
            <a:ext cx="2913063" cy="207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1" name="Object 16"/>
          <p:cNvGraphicFramePr>
            <a:graphicFrameLocks noChangeAspect="1"/>
          </p:cNvGraphicFramePr>
          <p:nvPr/>
        </p:nvGraphicFramePr>
        <p:xfrm>
          <a:off x="6324600" y="2411906"/>
          <a:ext cx="487363" cy="604838"/>
        </p:xfrm>
        <a:graphic>
          <a:graphicData uri="http://schemas.openxmlformats.org/presentationml/2006/ole">
            <p:oleObj spid="_x0000_s6149" name="Clip" r:id="rId4" imgW="693720" imgH="786960" progId="">
              <p:embed/>
            </p:oleObj>
          </a:graphicData>
        </a:graphic>
      </p:graphicFrame>
      <p:grpSp>
        <p:nvGrpSpPr>
          <p:cNvPr id="32" name="Group 22"/>
          <p:cNvGrpSpPr>
            <a:grpSpLocks/>
          </p:cNvGrpSpPr>
          <p:nvPr/>
        </p:nvGrpSpPr>
        <p:grpSpPr bwMode="auto">
          <a:xfrm>
            <a:off x="7010400" y="4343400"/>
            <a:ext cx="1666875" cy="1905000"/>
            <a:chOff x="0" y="3120"/>
            <a:chExt cx="1050" cy="1200"/>
          </a:xfrm>
        </p:grpSpPr>
        <p:grpSp>
          <p:nvGrpSpPr>
            <p:cNvPr id="33" name="Group 2"/>
            <p:cNvGrpSpPr>
              <a:grpSpLocks/>
            </p:cNvGrpSpPr>
            <p:nvPr/>
          </p:nvGrpSpPr>
          <p:grpSpPr bwMode="auto">
            <a:xfrm>
              <a:off x="0" y="3120"/>
              <a:ext cx="864" cy="946"/>
              <a:chOff x="-48" y="2448"/>
              <a:chExt cx="1436" cy="1474"/>
            </a:xfrm>
          </p:grpSpPr>
          <p:pic>
            <p:nvPicPr>
              <p:cNvPr id="35" name="Picture 3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-48" y="2448"/>
                <a:ext cx="1436" cy="14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36" name="Freeform 4"/>
              <p:cNvSpPr>
                <a:spLocks/>
              </p:cNvSpPr>
              <p:nvPr/>
            </p:nvSpPr>
            <p:spPr bwMode="auto">
              <a:xfrm flipH="1">
                <a:off x="432" y="2880"/>
                <a:ext cx="96" cy="4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48"/>
                  </a:cxn>
                  <a:cxn ang="0">
                    <a:pos x="144" y="0"/>
                  </a:cxn>
                </a:cxnLst>
                <a:rect l="0" t="0" r="r" b="b"/>
                <a:pathLst>
                  <a:path w="144" h="48">
                    <a:moveTo>
                      <a:pt x="0" y="0"/>
                    </a:moveTo>
                    <a:cubicBezTo>
                      <a:pt x="12" y="24"/>
                      <a:pt x="24" y="48"/>
                      <a:pt x="48" y="48"/>
                    </a:cubicBezTo>
                    <a:cubicBezTo>
                      <a:pt x="72" y="48"/>
                      <a:pt x="128" y="8"/>
                      <a:pt x="144" y="0"/>
                    </a:cubicBezTo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4" name="Text Box 17"/>
            <p:cNvSpPr txBox="1">
              <a:spLocks noChangeArrowheads="1"/>
            </p:cNvSpPr>
            <p:nvPr/>
          </p:nvSpPr>
          <p:spPr bwMode="auto">
            <a:xfrm>
              <a:off x="34" y="4032"/>
              <a:ext cx="10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Time Miser</a:t>
              </a:r>
            </a:p>
          </p:txBody>
        </p:sp>
      </p:grpSp>
      <p:grpSp>
        <p:nvGrpSpPr>
          <p:cNvPr id="37" name="Group 23"/>
          <p:cNvGrpSpPr>
            <a:grpSpLocks/>
          </p:cNvGrpSpPr>
          <p:nvPr/>
        </p:nvGrpSpPr>
        <p:grpSpPr bwMode="auto">
          <a:xfrm>
            <a:off x="228600" y="4419600"/>
            <a:ext cx="1698625" cy="1828800"/>
            <a:chOff x="4466" y="3168"/>
            <a:chExt cx="1070" cy="1152"/>
          </a:xfrm>
        </p:grpSpPr>
        <p:grpSp>
          <p:nvGrpSpPr>
            <p:cNvPr id="38" name="Group 5"/>
            <p:cNvGrpSpPr>
              <a:grpSpLocks/>
            </p:cNvGrpSpPr>
            <p:nvPr/>
          </p:nvGrpSpPr>
          <p:grpSpPr bwMode="auto">
            <a:xfrm>
              <a:off x="4800" y="3168"/>
              <a:ext cx="528" cy="864"/>
              <a:chOff x="4368" y="1440"/>
              <a:chExt cx="682" cy="1528"/>
            </a:xfrm>
          </p:grpSpPr>
          <p:pic>
            <p:nvPicPr>
              <p:cNvPr id="40" name="Picture 6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4368" y="1440"/>
                <a:ext cx="682" cy="15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41" name="Freeform 7"/>
              <p:cNvSpPr>
                <a:spLocks/>
              </p:cNvSpPr>
              <p:nvPr/>
            </p:nvSpPr>
            <p:spPr bwMode="auto">
              <a:xfrm rot="-17420171">
                <a:off x="4744" y="1598"/>
                <a:ext cx="98" cy="65"/>
              </a:xfrm>
              <a:custGeom>
                <a:avLst/>
                <a:gdLst/>
                <a:ahLst/>
                <a:cxnLst>
                  <a:cxn ang="0">
                    <a:pos x="0" y="152"/>
                  </a:cxn>
                  <a:cxn ang="0">
                    <a:pos x="96" y="8"/>
                  </a:cxn>
                  <a:cxn ang="0">
                    <a:pos x="144" y="104"/>
                  </a:cxn>
                  <a:cxn ang="0">
                    <a:pos x="144" y="56"/>
                  </a:cxn>
                </a:cxnLst>
                <a:rect l="0" t="0" r="r" b="b"/>
                <a:pathLst>
                  <a:path w="152" h="152">
                    <a:moveTo>
                      <a:pt x="0" y="152"/>
                    </a:moveTo>
                    <a:cubicBezTo>
                      <a:pt x="36" y="84"/>
                      <a:pt x="72" y="16"/>
                      <a:pt x="96" y="8"/>
                    </a:cubicBezTo>
                    <a:cubicBezTo>
                      <a:pt x="120" y="0"/>
                      <a:pt x="136" y="96"/>
                      <a:pt x="144" y="104"/>
                    </a:cubicBezTo>
                    <a:cubicBezTo>
                      <a:pt x="152" y="112"/>
                      <a:pt x="148" y="84"/>
                      <a:pt x="144" y="56"/>
                    </a:cubicBezTo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" name="Text Box 19"/>
            <p:cNvSpPr txBox="1">
              <a:spLocks noChangeArrowheads="1"/>
            </p:cNvSpPr>
            <p:nvPr/>
          </p:nvSpPr>
          <p:spPr bwMode="auto">
            <a:xfrm>
              <a:off x="4466" y="4032"/>
              <a:ext cx="10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Space Miser</a:t>
              </a:r>
            </a:p>
          </p:txBody>
        </p:sp>
      </p:grpSp>
      <p:sp>
        <p:nvSpPr>
          <p:cNvPr id="42" name="Text Box 20"/>
          <p:cNvSpPr txBox="1">
            <a:spLocks noChangeArrowheads="1"/>
          </p:cNvSpPr>
          <p:nvPr/>
        </p:nvSpPr>
        <p:spPr bwMode="auto">
          <a:xfrm>
            <a:off x="2286000" y="4393106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Space</a:t>
            </a:r>
          </a:p>
        </p:txBody>
      </p:sp>
      <p:sp>
        <p:nvSpPr>
          <p:cNvPr id="43" name="Text Box 21"/>
          <p:cNvSpPr txBox="1">
            <a:spLocks noChangeArrowheads="1"/>
          </p:cNvSpPr>
          <p:nvPr/>
        </p:nvSpPr>
        <p:spPr bwMode="auto">
          <a:xfrm>
            <a:off x="6172200" y="2564306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Time-Space Tradeoff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572000" y="2057400"/>
            <a:ext cx="252413" cy="3535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 rot="1502145">
            <a:off x="2438400" y="2057400"/>
            <a:ext cx="4306888" cy="3460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5562600" y="3276600"/>
            <a:ext cx="1773238" cy="180181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1676400" y="1524000"/>
            <a:ext cx="1773238" cy="180181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" name="Object 1024"/>
          <p:cNvGraphicFramePr>
            <a:graphicFrameLocks noChangeAspect="1"/>
          </p:cNvGraphicFramePr>
          <p:nvPr/>
        </p:nvGraphicFramePr>
        <p:xfrm>
          <a:off x="6019800" y="3962400"/>
          <a:ext cx="855663" cy="1062038"/>
        </p:xfrm>
        <a:graphic>
          <a:graphicData uri="http://schemas.openxmlformats.org/presentationml/2006/ole">
            <p:oleObj spid="_x0000_s7170" name="Clip" r:id="rId3" imgW="693720" imgH="786960" progId="">
              <p:embed/>
            </p:oleObj>
          </a:graphicData>
        </a:graphic>
      </p:graphicFrame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3581400" y="5562600"/>
            <a:ext cx="2154238" cy="2063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200400" y="5715000"/>
            <a:ext cx="2913063" cy="207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1" name="Object 1025"/>
          <p:cNvGraphicFramePr>
            <a:graphicFrameLocks noChangeAspect="1"/>
          </p:cNvGraphicFramePr>
          <p:nvPr/>
        </p:nvGraphicFramePr>
        <p:xfrm>
          <a:off x="2286000" y="2667000"/>
          <a:ext cx="487363" cy="604838"/>
        </p:xfrm>
        <a:graphic>
          <a:graphicData uri="http://schemas.openxmlformats.org/presentationml/2006/ole">
            <p:oleObj spid="_x0000_s7171" name="Clip" r:id="rId4" imgW="693720" imgH="786960" progId="">
              <p:embed/>
            </p:oleObj>
          </a:graphicData>
        </a:graphic>
      </p:graphicFrame>
      <p:sp>
        <p:nvSpPr>
          <p:cNvPr id="14" name="Text Box 21"/>
          <p:cNvSpPr txBox="1">
            <a:spLocks noChangeArrowheads="1"/>
          </p:cNvSpPr>
          <p:nvPr/>
        </p:nvSpPr>
        <p:spPr bwMode="auto">
          <a:xfrm>
            <a:off x="2057400" y="28194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Space</a:t>
            </a:r>
          </a:p>
        </p:txBody>
      </p:sp>
      <p:sp>
        <p:nvSpPr>
          <p:cNvPr id="15" name="Text Box 22"/>
          <p:cNvSpPr txBox="1">
            <a:spLocks noChangeArrowheads="1"/>
          </p:cNvSpPr>
          <p:nvPr/>
        </p:nvSpPr>
        <p:spPr bwMode="auto">
          <a:xfrm>
            <a:off x="6096000" y="44958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Time</a:t>
            </a:r>
          </a:p>
        </p:txBody>
      </p:sp>
      <p:grpSp>
        <p:nvGrpSpPr>
          <p:cNvPr id="16" name="Group 26"/>
          <p:cNvGrpSpPr>
            <a:grpSpLocks/>
          </p:cNvGrpSpPr>
          <p:nvPr/>
        </p:nvGrpSpPr>
        <p:grpSpPr bwMode="auto">
          <a:xfrm>
            <a:off x="358775" y="4191000"/>
            <a:ext cx="1371600" cy="1501775"/>
            <a:chOff x="-48" y="2448"/>
            <a:chExt cx="1436" cy="1474"/>
          </a:xfrm>
        </p:grpSpPr>
        <p:pic>
          <p:nvPicPr>
            <p:cNvPr id="17" name="Picture 2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-48" y="2448"/>
              <a:ext cx="1436" cy="14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8" name="Freeform 28"/>
            <p:cNvSpPr>
              <a:spLocks/>
            </p:cNvSpPr>
            <p:nvPr/>
          </p:nvSpPr>
          <p:spPr bwMode="auto">
            <a:xfrm flipH="1">
              <a:off x="432" y="2880"/>
              <a:ext cx="96" cy="4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48"/>
                </a:cxn>
                <a:cxn ang="0">
                  <a:pos x="144" y="0"/>
                </a:cxn>
              </a:cxnLst>
              <a:rect l="0" t="0" r="r" b="b"/>
              <a:pathLst>
                <a:path w="144" h="48">
                  <a:moveTo>
                    <a:pt x="0" y="0"/>
                  </a:moveTo>
                  <a:cubicBezTo>
                    <a:pt x="12" y="24"/>
                    <a:pt x="24" y="48"/>
                    <a:pt x="48" y="48"/>
                  </a:cubicBezTo>
                  <a:cubicBezTo>
                    <a:pt x="72" y="48"/>
                    <a:pt x="128" y="8"/>
                    <a:pt x="144" y="0"/>
                  </a:cubicBezTo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" name="Text Box 29"/>
          <p:cNvSpPr txBox="1">
            <a:spLocks noChangeArrowheads="1"/>
          </p:cNvSpPr>
          <p:nvPr/>
        </p:nvSpPr>
        <p:spPr bwMode="auto">
          <a:xfrm>
            <a:off x="7162800" y="5638800"/>
            <a:ext cx="1612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Time Miser</a:t>
            </a:r>
          </a:p>
        </p:txBody>
      </p:sp>
      <p:grpSp>
        <p:nvGrpSpPr>
          <p:cNvPr id="20" name="Group 31"/>
          <p:cNvGrpSpPr>
            <a:grpSpLocks/>
          </p:cNvGrpSpPr>
          <p:nvPr/>
        </p:nvGrpSpPr>
        <p:grpSpPr bwMode="auto">
          <a:xfrm>
            <a:off x="7556500" y="4343400"/>
            <a:ext cx="838200" cy="1371600"/>
            <a:chOff x="4368" y="1440"/>
            <a:chExt cx="682" cy="1528"/>
          </a:xfrm>
        </p:grpSpPr>
        <p:pic>
          <p:nvPicPr>
            <p:cNvPr id="21" name="Picture 3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368" y="1440"/>
              <a:ext cx="682" cy="1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2" name="Freeform 33"/>
            <p:cNvSpPr>
              <a:spLocks/>
            </p:cNvSpPr>
            <p:nvPr/>
          </p:nvSpPr>
          <p:spPr bwMode="auto">
            <a:xfrm rot="-17420171">
              <a:off x="4744" y="1598"/>
              <a:ext cx="98" cy="65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96" y="8"/>
                </a:cxn>
                <a:cxn ang="0">
                  <a:pos x="144" y="104"/>
                </a:cxn>
                <a:cxn ang="0">
                  <a:pos x="144" y="56"/>
                </a:cxn>
              </a:cxnLst>
              <a:rect l="0" t="0" r="r" b="b"/>
              <a:pathLst>
                <a:path w="152" h="152">
                  <a:moveTo>
                    <a:pt x="0" y="152"/>
                  </a:moveTo>
                  <a:cubicBezTo>
                    <a:pt x="36" y="84"/>
                    <a:pt x="72" y="16"/>
                    <a:pt x="96" y="8"/>
                  </a:cubicBezTo>
                  <a:cubicBezTo>
                    <a:pt x="120" y="0"/>
                    <a:pt x="136" y="96"/>
                    <a:pt x="144" y="104"/>
                  </a:cubicBezTo>
                  <a:cubicBezTo>
                    <a:pt x="152" y="112"/>
                    <a:pt x="148" y="84"/>
                    <a:pt x="144" y="56"/>
                  </a:cubicBezTo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" name="Text Box 34"/>
          <p:cNvSpPr txBox="1">
            <a:spLocks noChangeArrowheads="1"/>
          </p:cNvSpPr>
          <p:nvPr/>
        </p:nvSpPr>
        <p:spPr bwMode="auto">
          <a:xfrm>
            <a:off x="130175" y="5715000"/>
            <a:ext cx="1698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Space Miser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Relating Interface and Class Names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1219200"/>
            <a:ext cx="2590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Class Name: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1752600"/>
            <a:ext cx="7467600" cy="1295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n-US" dirty="0" smtClean="0">
                <a:solidFill>
                  <a:schemeClr val="tx1"/>
                </a:solidFill>
              </a:rPr>
              <a:t>&lt;Qualifier&gt;&lt;Interface&gt;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	- </a:t>
            </a:r>
            <a:r>
              <a:rPr lang="en-US" dirty="0" err="1" smtClean="0">
                <a:solidFill>
                  <a:schemeClr val="tx1"/>
                </a:solidFill>
              </a:rPr>
              <a:t>ABMISpreadsheet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	- </a:t>
            </a:r>
            <a:r>
              <a:rPr lang="en-US" dirty="0" err="1" smtClean="0">
                <a:solidFill>
                  <a:schemeClr val="tx1"/>
                </a:solidFill>
              </a:rPr>
              <a:t>ASpaceEfficientBMISpreadsheet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	- </a:t>
            </a:r>
            <a:r>
              <a:rPr lang="en-US" dirty="0" err="1" smtClean="0">
                <a:solidFill>
                  <a:schemeClr val="tx1"/>
                </a:solidFill>
              </a:rPr>
              <a:t>SpaceEfficientBMISpreadsheet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0" y="3048000"/>
            <a:ext cx="7467600" cy="990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n-US" dirty="0" smtClean="0">
                <a:solidFill>
                  <a:schemeClr val="tx1"/>
                </a:solidFill>
              </a:rPr>
              <a:t>&lt;Interface&gt;&lt;Qualifier&gt; </a:t>
            </a:r>
            <a:r>
              <a:rPr lang="en-US" dirty="0" err="1" smtClean="0">
                <a:solidFill>
                  <a:schemeClr val="tx1"/>
                </a:solidFill>
              </a:rPr>
              <a:t>Impl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	- </a:t>
            </a:r>
            <a:r>
              <a:rPr lang="en-US" dirty="0" err="1" smtClean="0">
                <a:solidFill>
                  <a:schemeClr val="tx1"/>
                </a:solidFill>
              </a:rPr>
              <a:t>BMISpreadsheetImpl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	- </a:t>
            </a:r>
            <a:r>
              <a:rPr lang="en-US" dirty="0" err="1" smtClean="0">
                <a:solidFill>
                  <a:schemeClr val="tx1"/>
                </a:solidFill>
              </a:rPr>
              <a:t>BMISpreadsheetSpaceEfficientImpl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0" y="4343400"/>
            <a:ext cx="2590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Interface Name: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5800" y="4876800"/>
            <a:ext cx="7467600" cy="1295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n-US" dirty="0" smtClean="0">
                <a:solidFill>
                  <a:schemeClr val="tx1"/>
                </a:solidFill>
              </a:rPr>
              <a:t>&lt;</a:t>
            </a:r>
            <a:r>
              <a:rPr lang="en-US" dirty="0" err="1" smtClean="0">
                <a:solidFill>
                  <a:schemeClr val="tx1"/>
                </a:solidFill>
              </a:rPr>
              <a:t>ClassName</a:t>
            </a:r>
            <a:r>
              <a:rPr lang="en-US" dirty="0" smtClean="0">
                <a:solidFill>
                  <a:schemeClr val="tx1"/>
                </a:solidFill>
              </a:rPr>
              <a:t>&gt;Interface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	- </a:t>
            </a:r>
            <a:r>
              <a:rPr lang="en-US" dirty="0" err="1" smtClean="0">
                <a:solidFill>
                  <a:schemeClr val="tx1"/>
                </a:solidFill>
              </a:rPr>
              <a:t>ABMISpreadsheetInterface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&quot;No&quot; Symbol 8"/>
          <p:cNvSpPr/>
          <p:nvPr/>
        </p:nvSpPr>
        <p:spPr>
          <a:xfrm>
            <a:off x="2819400" y="5105400"/>
            <a:ext cx="914400" cy="838200"/>
          </a:xfrm>
          <a:prstGeom prst="noSmoking">
            <a:avLst>
              <a:gd name="adj" fmla="val 152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Programming Style: The Art of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Science of programming </a:t>
            </a:r>
          </a:p>
          <a:p>
            <a:pPr lvl="1"/>
            <a:r>
              <a:rPr lang="en-US" dirty="0" smtClean="0"/>
              <a:t>Does the program work correctly?</a:t>
            </a:r>
          </a:p>
          <a:p>
            <a:r>
              <a:rPr lang="en-US" dirty="0" smtClean="0"/>
              <a:t>Art programming</a:t>
            </a:r>
          </a:p>
          <a:p>
            <a:pPr lvl="1"/>
            <a:r>
              <a:rPr lang="en-US" dirty="0" smtClean="0"/>
              <a:t>Does the program follow “good” style rules?</a:t>
            </a:r>
          </a:p>
          <a:p>
            <a:r>
              <a:rPr lang="en-US" dirty="0" smtClean="0"/>
              <a:t>Good style rules make it easier to </a:t>
            </a:r>
          </a:p>
          <a:p>
            <a:pPr lvl="1"/>
            <a:r>
              <a:rPr lang="en-US" dirty="0" smtClean="0"/>
              <a:t>Get the program working correctly</a:t>
            </a:r>
          </a:p>
          <a:p>
            <a:pPr lvl="1"/>
            <a:r>
              <a:rPr lang="en-US" dirty="0" smtClean="0"/>
              <a:t>Change the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1905000"/>
          </a:xfrm>
        </p:spPr>
        <p:txBody>
          <a:bodyPr/>
          <a:lstStyle/>
          <a:p>
            <a:r>
              <a:rPr lang="en-US" dirty="0" smtClean="0"/>
              <a:t>To the point</a:t>
            </a:r>
          </a:p>
          <a:p>
            <a:r>
              <a:rPr lang="en-US" dirty="0" smtClean="0"/>
              <a:t>Avoid repetition</a:t>
            </a:r>
          </a:p>
          <a:p>
            <a:r>
              <a:rPr lang="en-US" dirty="0" smtClean="0"/>
              <a:t>Good flow</a:t>
            </a:r>
          </a:p>
          <a:p>
            <a:r>
              <a:rPr lang="en-US" dirty="0" smtClean="0"/>
              <a:t>Illustrate ideas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3352800"/>
            <a:ext cx="7924800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There is more than one way to write a document that conveys some facts: e.g. the influence of BMI on health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Programming Style: The Art of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3962400" cy="4191000"/>
          </a:xfrm>
        </p:spPr>
        <p:txBody>
          <a:bodyPr/>
          <a:lstStyle/>
          <a:p>
            <a:r>
              <a:rPr lang="en-US" dirty="0" smtClean="0"/>
              <a:t>Define interfaces</a:t>
            </a:r>
          </a:p>
          <a:p>
            <a:r>
              <a:rPr lang="en-US" dirty="0" smtClean="0"/>
              <a:t>Make programs efficient</a:t>
            </a:r>
          </a:p>
          <a:p>
            <a:pPr lvl="1"/>
            <a:r>
              <a:rPr lang="en-US" dirty="0" smtClean="0"/>
              <a:t>Space vs. time</a:t>
            </a:r>
          </a:p>
          <a:p>
            <a:r>
              <a:rPr lang="en-US" dirty="0" smtClean="0"/>
              <a:t>Comment program</a:t>
            </a:r>
          </a:p>
          <a:p>
            <a:r>
              <a:rPr lang="en-US" dirty="0" smtClean="0"/>
              <a:t>Use appropriate identifier names</a:t>
            </a:r>
          </a:p>
          <a:p>
            <a:r>
              <a:rPr lang="en-US" dirty="0" smtClean="0"/>
              <a:t>Use named constants</a:t>
            </a:r>
          </a:p>
          <a:p>
            <a:pPr lvl="1"/>
            <a:r>
              <a:rPr lang="en-US" dirty="0" smtClean="0"/>
              <a:t>Variables vs. names</a:t>
            </a:r>
          </a:p>
          <a:p>
            <a:pPr lvl="1"/>
            <a:r>
              <a:rPr lang="en-US" dirty="0" smtClean="0"/>
              <a:t>Constants vs. magic numbers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343400" y="1295400"/>
            <a:ext cx="3962400" cy="4191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en-US" sz="2400" dirty="0" smtClean="0"/>
              <a:t>Avoid code repetition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Give least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privilege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 public instance variables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en-US" sz="2400" dirty="0" smtClean="0"/>
              <a:t>Implementation independent constants in interfaces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Initialize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variables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en-US" sz="2400" baseline="0" dirty="0" smtClean="0"/>
              <a:t>Independent</a:t>
            </a:r>
            <a:r>
              <a:rPr lang="en-US" sz="2400" dirty="0" smtClean="0"/>
              <a:t> code in separate method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5562600"/>
            <a:ext cx="7924800" cy="1219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There is more than one way to write a program that correctly meets its specification: e.g. implement the BMI user-interface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Programming Style: The Art of Programming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14600" y="1745159"/>
            <a:ext cx="4038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 Interfaces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514600" y="2278559"/>
            <a:ext cx="4038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Efficiency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514600" y="2819400"/>
            <a:ext cx="4038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Comment Program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514600" y="3352800"/>
            <a:ext cx="4038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Avoid Code Repetition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514600" y="3886200"/>
            <a:ext cx="4038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Giving Least Privilege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705600" y="1654077"/>
            <a:ext cx="45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ym typeface="Wingdings"/>
              </a:rPr>
              <a:t></a:t>
            </a:r>
            <a:endParaRPr lang="en-US" sz="4400" dirty="0"/>
          </a:p>
        </p:txBody>
      </p:sp>
      <p:sp>
        <p:nvSpPr>
          <p:cNvPr id="13" name="TextBox 12"/>
          <p:cNvSpPr txBox="1"/>
          <p:nvPr/>
        </p:nvSpPr>
        <p:spPr>
          <a:xfrm>
            <a:off x="6705600" y="2187477"/>
            <a:ext cx="45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ym typeface="Wingdings"/>
              </a:rPr>
              <a:t></a:t>
            </a:r>
            <a:endParaRPr lang="en-US" sz="4400" dirty="0"/>
          </a:p>
        </p:txBody>
      </p:sp>
      <p:sp>
        <p:nvSpPr>
          <p:cNvPr id="16" name="Rectangle 15"/>
          <p:cNvSpPr/>
          <p:nvPr/>
        </p:nvSpPr>
        <p:spPr>
          <a:xfrm>
            <a:off x="2514600" y="4427041"/>
            <a:ext cx="4038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 Named Constants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2" grpId="0"/>
      <p:bldP spid="1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676400"/>
            <a:ext cx="83058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7030A0"/>
                </a:solidFill>
              </a:rPr>
              <a:t>double</a:t>
            </a:r>
            <a:r>
              <a:rPr lang="en-US" sz="1600" dirty="0" smtClean="0">
                <a:solidFill>
                  <a:srgbClr val="0000FF"/>
                </a:solidFill>
              </a:rPr>
              <a:t> </a:t>
            </a:r>
            <a:r>
              <a:rPr lang="en-US" sz="1600" dirty="0" err="1" smtClean="0">
                <a:solidFill>
                  <a:srgbClr val="0000FF"/>
                </a:solidFill>
              </a:rPr>
              <a:t>bmi</a:t>
            </a:r>
            <a:r>
              <a:rPr lang="en-US" sz="1600" dirty="0" smtClean="0">
                <a:solidFill>
                  <a:schemeClr val="tx1"/>
                </a:solidFill>
              </a:rPr>
              <a:t>; </a:t>
            </a:r>
            <a:r>
              <a:rPr lang="en-US" sz="1600" dirty="0" smtClean="0">
                <a:solidFill>
                  <a:srgbClr val="00B050"/>
                </a:solidFill>
              </a:rPr>
              <a:t>//computed by </a:t>
            </a:r>
            <a:r>
              <a:rPr lang="en-US" sz="1600" dirty="0" err="1" smtClean="0">
                <a:solidFill>
                  <a:srgbClr val="00B050"/>
                </a:solidFill>
              </a:rPr>
              <a:t>setWeight</a:t>
            </a:r>
            <a:r>
              <a:rPr lang="en-US" sz="1600" dirty="0" smtClean="0">
                <a:solidFill>
                  <a:srgbClr val="00B050"/>
                </a:solidFill>
              </a:rPr>
              <a:t> and </a:t>
            </a:r>
            <a:r>
              <a:rPr lang="en-US" sz="1600" dirty="0" err="1" smtClean="0">
                <a:solidFill>
                  <a:srgbClr val="00B050"/>
                </a:solidFill>
              </a:rPr>
              <a:t>setHeight</a:t>
            </a:r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95600" y="1143000"/>
            <a:ext cx="3048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Single line comments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4800" y="3276600"/>
            <a:ext cx="8305800" cy="152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2"/>
            <a:r>
              <a:rPr lang="en-US" dirty="0" smtClean="0">
                <a:solidFill>
                  <a:srgbClr val="00B050"/>
                </a:solidFill>
              </a:rPr>
              <a:t>	/* This version recalculates the </a:t>
            </a:r>
            <a:r>
              <a:rPr lang="en-US" dirty="0" err="1" smtClean="0">
                <a:solidFill>
                  <a:srgbClr val="00B050"/>
                </a:solidFill>
              </a:rPr>
              <a:t>bmi</a:t>
            </a:r>
            <a:endParaRPr lang="en-US" dirty="0" smtClean="0">
              <a:solidFill>
                <a:srgbClr val="00B050"/>
              </a:solidFill>
            </a:endParaRPr>
          </a:p>
          <a:p>
            <a:pPr lvl="2"/>
            <a:r>
              <a:rPr lang="en-US" dirty="0" smtClean="0">
                <a:solidFill>
                  <a:srgbClr val="00B050"/>
                </a:solidFill>
              </a:rPr>
              <a:t>	 when weight or height change, not when</a:t>
            </a:r>
          </a:p>
          <a:p>
            <a:pPr lvl="2"/>
            <a:r>
              <a:rPr lang="en-US" dirty="0" smtClean="0">
                <a:solidFill>
                  <a:srgbClr val="00B050"/>
                </a:solidFill>
              </a:rPr>
              <a:t>	 </a:t>
            </a:r>
            <a:r>
              <a:rPr lang="en-US" dirty="0" err="1" smtClean="0">
                <a:solidFill>
                  <a:srgbClr val="00B050"/>
                </a:solidFill>
              </a:rPr>
              <a:t>getBMI</a:t>
            </a:r>
            <a:r>
              <a:rPr lang="en-US" dirty="0" smtClean="0">
                <a:solidFill>
                  <a:srgbClr val="00B050"/>
                </a:solidFill>
              </a:rPr>
              <a:t> is called</a:t>
            </a:r>
          </a:p>
          <a:p>
            <a:pPr lvl="2"/>
            <a:r>
              <a:rPr lang="en-US" dirty="0" smtClean="0">
                <a:solidFill>
                  <a:srgbClr val="00B050"/>
                </a:solidFill>
              </a:rPr>
              <a:t>	*/</a:t>
            </a:r>
          </a:p>
          <a:p>
            <a:pPr lvl="2"/>
            <a:r>
              <a:rPr lang="en-US" b="1" dirty="0" smtClean="0">
                <a:solidFill>
                  <a:srgbClr val="7030A0"/>
                </a:solidFill>
              </a:rPr>
              <a:t>	public class </a:t>
            </a:r>
            <a:r>
              <a:rPr lang="en-US" dirty="0" err="1" smtClean="0">
                <a:solidFill>
                  <a:schemeClr val="tx1"/>
                </a:solidFill>
              </a:rPr>
              <a:t>AnotherBMISpreadsheet</a:t>
            </a:r>
            <a:r>
              <a:rPr lang="en-US" dirty="0" smtClean="0">
                <a:solidFill>
                  <a:schemeClr val="tx1"/>
                </a:solidFill>
              </a:rPr>
              <a:t> {…}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4953000"/>
            <a:ext cx="8305800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2"/>
            <a:r>
              <a:rPr lang="en-US" dirty="0" smtClean="0">
                <a:solidFill>
                  <a:srgbClr val="00B050"/>
                </a:solidFill>
              </a:rPr>
              <a:t>	/* </a:t>
            </a:r>
            <a:r>
              <a:rPr lang="en-US" dirty="0" err="1" smtClean="0">
                <a:solidFill>
                  <a:srgbClr val="00B050"/>
                </a:solidFill>
              </a:rPr>
              <a:t>recompute</a:t>
            </a:r>
            <a:r>
              <a:rPr lang="en-US" dirty="0" smtClean="0">
                <a:solidFill>
                  <a:srgbClr val="00B050"/>
                </a:solidFill>
              </a:rPr>
              <a:t> dependent properties */</a:t>
            </a:r>
          </a:p>
          <a:p>
            <a:pPr lvl="2"/>
            <a:r>
              <a:rPr lang="en-US" dirty="0" smtClean="0">
                <a:solidFill>
                  <a:srgbClr val="0000FF"/>
                </a:solidFill>
              </a:rPr>
              <a:t>	</a:t>
            </a:r>
            <a:r>
              <a:rPr lang="en-US" dirty="0" err="1" smtClean="0">
                <a:solidFill>
                  <a:srgbClr val="0000FF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smtClean="0">
                <a:solidFill>
                  <a:srgbClr val="0000FF"/>
                </a:solidFill>
              </a:rPr>
              <a:t>weight</a:t>
            </a:r>
            <a:r>
              <a:rPr lang="en-US" dirty="0" smtClean="0">
                <a:solidFill>
                  <a:schemeClr val="tx1"/>
                </a:solidFill>
              </a:rPr>
              <a:t> / (</a:t>
            </a:r>
            <a:r>
              <a:rPr lang="en-US" dirty="0" smtClean="0">
                <a:solidFill>
                  <a:srgbClr val="0000FF"/>
                </a:solidFill>
              </a:rPr>
              <a:t>height</a:t>
            </a:r>
            <a:r>
              <a:rPr lang="en-US" dirty="0" smtClean="0">
                <a:solidFill>
                  <a:schemeClr val="tx1"/>
                </a:solidFill>
              </a:rPr>
              <a:t> * </a:t>
            </a:r>
            <a:r>
              <a:rPr lang="en-US" dirty="0" smtClean="0">
                <a:solidFill>
                  <a:srgbClr val="0000FF"/>
                </a:solidFill>
              </a:rPr>
              <a:t>height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95600" y="2667000"/>
            <a:ext cx="3048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Arbitrary comments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JavaDoc</a:t>
            </a:r>
            <a:r>
              <a:rPr lang="en-US" dirty="0" smtClean="0"/>
              <a:t> Conventions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600200"/>
            <a:ext cx="8305800" cy="1752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4"/>
            <a:r>
              <a:rPr lang="en-US" dirty="0" smtClean="0">
                <a:solidFill>
                  <a:srgbClr val="336600"/>
                </a:solidFill>
              </a:rPr>
              <a:t>/* This version recalculates the </a:t>
            </a:r>
            <a:r>
              <a:rPr lang="en-US" dirty="0" err="1" smtClean="0">
                <a:solidFill>
                  <a:srgbClr val="336600"/>
                </a:solidFill>
              </a:rPr>
              <a:t>bmi</a:t>
            </a:r>
            <a:endParaRPr lang="en-US" dirty="0" smtClean="0">
              <a:solidFill>
                <a:srgbClr val="336600"/>
              </a:solidFill>
            </a:endParaRPr>
          </a:p>
          <a:p>
            <a:pPr lvl="4"/>
            <a:r>
              <a:rPr lang="en-US" dirty="0" smtClean="0">
                <a:solidFill>
                  <a:srgbClr val="336600"/>
                </a:solidFill>
              </a:rPr>
              <a:t> when weight or height change, not when</a:t>
            </a:r>
          </a:p>
          <a:p>
            <a:pPr lvl="4"/>
            <a:r>
              <a:rPr lang="en-US" dirty="0" smtClean="0">
                <a:solidFill>
                  <a:srgbClr val="336600"/>
                </a:solidFill>
              </a:rPr>
              <a:t> </a:t>
            </a:r>
            <a:r>
              <a:rPr lang="en-US" dirty="0" err="1" smtClean="0">
                <a:solidFill>
                  <a:srgbClr val="336600"/>
                </a:solidFill>
              </a:rPr>
              <a:t>getBMI</a:t>
            </a:r>
            <a:r>
              <a:rPr lang="en-US" dirty="0" smtClean="0">
                <a:solidFill>
                  <a:srgbClr val="336600"/>
                </a:solidFill>
              </a:rPr>
              <a:t> is called</a:t>
            </a:r>
          </a:p>
          <a:p>
            <a:pPr lvl="4"/>
            <a:r>
              <a:rPr lang="en-US" dirty="0" smtClean="0">
                <a:solidFill>
                  <a:srgbClr val="336600"/>
                </a:solidFill>
              </a:rPr>
              <a:t>*/</a:t>
            </a:r>
          </a:p>
          <a:p>
            <a:pPr lvl="4"/>
            <a:r>
              <a:rPr lang="en-US" b="1" dirty="0" smtClean="0">
                <a:solidFill>
                  <a:srgbClr val="7030A0"/>
                </a:solidFill>
              </a:rPr>
              <a:t>public class </a:t>
            </a:r>
            <a:r>
              <a:rPr lang="en-US" dirty="0" err="1" smtClean="0">
                <a:solidFill>
                  <a:schemeClr val="tx1"/>
                </a:solidFill>
              </a:rPr>
              <a:t>AnotherBMISpreadsheet</a:t>
            </a:r>
            <a:r>
              <a:rPr lang="en-US" dirty="0" smtClean="0">
                <a:solidFill>
                  <a:schemeClr val="tx1"/>
                </a:solidFill>
              </a:rPr>
              <a:t> {…}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3657600"/>
            <a:ext cx="8305800" cy="1752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4"/>
            <a:r>
              <a:rPr lang="en-US" dirty="0" smtClean="0">
                <a:solidFill>
                  <a:srgbClr val="336600"/>
                </a:solidFill>
              </a:rPr>
              <a:t>/* This version recalculates the </a:t>
            </a:r>
            <a:r>
              <a:rPr lang="en-US" dirty="0" err="1" smtClean="0">
                <a:solidFill>
                  <a:srgbClr val="336600"/>
                </a:solidFill>
              </a:rPr>
              <a:t>bmi</a:t>
            </a:r>
            <a:endParaRPr lang="en-US" dirty="0" smtClean="0">
              <a:solidFill>
                <a:srgbClr val="336600"/>
              </a:solidFill>
            </a:endParaRPr>
          </a:p>
          <a:p>
            <a:pPr lvl="4"/>
            <a:r>
              <a:rPr lang="en-US" dirty="0" smtClean="0">
                <a:solidFill>
                  <a:srgbClr val="336600"/>
                </a:solidFill>
              </a:rPr>
              <a:t>*  when weight or height change, not when</a:t>
            </a:r>
          </a:p>
          <a:p>
            <a:pPr lvl="4"/>
            <a:r>
              <a:rPr lang="en-US" dirty="0" smtClean="0">
                <a:solidFill>
                  <a:srgbClr val="336600"/>
                </a:solidFill>
              </a:rPr>
              <a:t>*  </a:t>
            </a:r>
            <a:r>
              <a:rPr lang="en-US" dirty="0" err="1" smtClean="0">
                <a:solidFill>
                  <a:srgbClr val="336600"/>
                </a:solidFill>
              </a:rPr>
              <a:t>getBMI</a:t>
            </a:r>
            <a:r>
              <a:rPr lang="en-US" dirty="0" smtClean="0">
                <a:solidFill>
                  <a:srgbClr val="336600"/>
                </a:solidFill>
              </a:rPr>
              <a:t> is called</a:t>
            </a:r>
          </a:p>
          <a:p>
            <a:pPr lvl="4"/>
            <a:r>
              <a:rPr lang="en-US" dirty="0" smtClean="0">
                <a:solidFill>
                  <a:srgbClr val="336600"/>
                </a:solidFill>
              </a:rPr>
              <a:t>*/</a:t>
            </a:r>
          </a:p>
          <a:p>
            <a:pPr lvl="4"/>
            <a:r>
              <a:rPr lang="en-US" b="1" dirty="0" smtClean="0">
                <a:solidFill>
                  <a:srgbClr val="7030A0"/>
                </a:solidFill>
              </a:rPr>
              <a:t>public class </a:t>
            </a:r>
            <a:r>
              <a:rPr lang="en-US" dirty="0" err="1" smtClean="0">
                <a:solidFill>
                  <a:schemeClr val="tx1"/>
                </a:solidFill>
              </a:rPr>
              <a:t>AnotherBMISpreadsheet</a:t>
            </a:r>
            <a:r>
              <a:rPr lang="en-US" dirty="0" smtClean="0">
                <a:solidFill>
                  <a:schemeClr val="tx1"/>
                </a:solidFill>
              </a:rPr>
              <a:t> {…}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95600" y="5943600"/>
            <a:ext cx="3124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You should use this convention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0"/>
            <a:endCxn id="5" idx="2"/>
          </p:cNvCxnSpPr>
          <p:nvPr/>
        </p:nvCxnSpPr>
        <p:spPr>
          <a:xfrm rot="5400000" flipH="1" flipV="1">
            <a:off x="4191000" y="56769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BMI Spreadsheet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2209800"/>
            <a:ext cx="3733799" cy="1918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04800" y="1600200"/>
            <a:ext cx="8305800" cy="152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2"/>
            <a:r>
              <a:rPr lang="en-US" dirty="0" smtClean="0">
                <a:solidFill>
                  <a:srgbClr val="00B050"/>
                </a:solidFill>
              </a:rPr>
              <a:t>	</a:t>
            </a:r>
          </a:p>
          <a:p>
            <a:pPr lvl="2"/>
            <a:r>
              <a:rPr lang="en-US" b="1" dirty="0" smtClean="0">
                <a:solidFill>
                  <a:srgbClr val="00B050"/>
                </a:solidFill>
              </a:rPr>
              <a:t>	</a:t>
            </a:r>
            <a:r>
              <a:rPr lang="en-US" dirty="0" smtClean="0">
                <a:solidFill>
                  <a:srgbClr val="336600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rgbClr val="0000FF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); </a:t>
            </a:r>
            <a:r>
              <a:rPr lang="en-US" dirty="0" smtClean="0">
                <a:solidFill>
                  <a:srgbClr val="336600"/>
                </a:solidFill>
              </a:rPr>
              <a:t> /*debugging statement */</a:t>
            </a:r>
            <a:endParaRPr lang="en-US" dirty="0" smtClean="0">
              <a:solidFill>
                <a:srgbClr val="00B050"/>
              </a:solidFill>
            </a:endParaRP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rgbClr val="00B050"/>
                </a:solidFill>
              </a:rPr>
              <a:t>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Debugging Code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" y="1600200"/>
            <a:ext cx="8305800" cy="152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2"/>
            <a:r>
              <a:rPr lang="en-US" dirty="0" smtClean="0">
                <a:solidFill>
                  <a:srgbClr val="00B050"/>
                </a:solidFill>
              </a:rPr>
              <a:t>	/* </a:t>
            </a:r>
          </a:p>
          <a:p>
            <a:pPr lvl="2"/>
            <a:r>
              <a:rPr lang="en-US" b="1" dirty="0" smtClean="0">
                <a:solidFill>
                  <a:srgbClr val="00B050"/>
                </a:solidFill>
              </a:rPr>
              <a:t>	</a:t>
            </a:r>
            <a:r>
              <a:rPr lang="en-US" dirty="0" smtClean="0">
                <a:solidFill>
                  <a:srgbClr val="336600"/>
                </a:solidFill>
              </a:rPr>
              <a:t> </a:t>
            </a:r>
            <a:r>
              <a:rPr lang="en-US" dirty="0" err="1" smtClean="0">
                <a:solidFill>
                  <a:srgbClr val="336600"/>
                </a:solidFill>
              </a:rPr>
              <a:t>System.out.println</a:t>
            </a:r>
            <a:r>
              <a:rPr lang="en-US" dirty="0" smtClean="0">
                <a:solidFill>
                  <a:srgbClr val="336600"/>
                </a:solidFill>
              </a:rPr>
              <a:t>(</a:t>
            </a:r>
            <a:r>
              <a:rPr lang="en-US" dirty="0" err="1" smtClean="0">
                <a:solidFill>
                  <a:srgbClr val="336600"/>
                </a:solidFill>
              </a:rPr>
              <a:t>newHeight</a:t>
            </a:r>
            <a:r>
              <a:rPr lang="en-US" dirty="0" smtClean="0">
                <a:solidFill>
                  <a:srgbClr val="336600"/>
                </a:solidFill>
              </a:rPr>
              <a:t>);  /*debugging statement */</a:t>
            </a:r>
            <a:endParaRPr lang="en-US" dirty="0" smtClean="0">
              <a:solidFill>
                <a:srgbClr val="00B050"/>
              </a:solidFill>
            </a:endParaRP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rgbClr val="00B050"/>
                </a:solidFill>
              </a:rPr>
              <a:t> */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3962400"/>
            <a:ext cx="8305800" cy="152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2"/>
            <a:r>
              <a:rPr lang="en-US" dirty="0" smtClean="0">
                <a:solidFill>
                  <a:srgbClr val="00B050"/>
                </a:solidFill>
              </a:rPr>
              <a:t>	 /* </a:t>
            </a:r>
          </a:p>
          <a:p>
            <a:pPr lvl="2"/>
            <a:r>
              <a:rPr lang="en-US" b="1" dirty="0" smtClean="0">
                <a:solidFill>
                  <a:srgbClr val="00B050"/>
                </a:solidFill>
              </a:rPr>
              <a:t>	</a:t>
            </a:r>
            <a:r>
              <a:rPr lang="en-US" dirty="0" smtClean="0">
                <a:solidFill>
                  <a:srgbClr val="336600"/>
                </a:solidFill>
              </a:rPr>
              <a:t> </a:t>
            </a:r>
            <a:r>
              <a:rPr lang="en-US" dirty="0" err="1" smtClean="0">
                <a:solidFill>
                  <a:srgbClr val="336600"/>
                </a:solidFill>
              </a:rPr>
              <a:t>System.out.println</a:t>
            </a:r>
            <a:r>
              <a:rPr lang="en-US" dirty="0" smtClean="0">
                <a:solidFill>
                  <a:srgbClr val="336600"/>
                </a:solidFill>
              </a:rPr>
              <a:t>(</a:t>
            </a:r>
            <a:r>
              <a:rPr lang="en-US" dirty="0" err="1" smtClean="0">
                <a:solidFill>
                  <a:srgbClr val="336600"/>
                </a:solidFill>
              </a:rPr>
              <a:t>newHeight</a:t>
            </a:r>
            <a:r>
              <a:rPr lang="en-US" dirty="0" smtClean="0">
                <a:solidFill>
                  <a:srgbClr val="336600"/>
                </a:solidFill>
              </a:rPr>
              <a:t>);  // debugging statement</a:t>
            </a:r>
            <a:endParaRPr lang="en-US" dirty="0" smtClean="0">
              <a:solidFill>
                <a:srgbClr val="00B050"/>
              </a:solidFill>
            </a:endParaRP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rgbClr val="00B050"/>
                </a:solidFill>
              </a:rPr>
              <a:t> */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&quot;No&quot; Symbol 5"/>
          <p:cNvSpPr/>
          <p:nvPr/>
        </p:nvSpPr>
        <p:spPr>
          <a:xfrm>
            <a:off x="3581400" y="990600"/>
            <a:ext cx="2819400" cy="2667000"/>
          </a:xfrm>
          <a:prstGeom prst="noSmoking">
            <a:avLst>
              <a:gd name="adj" fmla="val 28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8" grpId="0" animBg="1"/>
      <p:bldP spid="6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Comment?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Any code fragment needing explanation</a:t>
            </a:r>
          </a:p>
          <a:p>
            <a:pPr lvl="1"/>
            <a:r>
              <a:rPr lang="en-US" sz="2400" dirty="0" smtClean="0"/>
              <a:t>Class</a:t>
            </a:r>
          </a:p>
          <a:p>
            <a:pPr lvl="2"/>
            <a:r>
              <a:rPr lang="en-US" sz="2400" dirty="0" smtClean="0"/>
              <a:t>Top-level algorithm, author, date modified</a:t>
            </a:r>
          </a:p>
          <a:p>
            <a:pPr lvl="1"/>
            <a:r>
              <a:rPr lang="en-US" sz="2400" dirty="0" smtClean="0"/>
              <a:t>Variable declaration</a:t>
            </a:r>
          </a:p>
          <a:p>
            <a:pPr lvl="2"/>
            <a:r>
              <a:rPr lang="en-US" sz="2400" dirty="0" smtClean="0"/>
              <a:t>Purpose, where used, how its value is computed</a:t>
            </a:r>
          </a:p>
          <a:p>
            <a:pPr lvl="1"/>
            <a:r>
              <a:rPr lang="en-US" sz="2400" dirty="0" smtClean="0"/>
              <a:t>Method declaration</a:t>
            </a:r>
          </a:p>
          <a:p>
            <a:pPr lvl="2"/>
            <a:r>
              <a:rPr lang="en-US" sz="2400" dirty="0" err="1" smtClean="0"/>
              <a:t>params</a:t>
            </a:r>
            <a:r>
              <a:rPr lang="en-US" sz="2400" dirty="0" smtClean="0"/>
              <a:t>, return value, algorithm, author, date modified</a:t>
            </a:r>
          </a:p>
          <a:p>
            <a:pPr lvl="1"/>
            <a:r>
              <a:rPr lang="en-US" sz="2400" dirty="0" smtClean="0"/>
              <a:t>Statement sequence</a:t>
            </a:r>
          </a:p>
          <a:p>
            <a:pPr lvl="2"/>
            <a:r>
              <a:rPr lang="en-US" sz="2400" dirty="0" smtClean="0"/>
              <a:t>Explanation</a:t>
            </a:r>
          </a:p>
          <a:p>
            <a:r>
              <a:rPr lang="en-US" dirty="0" smtClean="0"/>
              <a:t>Debugging code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28800" y="6172200"/>
            <a:ext cx="510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Summarizing vs. Elaborating Comments?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Comment?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1981200"/>
            <a:ext cx="35052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7030A0"/>
                </a:solidFill>
              </a:rPr>
              <a:t>double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w</a:t>
            </a:r>
            <a:r>
              <a:rPr lang="en-US" dirty="0" smtClean="0"/>
              <a:t>; </a:t>
            </a:r>
            <a:r>
              <a:rPr lang="en-US" dirty="0" smtClean="0">
                <a:solidFill>
                  <a:srgbClr val="00B050"/>
                </a:solidFill>
              </a:rPr>
              <a:t>// weight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2819400"/>
            <a:ext cx="35052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7030A0"/>
                </a:solidFill>
              </a:rPr>
              <a:t>double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weight</a:t>
            </a:r>
            <a:r>
              <a:rPr lang="en-US" dirty="0" smtClean="0"/>
              <a:t>; </a:t>
            </a:r>
            <a:r>
              <a:rPr lang="en-US" dirty="0" smtClean="0">
                <a:solidFill>
                  <a:srgbClr val="00B050"/>
                </a:solidFill>
              </a:rPr>
              <a:t>// weight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0" y="3657600"/>
            <a:ext cx="35052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7030A0"/>
                </a:solidFill>
              </a:rPr>
              <a:t>double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weight</a:t>
            </a:r>
            <a:r>
              <a:rPr lang="en-US" dirty="0" smtClean="0"/>
              <a:t>;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0" y="4419600"/>
            <a:ext cx="5943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7030A0"/>
                </a:solidFill>
              </a:rPr>
              <a:t>double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00FF"/>
                </a:solidFill>
              </a:rPr>
              <a:t>bmi</a:t>
            </a:r>
            <a:r>
              <a:rPr lang="en-US" dirty="0" smtClean="0"/>
              <a:t>; </a:t>
            </a:r>
            <a:r>
              <a:rPr lang="en-US" dirty="0" smtClean="0">
                <a:solidFill>
                  <a:srgbClr val="00B050"/>
                </a:solidFill>
              </a:rPr>
              <a:t>// computed by </a:t>
            </a:r>
            <a:r>
              <a:rPr lang="en-US" dirty="0" err="1" smtClean="0">
                <a:solidFill>
                  <a:srgbClr val="00B050"/>
                </a:solidFill>
              </a:rPr>
              <a:t>setWeight</a:t>
            </a:r>
            <a:r>
              <a:rPr lang="en-US" dirty="0" smtClean="0">
                <a:solidFill>
                  <a:srgbClr val="00B050"/>
                </a:solidFill>
              </a:rPr>
              <a:t> and </a:t>
            </a:r>
            <a:r>
              <a:rPr lang="en-US" dirty="0" err="1" smtClean="0">
                <a:solidFill>
                  <a:srgbClr val="00B050"/>
                </a:solidFill>
              </a:rPr>
              <a:t>setHeight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0" y="1981200"/>
            <a:ext cx="2895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Bad variable name</a:t>
            </a:r>
            <a:endParaRPr lang="en-US" dirty="0"/>
          </a:p>
        </p:txBody>
      </p:sp>
      <p:cxnSp>
        <p:nvCxnSpPr>
          <p:cNvPr id="10" name="Straight Arrow Connector 9"/>
          <p:cNvCxnSpPr>
            <a:stCxn id="8" idx="1"/>
            <a:endCxn id="4" idx="3"/>
          </p:cNvCxnSpPr>
          <p:nvPr/>
        </p:nvCxnSpPr>
        <p:spPr>
          <a:xfrm rot="10800000">
            <a:off x="4267200" y="2247900"/>
            <a:ext cx="1066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334000" y="2819400"/>
            <a:ext cx="2895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Redundant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1" idx="1"/>
            <a:endCxn id="5" idx="3"/>
          </p:cNvCxnSpPr>
          <p:nvPr/>
        </p:nvCxnSpPr>
        <p:spPr>
          <a:xfrm rot="10800000">
            <a:off x="4267200" y="3086100"/>
            <a:ext cx="1066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334000" y="3657600"/>
            <a:ext cx="2895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Self-commenting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4" idx="1"/>
            <a:endCxn id="6" idx="3"/>
          </p:cNvCxnSpPr>
          <p:nvPr/>
        </p:nvCxnSpPr>
        <p:spPr>
          <a:xfrm rot="10800000">
            <a:off x="4267200" y="3924300"/>
            <a:ext cx="1066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334001" y="5257800"/>
            <a:ext cx="2895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Useful comment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17" idx="1"/>
            <a:endCxn id="7" idx="2"/>
          </p:cNvCxnSpPr>
          <p:nvPr/>
        </p:nvCxnSpPr>
        <p:spPr>
          <a:xfrm rot="10800000">
            <a:off x="3733801" y="4953000"/>
            <a:ext cx="1600201" cy="5715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  <p:bldP spid="14" grpId="0" animBg="1"/>
      <p:bldP spid="17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JavaDoc</a:t>
            </a:r>
            <a:r>
              <a:rPr lang="en-US" dirty="0" smtClean="0"/>
              <a:t> Tags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1828800"/>
            <a:ext cx="7772400" cy="2514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2"/>
            <a:r>
              <a:rPr lang="en-US" dirty="0" smtClean="0">
                <a:solidFill>
                  <a:srgbClr val="00B050"/>
                </a:solidFill>
              </a:rPr>
              <a:t>/*</a:t>
            </a:r>
          </a:p>
          <a:p>
            <a:pPr lvl="2"/>
            <a:r>
              <a:rPr lang="en-US" dirty="0" smtClean="0">
                <a:solidFill>
                  <a:srgbClr val="00B050"/>
                </a:solidFill>
              </a:rPr>
              <a:t> * @author Prasun Dewan </a:t>
            </a:r>
          </a:p>
          <a:p>
            <a:pPr lvl="2"/>
            <a:r>
              <a:rPr lang="en-US" dirty="0" smtClean="0">
                <a:solidFill>
                  <a:srgbClr val="00B050"/>
                </a:solidFill>
              </a:rPr>
              <a:t> * @</a:t>
            </a:r>
            <a:r>
              <a:rPr lang="en-US" dirty="0" err="1" smtClean="0">
                <a:solidFill>
                  <a:srgbClr val="00B050"/>
                </a:solidFill>
              </a:rPr>
              <a:t>param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newWeight</a:t>
            </a:r>
            <a:r>
              <a:rPr lang="en-US" dirty="0" smtClean="0">
                <a:solidFill>
                  <a:srgbClr val="00B050"/>
                </a:solidFill>
              </a:rPr>
              <a:t> the new value of the property, weight.</a:t>
            </a:r>
          </a:p>
          <a:p>
            <a:pPr lvl="2"/>
            <a:r>
              <a:rPr lang="en-US" dirty="0" smtClean="0">
                <a:solidFill>
                  <a:srgbClr val="00B050"/>
                </a:solidFill>
              </a:rPr>
              <a:t> * sets new values of the variables, weight and </a:t>
            </a:r>
            <a:r>
              <a:rPr lang="en-US" dirty="0" err="1" smtClean="0">
                <a:solidFill>
                  <a:srgbClr val="00B050"/>
                </a:solidFill>
              </a:rPr>
              <a:t>bmi</a:t>
            </a:r>
            <a:endParaRPr lang="en-US" dirty="0" smtClean="0">
              <a:solidFill>
                <a:srgbClr val="00B050"/>
              </a:solidFill>
            </a:endParaRPr>
          </a:p>
          <a:p>
            <a:pPr lvl="2"/>
            <a:r>
              <a:rPr lang="en-US" dirty="0" smtClean="0">
                <a:solidFill>
                  <a:srgbClr val="00B050"/>
                </a:solidFill>
              </a:rPr>
              <a:t> */</a:t>
            </a:r>
          </a:p>
          <a:p>
            <a:r>
              <a:rPr lang="en-US" dirty="0" smtClean="0"/>
              <a:t>	</a:t>
            </a:r>
            <a:r>
              <a:rPr lang="en-US" b="1" dirty="0" smtClean="0">
                <a:solidFill>
                  <a:srgbClr val="7030A0"/>
                </a:solidFill>
              </a:rPr>
              <a:t>public void </a:t>
            </a:r>
            <a:r>
              <a:rPr lang="en-US" dirty="0" err="1" smtClean="0">
                <a:solidFill>
                  <a:schemeClr val="tx1"/>
                </a:solidFill>
              </a:rPr>
              <a:t>setWeight</a:t>
            </a:r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en-US" b="1" dirty="0" smtClean="0">
                <a:solidFill>
                  <a:srgbClr val="7030A0"/>
                </a:solidFill>
              </a:rPr>
              <a:t>double </a:t>
            </a:r>
            <a:r>
              <a:rPr lang="en-US" dirty="0" err="1" smtClean="0">
                <a:solidFill>
                  <a:srgbClr val="0000FF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	…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4419600"/>
            <a:ext cx="7772400" cy="228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2"/>
            <a:r>
              <a:rPr lang="en-US" dirty="0" smtClean="0">
                <a:solidFill>
                  <a:srgbClr val="00B050"/>
                </a:solidFill>
              </a:rPr>
              <a:t>/*</a:t>
            </a:r>
          </a:p>
          <a:p>
            <a:pPr lvl="2"/>
            <a:r>
              <a:rPr lang="en-US" dirty="0" smtClean="0">
                <a:solidFill>
                  <a:srgbClr val="00B050"/>
                </a:solidFill>
              </a:rPr>
              <a:t> * @author Prasun Dewan </a:t>
            </a:r>
          </a:p>
          <a:p>
            <a:pPr lvl="2"/>
            <a:r>
              <a:rPr lang="en-US" dirty="0" smtClean="0">
                <a:solidFill>
                  <a:srgbClr val="00B050"/>
                </a:solidFill>
              </a:rPr>
              <a:t> * @return the value of the variable, weight </a:t>
            </a:r>
          </a:p>
          <a:p>
            <a:pPr lvl="2"/>
            <a:r>
              <a:rPr lang="en-US" dirty="0" smtClean="0">
                <a:solidFill>
                  <a:srgbClr val="00B050"/>
                </a:solidFill>
              </a:rPr>
              <a:t> */</a:t>
            </a:r>
          </a:p>
          <a:p>
            <a:r>
              <a:rPr lang="en-US" dirty="0" smtClean="0"/>
              <a:t>	</a:t>
            </a:r>
            <a:r>
              <a:rPr lang="en-US" b="1" dirty="0" smtClean="0">
                <a:solidFill>
                  <a:srgbClr val="7030A0"/>
                </a:solidFill>
              </a:rPr>
              <a:t>public double </a:t>
            </a:r>
            <a:r>
              <a:rPr lang="en-US" dirty="0" err="1" smtClean="0">
                <a:solidFill>
                  <a:schemeClr val="tx1"/>
                </a:solidFill>
              </a:rPr>
              <a:t>getWeight</a:t>
            </a:r>
            <a:r>
              <a:rPr lang="en-US" dirty="0" smtClean="0">
                <a:solidFill>
                  <a:schemeClr val="tx1"/>
                </a:solidFill>
              </a:rPr>
              <a:t> ()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	…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71800" y="1143000"/>
            <a:ext cx="2895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JavaDoc</a:t>
            </a:r>
            <a:r>
              <a:rPr lang="en-US" dirty="0" smtClean="0"/>
              <a:t> tags</a:t>
            </a:r>
            <a:endParaRPr lang="en-US" dirty="0"/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rot="5400000">
            <a:off x="2895600" y="762000"/>
            <a:ext cx="609600" cy="2438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6" idx="2"/>
          </p:cNvCxnSpPr>
          <p:nvPr/>
        </p:nvCxnSpPr>
        <p:spPr>
          <a:xfrm rot="5400000">
            <a:off x="2781300" y="952500"/>
            <a:ext cx="914400" cy="2362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2"/>
          </p:cNvCxnSpPr>
          <p:nvPr/>
        </p:nvCxnSpPr>
        <p:spPr>
          <a:xfrm rot="5400000">
            <a:off x="1485900" y="2019300"/>
            <a:ext cx="3276600" cy="2590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2"/>
          </p:cNvCxnSpPr>
          <p:nvPr/>
        </p:nvCxnSpPr>
        <p:spPr>
          <a:xfrm rot="5400000">
            <a:off x="1447800" y="2209800"/>
            <a:ext cx="3505200" cy="2438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Commenting Interfaces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1828800"/>
            <a:ext cx="7772400" cy="1600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2"/>
            <a:r>
              <a:rPr lang="en-US" dirty="0" smtClean="0">
                <a:solidFill>
                  <a:srgbClr val="00B050"/>
                </a:solidFill>
              </a:rPr>
              <a:t>/*</a:t>
            </a:r>
          </a:p>
          <a:p>
            <a:pPr lvl="2"/>
            <a:r>
              <a:rPr lang="en-US" dirty="0" smtClean="0">
                <a:solidFill>
                  <a:srgbClr val="00B050"/>
                </a:solidFill>
              </a:rPr>
              <a:t> * @</a:t>
            </a:r>
            <a:r>
              <a:rPr lang="en-US" dirty="0" err="1" smtClean="0">
                <a:solidFill>
                  <a:srgbClr val="00B050"/>
                </a:solidFill>
              </a:rPr>
              <a:t>param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newWeight</a:t>
            </a:r>
            <a:r>
              <a:rPr lang="en-US" dirty="0" smtClean="0">
                <a:solidFill>
                  <a:srgbClr val="00B050"/>
                </a:solidFill>
              </a:rPr>
              <a:t> the new value of the property, weight</a:t>
            </a:r>
          </a:p>
          <a:p>
            <a:pPr lvl="2"/>
            <a:r>
              <a:rPr lang="en-US" dirty="0" smtClean="0">
                <a:solidFill>
                  <a:srgbClr val="00B050"/>
                </a:solidFill>
              </a:rPr>
              <a:t> */</a:t>
            </a:r>
          </a:p>
          <a:p>
            <a:r>
              <a:rPr lang="en-US" dirty="0" smtClean="0"/>
              <a:t>	</a:t>
            </a:r>
            <a:r>
              <a:rPr lang="en-US" b="1" dirty="0" smtClean="0">
                <a:solidFill>
                  <a:srgbClr val="7030A0"/>
                </a:solidFill>
              </a:rPr>
              <a:t>public void </a:t>
            </a:r>
            <a:r>
              <a:rPr lang="en-US" dirty="0" err="1" smtClean="0">
                <a:solidFill>
                  <a:schemeClr val="tx1"/>
                </a:solidFill>
              </a:rPr>
              <a:t>setWeight</a:t>
            </a:r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en-US" b="1" dirty="0" smtClean="0">
                <a:solidFill>
                  <a:srgbClr val="7030A0"/>
                </a:solidFill>
              </a:rPr>
              <a:t>double </a:t>
            </a:r>
            <a:r>
              <a:rPr lang="en-US" dirty="0" err="1" smtClean="0">
                <a:solidFill>
                  <a:srgbClr val="0000FF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) { 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3505200"/>
            <a:ext cx="7772400" cy="1676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2"/>
            <a:r>
              <a:rPr lang="en-US" dirty="0" smtClean="0">
                <a:solidFill>
                  <a:srgbClr val="00B050"/>
                </a:solidFill>
              </a:rPr>
              <a:t>/*</a:t>
            </a:r>
          </a:p>
          <a:p>
            <a:pPr lvl="2"/>
            <a:r>
              <a:rPr lang="en-US" dirty="0" smtClean="0">
                <a:solidFill>
                  <a:srgbClr val="00B050"/>
                </a:solidFill>
              </a:rPr>
              <a:t> * @return the value of the variable, weight </a:t>
            </a:r>
          </a:p>
          <a:p>
            <a:pPr lvl="2"/>
            <a:r>
              <a:rPr lang="en-US" dirty="0" smtClean="0">
                <a:solidFill>
                  <a:srgbClr val="00B050"/>
                </a:solidFill>
              </a:rPr>
              <a:t> */</a:t>
            </a:r>
          </a:p>
          <a:p>
            <a:r>
              <a:rPr lang="en-US" dirty="0" smtClean="0"/>
              <a:t>	</a:t>
            </a:r>
            <a:r>
              <a:rPr lang="en-US" b="1" dirty="0" smtClean="0">
                <a:solidFill>
                  <a:srgbClr val="7030A0"/>
                </a:solidFill>
              </a:rPr>
              <a:t>public double </a:t>
            </a:r>
            <a:r>
              <a:rPr lang="en-US" dirty="0" err="1" smtClean="0">
                <a:solidFill>
                  <a:schemeClr val="tx1"/>
                </a:solidFill>
              </a:rPr>
              <a:t>getWeight</a:t>
            </a:r>
            <a:r>
              <a:rPr lang="en-US" dirty="0" smtClean="0">
                <a:solidFill>
                  <a:schemeClr val="tx1"/>
                </a:solidFill>
              </a:rPr>
              <a:t> () { 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14600" y="1143000"/>
            <a:ext cx="4038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Implementation independent comments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14600" y="5334000"/>
            <a:ext cx="4038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Commenting both interface and implementation?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" grpId="0" animBg="1"/>
      <p:bldP spid="11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Programming Style: The Art of Programming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514600" y="1745159"/>
            <a:ext cx="4038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 Interfaces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14600" y="2278559"/>
            <a:ext cx="4038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Efficiency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514600" y="2826841"/>
            <a:ext cx="4038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Comment Program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2514600" y="3360241"/>
            <a:ext cx="4038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Avoid Code Repetition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514600" y="3893641"/>
            <a:ext cx="4038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Giving Least Privilege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705600" y="1654077"/>
            <a:ext cx="45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ym typeface="Wingdings"/>
              </a:rPr>
              <a:t></a:t>
            </a:r>
            <a:endParaRPr lang="en-US" sz="4400" dirty="0"/>
          </a:p>
        </p:txBody>
      </p:sp>
      <p:sp>
        <p:nvSpPr>
          <p:cNvPr id="23" name="TextBox 22"/>
          <p:cNvSpPr txBox="1"/>
          <p:nvPr/>
        </p:nvSpPr>
        <p:spPr>
          <a:xfrm>
            <a:off x="6705600" y="2187477"/>
            <a:ext cx="45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ym typeface="Wingdings"/>
              </a:rPr>
              <a:t></a:t>
            </a:r>
            <a:endParaRPr lang="en-US" sz="4400" dirty="0"/>
          </a:p>
        </p:txBody>
      </p:sp>
      <p:sp>
        <p:nvSpPr>
          <p:cNvPr id="25" name="TextBox 24"/>
          <p:cNvSpPr txBox="1"/>
          <p:nvPr/>
        </p:nvSpPr>
        <p:spPr>
          <a:xfrm>
            <a:off x="6705600" y="2743200"/>
            <a:ext cx="45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ym typeface="Wingdings"/>
              </a:rPr>
              <a:t></a:t>
            </a:r>
            <a:endParaRPr lang="en-US" sz="4400" dirty="0"/>
          </a:p>
        </p:txBody>
      </p:sp>
      <p:sp>
        <p:nvSpPr>
          <p:cNvPr id="27" name="Rectangle 26"/>
          <p:cNvSpPr/>
          <p:nvPr/>
        </p:nvSpPr>
        <p:spPr>
          <a:xfrm>
            <a:off x="2514600" y="4434482"/>
            <a:ext cx="4038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 Named Constants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25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Improving the Style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990600"/>
            <a:ext cx="8153400" cy="5715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AnotherBMISpreadsheet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b="1" dirty="0" smtClean="0">
                <a:solidFill>
                  <a:schemeClr val="tx1"/>
                </a:solidFill>
              </a:rPr>
              <a:t>implements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BMISpreadsheet</a:t>
            </a:r>
            <a:r>
              <a:rPr lang="en-US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height, weight,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getHeight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height;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setHeight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height =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 = weight/(height*height);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getWeight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b="1" dirty="0" smtClean="0">
                <a:solidFill>
                  <a:schemeClr val="tx1"/>
                </a:solidFill>
              </a:rPr>
              <a:t>return</a:t>
            </a:r>
            <a:r>
              <a:rPr lang="en-US" dirty="0" smtClean="0">
                <a:solidFill>
                  <a:schemeClr val="tx1"/>
                </a:solidFill>
              </a:rPr>
              <a:t> weight;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setWeight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weight =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 = weight/(height*height);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getBMI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15000" y="3429000"/>
            <a:ext cx="2895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 repetition</a:t>
            </a:r>
            <a:endParaRPr lang="en-US" dirty="0"/>
          </a:p>
        </p:txBody>
      </p:sp>
      <p:cxnSp>
        <p:nvCxnSpPr>
          <p:cNvPr id="6" name="Straight Arrow Connector 5"/>
          <p:cNvCxnSpPr>
            <a:stCxn id="5" idx="1"/>
          </p:cNvCxnSpPr>
          <p:nvPr/>
        </p:nvCxnSpPr>
        <p:spPr>
          <a:xfrm rot="10800000">
            <a:off x="4267200" y="3200400"/>
            <a:ext cx="1447800" cy="4953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5" idx="1"/>
          </p:cNvCxnSpPr>
          <p:nvPr/>
        </p:nvCxnSpPr>
        <p:spPr>
          <a:xfrm rot="10800000" flipV="1">
            <a:off x="4267200" y="3695700"/>
            <a:ext cx="1447800" cy="14097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657600" y="6096000"/>
            <a:ext cx="464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Assuming </a:t>
            </a:r>
            <a:r>
              <a:rPr lang="en-US" dirty="0" err="1" smtClean="0"/>
              <a:t>ABMICalculator</a:t>
            </a:r>
            <a:r>
              <a:rPr lang="en-US" dirty="0" smtClean="0"/>
              <a:t> does not exist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Improving the Style (Edit)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990600"/>
            <a:ext cx="8153400" cy="5715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AnotherBMISpreadsheet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b="1" dirty="0" smtClean="0">
                <a:solidFill>
                  <a:schemeClr val="tx1"/>
                </a:solidFill>
              </a:rPr>
              <a:t>implements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BMISpreadsheet</a:t>
            </a:r>
            <a:r>
              <a:rPr lang="en-US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height, weight,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setHeight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height =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calculateBMI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setWeight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weight =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calculateBMI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getBMI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   double </a:t>
            </a:r>
            <a:r>
              <a:rPr lang="en-US" dirty="0" err="1" smtClean="0">
                <a:solidFill>
                  <a:schemeClr val="tx1"/>
                </a:solidFill>
              </a:rPr>
              <a:t>calculateBMI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return weight/(height*height);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Re-using Code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990600"/>
            <a:ext cx="8153400" cy="5791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AnotherBMISpreadsheet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b="1" dirty="0" smtClean="0">
                <a:solidFill>
                  <a:schemeClr val="tx1"/>
                </a:solidFill>
              </a:rPr>
              <a:t>implements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BMISpreadsheet</a:t>
            </a:r>
            <a:r>
              <a:rPr lang="en-US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height, weight,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getHeight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height;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setHeight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height =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calculateBMI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getWeight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b="1" dirty="0" smtClean="0">
                <a:solidFill>
                  <a:schemeClr val="tx1"/>
                </a:solidFill>
              </a:rPr>
              <a:t>return</a:t>
            </a:r>
            <a:r>
              <a:rPr lang="en-US" dirty="0" smtClean="0">
                <a:solidFill>
                  <a:schemeClr val="tx1"/>
                </a:solidFill>
              </a:rPr>
              <a:t> weight;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setWeight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weight =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calculateBMI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calculateBMI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weight/(height*height);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Re-used Code Once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990600"/>
            <a:ext cx="8153400" cy="5791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AnotherBMISpreadsheet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b="1" dirty="0" smtClean="0">
                <a:solidFill>
                  <a:schemeClr val="tx1"/>
                </a:solidFill>
              </a:rPr>
              <a:t>implements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BMISpreadsheet</a:t>
            </a:r>
            <a:r>
              <a:rPr lang="en-US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height, weight,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</a:rPr>
              <a:t>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setHeight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height =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calculateBMI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getWeight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weight;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setWeight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weight =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calculateBMI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calculateBMI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(weight/2.2)/(height * 2.54/100*height*2.54/100);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33600" y="6096000"/>
            <a:ext cx="6096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Declaring vs. calling methods?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err="1" smtClean="0"/>
              <a:t>ABMISpreadsheet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1219200"/>
            <a:ext cx="8305800" cy="2819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4800" y="1295400"/>
            <a:ext cx="3505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ABMISpreadsheet</a:t>
            </a:r>
            <a:r>
              <a:rPr lang="en-US" dirty="0" smtClean="0"/>
              <a:t> Instance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19200" y="2133600"/>
            <a:ext cx="13716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weight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495800" y="2133600"/>
            <a:ext cx="13716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height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81000" y="3429000"/>
            <a:ext cx="14478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getWeight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981200" y="3429000"/>
            <a:ext cx="14478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setWeight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657600" y="3429000"/>
            <a:ext cx="14478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getHeight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257800" y="3429000"/>
            <a:ext cx="14478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setHeight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934200" y="3429000"/>
            <a:ext cx="14478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getBMI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28600" y="5638800"/>
            <a:ext cx="8229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ObjectEditor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rot="5400000" flipH="1" flipV="1">
            <a:off x="-38894" y="4762500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 flipH="1" flipV="1">
            <a:off x="723900" y="27051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1181100" y="27051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418306" y="4762500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52400" y="4114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calls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286000" y="2743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writes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143000" y="5029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weight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 rot="5400000" flipH="1" flipV="1">
            <a:off x="3238500" y="4762500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 flipH="1" flipV="1">
            <a:off x="4001294" y="27051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>
            <a:off x="4458494" y="27051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>
            <a:off x="3695700" y="4762500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429000" y="4114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calls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657600" y="2743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reads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96594" y="50408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height</a:t>
            </a:r>
            <a:endParaRPr lang="en-US" dirty="0"/>
          </a:p>
        </p:txBody>
      </p:sp>
      <p:cxnSp>
        <p:nvCxnSpPr>
          <p:cNvPr id="36" name="Straight Arrow Connector 35"/>
          <p:cNvCxnSpPr/>
          <p:nvPr/>
        </p:nvCxnSpPr>
        <p:spPr>
          <a:xfrm rot="5400000" flipH="1" flipV="1">
            <a:off x="1715294" y="4761706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905000" y="4114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calls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16200000" flipV="1">
            <a:off x="2019300" y="27051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81000" y="2743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reads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5562600" y="2743201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writes</a:t>
            </a:r>
            <a:endParaRPr lang="en-US" dirty="0"/>
          </a:p>
        </p:txBody>
      </p:sp>
      <p:cxnSp>
        <p:nvCxnSpPr>
          <p:cNvPr id="44" name="Straight Arrow Connector 43"/>
          <p:cNvCxnSpPr/>
          <p:nvPr/>
        </p:nvCxnSpPr>
        <p:spPr>
          <a:xfrm rot="5400000" flipH="1" flipV="1">
            <a:off x="4991894" y="4761707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181600" y="4114801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calls</a:t>
            </a:r>
            <a:endParaRPr lang="en-US" dirty="0"/>
          </a:p>
        </p:txBody>
      </p:sp>
      <p:cxnSp>
        <p:nvCxnSpPr>
          <p:cNvPr id="46" name="Straight Arrow Connector 45"/>
          <p:cNvCxnSpPr/>
          <p:nvPr/>
        </p:nvCxnSpPr>
        <p:spPr>
          <a:xfrm rot="16200000" flipV="1">
            <a:off x="5295900" y="2705101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514600" y="45720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new weight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5791200" y="45720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new height</a:t>
            </a:r>
            <a:endParaRPr lang="en-US" dirty="0"/>
          </a:p>
        </p:txBody>
      </p:sp>
      <p:cxnSp>
        <p:nvCxnSpPr>
          <p:cNvPr id="49" name="Straight Arrow Connector 48"/>
          <p:cNvCxnSpPr/>
          <p:nvPr/>
        </p:nvCxnSpPr>
        <p:spPr>
          <a:xfrm rot="10800000">
            <a:off x="2667000" y="2362200"/>
            <a:ext cx="49530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rot="10800000">
            <a:off x="5943600" y="2362200"/>
            <a:ext cx="16764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391400" y="2971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Programming Style: The Art of Programming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14600" y="1745159"/>
            <a:ext cx="4038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 Interfaces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514600" y="2278559"/>
            <a:ext cx="4038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Efficiency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514600" y="2834282"/>
            <a:ext cx="4038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Comment Program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514600" y="3367682"/>
            <a:ext cx="4038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Avoid Code Repetition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2514600" y="3901082"/>
            <a:ext cx="4038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Giving Least Privilege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705600" y="1654077"/>
            <a:ext cx="45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ym typeface="Wingdings"/>
              </a:rPr>
              <a:t></a:t>
            </a:r>
            <a:endParaRPr lang="en-US" sz="4400" dirty="0"/>
          </a:p>
        </p:txBody>
      </p:sp>
      <p:sp>
        <p:nvSpPr>
          <p:cNvPr id="24" name="TextBox 23"/>
          <p:cNvSpPr txBox="1"/>
          <p:nvPr/>
        </p:nvSpPr>
        <p:spPr>
          <a:xfrm>
            <a:off x="6705600" y="2187477"/>
            <a:ext cx="45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ym typeface="Wingdings"/>
              </a:rPr>
              <a:t></a:t>
            </a:r>
            <a:endParaRPr lang="en-US" sz="4400" dirty="0"/>
          </a:p>
        </p:txBody>
      </p:sp>
      <p:sp>
        <p:nvSpPr>
          <p:cNvPr id="26" name="TextBox 25"/>
          <p:cNvSpPr txBox="1"/>
          <p:nvPr/>
        </p:nvSpPr>
        <p:spPr>
          <a:xfrm>
            <a:off x="6705600" y="3284041"/>
            <a:ext cx="45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ym typeface="Wingdings"/>
              </a:rPr>
              <a:t></a:t>
            </a:r>
            <a:endParaRPr lang="en-US" sz="4400" dirty="0"/>
          </a:p>
        </p:txBody>
      </p:sp>
      <p:sp>
        <p:nvSpPr>
          <p:cNvPr id="28" name="TextBox 27"/>
          <p:cNvSpPr txBox="1"/>
          <p:nvPr/>
        </p:nvSpPr>
        <p:spPr>
          <a:xfrm>
            <a:off x="6705600" y="2743200"/>
            <a:ext cx="45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ym typeface="Wingdings"/>
              </a:rPr>
              <a:t></a:t>
            </a:r>
            <a:endParaRPr lang="en-US" sz="4400" dirty="0"/>
          </a:p>
        </p:txBody>
      </p:sp>
      <p:sp>
        <p:nvSpPr>
          <p:cNvPr id="29" name="Rectangle 28"/>
          <p:cNvSpPr/>
          <p:nvPr/>
        </p:nvSpPr>
        <p:spPr>
          <a:xfrm>
            <a:off x="2514600" y="4441923"/>
            <a:ext cx="4038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 Named Constants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20" grpId="0" animBg="1"/>
      <p:bldP spid="26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Only Public Methods in Interface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752600"/>
            <a:ext cx="8153400" cy="426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AnotherBMISpreadsheet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b="1" dirty="0" smtClean="0">
                <a:solidFill>
                  <a:schemeClr val="tx1"/>
                </a:solidFill>
              </a:rPr>
              <a:t>implements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BMISpreadsheet</a:t>
            </a:r>
            <a:r>
              <a:rPr lang="en-US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height, weight,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getHeight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height;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setHeight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height =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calculateBMI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calculateBMI</a:t>
            </a:r>
            <a:r>
              <a:rPr lang="en-US" dirty="0" smtClean="0">
                <a:solidFill>
                  <a:schemeClr val="tx1"/>
                </a:solidFill>
              </a:rPr>
              <a:t>() 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(weight/2.2)/(height * 2.54/100*height*2.54/100);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2286000"/>
            <a:ext cx="5181600" cy="301422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6" name="Rectangle 5"/>
          <p:cNvSpPr/>
          <p:nvPr/>
        </p:nvSpPr>
        <p:spPr>
          <a:xfrm>
            <a:off x="2514600" y="6096000"/>
            <a:ext cx="3505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Not in interface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0"/>
          </p:cNvCxnSpPr>
          <p:nvPr/>
        </p:nvCxnSpPr>
        <p:spPr>
          <a:xfrm rot="16200000" flipV="1">
            <a:off x="3162300" y="4991100"/>
            <a:ext cx="914400" cy="1295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of Least Privilege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2819400"/>
          </a:xfrm>
        </p:spPr>
        <p:txBody>
          <a:bodyPr/>
          <a:lstStyle/>
          <a:p>
            <a:r>
              <a:rPr lang="en-US" dirty="0" smtClean="0"/>
              <a:t>Do not give a user of some code more rights than it needs</a:t>
            </a:r>
          </a:p>
          <a:p>
            <a:pPr lvl="1"/>
            <a:r>
              <a:rPr lang="en-US" dirty="0" smtClean="0"/>
              <a:t>Code is easier to change</a:t>
            </a:r>
          </a:p>
          <a:p>
            <a:pPr lvl="1"/>
            <a:r>
              <a:rPr lang="en-US" dirty="0" smtClean="0"/>
              <a:t>Need to learn less to use code</a:t>
            </a:r>
          </a:p>
          <a:p>
            <a:pPr lvl="1"/>
            <a:r>
              <a:rPr lang="en-US" dirty="0" smtClean="0"/>
              <a:t>Less likelihood of accidental or malicious  damage to program</a:t>
            </a:r>
          </a:p>
          <a:p>
            <a:r>
              <a:rPr lang="en-US" dirty="0" smtClean="0"/>
              <a:t>Like hiding engine details from car driver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3400" y="4953000"/>
            <a:ext cx="2133600" cy="609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ObjectEditor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429000" y="4267200"/>
            <a:ext cx="4800600" cy="2438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3400" y="4267200"/>
            <a:ext cx="2133600" cy="609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ABMICalculator</a:t>
            </a:r>
            <a:r>
              <a:rPr lang="en-US" dirty="0" smtClean="0"/>
              <a:t> User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505200" y="4343400"/>
            <a:ext cx="2133600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ABMICalculator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657600" y="4953000"/>
            <a:ext cx="21336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getWeight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867400" y="4953000"/>
            <a:ext cx="21336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setWeight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657600" y="5486400"/>
            <a:ext cx="21336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getHeight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867400" y="5486400"/>
            <a:ext cx="21336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setHeight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657600" y="6019800"/>
            <a:ext cx="21336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getBMI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867400" y="6019800"/>
            <a:ext cx="21336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computeBMI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5" idx="3"/>
            <a:endCxn id="9" idx="1"/>
          </p:cNvCxnSpPr>
          <p:nvPr/>
        </p:nvCxnSpPr>
        <p:spPr>
          <a:xfrm flipV="1">
            <a:off x="2667000" y="5181600"/>
            <a:ext cx="990600" cy="76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3"/>
            <a:endCxn id="10" idx="1"/>
          </p:cNvCxnSpPr>
          <p:nvPr/>
        </p:nvCxnSpPr>
        <p:spPr>
          <a:xfrm flipV="1">
            <a:off x="2667000" y="5181600"/>
            <a:ext cx="3200400" cy="76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" idx="3"/>
            <a:endCxn id="13" idx="1"/>
          </p:cNvCxnSpPr>
          <p:nvPr/>
        </p:nvCxnSpPr>
        <p:spPr>
          <a:xfrm>
            <a:off x="2667000" y="5257800"/>
            <a:ext cx="3200400" cy="457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5" idx="3"/>
            <a:endCxn id="12" idx="1"/>
          </p:cNvCxnSpPr>
          <p:nvPr/>
        </p:nvCxnSpPr>
        <p:spPr>
          <a:xfrm>
            <a:off x="2667000" y="5257800"/>
            <a:ext cx="990600" cy="457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5" idx="3"/>
            <a:endCxn id="14" idx="1"/>
          </p:cNvCxnSpPr>
          <p:nvPr/>
        </p:nvCxnSpPr>
        <p:spPr>
          <a:xfrm>
            <a:off x="2667000" y="5257800"/>
            <a:ext cx="990600" cy="990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Improving the Style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14600" y="1752600"/>
            <a:ext cx="4038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 Interfaces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14600" y="2286000"/>
            <a:ext cx="4038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Efficiency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514600" y="2834282"/>
            <a:ext cx="4038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Comment Program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514600" y="4434482"/>
            <a:ext cx="4038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 Named Constants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514600" y="3367682"/>
            <a:ext cx="4038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Avoid Code Repetition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514600" y="3901082"/>
            <a:ext cx="4038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Giving Least Privilege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05600" y="1661518"/>
            <a:ext cx="45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ym typeface="Wingdings"/>
              </a:rPr>
              <a:t></a:t>
            </a:r>
            <a:endParaRPr lang="en-US" sz="4400" dirty="0"/>
          </a:p>
        </p:txBody>
      </p:sp>
      <p:sp>
        <p:nvSpPr>
          <p:cNvPr id="12" name="TextBox 11"/>
          <p:cNvSpPr txBox="1"/>
          <p:nvPr/>
        </p:nvSpPr>
        <p:spPr>
          <a:xfrm>
            <a:off x="6705600" y="2194918"/>
            <a:ext cx="45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ym typeface="Wingdings"/>
              </a:rPr>
              <a:t></a:t>
            </a:r>
            <a:endParaRPr lang="en-US" sz="4400" dirty="0"/>
          </a:p>
        </p:txBody>
      </p:sp>
      <p:sp>
        <p:nvSpPr>
          <p:cNvPr id="14" name="TextBox 13"/>
          <p:cNvSpPr txBox="1"/>
          <p:nvPr/>
        </p:nvSpPr>
        <p:spPr>
          <a:xfrm>
            <a:off x="6705600" y="3810000"/>
            <a:ext cx="45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ym typeface="Wingdings"/>
              </a:rPr>
              <a:t></a:t>
            </a:r>
            <a:endParaRPr lang="en-US" sz="4400" dirty="0"/>
          </a:p>
        </p:txBody>
      </p:sp>
      <p:sp>
        <p:nvSpPr>
          <p:cNvPr id="16" name="TextBox 15"/>
          <p:cNvSpPr txBox="1"/>
          <p:nvPr/>
        </p:nvSpPr>
        <p:spPr>
          <a:xfrm>
            <a:off x="6705600" y="2743200"/>
            <a:ext cx="45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ym typeface="Wingdings"/>
              </a:rPr>
              <a:t></a:t>
            </a:r>
            <a:endParaRPr lang="en-US" sz="4400" dirty="0"/>
          </a:p>
        </p:txBody>
      </p:sp>
      <p:sp>
        <p:nvSpPr>
          <p:cNvPr id="17" name="TextBox 16"/>
          <p:cNvSpPr txBox="1"/>
          <p:nvPr/>
        </p:nvSpPr>
        <p:spPr>
          <a:xfrm>
            <a:off x="6705600" y="3276600"/>
            <a:ext cx="45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ym typeface="Wingdings"/>
              </a:rPr>
              <a:t>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3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  <p:bldP spid="14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Improving the Style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752600"/>
            <a:ext cx="8153400" cy="426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AnotherBMISpreadsheet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b="1" dirty="0" smtClean="0">
                <a:solidFill>
                  <a:schemeClr val="tx1"/>
                </a:solidFill>
              </a:rPr>
              <a:t>implements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BMISpreadsheet</a:t>
            </a:r>
            <a:r>
              <a:rPr lang="en-US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height, weight,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getHeight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height;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setHeight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height =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calculateBMI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calculateBMI</a:t>
            </a:r>
            <a:r>
              <a:rPr lang="en-US" dirty="0" smtClean="0">
                <a:solidFill>
                  <a:schemeClr val="tx1"/>
                </a:solidFill>
              </a:rPr>
              <a:t>() 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(weight/2.2)/(height * 2.54/100*height*2.54/100);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14800" y="6172200"/>
            <a:ext cx="2514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Magic numbers</a:t>
            </a:r>
            <a:endParaRPr lang="en-US" dirty="0"/>
          </a:p>
        </p:txBody>
      </p:sp>
      <p:cxnSp>
        <p:nvCxnSpPr>
          <p:cNvPr id="7" name="Straight Arrow Connector 6"/>
          <p:cNvCxnSpPr>
            <a:stCxn id="5" idx="0"/>
          </p:cNvCxnSpPr>
          <p:nvPr/>
        </p:nvCxnSpPr>
        <p:spPr>
          <a:xfrm rot="5400000" flipH="1" flipV="1">
            <a:off x="5276850" y="5276850"/>
            <a:ext cx="990600" cy="8001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5" idx="0"/>
          </p:cNvCxnSpPr>
          <p:nvPr/>
        </p:nvCxnSpPr>
        <p:spPr>
          <a:xfrm rot="16200000" flipV="1">
            <a:off x="3524250" y="4324350"/>
            <a:ext cx="990600" cy="27051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0"/>
          </p:cNvCxnSpPr>
          <p:nvPr/>
        </p:nvCxnSpPr>
        <p:spPr>
          <a:xfrm rot="16200000" flipV="1">
            <a:off x="4514850" y="5314950"/>
            <a:ext cx="990600" cy="7239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Improving the Style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752600"/>
            <a:ext cx="8153400" cy="426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AnotherBMISpreadsheet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b="1" dirty="0" smtClean="0">
                <a:solidFill>
                  <a:schemeClr val="tx1"/>
                </a:solidFill>
              </a:rPr>
              <a:t>implements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BMISpreadsheet</a:t>
            </a:r>
            <a:r>
              <a:rPr lang="en-US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height, weight,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getHeight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height;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setHeight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height =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calculateBMI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calculateBMI</a:t>
            </a:r>
            <a:r>
              <a:rPr lang="en-US" dirty="0" smtClean="0">
                <a:solidFill>
                  <a:schemeClr val="tx1"/>
                </a:solidFill>
              </a:rPr>
              <a:t>() 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(weight/LBS_IN_KG) /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    (height*CMS_IN_INCH/100*height*CMS_IN_INCH/100);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14800" y="6172200"/>
            <a:ext cx="2514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Named constants</a:t>
            </a:r>
            <a:endParaRPr lang="en-US" dirty="0"/>
          </a:p>
        </p:txBody>
      </p:sp>
      <p:cxnSp>
        <p:nvCxnSpPr>
          <p:cNvPr id="6" name="Straight Arrow Connector 5"/>
          <p:cNvCxnSpPr>
            <a:stCxn id="5" idx="0"/>
          </p:cNvCxnSpPr>
          <p:nvPr/>
        </p:nvCxnSpPr>
        <p:spPr>
          <a:xfrm rot="5400000" flipH="1" flipV="1">
            <a:off x="5181600" y="5448300"/>
            <a:ext cx="914400" cy="533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5" idx="0"/>
          </p:cNvCxnSpPr>
          <p:nvPr/>
        </p:nvCxnSpPr>
        <p:spPr>
          <a:xfrm rot="16200000" flipV="1">
            <a:off x="3600450" y="4400550"/>
            <a:ext cx="1143000" cy="24003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5" idx="0"/>
          </p:cNvCxnSpPr>
          <p:nvPr/>
        </p:nvCxnSpPr>
        <p:spPr>
          <a:xfrm rot="16200000" flipV="1">
            <a:off x="3600450" y="4400550"/>
            <a:ext cx="914400" cy="26289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Declaring Named Constants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752600"/>
            <a:ext cx="8153400" cy="426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AnotherBMISpreadsheet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b="1" dirty="0" smtClean="0">
                <a:solidFill>
                  <a:schemeClr val="tx1"/>
                </a:solidFill>
              </a:rPr>
              <a:t>implements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BMISpreadsheet</a:t>
            </a:r>
            <a:r>
              <a:rPr lang="en-US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height, weight,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;	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...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final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LBS_IN_KG = 2.2;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final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CMS_IN_INCH = 2.54;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calculateBMI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(weight/LBS_IN_KG) /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    (height*CMS_IN_INCH/100*height*CMS_IN_INCH/100);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400800" y="2590800"/>
            <a:ext cx="2514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Un-initializing declaration</a:t>
            </a:r>
            <a:endParaRPr lang="en-US" dirty="0"/>
          </a:p>
        </p:txBody>
      </p:sp>
      <p:cxnSp>
        <p:nvCxnSpPr>
          <p:cNvPr id="10" name="Straight Arrow Connector 9"/>
          <p:cNvCxnSpPr>
            <a:stCxn id="9" idx="1"/>
          </p:cNvCxnSpPr>
          <p:nvPr/>
        </p:nvCxnSpPr>
        <p:spPr>
          <a:xfrm rot="10800000">
            <a:off x="3657600" y="2667000"/>
            <a:ext cx="2743200" cy="228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400800" y="3276600"/>
            <a:ext cx="2514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Initializing declaration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4" idx="1"/>
          </p:cNvCxnSpPr>
          <p:nvPr/>
        </p:nvCxnSpPr>
        <p:spPr>
          <a:xfrm rot="10800000">
            <a:off x="4572000" y="3505200"/>
            <a:ext cx="1828800" cy="76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on Variables vs. Named Constants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752600"/>
            <a:ext cx="8153400" cy="426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AnotherBMISpreadsheet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b="1" dirty="0" smtClean="0">
                <a:solidFill>
                  <a:schemeClr val="tx1"/>
                </a:solidFill>
              </a:rPr>
              <a:t>implements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BMISpreadsheet</a:t>
            </a:r>
            <a:r>
              <a:rPr lang="en-US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height, weight,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;	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...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lbsInKg</a:t>
            </a:r>
            <a:r>
              <a:rPr lang="en-US" dirty="0" smtClean="0">
                <a:solidFill>
                  <a:schemeClr val="tx1"/>
                </a:solidFill>
              </a:rPr>
              <a:t> = 2.2;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cmsInInch</a:t>
            </a:r>
            <a:r>
              <a:rPr lang="en-US" dirty="0" smtClean="0">
                <a:solidFill>
                  <a:schemeClr val="tx1"/>
                </a:solidFill>
              </a:rPr>
              <a:t> = 2.54;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calculateBMI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 </a:t>
            </a:r>
            <a:r>
              <a:rPr lang="en-US" dirty="0" smtClean="0">
                <a:solidFill>
                  <a:schemeClr val="tx1"/>
                </a:solidFill>
              </a:rPr>
              <a:t>(weight/</a:t>
            </a:r>
            <a:r>
              <a:rPr lang="en-US" dirty="0" err="1" smtClean="0">
                <a:solidFill>
                  <a:schemeClr val="tx1"/>
                </a:solidFill>
              </a:rPr>
              <a:t>lbsInKg</a:t>
            </a:r>
            <a:r>
              <a:rPr lang="en-US" dirty="0" smtClean="0">
                <a:solidFill>
                  <a:schemeClr val="tx1"/>
                </a:solidFill>
              </a:rPr>
              <a:t>) /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    (height*</a:t>
            </a:r>
            <a:r>
              <a:rPr lang="en-US" dirty="0" err="1" smtClean="0">
                <a:solidFill>
                  <a:schemeClr val="tx1"/>
                </a:solidFill>
              </a:rPr>
              <a:t>cmsInInch</a:t>
            </a:r>
            <a:r>
              <a:rPr lang="en-US" dirty="0" smtClean="0">
                <a:solidFill>
                  <a:schemeClr val="tx1"/>
                </a:solidFill>
              </a:rPr>
              <a:t>/100*height*</a:t>
            </a:r>
            <a:r>
              <a:rPr lang="en-US" dirty="0" err="1" smtClean="0">
                <a:solidFill>
                  <a:schemeClr val="tx1"/>
                </a:solidFill>
              </a:rPr>
              <a:t>cmsInInch</a:t>
            </a:r>
            <a:r>
              <a:rPr lang="en-US" dirty="0" smtClean="0">
                <a:solidFill>
                  <a:schemeClr val="tx1"/>
                </a:solidFill>
              </a:rPr>
              <a:t>/100);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Accidental or Malicious Modification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752600"/>
            <a:ext cx="8153400" cy="426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AnotherBMISpreadsheet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b="1" dirty="0" smtClean="0">
                <a:solidFill>
                  <a:schemeClr val="tx1"/>
                </a:solidFill>
              </a:rPr>
              <a:t>implements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BMISpreadsheet</a:t>
            </a:r>
            <a:r>
              <a:rPr lang="en-US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height, weight,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;	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...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lbsInKg</a:t>
            </a:r>
            <a:r>
              <a:rPr lang="en-US" dirty="0" smtClean="0">
                <a:solidFill>
                  <a:schemeClr val="tx1"/>
                </a:solidFill>
              </a:rPr>
              <a:t> = 2.2;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cmsInInch</a:t>
            </a:r>
            <a:r>
              <a:rPr lang="en-US" dirty="0" smtClean="0">
                <a:solidFill>
                  <a:schemeClr val="tx1"/>
                </a:solidFill>
              </a:rPr>
              <a:t> = 2.54;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calculateBMI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lbsInKg</a:t>
            </a:r>
            <a:r>
              <a:rPr lang="en-US" dirty="0" smtClean="0">
                <a:solidFill>
                  <a:schemeClr val="tx1"/>
                </a:solidFill>
              </a:rPr>
              <a:t> = 22;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 </a:t>
            </a:r>
            <a:r>
              <a:rPr lang="en-US" dirty="0" smtClean="0">
                <a:solidFill>
                  <a:schemeClr val="tx1"/>
                </a:solidFill>
              </a:rPr>
              <a:t>(weight/</a:t>
            </a:r>
            <a:r>
              <a:rPr lang="en-US" dirty="0" err="1" smtClean="0">
                <a:solidFill>
                  <a:schemeClr val="tx1"/>
                </a:solidFill>
              </a:rPr>
              <a:t>lbsInKg</a:t>
            </a:r>
            <a:r>
              <a:rPr lang="en-US" dirty="0" smtClean="0">
                <a:solidFill>
                  <a:schemeClr val="tx1"/>
                </a:solidFill>
              </a:rPr>
              <a:t>) /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    (height*</a:t>
            </a:r>
            <a:r>
              <a:rPr lang="en-US" dirty="0" err="1" smtClean="0">
                <a:solidFill>
                  <a:schemeClr val="tx1"/>
                </a:solidFill>
              </a:rPr>
              <a:t>cmsInInch</a:t>
            </a:r>
            <a:r>
              <a:rPr lang="en-US" dirty="0" smtClean="0">
                <a:solidFill>
                  <a:schemeClr val="tx1"/>
                </a:solidFill>
              </a:rPr>
              <a:t>/100*height*</a:t>
            </a:r>
            <a:r>
              <a:rPr lang="en-US" dirty="0" err="1" smtClean="0">
                <a:solidFill>
                  <a:schemeClr val="tx1"/>
                </a:solidFill>
              </a:rPr>
              <a:t>cmsInInch</a:t>
            </a:r>
            <a:r>
              <a:rPr lang="en-US" dirty="0" smtClean="0">
                <a:solidFill>
                  <a:schemeClr val="tx1"/>
                </a:solidFill>
              </a:rPr>
              <a:t>/100);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00600" y="1066800"/>
            <a:ext cx="2514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Violating least privilege</a:t>
            </a:r>
            <a:endParaRPr lang="en-US" dirty="0"/>
          </a:p>
        </p:txBody>
      </p:sp>
      <p:cxnSp>
        <p:nvCxnSpPr>
          <p:cNvPr id="6" name="Straight Arrow Connector 5"/>
          <p:cNvCxnSpPr>
            <a:stCxn id="5" idx="2"/>
          </p:cNvCxnSpPr>
          <p:nvPr/>
        </p:nvCxnSpPr>
        <p:spPr>
          <a:xfrm rot="5400000">
            <a:off x="2571750" y="-285750"/>
            <a:ext cx="1524000" cy="54483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57200" y="3962400"/>
            <a:ext cx="2286000" cy="4572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Literals vs. Named Constants vs. Variables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2819400"/>
          </a:xfrm>
        </p:spPr>
        <p:txBody>
          <a:bodyPr/>
          <a:lstStyle/>
          <a:p>
            <a:r>
              <a:rPr lang="en-US" dirty="0" smtClean="0"/>
              <a:t>Use constants for program values that do not change</a:t>
            </a:r>
          </a:p>
          <a:p>
            <a:pPr lvl="1"/>
            <a:r>
              <a:rPr lang="en-US" dirty="0" smtClean="0"/>
              <a:t>Use named constants for magic numbers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err="1" smtClean="0"/>
              <a:t>AnotherBMISpreadsheet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1219200"/>
            <a:ext cx="8305800" cy="2819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4800" y="1295400"/>
            <a:ext cx="40386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AnotherBMISpreadsheet</a:t>
            </a:r>
            <a:r>
              <a:rPr lang="en-US" dirty="0" smtClean="0"/>
              <a:t> Instance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19200" y="2133600"/>
            <a:ext cx="13716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weight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495800" y="2133600"/>
            <a:ext cx="13716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height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81000" y="3429000"/>
            <a:ext cx="14478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getWeight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981200" y="3429000"/>
            <a:ext cx="14478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setWeight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657600" y="3429000"/>
            <a:ext cx="14478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getHeight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257800" y="3429000"/>
            <a:ext cx="14478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setHeight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934200" y="3429000"/>
            <a:ext cx="14478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getBMI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28600" y="5638800"/>
            <a:ext cx="8229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ObjectEditor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rot="5400000" flipH="1" flipV="1">
            <a:off x="-38894" y="4762500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 flipH="1" flipV="1">
            <a:off x="723900" y="27051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1181100" y="27051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418306" y="4762500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52400" y="4114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calls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286000" y="2743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writes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143000" y="5029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weight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 rot="5400000" flipH="1" flipV="1">
            <a:off x="3238500" y="4762500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 flipH="1" flipV="1">
            <a:off x="4001294" y="27051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>
            <a:off x="4458494" y="27051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>
            <a:off x="3695700" y="4762500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429000" y="4114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calls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657600" y="2743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reads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96594" y="50408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height</a:t>
            </a:r>
            <a:endParaRPr lang="en-US" dirty="0"/>
          </a:p>
        </p:txBody>
      </p:sp>
      <p:cxnSp>
        <p:nvCxnSpPr>
          <p:cNvPr id="36" name="Straight Arrow Connector 35"/>
          <p:cNvCxnSpPr/>
          <p:nvPr/>
        </p:nvCxnSpPr>
        <p:spPr>
          <a:xfrm rot="5400000" flipH="1" flipV="1">
            <a:off x="1715294" y="4761706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905000" y="4114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calls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16200000" flipV="1">
            <a:off x="2019300" y="27051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81000" y="2743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reads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5105400" y="3048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writes</a:t>
            </a:r>
            <a:endParaRPr lang="en-US" dirty="0"/>
          </a:p>
        </p:txBody>
      </p:sp>
      <p:cxnSp>
        <p:nvCxnSpPr>
          <p:cNvPr id="44" name="Straight Arrow Connector 43"/>
          <p:cNvCxnSpPr/>
          <p:nvPr/>
        </p:nvCxnSpPr>
        <p:spPr>
          <a:xfrm rot="5400000" flipH="1" flipV="1">
            <a:off x="4991894" y="4761707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181600" y="4114801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calls</a:t>
            </a:r>
            <a:endParaRPr lang="en-US" dirty="0"/>
          </a:p>
        </p:txBody>
      </p:sp>
      <p:cxnSp>
        <p:nvCxnSpPr>
          <p:cNvPr id="46" name="Straight Arrow Connector 45"/>
          <p:cNvCxnSpPr/>
          <p:nvPr/>
        </p:nvCxnSpPr>
        <p:spPr>
          <a:xfrm rot="16200000" flipV="1">
            <a:off x="5295900" y="2705101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514600" y="45720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new weight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5791200" y="45720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new height</a:t>
            </a:r>
            <a:endParaRPr lang="en-US" dirty="0"/>
          </a:p>
        </p:txBody>
      </p:sp>
      <p:cxnSp>
        <p:nvCxnSpPr>
          <p:cNvPr id="51" name="Straight Arrow Connector 50"/>
          <p:cNvCxnSpPr/>
          <p:nvPr/>
        </p:nvCxnSpPr>
        <p:spPr>
          <a:xfrm flipV="1">
            <a:off x="5943600" y="2743200"/>
            <a:ext cx="1677988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848600" y="28194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reads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6934200" y="2133600"/>
            <a:ext cx="13716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bmi</a:t>
            </a:r>
            <a:endParaRPr lang="en-US" dirty="0"/>
          </a:p>
        </p:txBody>
      </p:sp>
      <p:cxnSp>
        <p:nvCxnSpPr>
          <p:cNvPr id="55" name="Straight Arrow Connector 54"/>
          <p:cNvCxnSpPr/>
          <p:nvPr/>
        </p:nvCxnSpPr>
        <p:spPr>
          <a:xfrm flipV="1">
            <a:off x="2667000" y="2743200"/>
            <a:ext cx="4573588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5400000" flipH="1" flipV="1">
            <a:off x="7467600" y="30480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 flipH="1" flipV="1">
            <a:off x="6973094" y="4761706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rot="5400000">
            <a:off x="7200105" y="4762500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rot="16200000" flipH="1">
            <a:off x="7620000" y="2971800"/>
            <a:ext cx="6096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40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Code Repetition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752600"/>
            <a:ext cx="8153400" cy="426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AnotherBMISpreadsheet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b="1" dirty="0" smtClean="0">
                <a:solidFill>
                  <a:schemeClr val="tx1"/>
                </a:solidFill>
              </a:rPr>
              <a:t>implements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BMISpreadsheet</a:t>
            </a:r>
            <a:r>
              <a:rPr lang="en-US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height, weight,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;	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...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final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LBS_IN_KG = 2.2;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final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CMS_IN_INCH = 2.54;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calculateBMI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(weight/LBS_IN_KG) /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    (height*CMS_IN_INCH/100*height*CMS_IN_INCH/100);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05000" y="6172200"/>
            <a:ext cx="5029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Within same method and has the same value</a:t>
            </a:r>
            <a:endParaRPr lang="en-US" dirty="0"/>
          </a:p>
        </p:txBody>
      </p:sp>
      <p:cxnSp>
        <p:nvCxnSpPr>
          <p:cNvPr id="6" name="Straight Arrow Connector 5"/>
          <p:cNvCxnSpPr>
            <a:stCxn id="5" idx="0"/>
          </p:cNvCxnSpPr>
          <p:nvPr/>
        </p:nvCxnSpPr>
        <p:spPr>
          <a:xfrm rot="16200000" flipV="1">
            <a:off x="3009900" y="4762500"/>
            <a:ext cx="1447800" cy="1371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0"/>
          </p:cNvCxnSpPr>
          <p:nvPr/>
        </p:nvCxnSpPr>
        <p:spPr>
          <a:xfrm rot="5400000" flipH="1" flipV="1">
            <a:off x="4343400" y="4876800"/>
            <a:ext cx="1371600" cy="1219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Code Repetition (Edit)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752600"/>
            <a:ext cx="8153400" cy="426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AnotherBMISpreadsheet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b="1" dirty="0" smtClean="0">
                <a:solidFill>
                  <a:schemeClr val="tx1"/>
                </a:solidFill>
              </a:rPr>
              <a:t>implements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BMISpreadsheet</a:t>
            </a:r>
            <a:r>
              <a:rPr lang="en-US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height, weight,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;	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...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final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LBS_IN_KG = 2.2;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final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CMS_IN_INCH = 2.54;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calculateBMI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double </a:t>
            </a:r>
            <a:r>
              <a:rPr lang="en-US" dirty="0" err="1" smtClean="0">
                <a:solidFill>
                  <a:schemeClr val="tx1"/>
                </a:solidFill>
              </a:rPr>
              <a:t>heightInMeters</a:t>
            </a:r>
            <a:r>
              <a:rPr lang="en-US" dirty="0" smtClean="0">
                <a:solidFill>
                  <a:schemeClr val="tx1"/>
                </a:solidFill>
              </a:rPr>
              <a:t> = height*CMS_IN_INCH/100;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(weight/LBS_IN_KG) /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    (</a:t>
            </a:r>
            <a:r>
              <a:rPr lang="en-US" dirty="0" err="1" smtClean="0">
                <a:solidFill>
                  <a:schemeClr val="tx1"/>
                </a:solidFill>
              </a:rPr>
              <a:t>heightInMeters</a:t>
            </a:r>
            <a:r>
              <a:rPr lang="en-US" dirty="0" smtClean="0">
                <a:solidFill>
                  <a:schemeClr val="tx1"/>
                </a:solidFill>
              </a:rPr>
              <a:t>*</a:t>
            </a:r>
            <a:r>
              <a:rPr lang="en-US" dirty="0" err="1" smtClean="0">
                <a:solidFill>
                  <a:schemeClr val="tx1"/>
                </a:solidFill>
              </a:rPr>
              <a:t>heightInMeters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Removing Code Repetition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752600"/>
            <a:ext cx="8153400" cy="426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AnotherBMISpreadsheet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b="1" dirty="0" smtClean="0">
                <a:solidFill>
                  <a:schemeClr val="tx1"/>
                </a:solidFill>
              </a:rPr>
              <a:t>implements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BMISpreadsheet</a:t>
            </a:r>
            <a:r>
              <a:rPr lang="en-US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height, weight,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;	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...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final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LBS_IN_KG = 2.2;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final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CMS_IN_INCH = 2.54;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calculateBMI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heightInMeters</a:t>
            </a:r>
            <a:r>
              <a:rPr lang="en-US" dirty="0" smtClean="0">
                <a:solidFill>
                  <a:schemeClr val="tx1"/>
                </a:solidFill>
              </a:rPr>
              <a:t> = height*CMS_IN_INCH/100;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(weight/LBS_IN_KG) /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    (</a:t>
            </a:r>
            <a:r>
              <a:rPr lang="en-US" dirty="0" err="1" smtClean="0">
                <a:solidFill>
                  <a:schemeClr val="tx1"/>
                </a:solidFill>
              </a:rPr>
              <a:t>heightInMeters</a:t>
            </a:r>
            <a:r>
              <a:rPr lang="en-US" dirty="0" smtClean="0">
                <a:solidFill>
                  <a:schemeClr val="tx1"/>
                </a:solidFill>
              </a:rPr>
              <a:t>*</a:t>
            </a:r>
            <a:r>
              <a:rPr lang="en-US" dirty="0" err="1" smtClean="0">
                <a:solidFill>
                  <a:schemeClr val="tx1"/>
                </a:solidFill>
              </a:rPr>
              <a:t>heightInMeters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Local vs. Global Variable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752600"/>
            <a:ext cx="8153400" cy="426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AnotherBMISpreadsheet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b="1" dirty="0" smtClean="0">
                <a:solidFill>
                  <a:schemeClr val="tx1"/>
                </a:solidFill>
              </a:rPr>
              <a:t>implements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BMISpreadsheet</a:t>
            </a:r>
            <a:r>
              <a:rPr lang="en-US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height, weight,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heightInMeters</a:t>
            </a:r>
            <a:r>
              <a:rPr lang="en-US" dirty="0" smtClean="0">
                <a:solidFill>
                  <a:schemeClr val="tx1"/>
                </a:solidFill>
              </a:rPr>
              <a:t> = height*CMS_IN_INCH/100;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...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final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LBS_IN_KG = 2.2;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final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CMS_IN_INCH = 2.54;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calculateBMI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(weight/LBS_IN_KG) /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    (</a:t>
            </a:r>
            <a:r>
              <a:rPr lang="en-US" dirty="0" err="1" smtClean="0">
                <a:solidFill>
                  <a:schemeClr val="tx1"/>
                </a:solidFill>
              </a:rPr>
              <a:t>heightInMeters</a:t>
            </a:r>
            <a:r>
              <a:rPr lang="en-US" dirty="0" smtClean="0">
                <a:solidFill>
                  <a:schemeClr val="tx1"/>
                </a:solidFill>
              </a:rPr>
              <a:t>*</a:t>
            </a:r>
            <a:r>
              <a:rPr lang="en-US" dirty="0" err="1" smtClean="0">
                <a:solidFill>
                  <a:schemeClr val="tx1"/>
                </a:solidFill>
              </a:rPr>
              <a:t>heightInMeters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Local vs. Global Variable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219200"/>
            <a:ext cx="8153400" cy="5029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AnotherBMISpreadsheet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b="1" dirty="0" smtClean="0">
                <a:solidFill>
                  <a:schemeClr val="tx1"/>
                </a:solidFill>
              </a:rPr>
              <a:t>implements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BMISpreadsheet</a:t>
            </a:r>
            <a:r>
              <a:rPr lang="en-US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height, weight,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heightInMeters</a:t>
            </a:r>
            <a:r>
              <a:rPr lang="en-US" dirty="0" smtClean="0">
                <a:solidFill>
                  <a:schemeClr val="tx1"/>
                </a:solidFill>
              </a:rPr>
              <a:t> = height*CMS_IN_INCH/100;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...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final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LBS_IN_KG = 2.2;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final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CMS_IN_INCH = 2.54;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b="1" dirty="0" smtClean="0">
                <a:solidFill>
                  <a:schemeClr val="tx1"/>
                </a:solidFill>
              </a:rPr>
              <a:t>public void </a:t>
            </a:r>
            <a:r>
              <a:rPr lang="en-US" dirty="0" err="1" smtClean="0">
                <a:solidFill>
                  <a:schemeClr val="tx1"/>
                </a:solidFill>
              </a:rPr>
              <a:t>setHeight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heightInMeters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calculateBMI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calculateBMI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(weight/LBS_IN_KG) /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    (</a:t>
            </a:r>
            <a:r>
              <a:rPr lang="en-US" dirty="0" err="1" smtClean="0">
                <a:solidFill>
                  <a:schemeClr val="tx1"/>
                </a:solidFill>
              </a:rPr>
              <a:t>heightInMeters</a:t>
            </a:r>
            <a:r>
              <a:rPr lang="en-US" dirty="0" smtClean="0">
                <a:solidFill>
                  <a:schemeClr val="tx1"/>
                </a:solidFill>
              </a:rPr>
              <a:t>*</a:t>
            </a:r>
            <a:r>
              <a:rPr lang="en-US" dirty="0" err="1" smtClean="0">
                <a:solidFill>
                  <a:schemeClr val="tx1"/>
                </a:solidFill>
              </a:rPr>
              <a:t>heightInMeters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3352800"/>
            <a:ext cx="2819400" cy="4572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05000" y="6324600"/>
            <a:ext cx="502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Violating least privilege</a:t>
            </a:r>
            <a:endParaRPr lang="en-US" dirty="0"/>
          </a:p>
        </p:txBody>
      </p:sp>
      <p:cxnSp>
        <p:nvCxnSpPr>
          <p:cNvPr id="7" name="Straight Arrow Connector 6"/>
          <p:cNvCxnSpPr>
            <a:stCxn id="6" idx="0"/>
          </p:cNvCxnSpPr>
          <p:nvPr/>
        </p:nvCxnSpPr>
        <p:spPr>
          <a:xfrm rot="16200000" flipV="1">
            <a:off x="342900" y="2247900"/>
            <a:ext cx="4343400" cy="3810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600" y="990600"/>
            <a:ext cx="8153400" cy="5791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AnotherBMISpreadsheet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b="1" dirty="0" smtClean="0">
                <a:solidFill>
                  <a:schemeClr val="tx1"/>
                </a:solidFill>
              </a:rPr>
              <a:t>implements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BMISpreadsheet</a:t>
            </a:r>
            <a:r>
              <a:rPr lang="en-US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height, weight,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</a:rPr>
              <a:t>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setHeight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height =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calculateBMI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getWeight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weight;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setWeight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weight =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 = weight/(height*height);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calculateBMI</a:t>
            </a:r>
            <a:r>
              <a:rPr lang="en-US" dirty="0" smtClean="0">
                <a:solidFill>
                  <a:schemeClr val="tx1"/>
                </a:solidFill>
              </a:rPr>
              <a:t> 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heightInMetres</a:t>
            </a:r>
            <a:r>
              <a:rPr lang="en-US" dirty="0" smtClean="0">
                <a:solidFill>
                  <a:schemeClr val="tx1"/>
                </a:solidFill>
              </a:rPr>
              <a:t> = height*CMS_IN_INCH/100;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(weight/LBS_IN_KG) / (</a:t>
            </a:r>
            <a:r>
              <a:rPr lang="en-US" dirty="0" err="1" smtClean="0">
                <a:solidFill>
                  <a:schemeClr val="tx1"/>
                </a:solidFill>
              </a:rPr>
              <a:t>heightInMetres</a:t>
            </a:r>
            <a:r>
              <a:rPr lang="en-US" dirty="0" smtClean="0">
                <a:solidFill>
                  <a:schemeClr val="tx1"/>
                </a:solidFill>
              </a:rPr>
              <a:t>*</a:t>
            </a:r>
            <a:r>
              <a:rPr lang="en-US" dirty="0" err="1" smtClean="0">
                <a:solidFill>
                  <a:schemeClr val="tx1"/>
                </a:solidFill>
              </a:rPr>
              <a:t>heightInMetres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5410200"/>
            <a:ext cx="7086600" cy="6096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486400" y="4800600"/>
            <a:ext cx="1905000" cy="533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heightInMeters</a:t>
            </a:r>
            <a:r>
              <a:rPr lang="en-US" dirty="0" smtClean="0"/>
              <a:t> scope</a:t>
            </a:r>
            <a:endParaRPr lang="en-US" dirty="0"/>
          </a:p>
        </p:txBody>
      </p:sp>
      <p:cxnSp>
        <p:nvCxnSpPr>
          <p:cNvPr id="6" name="Straight Arrow Connector 5"/>
          <p:cNvCxnSpPr>
            <a:stCxn id="5" idx="1"/>
            <a:endCxn id="4" idx="0"/>
          </p:cNvCxnSpPr>
          <p:nvPr/>
        </p:nvCxnSpPr>
        <p:spPr>
          <a:xfrm rot="10800000" flipV="1">
            <a:off x="4305300" y="5067300"/>
            <a:ext cx="1181100" cy="3429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33400" y="2971800"/>
            <a:ext cx="7086600" cy="16002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724400" y="2438400"/>
            <a:ext cx="1905000" cy="381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Not a scope</a:t>
            </a:r>
            <a:endParaRPr lang="en-US" dirty="0"/>
          </a:p>
        </p:txBody>
      </p:sp>
      <p:cxnSp>
        <p:nvCxnSpPr>
          <p:cNvPr id="10" name="Straight Arrow Connector 9"/>
          <p:cNvCxnSpPr>
            <a:stCxn id="9" idx="1"/>
            <a:endCxn id="8" idx="0"/>
          </p:cNvCxnSpPr>
          <p:nvPr/>
        </p:nvCxnSpPr>
        <p:spPr>
          <a:xfrm rot="10800000" flipV="1">
            <a:off x="4076700" y="2628900"/>
            <a:ext cx="647700" cy="3429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57200" y="1295400"/>
            <a:ext cx="7543800" cy="52578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248400" y="381000"/>
            <a:ext cx="1905000" cy="381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height  scope</a:t>
            </a:r>
            <a:endParaRPr lang="en-US" dirty="0"/>
          </a:p>
        </p:txBody>
      </p:sp>
      <p:cxnSp>
        <p:nvCxnSpPr>
          <p:cNvPr id="27" name="Straight Arrow Connector 26"/>
          <p:cNvCxnSpPr>
            <a:stCxn id="26" idx="1"/>
            <a:endCxn id="21" idx="0"/>
          </p:cNvCxnSpPr>
          <p:nvPr/>
        </p:nvCxnSpPr>
        <p:spPr>
          <a:xfrm rot="10800000" flipV="1">
            <a:off x="4229100" y="571500"/>
            <a:ext cx="2019300" cy="7239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9" grpId="0" animBg="1"/>
      <p:bldP spid="21" grpId="0" animBg="1"/>
      <p:bldP spid="26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2400" y="1676400"/>
            <a:ext cx="8305800" cy="4572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of Public Items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2057400"/>
            <a:ext cx="8153400" cy="2362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AnotherBMISpreadsheet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b="1" dirty="0" smtClean="0">
                <a:solidFill>
                  <a:schemeClr val="tx1"/>
                </a:solidFill>
              </a:rPr>
              <a:t>implements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BMISpreadsheet</a:t>
            </a:r>
            <a:r>
              <a:rPr lang="en-US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height, weight,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</a:rPr>
              <a:t>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getWeight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weight;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4572000"/>
            <a:ext cx="81534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ObjectEditor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5257800"/>
            <a:ext cx="81534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ABMISpreadsheet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562600" y="990600"/>
            <a:ext cx="2590800" cy="381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getWeight</a:t>
            </a:r>
            <a:r>
              <a:rPr lang="en-US" dirty="0" smtClean="0"/>
              <a:t>() scope</a:t>
            </a:r>
            <a:endParaRPr lang="en-US" dirty="0"/>
          </a:p>
        </p:txBody>
      </p:sp>
      <p:cxnSp>
        <p:nvCxnSpPr>
          <p:cNvPr id="10" name="Straight Arrow Connector 9"/>
          <p:cNvCxnSpPr>
            <a:stCxn id="9" idx="1"/>
            <a:endCxn id="8" idx="0"/>
          </p:cNvCxnSpPr>
          <p:nvPr/>
        </p:nvCxnSpPr>
        <p:spPr>
          <a:xfrm rot="10800000" flipV="1">
            <a:off x="4305300" y="1181100"/>
            <a:ext cx="1257300" cy="4953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1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Identifier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Region of code where the identifier is visible</a:t>
            </a:r>
          </a:p>
          <a:p>
            <a:r>
              <a:rPr lang="en-US" dirty="0" smtClean="0"/>
              <a:t>Arbitrary scopes not possible</a:t>
            </a:r>
          </a:p>
          <a:p>
            <a:r>
              <a:rPr lang="en-US" dirty="0" smtClean="0"/>
              <a:t>Least Privilege =&gt; Make scope as small as possible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" y="990600"/>
            <a:ext cx="8153400" cy="5791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AnotherBMISpreadsheet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b="1" dirty="0" smtClean="0">
                <a:solidFill>
                  <a:schemeClr val="tx1"/>
                </a:solidFill>
              </a:rPr>
              <a:t>implements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BMISpreadsheet</a:t>
            </a:r>
            <a:r>
              <a:rPr lang="en-US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height, weight,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</a:rPr>
              <a:t>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setHeight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height =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calculateBMI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getWeight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weight;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setWeight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weight =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 = weight/(height*height);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calculateBMI</a:t>
            </a:r>
            <a:r>
              <a:rPr lang="en-US" dirty="0" smtClean="0">
                <a:solidFill>
                  <a:schemeClr val="tx1"/>
                </a:solidFill>
              </a:rPr>
              <a:t>() 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heightInMetres</a:t>
            </a:r>
            <a:r>
              <a:rPr lang="en-US" dirty="0" smtClean="0">
                <a:solidFill>
                  <a:schemeClr val="tx1"/>
                </a:solidFill>
              </a:rPr>
              <a:t> = height*CMS_IN_INCH/100;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(weight/LBS_IN_KG) / (</a:t>
            </a:r>
            <a:r>
              <a:rPr lang="en-US" dirty="0" err="1" smtClean="0">
                <a:solidFill>
                  <a:schemeClr val="tx1"/>
                </a:solidFill>
              </a:rPr>
              <a:t>heightInMetres</a:t>
            </a:r>
            <a:r>
              <a:rPr lang="en-US" dirty="0" smtClean="0">
                <a:solidFill>
                  <a:schemeClr val="tx1"/>
                </a:solidFill>
              </a:rPr>
              <a:t>*</a:t>
            </a:r>
            <a:r>
              <a:rPr lang="en-US" dirty="0" err="1" smtClean="0">
                <a:solidFill>
                  <a:schemeClr val="tx1"/>
                </a:solidFill>
              </a:rPr>
              <a:t>heightInMetres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5410200"/>
            <a:ext cx="7086600" cy="6096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486400" y="4800600"/>
            <a:ext cx="1905000" cy="533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heightInMeters</a:t>
            </a:r>
            <a:r>
              <a:rPr lang="en-US" dirty="0" smtClean="0"/>
              <a:t> scope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9" idx="1"/>
            <a:endCxn id="8" idx="0"/>
          </p:cNvCxnSpPr>
          <p:nvPr/>
        </p:nvCxnSpPr>
        <p:spPr>
          <a:xfrm rot="10800000" flipV="1">
            <a:off x="4305300" y="5067300"/>
            <a:ext cx="1181100" cy="3429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Initializing Declaration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676400"/>
            <a:ext cx="8153400" cy="426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AnotherBMISpreadsheet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b="1" dirty="0" smtClean="0">
                <a:solidFill>
                  <a:schemeClr val="tx1"/>
                </a:solidFill>
              </a:rPr>
              <a:t>implements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BMISpreadsheet</a:t>
            </a:r>
            <a:r>
              <a:rPr lang="en-US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height, weight,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</a:rPr>
              <a:t>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final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LBS_IN_KG = 2.2;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final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CMS_IN_INCH = 2.54;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calculateBMI</a:t>
            </a:r>
            <a:r>
              <a:rPr lang="en-US" dirty="0" smtClean="0">
                <a:solidFill>
                  <a:schemeClr val="tx1"/>
                </a:solidFill>
              </a:rPr>
              <a:t>() 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heightInMetres</a:t>
            </a:r>
            <a:r>
              <a:rPr lang="en-US" dirty="0" smtClean="0">
                <a:solidFill>
                  <a:schemeClr val="tx1"/>
                </a:solidFill>
              </a:rPr>
              <a:t> = height*CMS_IN_INCH/100;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(weight/LBS_IN_KG) / (</a:t>
            </a:r>
            <a:r>
              <a:rPr lang="en-US" dirty="0" err="1" smtClean="0">
                <a:solidFill>
                  <a:schemeClr val="tx1"/>
                </a:solidFill>
              </a:rPr>
              <a:t>heightInMetres</a:t>
            </a:r>
            <a:r>
              <a:rPr lang="en-US" dirty="0" smtClean="0">
                <a:solidFill>
                  <a:schemeClr val="tx1"/>
                </a:solidFill>
              </a:rPr>
              <a:t>*</a:t>
            </a:r>
            <a:r>
              <a:rPr lang="en-US" dirty="0" err="1" smtClean="0">
                <a:solidFill>
                  <a:schemeClr val="tx1"/>
                </a:solidFill>
              </a:rPr>
              <a:t>heightInMetres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Methods that Change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1219200"/>
            <a:ext cx="8305800" cy="2819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4800" y="1295400"/>
            <a:ext cx="3505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ABMISpreadsheet</a:t>
            </a:r>
            <a:r>
              <a:rPr lang="en-US" dirty="0" smtClean="0"/>
              <a:t> Instance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19200" y="2133600"/>
            <a:ext cx="13716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weight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495800" y="2133600"/>
            <a:ext cx="13716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height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981200" y="3429000"/>
            <a:ext cx="14478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setWeight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257800" y="3429000"/>
            <a:ext cx="14478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setHeight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934200" y="3429000"/>
            <a:ext cx="14478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getBMI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28600" y="5638800"/>
            <a:ext cx="8229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ObjectEditor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286000" y="2743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writes</a:t>
            </a:r>
            <a:endParaRPr lang="en-US" dirty="0"/>
          </a:p>
        </p:txBody>
      </p:sp>
      <p:cxnSp>
        <p:nvCxnSpPr>
          <p:cNvPr id="36" name="Straight Arrow Connector 35"/>
          <p:cNvCxnSpPr/>
          <p:nvPr/>
        </p:nvCxnSpPr>
        <p:spPr>
          <a:xfrm rot="5400000" flipH="1" flipV="1">
            <a:off x="1715294" y="4761706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905000" y="4114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calls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16200000" flipV="1">
            <a:off x="2019300" y="27051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105400" y="3048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writes</a:t>
            </a:r>
            <a:endParaRPr lang="en-US" dirty="0"/>
          </a:p>
        </p:txBody>
      </p:sp>
      <p:cxnSp>
        <p:nvCxnSpPr>
          <p:cNvPr id="44" name="Straight Arrow Connector 43"/>
          <p:cNvCxnSpPr/>
          <p:nvPr/>
        </p:nvCxnSpPr>
        <p:spPr>
          <a:xfrm rot="5400000" flipH="1" flipV="1">
            <a:off x="4991894" y="4761707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181600" y="4114801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calls</a:t>
            </a:r>
            <a:endParaRPr lang="en-US" dirty="0"/>
          </a:p>
        </p:txBody>
      </p:sp>
      <p:cxnSp>
        <p:nvCxnSpPr>
          <p:cNvPr id="46" name="Straight Arrow Connector 45"/>
          <p:cNvCxnSpPr/>
          <p:nvPr/>
        </p:nvCxnSpPr>
        <p:spPr>
          <a:xfrm rot="16200000" flipV="1">
            <a:off x="5295900" y="2705101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514600" y="45720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new weight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5791200" y="45720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new height</a:t>
            </a:r>
            <a:endParaRPr lang="en-US" dirty="0"/>
          </a:p>
        </p:txBody>
      </p:sp>
      <p:cxnSp>
        <p:nvCxnSpPr>
          <p:cNvPr id="51" name="Straight Arrow Connector 50"/>
          <p:cNvCxnSpPr/>
          <p:nvPr/>
        </p:nvCxnSpPr>
        <p:spPr>
          <a:xfrm flipV="1">
            <a:off x="5943600" y="2743200"/>
            <a:ext cx="1677988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848600" y="28194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reads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6934200" y="2133600"/>
            <a:ext cx="13716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bmi</a:t>
            </a:r>
            <a:endParaRPr lang="en-US" dirty="0"/>
          </a:p>
        </p:txBody>
      </p:sp>
      <p:cxnSp>
        <p:nvCxnSpPr>
          <p:cNvPr id="55" name="Straight Arrow Connector 54"/>
          <p:cNvCxnSpPr/>
          <p:nvPr/>
        </p:nvCxnSpPr>
        <p:spPr>
          <a:xfrm flipV="1">
            <a:off x="2667000" y="2743200"/>
            <a:ext cx="4573588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5400000" flipH="1" flipV="1">
            <a:off x="7467600" y="30480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 flipH="1" flipV="1">
            <a:off x="6973094" y="4761706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rot="5400000">
            <a:off x="7200105" y="4762500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rot="16200000" flipH="1">
            <a:off x="7620000" y="2971800"/>
            <a:ext cx="6096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Un-initializing Declaration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676400"/>
            <a:ext cx="8153400" cy="426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AnotherBMISpreadsheet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b="1" dirty="0" smtClean="0">
                <a:solidFill>
                  <a:schemeClr val="tx1"/>
                </a:solidFill>
              </a:rPr>
              <a:t>implements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BMISpreadsheet</a:t>
            </a:r>
            <a:r>
              <a:rPr lang="en-US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height, weight,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</a:rPr>
              <a:t>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final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LBS_IN_KG = 2.2;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final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CMS_IN_INCH = 2.54;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calculateBMI</a:t>
            </a:r>
            <a:r>
              <a:rPr lang="en-US" dirty="0" smtClean="0">
                <a:solidFill>
                  <a:schemeClr val="tx1"/>
                </a:solidFill>
              </a:rPr>
              <a:t>() 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heightInMetres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heightInMeters</a:t>
            </a:r>
            <a:r>
              <a:rPr lang="en-US" dirty="0" smtClean="0">
                <a:solidFill>
                  <a:schemeClr val="tx1"/>
                </a:solidFill>
              </a:rPr>
              <a:t> = height*CMS_IN_INCH/100;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(weight/LBS_IN_KG) / (</a:t>
            </a:r>
            <a:r>
              <a:rPr lang="en-US" dirty="0" err="1" smtClean="0">
                <a:solidFill>
                  <a:schemeClr val="tx1"/>
                </a:solidFill>
              </a:rPr>
              <a:t>heightInMetres</a:t>
            </a:r>
            <a:r>
              <a:rPr lang="en-US" dirty="0" smtClean="0">
                <a:solidFill>
                  <a:schemeClr val="tx1"/>
                </a:solidFill>
              </a:rPr>
              <a:t>*</a:t>
            </a:r>
            <a:r>
              <a:rPr lang="en-US" dirty="0" err="1" smtClean="0">
                <a:solidFill>
                  <a:schemeClr val="tx1"/>
                </a:solidFill>
              </a:rPr>
              <a:t>heightInMetres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Un-initialized Variable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676400"/>
            <a:ext cx="8153400" cy="426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AnotherBMISpreadsheet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b="1" dirty="0" smtClean="0">
                <a:solidFill>
                  <a:schemeClr val="tx1"/>
                </a:solidFill>
              </a:rPr>
              <a:t>implements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BMISpreadsheet</a:t>
            </a:r>
            <a:r>
              <a:rPr lang="en-US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height, weight,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</a:rPr>
              <a:t>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final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LBS_IN_KG = 2.2;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final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CMS_IN_INCH = 2.54;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calculateBMI</a:t>
            </a:r>
            <a:r>
              <a:rPr lang="en-US" dirty="0" smtClean="0">
                <a:solidFill>
                  <a:schemeClr val="tx1"/>
                </a:solidFill>
              </a:rPr>
              <a:t>() 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heightInMetres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(weight/LBS_IN_KG) / (</a:t>
            </a:r>
            <a:r>
              <a:rPr lang="en-US" dirty="0" err="1" smtClean="0">
                <a:solidFill>
                  <a:schemeClr val="tx1"/>
                </a:solidFill>
              </a:rPr>
              <a:t>heightInMetres</a:t>
            </a:r>
            <a:r>
              <a:rPr lang="en-US" dirty="0" smtClean="0">
                <a:solidFill>
                  <a:schemeClr val="tx1"/>
                </a:solidFill>
              </a:rPr>
              <a:t>*</a:t>
            </a:r>
            <a:r>
              <a:rPr lang="en-US" dirty="0" err="1" smtClean="0">
                <a:solidFill>
                  <a:schemeClr val="tx1"/>
                </a:solidFill>
              </a:rPr>
              <a:t>heightInMetres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Initializing All Variables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676400"/>
            <a:ext cx="8153400" cy="426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AnotherBMISpreadsheet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b="1" dirty="0" smtClean="0">
                <a:solidFill>
                  <a:schemeClr val="tx1"/>
                </a:solidFill>
              </a:rPr>
              <a:t>implements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BMISpreadsheet</a:t>
            </a:r>
            <a:r>
              <a:rPr lang="en-US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height, weight,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</a:rPr>
              <a:t>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final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LBS_IN_KG = 2.2;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final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CMS_IN_INCH = 2.54;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calculateBMI</a:t>
            </a:r>
            <a:r>
              <a:rPr lang="en-US" dirty="0" smtClean="0">
                <a:solidFill>
                  <a:schemeClr val="tx1"/>
                </a:solidFill>
              </a:rPr>
              <a:t>() 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heightInMetres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(weight/LBS_IN_KG) / (</a:t>
            </a:r>
            <a:r>
              <a:rPr lang="en-US" dirty="0" err="1" smtClean="0">
                <a:solidFill>
                  <a:schemeClr val="tx1"/>
                </a:solidFill>
              </a:rPr>
              <a:t>heightInMetres</a:t>
            </a:r>
            <a:r>
              <a:rPr lang="en-US" dirty="0" smtClean="0">
                <a:solidFill>
                  <a:schemeClr val="tx1"/>
                </a:solidFill>
              </a:rPr>
              <a:t>*</a:t>
            </a:r>
            <a:r>
              <a:rPr lang="en-US" dirty="0" err="1" smtClean="0">
                <a:solidFill>
                  <a:schemeClr val="tx1"/>
                </a:solidFill>
              </a:rPr>
              <a:t>heightInMetres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Initializing All Variables (Edit)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676400"/>
            <a:ext cx="8153400" cy="426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AnotherBMISpreadsheet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b="1" dirty="0" smtClean="0">
                <a:solidFill>
                  <a:schemeClr val="tx1"/>
                </a:solidFill>
              </a:rPr>
              <a:t>implements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BMISpreadsheet</a:t>
            </a:r>
            <a:r>
              <a:rPr lang="en-US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height = 60, weight = 70,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getBMI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</a:rPr>
              <a:t>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final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LBS_IN_KG = 2.2;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final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CMS_IN_INCH = 2.54;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calculateBMI</a:t>
            </a:r>
            <a:r>
              <a:rPr lang="en-US" dirty="0" smtClean="0">
                <a:solidFill>
                  <a:schemeClr val="tx1"/>
                </a:solidFill>
              </a:rPr>
              <a:t>() 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heightInMetres</a:t>
            </a:r>
            <a:r>
              <a:rPr lang="en-US" dirty="0" smtClean="0">
                <a:solidFill>
                  <a:schemeClr val="tx1"/>
                </a:solidFill>
              </a:rPr>
              <a:t> = height*CMS_IN_INCH/100;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(weight/LBS_IN_KG) / (</a:t>
            </a:r>
            <a:r>
              <a:rPr lang="en-US" dirty="0" err="1" smtClean="0">
                <a:solidFill>
                  <a:schemeClr val="tx1"/>
                </a:solidFill>
              </a:rPr>
              <a:t>heightInMetres</a:t>
            </a:r>
            <a:r>
              <a:rPr lang="en-US" dirty="0" smtClean="0">
                <a:solidFill>
                  <a:schemeClr val="tx1"/>
                </a:solidFill>
              </a:rPr>
              <a:t>*</a:t>
            </a:r>
            <a:r>
              <a:rPr lang="en-US" dirty="0" err="1" smtClean="0">
                <a:solidFill>
                  <a:schemeClr val="tx1"/>
                </a:solidFill>
              </a:rPr>
              <a:t>heightInMetres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Initializing All Variables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676400"/>
            <a:ext cx="8153400" cy="426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AnotherBMISpreadsheet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b="1" dirty="0" smtClean="0">
                <a:solidFill>
                  <a:schemeClr val="tx1"/>
                </a:solidFill>
              </a:rPr>
              <a:t>implements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BMISpreadsheet</a:t>
            </a:r>
            <a:r>
              <a:rPr lang="en-US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height = 70, weight = 160,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calculateBMI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</a:rPr>
              <a:t>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final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LBS_IN_KG = 2.2;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final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CMS_IN_INCH = 2.54;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calculateBMI</a:t>
            </a:r>
            <a:r>
              <a:rPr lang="en-US" dirty="0" smtClean="0">
                <a:solidFill>
                  <a:schemeClr val="tx1"/>
                </a:solidFill>
              </a:rPr>
              <a:t>() 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heightInMetres</a:t>
            </a:r>
            <a:r>
              <a:rPr lang="en-US" dirty="0" smtClean="0">
                <a:solidFill>
                  <a:schemeClr val="tx1"/>
                </a:solidFill>
              </a:rPr>
              <a:t> = height*CMS_IN_INCH/100;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(weight/LBS_IN_KG) / (</a:t>
            </a:r>
            <a:r>
              <a:rPr lang="en-US" dirty="0" err="1" smtClean="0">
                <a:solidFill>
                  <a:schemeClr val="tx1"/>
                </a:solidFill>
              </a:rPr>
              <a:t>heightInMetres</a:t>
            </a:r>
            <a:r>
              <a:rPr lang="en-US" dirty="0" smtClean="0">
                <a:solidFill>
                  <a:schemeClr val="tx1"/>
                </a:solidFill>
              </a:rPr>
              <a:t>*</a:t>
            </a:r>
            <a:r>
              <a:rPr lang="en-US" dirty="0" err="1" smtClean="0">
                <a:solidFill>
                  <a:schemeClr val="tx1"/>
                </a:solidFill>
              </a:rPr>
              <a:t>heightInMetres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 Properties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066800"/>
            <a:ext cx="8153400" cy="533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ABMISpreadsheet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implements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BMISpreadsheet</a:t>
            </a:r>
            <a:r>
              <a:rPr lang="en-US" dirty="0" smtClean="0">
                <a:solidFill>
                  <a:schemeClr val="tx1"/>
                </a:solidFill>
              </a:rPr>
              <a:t>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height;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getHeight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 return</a:t>
            </a:r>
            <a:r>
              <a:rPr lang="en-US" dirty="0" smtClean="0">
                <a:solidFill>
                  <a:schemeClr val="tx1"/>
                </a:solidFill>
              </a:rPr>
              <a:t> height;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setHeight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height =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weight;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getWeight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weight;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setWeight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weight =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getBMI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weight/(height*height);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 Properties (Edit)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914400"/>
            <a:ext cx="8153400" cy="5867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ABMISpreadsheet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implements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BMISpreadsheet</a:t>
            </a:r>
            <a:r>
              <a:rPr lang="en-US" dirty="0" smtClean="0">
                <a:solidFill>
                  <a:schemeClr val="tx1"/>
                </a:solidFill>
              </a:rPr>
              <a:t>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height;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</a:rPr>
              <a:t>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setHeight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(“Height: “ +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height =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weight;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</a:rPr>
              <a:t>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setWeight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weight =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getBMI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weight/(height*height);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 Properties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914400"/>
            <a:ext cx="8153400" cy="5867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ABMISpreadsheet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implements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BMISpreadsheet</a:t>
            </a:r>
            <a:r>
              <a:rPr lang="en-US" dirty="0" smtClean="0">
                <a:solidFill>
                  <a:schemeClr val="tx1"/>
                </a:solidFill>
              </a:rPr>
              <a:t>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height;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</a:rPr>
              <a:t>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setHeight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(“Weight: “ + weight);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(“Height: “ + height);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double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getBMI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(“BMI: “ +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height =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weight;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</a:rPr>
              <a:t>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setWeight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weight =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getBMI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weight/(height*height);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 Cluttered Code (Edit)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914400"/>
            <a:ext cx="8153400" cy="5867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ABMISpreadsheet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implements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BMISpreadsheet</a:t>
            </a:r>
            <a:r>
              <a:rPr lang="en-US" dirty="0" smtClean="0">
                <a:solidFill>
                  <a:schemeClr val="tx1"/>
                </a:solidFill>
              </a:rPr>
              <a:t>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height;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</a:rPr>
              <a:t>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setHeight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(“Weight: “ + weight);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(“Height: “ + height);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double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getBMI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(“BMI: “ +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height =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weight;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</a:rPr>
              <a:t>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setWeight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weight =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getBMI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weight/(height*height);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 Cluttered Code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914400"/>
            <a:ext cx="8153400" cy="5867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ABMISpreadsheet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implements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BMISpreadsheet</a:t>
            </a:r>
            <a:r>
              <a:rPr lang="en-US" dirty="0" smtClean="0">
                <a:solidFill>
                  <a:schemeClr val="tx1"/>
                </a:solidFill>
              </a:rPr>
              <a:t>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height;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</a:rPr>
              <a:t>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setHeight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(“Weight: “ + weight);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(“Height: “ + height);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(“BMI: “ + </a:t>
            </a:r>
            <a:r>
              <a:rPr lang="en-US" dirty="0" err="1" smtClean="0">
                <a:solidFill>
                  <a:schemeClr val="tx1"/>
                </a:solidFill>
              </a:rPr>
              <a:t>getBMI</a:t>
            </a:r>
            <a:r>
              <a:rPr lang="en-US" dirty="0" smtClean="0">
                <a:solidFill>
                  <a:schemeClr val="tx1"/>
                </a:solidFill>
              </a:rPr>
              <a:t>());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height =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weight;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</a:rPr>
              <a:t>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setWeight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weight =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getBMI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weight/(height*height);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err="1" smtClean="0"/>
              <a:t>setWeight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1219200"/>
            <a:ext cx="8305800" cy="2819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4800" y="1295400"/>
            <a:ext cx="3505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ABMISpreadsheet</a:t>
            </a:r>
            <a:r>
              <a:rPr lang="en-US" dirty="0" smtClean="0"/>
              <a:t> Instance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19200" y="2133600"/>
            <a:ext cx="13716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weight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981200" y="3429000"/>
            <a:ext cx="14478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setWeight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28600" y="5638800"/>
            <a:ext cx="8229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ObjectEditor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286000" y="2743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writes</a:t>
            </a:r>
            <a:endParaRPr lang="en-US" dirty="0"/>
          </a:p>
        </p:txBody>
      </p:sp>
      <p:cxnSp>
        <p:nvCxnSpPr>
          <p:cNvPr id="36" name="Straight Arrow Connector 35"/>
          <p:cNvCxnSpPr/>
          <p:nvPr/>
        </p:nvCxnSpPr>
        <p:spPr>
          <a:xfrm rot="5400000" flipH="1" flipV="1">
            <a:off x="1715294" y="4761706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905000" y="4114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calls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16200000" flipV="1">
            <a:off x="2019300" y="27051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514600" y="45720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new weight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6934200" y="2133600"/>
            <a:ext cx="13716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bmi</a:t>
            </a:r>
            <a:endParaRPr lang="en-US" dirty="0"/>
          </a:p>
        </p:txBody>
      </p:sp>
      <p:cxnSp>
        <p:nvCxnSpPr>
          <p:cNvPr id="55" name="Straight Arrow Connector 54"/>
          <p:cNvCxnSpPr/>
          <p:nvPr/>
        </p:nvCxnSpPr>
        <p:spPr>
          <a:xfrm flipV="1">
            <a:off x="2667000" y="2743200"/>
            <a:ext cx="4573588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3962400" y="3657600"/>
            <a:ext cx="5029200" cy="1676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setWeight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weight =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 = weight / (height*height);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Duplication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914400"/>
            <a:ext cx="8153400" cy="5867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ABMISpreadsheet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implements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BMISpreadsheet</a:t>
            </a:r>
            <a:r>
              <a:rPr lang="en-US" dirty="0" smtClean="0">
                <a:solidFill>
                  <a:schemeClr val="tx1"/>
                </a:solidFill>
              </a:rPr>
              <a:t>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height;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</a:rPr>
              <a:t>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setHeight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(“Weight: “ + weight);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(“Height: “ + height);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(“BMI: “ + </a:t>
            </a:r>
            <a:r>
              <a:rPr lang="en-US" dirty="0" err="1" smtClean="0">
                <a:solidFill>
                  <a:schemeClr val="tx1"/>
                </a:solidFill>
              </a:rPr>
              <a:t>getBMI</a:t>
            </a:r>
            <a:r>
              <a:rPr lang="en-US" dirty="0" smtClean="0">
                <a:solidFill>
                  <a:schemeClr val="tx1"/>
                </a:solidFill>
              </a:rPr>
              <a:t>());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height =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weight;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</a:rPr>
              <a:t>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setWeight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(“Weight: “ + weight);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(“Height: “ + height);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(“BMI: “ + </a:t>
            </a:r>
            <a:r>
              <a:rPr lang="en-US" dirty="0" err="1" smtClean="0">
                <a:solidFill>
                  <a:schemeClr val="tx1"/>
                </a:solidFill>
              </a:rPr>
              <a:t>getBMI</a:t>
            </a:r>
            <a:r>
              <a:rPr lang="en-US" dirty="0" smtClean="0">
                <a:solidFill>
                  <a:schemeClr val="tx1"/>
                </a:solidFill>
              </a:rPr>
              <a:t>());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weight =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getBMI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weight/(height*height);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Duplication (Edit)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914400"/>
            <a:ext cx="8153400" cy="5867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ABMISpreadsheet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implements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BMISpreadsheet</a:t>
            </a:r>
            <a:r>
              <a:rPr lang="en-US" dirty="0" smtClean="0">
                <a:solidFill>
                  <a:schemeClr val="tx1"/>
                </a:solidFill>
              </a:rPr>
              <a:t>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height;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</a:rPr>
              <a:t>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setHeight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printProperties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height =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weight;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</a:rPr>
              <a:t>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setWeight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printProperties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weight =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getBMI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weight/(height*height);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void </a:t>
            </a:r>
            <a:r>
              <a:rPr lang="en-US" dirty="0" err="1" smtClean="0">
                <a:solidFill>
                  <a:schemeClr val="tx1"/>
                </a:solidFill>
              </a:rPr>
              <a:t>printProperties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(“Weight: “ + weight);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(“Height: “ + height);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(“BMI: “ + </a:t>
            </a:r>
            <a:r>
              <a:rPr lang="en-US" dirty="0" err="1" smtClean="0">
                <a:solidFill>
                  <a:schemeClr val="tx1"/>
                </a:solidFill>
              </a:rPr>
              <a:t>getBMI</a:t>
            </a:r>
            <a:r>
              <a:rPr lang="en-US" dirty="0" smtClean="0">
                <a:solidFill>
                  <a:schemeClr val="tx1"/>
                </a:solidFill>
              </a:rPr>
              <a:t>());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Duplication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914400"/>
            <a:ext cx="8153400" cy="5867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ABMISpreadsheet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implements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BMISpreadsheet</a:t>
            </a:r>
            <a:r>
              <a:rPr lang="en-US" dirty="0" smtClean="0">
                <a:solidFill>
                  <a:schemeClr val="tx1"/>
                </a:solidFill>
              </a:rPr>
              <a:t>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height;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</a:rPr>
              <a:t>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setHeight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printProperties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height =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weight;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</a:rPr>
              <a:t>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setWeight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printProperties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weight =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</a:rPr>
              <a:t>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printProperties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(“Weight: “ + weight);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(“Height: “ + height);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(“BMI: “ + </a:t>
            </a:r>
            <a:r>
              <a:rPr lang="en-US" dirty="0" err="1" smtClean="0">
                <a:solidFill>
                  <a:schemeClr val="tx1"/>
                </a:solidFill>
              </a:rPr>
              <a:t>getBMI</a:t>
            </a:r>
            <a:r>
              <a:rPr lang="en-US" dirty="0" smtClean="0">
                <a:solidFill>
                  <a:schemeClr val="tx1"/>
                </a:solidFill>
              </a:rPr>
              <a:t>());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Separation of Concerns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914400"/>
            <a:ext cx="8153400" cy="5867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ABMISpreadsheet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implements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BMISpreadsheet</a:t>
            </a:r>
            <a:r>
              <a:rPr lang="en-US" dirty="0" smtClean="0">
                <a:solidFill>
                  <a:schemeClr val="tx1"/>
                </a:solidFill>
              </a:rPr>
              <a:t>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height;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</a:rPr>
              <a:t>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setHeight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printProperties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height =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weight;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</a:rPr>
              <a:t>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setWeight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printProperties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weight =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</a:rPr>
              <a:t>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printProperties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(“Weight: “ + weight);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(“Height: “ + height);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(“BMI: “ + </a:t>
            </a:r>
            <a:r>
              <a:rPr lang="en-US" dirty="0" err="1" smtClean="0">
                <a:solidFill>
                  <a:schemeClr val="tx1"/>
                </a:solidFill>
              </a:rPr>
              <a:t>getBMI</a:t>
            </a:r>
            <a:r>
              <a:rPr lang="en-US" dirty="0" smtClean="0">
                <a:solidFill>
                  <a:schemeClr val="tx1"/>
                </a:solidFill>
              </a:rPr>
              <a:t>());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0" y="1752600"/>
            <a:ext cx="2438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Less cluttered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rot="10800000" flipV="1">
            <a:off x="2819400" y="2057400"/>
            <a:ext cx="3276600" cy="304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5" idx="1"/>
          </p:cNvCxnSpPr>
          <p:nvPr/>
        </p:nvCxnSpPr>
        <p:spPr>
          <a:xfrm rot="10800000" flipV="1">
            <a:off x="2743200" y="2057400"/>
            <a:ext cx="3352800" cy="1981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Independent Code =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1752600"/>
          </a:xfrm>
        </p:spPr>
        <p:txBody>
          <a:bodyPr/>
          <a:lstStyle/>
          <a:p>
            <a:r>
              <a:rPr lang="en-US" dirty="0" smtClean="0"/>
              <a:t>Separate method for:</a:t>
            </a:r>
          </a:p>
          <a:p>
            <a:pPr lvl="1"/>
            <a:r>
              <a:rPr lang="en-US" dirty="0" smtClean="0"/>
              <a:t>Any independent piece of code</a:t>
            </a:r>
          </a:p>
          <a:p>
            <a:pPr lvl="1"/>
            <a:r>
              <a:rPr lang="en-US" dirty="0" smtClean="0"/>
              <a:t>Even if it is not duplicated</a:t>
            </a:r>
          </a:p>
          <a:p>
            <a:pPr lvl="1"/>
            <a:r>
              <a:rPr lang="en-US" dirty="0" smtClean="0"/>
              <a:t>If it is more than one line</a:t>
            </a:r>
          </a:p>
        </p:txBody>
      </p:sp>
      <p:sp>
        <p:nvSpPr>
          <p:cNvPr id="4" name="Rectangle 3"/>
          <p:cNvSpPr/>
          <p:nvPr/>
        </p:nvSpPr>
        <p:spPr>
          <a:xfrm>
            <a:off x="1219200" y="2971800"/>
            <a:ext cx="5943600" cy="1676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setWeight</a:t>
            </a:r>
            <a:r>
              <a:rPr lang="en-US" dirty="0" smtClean="0">
                <a:solidFill>
                  <a:schemeClr val="tx1"/>
                </a:solidFill>
              </a:rPr>
              <a:t>(double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(“Weight: “ +  weight);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    weight =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19200" y="4800600"/>
            <a:ext cx="5943600" cy="1676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setWeight</a:t>
            </a:r>
            <a:r>
              <a:rPr lang="en-US" dirty="0" smtClean="0">
                <a:solidFill>
                  <a:schemeClr val="tx1"/>
                </a:solidFill>
              </a:rPr>
              <a:t>(double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dirty="0" err="1" smtClean="0">
                <a:solidFill>
                  <a:schemeClr val="tx1"/>
                </a:solidFill>
              </a:rPr>
              <a:t>printWeight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    weight =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 BMI in </a:t>
            </a:r>
            <a:r>
              <a:rPr lang="en-US" dirty="0" err="1" smtClean="0"/>
              <a:t>getBMI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1600200"/>
            <a:ext cx="8153400" cy="441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ABMISpreadsheet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implements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BMISpreadsheet</a:t>
            </a:r>
            <a:r>
              <a:rPr lang="en-US" dirty="0" smtClean="0">
                <a:solidFill>
                  <a:schemeClr val="tx1"/>
                </a:solidFill>
              </a:rPr>
              <a:t>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height;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</a:rPr>
              <a:t>…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b="1" dirty="0" smtClean="0">
                <a:solidFill>
                  <a:schemeClr val="tx1"/>
                </a:solidFill>
              </a:rPr>
              <a:t>public double </a:t>
            </a:r>
            <a:r>
              <a:rPr lang="en-US" dirty="0" err="1" smtClean="0">
                <a:solidFill>
                  <a:schemeClr val="tx1"/>
                </a:solidFill>
              </a:rPr>
              <a:t>getBMI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printProperties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b="1" dirty="0" smtClean="0">
                <a:solidFill>
                  <a:schemeClr val="tx1"/>
                </a:solidFill>
              </a:rPr>
              <a:t>return</a:t>
            </a:r>
            <a:r>
              <a:rPr lang="en-US" dirty="0" smtClean="0">
                <a:solidFill>
                  <a:schemeClr val="tx1"/>
                </a:solidFill>
              </a:rPr>
              <a:t> weight/(height*height);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printProperties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(“Weight: “ + weight);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(“Height: “ + height);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(“BMI: “ + </a:t>
            </a:r>
            <a:r>
              <a:rPr lang="en-US" dirty="0" err="1" smtClean="0">
                <a:solidFill>
                  <a:schemeClr val="tx1"/>
                </a:solidFill>
              </a:rPr>
              <a:t>getBMI</a:t>
            </a:r>
            <a:r>
              <a:rPr lang="en-US" dirty="0" smtClean="0">
                <a:solidFill>
                  <a:schemeClr val="tx1"/>
                </a:solidFill>
              </a:rPr>
              <a:t>());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1333500" y="3695700"/>
            <a:ext cx="838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6200000" flipV="1">
            <a:off x="2247900" y="3162300"/>
            <a:ext cx="1905000" cy="1676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1485900" y="3694906"/>
            <a:ext cx="838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1638300" y="3694906"/>
            <a:ext cx="838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6200000" flipV="1">
            <a:off x="2400301" y="3162300"/>
            <a:ext cx="1905000" cy="1676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 flipV="1">
            <a:off x="2552701" y="3162300"/>
            <a:ext cx="1905000" cy="1676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486400" y="2438400"/>
            <a:ext cx="3200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getBMI</a:t>
            </a:r>
            <a:r>
              <a:rPr lang="en-US" dirty="0" smtClean="0"/>
              <a:t>() never terminates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486400" y="2971800"/>
            <a:ext cx="3200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Recursive, calls itself indirectly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5486400" y="3733800"/>
            <a:ext cx="3200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Infinite recursion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5486400" y="4267200"/>
            <a:ext cx="3200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Avoid recursion for now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Non-public Instance Variables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828800"/>
            <a:ext cx="8153400" cy="1752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ABMISpreadsheet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implements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BMISpreadsheet</a:t>
            </a:r>
            <a:r>
              <a:rPr lang="en-US" dirty="0" smtClean="0">
                <a:solidFill>
                  <a:schemeClr val="tx1"/>
                </a:solidFill>
              </a:rPr>
              <a:t>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double</a:t>
            </a:r>
            <a:r>
              <a:rPr lang="en-US" dirty="0" smtClean="0">
                <a:solidFill>
                  <a:schemeClr val="tx1"/>
                </a:solidFill>
              </a:rPr>
              <a:t> height, weight,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</a:rPr>
              <a:t>…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Instance Variables Public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828800"/>
            <a:ext cx="8153400" cy="1752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ABMISpreadsheet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implements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BMISpreadsheet</a:t>
            </a:r>
            <a:r>
              <a:rPr lang="en-US" dirty="0" smtClean="0">
                <a:solidFill>
                  <a:schemeClr val="tx1"/>
                </a:solidFill>
              </a:rPr>
              <a:t>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 double</a:t>
            </a:r>
            <a:r>
              <a:rPr lang="en-US" dirty="0" smtClean="0">
                <a:solidFill>
                  <a:schemeClr val="tx1"/>
                </a:solidFill>
              </a:rPr>
              <a:t> height, weight, 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</a:rPr>
              <a:t>…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67000" y="4724400"/>
            <a:ext cx="3276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Other classes</a:t>
            </a:r>
            <a:endParaRPr lang="en-US" dirty="0"/>
          </a:p>
        </p:txBody>
      </p:sp>
      <p:cxnSp>
        <p:nvCxnSpPr>
          <p:cNvPr id="7" name="Straight Arrow Connector 6"/>
          <p:cNvCxnSpPr>
            <a:stCxn id="5" idx="0"/>
          </p:cNvCxnSpPr>
          <p:nvPr/>
        </p:nvCxnSpPr>
        <p:spPr>
          <a:xfrm rot="16200000" flipV="1">
            <a:off x="2457450" y="2876550"/>
            <a:ext cx="1981200" cy="17145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5" idx="0"/>
          </p:cNvCxnSpPr>
          <p:nvPr/>
        </p:nvCxnSpPr>
        <p:spPr>
          <a:xfrm rot="16200000" flipV="1">
            <a:off x="2838450" y="3257550"/>
            <a:ext cx="1981200" cy="9525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0"/>
          </p:cNvCxnSpPr>
          <p:nvPr/>
        </p:nvCxnSpPr>
        <p:spPr>
          <a:xfrm rot="16200000" flipV="1">
            <a:off x="3219450" y="3638550"/>
            <a:ext cx="1981200" cy="1905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 to Change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828800"/>
            <a:ext cx="8153400" cy="1752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ABMISpreadsheet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implements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BMISpreadsheet</a:t>
            </a:r>
            <a:r>
              <a:rPr lang="en-US" dirty="0" smtClean="0">
                <a:solidFill>
                  <a:schemeClr val="tx1"/>
                </a:solidFill>
              </a:rPr>
              <a:t>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public double</a:t>
            </a:r>
            <a:r>
              <a:rPr lang="en-US" dirty="0" smtClean="0">
                <a:solidFill>
                  <a:schemeClr val="tx1"/>
                </a:solidFill>
              </a:rPr>
              <a:t> height, weight;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</a:rPr>
              <a:t>…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67000" y="4724400"/>
            <a:ext cx="3276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Other classes</a:t>
            </a:r>
            <a:endParaRPr lang="en-US" dirty="0"/>
          </a:p>
        </p:txBody>
      </p:sp>
      <p:cxnSp>
        <p:nvCxnSpPr>
          <p:cNvPr id="7" name="Straight Arrow Connector 6"/>
          <p:cNvCxnSpPr>
            <a:stCxn id="5" idx="0"/>
          </p:cNvCxnSpPr>
          <p:nvPr/>
        </p:nvCxnSpPr>
        <p:spPr>
          <a:xfrm rot="16200000" flipV="1">
            <a:off x="2457450" y="2876550"/>
            <a:ext cx="1981200" cy="17145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5" idx="0"/>
          </p:cNvCxnSpPr>
          <p:nvPr/>
        </p:nvCxnSpPr>
        <p:spPr>
          <a:xfrm rot="16200000" flipV="1">
            <a:off x="2838450" y="3257550"/>
            <a:ext cx="1981200" cy="9525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0"/>
          </p:cNvCxnSpPr>
          <p:nvPr/>
        </p:nvCxnSpPr>
        <p:spPr>
          <a:xfrm rot="16200000" flipV="1">
            <a:off x="3219450" y="3638550"/>
            <a:ext cx="1981200" cy="1905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Consistency Constraints Violated</a:t>
            </a:r>
            <a:endParaRPr lang="en-US" dirty="0"/>
          </a:p>
        </p:txBody>
      </p:sp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057400"/>
            <a:ext cx="5129213" cy="2651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6400800" y="3276600"/>
            <a:ext cx="2438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Inconsistent values</a:t>
            </a:r>
            <a:endParaRPr lang="en-US" dirty="0"/>
          </a:p>
        </p:txBody>
      </p:sp>
      <p:cxnSp>
        <p:nvCxnSpPr>
          <p:cNvPr id="7" name="Straight Arrow Connector 6"/>
          <p:cNvCxnSpPr>
            <a:stCxn id="5" idx="1"/>
          </p:cNvCxnSpPr>
          <p:nvPr/>
        </p:nvCxnSpPr>
        <p:spPr>
          <a:xfrm rot="10800000">
            <a:off x="2514600" y="3200400"/>
            <a:ext cx="3886200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5" idx="1"/>
          </p:cNvCxnSpPr>
          <p:nvPr/>
        </p:nvCxnSpPr>
        <p:spPr>
          <a:xfrm rot="10800000">
            <a:off x="2514600" y="3429000"/>
            <a:ext cx="3886200" cy="152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1"/>
          </p:cNvCxnSpPr>
          <p:nvPr/>
        </p:nvCxnSpPr>
        <p:spPr>
          <a:xfrm rot="10800000" flipV="1">
            <a:off x="2514600" y="3581400"/>
            <a:ext cx="3886200" cy="152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err="1" smtClean="0"/>
              <a:t>setHeight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1219200"/>
            <a:ext cx="8305800" cy="2819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4800" y="1295400"/>
            <a:ext cx="3505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ABMISpreadsheet</a:t>
            </a:r>
            <a:r>
              <a:rPr lang="en-US" dirty="0" smtClean="0"/>
              <a:t> Instance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495800" y="2133600"/>
            <a:ext cx="13716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height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257800" y="3429000"/>
            <a:ext cx="14478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setHeight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28600" y="5638800"/>
            <a:ext cx="8229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ObjectEditor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5105400" y="3048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writes</a:t>
            </a:r>
            <a:endParaRPr lang="en-US" dirty="0"/>
          </a:p>
        </p:txBody>
      </p:sp>
      <p:cxnSp>
        <p:nvCxnSpPr>
          <p:cNvPr id="44" name="Straight Arrow Connector 43"/>
          <p:cNvCxnSpPr/>
          <p:nvPr/>
        </p:nvCxnSpPr>
        <p:spPr>
          <a:xfrm rot="5400000" flipH="1" flipV="1">
            <a:off x="4991894" y="4761707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181600" y="4114801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calls</a:t>
            </a:r>
            <a:endParaRPr lang="en-US" dirty="0"/>
          </a:p>
        </p:txBody>
      </p:sp>
      <p:cxnSp>
        <p:nvCxnSpPr>
          <p:cNvPr id="46" name="Straight Arrow Connector 45"/>
          <p:cNvCxnSpPr/>
          <p:nvPr/>
        </p:nvCxnSpPr>
        <p:spPr>
          <a:xfrm rot="16200000" flipV="1">
            <a:off x="5295900" y="2705101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791200" y="45720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new height</a:t>
            </a:r>
            <a:endParaRPr lang="en-US" dirty="0"/>
          </a:p>
        </p:txBody>
      </p:sp>
      <p:cxnSp>
        <p:nvCxnSpPr>
          <p:cNvPr id="51" name="Straight Arrow Connector 50"/>
          <p:cNvCxnSpPr/>
          <p:nvPr/>
        </p:nvCxnSpPr>
        <p:spPr>
          <a:xfrm flipV="1">
            <a:off x="5943600" y="2743200"/>
            <a:ext cx="1677988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6934200" y="2133600"/>
            <a:ext cx="13716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bmi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76200" y="3657600"/>
            <a:ext cx="5029200" cy="1676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setHeight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height =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bmi</a:t>
            </a:r>
            <a:r>
              <a:rPr lang="en-US" dirty="0" smtClean="0">
                <a:solidFill>
                  <a:schemeClr val="tx1"/>
                </a:solidFill>
              </a:rPr>
              <a:t> = weight / (height*height);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Preconditions Cannot be Enforced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0" y="5715000"/>
            <a:ext cx="4267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More on this later</a:t>
            </a:r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057400"/>
            <a:ext cx="5105400" cy="2623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Encapsulation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Do not make instance variables public</a:t>
            </a:r>
          </a:p>
          <a:p>
            <a:pPr lvl="1"/>
            <a:r>
              <a:rPr lang="en-US" dirty="0" smtClean="0"/>
              <a:t>Expose them through public methods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00200" y="2514600"/>
            <a:ext cx="5638800" cy="1752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b="1" noProof="1" smtClean="0">
                <a:solidFill>
                  <a:schemeClr val="tx1"/>
                </a:solidFill>
              </a:rPr>
              <a:t>public</a:t>
            </a:r>
            <a:r>
              <a:rPr lang="en-US" noProof="1" smtClean="0">
                <a:solidFill>
                  <a:schemeClr val="tx1"/>
                </a:solidFill>
              </a:rPr>
              <a:t> </a:t>
            </a:r>
            <a:r>
              <a:rPr lang="en-US" b="1" noProof="1" smtClean="0">
                <a:solidFill>
                  <a:schemeClr val="tx1"/>
                </a:solidFill>
              </a:rPr>
              <a:t>final</a:t>
            </a:r>
            <a:r>
              <a:rPr lang="en-US" noProof="1" smtClean="0">
                <a:solidFill>
                  <a:schemeClr val="tx1"/>
                </a:solidFill>
              </a:rPr>
              <a:t> </a:t>
            </a:r>
            <a:r>
              <a:rPr lang="en-US" b="1" noProof="1" smtClean="0">
                <a:solidFill>
                  <a:schemeClr val="tx1"/>
                </a:solidFill>
              </a:rPr>
              <a:t>double</a:t>
            </a:r>
            <a:r>
              <a:rPr lang="en-US" noProof="1" smtClean="0">
                <a:solidFill>
                  <a:schemeClr val="tx1"/>
                </a:solidFill>
              </a:rPr>
              <a:t> CMS_IN_INCH = 2.54;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Constants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00200" y="2514600"/>
            <a:ext cx="5638800" cy="1752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interface </a:t>
            </a:r>
            <a:r>
              <a:rPr lang="en-US" dirty="0" err="1" smtClean="0">
                <a:solidFill>
                  <a:schemeClr val="tx1"/>
                </a:solidFill>
              </a:rPr>
              <a:t>BMISpreadsheet</a:t>
            </a:r>
            <a:r>
              <a:rPr lang="en-US" dirty="0" smtClean="0">
                <a:solidFill>
                  <a:schemeClr val="tx1"/>
                </a:solidFill>
              </a:rPr>
              <a:t> {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b="1" noProof="1" smtClean="0">
                <a:solidFill>
                  <a:schemeClr val="tx1"/>
                </a:solidFill>
              </a:rPr>
              <a:t>public</a:t>
            </a:r>
            <a:r>
              <a:rPr lang="en-US" noProof="1" smtClean="0">
                <a:solidFill>
                  <a:schemeClr val="tx1"/>
                </a:solidFill>
              </a:rPr>
              <a:t> </a:t>
            </a:r>
            <a:r>
              <a:rPr lang="en-US" b="1" noProof="1" smtClean="0">
                <a:solidFill>
                  <a:schemeClr val="tx1"/>
                </a:solidFill>
              </a:rPr>
              <a:t>final</a:t>
            </a:r>
            <a:r>
              <a:rPr lang="en-US" noProof="1" smtClean="0">
                <a:solidFill>
                  <a:schemeClr val="tx1"/>
                </a:solidFill>
              </a:rPr>
              <a:t> </a:t>
            </a:r>
            <a:r>
              <a:rPr lang="en-US" b="1" noProof="1" smtClean="0">
                <a:solidFill>
                  <a:schemeClr val="tx1"/>
                </a:solidFill>
              </a:rPr>
              <a:t>double</a:t>
            </a:r>
            <a:r>
              <a:rPr lang="en-US" noProof="1" smtClean="0">
                <a:solidFill>
                  <a:schemeClr val="tx1"/>
                </a:solidFill>
              </a:rPr>
              <a:t> CMS_IN_INCH = 2.54;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81600" y="1447800"/>
            <a:ext cx="3048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Inconsistent value cannot be stored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85800" y="4419600"/>
            <a:ext cx="2819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Implementation independent</a:t>
            </a:r>
            <a:endParaRPr lang="en-US" dirty="0"/>
          </a:p>
        </p:txBody>
      </p:sp>
      <p:cxnSp>
        <p:nvCxnSpPr>
          <p:cNvPr id="9" name="Straight Arrow Connector 8"/>
          <p:cNvCxnSpPr>
            <a:stCxn id="6" idx="2"/>
          </p:cNvCxnSpPr>
          <p:nvPr/>
        </p:nvCxnSpPr>
        <p:spPr>
          <a:xfrm rot="5400000">
            <a:off x="5448300" y="1943100"/>
            <a:ext cx="914400" cy="1600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7" idx="0"/>
          </p:cNvCxnSpPr>
          <p:nvPr/>
        </p:nvCxnSpPr>
        <p:spPr>
          <a:xfrm rot="5400000" flipH="1" flipV="1">
            <a:off x="3105150" y="2571750"/>
            <a:ext cx="838200" cy="28575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962400" y="4724400"/>
            <a:ext cx="2895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ABMISpreadsheet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638800" y="5410200"/>
            <a:ext cx="3352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AnotherBMISpreadsheet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13" idx="0"/>
          </p:cNvCxnSpPr>
          <p:nvPr/>
        </p:nvCxnSpPr>
        <p:spPr>
          <a:xfrm rot="16200000" flipV="1">
            <a:off x="4724400" y="4038600"/>
            <a:ext cx="1143000" cy="228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0800000">
            <a:off x="5486400" y="3581400"/>
            <a:ext cx="1981200" cy="1828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13" grpId="0" animBg="1"/>
      <p:bldP spid="17" grpId="0" animBg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Declare implementation-independent named constants in interfaces</a:t>
            </a:r>
          </a:p>
          <a:p>
            <a:pPr lvl="1"/>
            <a:r>
              <a:rPr lang="en-US" dirty="0" smtClean="0"/>
              <a:t>implementing classes can access them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Slides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Stepwise Refinement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063" y="1836737"/>
            <a:ext cx="3132137" cy="1820863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57" name="Content Placeholder 2"/>
          <p:cNvSpPr>
            <a:spLocks noGrp="1"/>
          </p:cNvSpPr>
          <p:nvPr>
            <p:ph sz="quarter" idx="1"/>
          </p:nvPr>
        </p:nvSpPr>
        <p:spPr>
          <a:xfrm>
            <a:off x="4572000" y="1752600"/>
            <a:ext cx="4191000" cy="1371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1600" dirty="0" smtClean="0"/>
              <a:t>Declare two instance variables</a:t>
            </a:r>
          </a:p>
          <a:p>
            <a:pPr lvl="1"/>
            <a:r>
              <a:rPr lang="en-US" sz="1600" dirty="0" smtClean="0"/>
              <a:t>weight and height</a:t>
            </a:r>
          </a:p>
          <a:p>
            <a:r>
              <a:rPr lang="en-US" sz="1600" dirty="0" smtClean="0"/>
              <a:t>Define a getter method that computes the value of BMI and returns it</a:t>
            </a:r>
            <a:endParaRPr lang="en-US" sz="1600" dirty="0"/>
          </a:p>
        </p:txBody>
      </p:sp>
      <p:sp>
        <p:nvSpPr>
          <p:cNvPr id="58" name="Rectangle 57"/>
          <p:cNvSpPr/>
          <p:nvPr/>
        </p:nvSpPr>
        <p:spPr>
          <a:xfrm>
            <a:off x="2667000" y="4267200"/>
            <a:ext cx="4495800" cy="1066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double </a:t>
            </a:r>
            <a:r>
              <a:rPr lang="en-US" sz="1600" dirty="0" err="1" smtClean="0">
                <a:solidFill>
                  <a:schemeClr val="tx1"/>
                </a:solidFill>
              </a:rPr>
              <a:t>getBMI</a:t>
            </a:r>
            <a:r>
              <a:rPr lang="en-US" sz="1600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</a:rPr>
              <a:t>return</a:t>
            </a:r>
            <a:r>
              <a:rPr lang="en-US" sz="1600" dirty="0" smtClean="0">
                <a:solidFill>
                  <a:schemeClr val="tx1"/>
                </a:solidFill>
              </a:rPr>
              <a:t> weight/(height*height);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}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029200" y="1371600"/>
            <a:ext cx="3124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Natural Language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3352800" y="3886200"/>
            <a:ext cx="3200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Programming Language</a:t>
            </a:r>
            <a:endParaRPr lang="en-US" dirty="0"/>
          </a:p>
        </p:txBody>
      </p:sp>
      <p:sp>
        <p:nvSpPr>
          <p:cNvPr id="61" name="Right Arrow 60"/>
          <p:cNvSpPr/>
          <p:nvPr/>
        </p:nvSpPr>
        <p:spPr>
          <a:xfrm rot="20502092">
            <a:off x="3545745" y="2243589"/>
            <a:ext cx="7620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ight Arrow 61"/>
          <p:cNvSpPr/>
          <p:nvPr/>
        </p:nvSpPr>
        <p:spPr>
          <a:xfrm rot="8432173">
            <a:off x="4911022" y="3322931"/>
            <a:ext cx="7620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build="p" animBg="1"/>
      <p:bldP spid="58" grpId="0" animBg="1"/>
      <p:bldP spid="59" grpId="0" animBg="1"/>
      <p:bldP spid="60" grpId="0" animBg="1"/>
      <p:bldP spid="61" grpId="0" animBg="1"/>
      <p:bldP spid="62" grpId="0" animBg="1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Real-World Analogy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05200" y="990600"/>
            <a:ext cx="4953000" cy="2819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2007-chevrolet-corvette-z0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2514600"/>
            <a:ext cx="1447800" cy="827314"/>
          </a:xfrm>
          <a:prstGeom prst="rect">
            <a:avLst/>
          </a:prstGeom>
        </p:spPr>
      </p:pic>
      <p:pic>
        <p:nvPicPr>
          <p:cNvPr id="6" name="Picture 5" descr="2007-chevrolet-corvette-z0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81800" y="1524000"/>
            <a:ext cx="1447800" cy="827314"/>
          </a:xfrm>
          <a:prstGeom prst="rect">
            <a:avLst/>
          </a:prstGeom>
        </p:spPr>
      </p:pic>
      <p:graphicFrame>
        <p:nvGraphicFramePr>
          <p:cNvPr id="7" name="Object 21"/>
          <p:cNvGraphicFramePr>
            <a:graphicFrameLocks noChangeAspect="1"/>
          </p:cNvGraphicFramePr>
          <p:nvPr/>
        </p:nvGraphicFramePr>
        <p:xfrm>
          <a:off x="3581400" y="1066800"/>
          <a:ext cx="1703725" cy="1066800"/>
        </p:xfrm>
        <a:graphic>
          <a:graphicData uri="http://schemas.openxmlformats.org/presentationml/2006/ole">
            <p:oleObj spid="_x0000_s50178" name="Clip" r:id="rId4" imgW="5905440" imgH="3697560" progId="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3505200" y="3962400"/>
            <a:ext cx="4953000" cy="2743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endCxn id="6" idx="1"/>
          </p:cNvCxnSpPr>
          <p:nvPr/>
        </p:nvCxnSpPr>
        <p:spPr>
          <a:xfrm>
            <a:off x="5334000" y="1752600"/>
            <a:ext cx="1447800" cy="18505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5" idx="1"/>
          </p:cNvCxnSpPr>
          <p:nvPr/>
        </p:nvCxnSpPr>
        <p:spPr>
          <a:xfrm>
            <a:off x="4724400" y="2133600"/>
            <a:ext cx="1905000" cy="79465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853910">
            <a:off x="5004418" y="2020743"/>
            <a:ext cx="1826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manufactures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181600" y="4495800"/>
            <a:ext cx="1600200" cy="286435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419600" y="4953000"/>
            <a:ext cx="2209800" cy="856566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58"/>
          <p:cNvGraphicFramePr>
            <a:graphicFrameLocks noChangeAspect="1"/>
          </p:cNvGraphicFramePr>
          <p:nvPr/>
        </p:nvGraphicFramePr>
        <p:xfrm>
          <a:off x="3505200" y="3962400"/>
          <a:ext cx="1676400" cy="868367"/>
        </p:xfrm>
        <a:graphic>
          <a:graphicData uri="http://schemas.openxmlformats.org/presentationml/2006/ole">
            <p:oleObj spid="_x0000_s50179" name="Clip" r:id="rId5" imgW="5806800" imgH="3009240" progId="">
              <p:embed/>
            </p:oleObj>
          </a:graphicData>
        </a:graphic>
      </p:graphicFrame>
      <p:graphicFrame>
        <p:nvGraphicFramePr>
          <p:cNvPr id="20" name="Object 5"/>
          <p:cNvGraphicFramePr>
            <a:graphicFrameLocks noChangeAspect="1"/>
          </p:cNvGraphicFramePr>
          <p:nvPr/>
        </p:nvGraphicFramePr>
        <p:xfrm>
          <a:off x="304800" y="2476500"/>
          <a:ext cx="2286000" cy="1485900"/>
        </p:xfrm>
        <a:graphic>
          <a:graphicData uri="http://schemas.openxmlformats.org/presentationml/2006/ole">
            <p:oleObj spid="_x0000_s50180" name="Clip" r:id="rId6" imgW="3497040" imgH="2095200" progId="">
              <p:embed/>
            </p:oleObj>
          </a:graphicData>
        </a:graphic>
      </p:graphicFrame>
      <p:sp>
        <p:nvSpPr>
          <p:cNvPr id="21" name="Rectangle 20"/>
          <p:cNvSpPr/>
          <p:nvPr/>
        </p:nvSpPr>
        <p:spPr>
          <a:xfrm>
            <a:off x="609599" y="2857500"/>
            <a:ext cx="1676400" cy="609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Corvette Specification</a:t>
            </a:r>
            <a:endParaRPr lang="en-US" dirty="0"/>
          </a:p>
        </p:txBody>
      </p:sp>
      <p:pic>
        <p:nvPicPr>
          <p:cNvPr id="23" name="Picture 22" descr="2007-chevrolet-corvette-z0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410200"/>
            <a:ext cx="1447800" cy="827314"/>
          </a:xfrm>
          <a:prstGeom prst="rect">
            <a:avLst/>
          </a:prstGeom>
        </p:spPr>
      </p:pic>
      <p:pic>
        <p:nvPicPr>
          <p:cNvPr id="24" name="Picture 23" descr="2007-chevrolet-corvette-z0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81800" y="4419600"/>
            <a:ext cx="1447800" cy="827314"/>
          </a:xfrm>
          <a:prstGeom prst="rect">
            <a:avLst/>
          </a:prstGeom>
        </p:spPr>
      </p:pic>
      <p:cxnSp>
        <p:nvCxnSpPr>
          <p:cNvPr id="26" name="Straight Arrow Connector 25"/>
          <p:cNvCxnSpPr/>
          <p:nvPr/>
        </p:nvCxnSpPr>
        <p:spPr>
          <a:xfrm rot="10800000" flipV="1">
            <a:off x="2667000" y="2133600"/>
            <a:ext cx="1219200" cy="762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0800000">
            <a:off x="2667000" y="3276600"/>
            <a:ext cx="1066800" cy="990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 rot="19716183">
            <a:off x="2347404" y="1890697"/>
            <a:ext cx="1828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implements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 rot="2659523">
            <a:off x="2261677" y="4002858"/>
            <a:ext cx="1828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implements</a:t>
            </a:r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 rot="853910">
            <a:off x="4861539" y="4867075"/>
            <a:ext cx="1826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manufactures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11" grpId="0"/>
      <p:bldP spid="21" grpId="0" animBg="1"/>
      <p:bldP spid="31" grpId="0" animBg="1"/>
      <p:bldP spid="32" grpId="0" animBg="1"/>
      <p:bldP spid="3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4366</TotalTime>
  <Words>4667</Words>
  <Application>Microsoft Office PowerPoint</Application>
  <PresentationFormat>On-screen Show (4:3)</PresentationFormat>
  <Paragraphs>1283</Paragraphs>
  <Slides>97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97</vt:i4>
      </vt:variant>
    </vt:vector>
  </HeadingPairs>
  <TitlesOfParts>
    <vt:vector size="99" baseType="lpstr">
      <vt:lpstr>Oriel</vt:lpstr>
      <vt:lpstr>Clip</vt:lpstr>
      <vt:lpstr>Comp 110 Style</vt:lpstr>
      <vt:lpstr>Interfaces and More Style</vt:lpstr>
      <vt:lpstr>Two Ways of Doing the BMI Spreadsheet</vt:lpstr>
      <vt:lpstr>BMI Spreadsheet</vt:lpstr>
      <vt:lpstr>ABMISpreadsheet</vt:lpstr>
      <vt:lpstr>AnotherBMISpreadsheet</vt:lpstr>
      <vt:lpstr>Methods that Change</vt:lpstr>
      <vt:lpstr>setWeight()</vt:lpstr>
      <vt:lpstr>setHeight()</vt:lpstr>
      <vt:lpstr>getBMI()</vt:lpstr>
      <vt:lpstr>Complete Code</vt:lpstr>
      <vt:lpstr>Graphical Algorithm</vt:lpstr>
      <vt:lpstr>English Algorithm</vt:lpstr>
      <vt:lpstr>Algorithm</vt:lpstr>
      <vt:lpstr>Stepwise Refinement</vt:lpstr>
      <vt:lpstr>ObjectEditor User Interface?</vt:lpstr>
      <vt:lpstr>ObjectEditor User Interfaces</vt:lpstr>
      <vt:lpstr>Similarities in the Two Classes</vt:lpstr>
      <vt:lpstr>Real-World Analogy</vt:lpstr>
      <vt:lpstr>Interface</vt:lpstr>
      <vt:lpstr>Implementing an Interface</vt:lpstr>
      <vt:lpstr>Interface</vt:lpstr>
      <vt:lpstr>Using Interfaces to Classify</vt:lpstr>
      <vt:lpstr>Using Car Specifications to Classify</vt:lpstr>
      <vt:lpstr>Cannot Instantiate Specification</vt:lpstr>
      <vt:lpstr>Interface as a Syntactic Specification</vt:lpstr>
      <vt:lpstr>Interface as a Syntactic Specification</vt:lpstr>
      <vt:lpstr>Interface Required</vt:lpstr>
      <vt:lpstr>Differences in the Two Classes</vt:lpstr>
      <vt:lpstr>ABMISpreadsheet vs. AnotherBMISpreadsheet</vt:lpstr>
      <vt:lpstr>Time-Space Tradeoff</vt:lpstr>
      <vt:lpstr>Time-Space Tradeoff</vt:lpstr>
      <vt:lpstr>Relating Interface and Class Names</vt:lpstr>
      <vt:lpstr>Programming Style: The Art of Programming</vt:lpstr>
      <vt:lpstr>Writing Style</vt:lpstr>
      <vt:lpstr>Programming Style: The Art of Programming</vt:lpstr>
      <vt:lpstr>Programming Style: The Art of Programming</vt:lpstr>
      <vt:lpstr>Comments</vt:lpstr>
      <vt:lpstr>JavaDoc Conventions</vt:lpstr>
      <vt:lpstr>Removing Debugging Code</vt:lpstr>
      <vt:lpstr>What to Comment?</vt:lpstr>
      <vt:lpstr>What to Comment?</vt:lpstr>
      <vt:lpstr>JavaDoc Tags</vt:lpstr>
      <vt:lpstr>Commenting Interfaces</vt:lpstr>
      <vt:lpstr>Programming Style: The Art of Programming</vt:lpstr>
      <vt:lpstr>Improving the Style</vt:lpstr>
      <vt:lpstr>Improving the Style (Edit)</vt:lpstr>
      <vt:lpstr>Re-using Code</vt:lpstr>
      <vt:lpstr>Changing Re-used Code Once</vt:lpstr>
      <vt:lpstr>Programming Style: The Art of Programming</vt:lpstr>
      <vt:lpstr>Only Public Methods in Interface</vt:lpstr>
      <vt:lpstr>Principle of Least Privilege</vt:lpstr>
      <vt:lpstr>Improving the Style</vt:lpstr>
      <vt:lpstr>Improving the Style</vt:lpstr>
      <vt:lpstr>Improving the Style</vt:lpstr>
      <vt:lpstr>Declaring Named Constants</vt:lpstr>
      <vt:lpstr>More on Variables vs. Named Constants</vt:lpstr>
      <vt:lpstr>Accidental or Malicious Modification</vt:lpstr>
      <vt:lpstr>Literals vs. Named Constants vs. Variables</vt:lpstr>
      <vt:lpstr>More Code Repetition</vt:lpstr>
      <vt:lpstr>Removing Code Repetition (Edit)</vt:lpstr>
      <vt:lpstr>Removing Code Repetition</vt:lpstr>
      <vt:lpstr>Local vs. Global Variable</vt:lpstr>
      <vt:lpstr>Local vs. Global Variable</vt:lpstr>
      <vt:lpstr>scope</vt:lpstr>
      <vt:lpstr>Scope of Public Items</vt:lpstr>
      <vt:lpstr>Identifier Scope</vt:lpstr>
      <vt:lpstr>Scope</vt:lpstr>
      <vt:lpstr>Initializing Declaration</vt:lpstr>
      <vt:lpstr>Un-initializing Declaration</vt:lpstr>
      <vt:lpstr>Un-initialized Variable</vt:lpstr>
      <vt:lpstr>Initializing All Variables</vt:lpstr>
      <vt:lpstr>Initializing All Variables (Edit)</vt:lpstr>
      <vt:lpstr>Initializing All Variables</vt:lpstr>
      <vt:lpstr>Printing Properties</vt:lpstr>
      <vt:lpstr>Printing Properties (Edit)</vt:lpstr>
      <vt:lpstr>Printing Properties</vt:lpstr>
      <vt:lpstr>Less Cluttered Code (Edit)</vt:lpstr>
      <vt:lpstr>Less Cluttered Code</vt:lpstr>
      <vt:lpstr>Removing Duplication</vt:lpstr>
      <vt:lpstr>Removing Duplication (Edit)</vt:lpstr>
      <vt:lpstr>Removing Duplication</vt:lpstr>
      <vt:lpstr>Separation of Concerns</vt:lpstr>
      <vt:lpstr>Independent Code = Method</vt:lpstr>
      <vt:lpstr>Printing BMI in getBMI()</vt:lpstr>
      <vt:lpstr>Non-public Instance Variables</vt:lpstr>
      <vt:lpstr>Making Instance Variables Public</vt:lpstr>
      <vt:lpstr>Hard to Change</vt:lpstr>
      <vt:lpstr>Consistency Constraints Violated</vt:lpstr>
      <vt:lpstr>Preconditions Cannot be Enforced</vt:lpstr>
      <vt:lpstr>Encapsulation Principle</vt:lpstr>
      <vt:lpstr>Public Constants</vt:lpstr>
      <vt:lpstr>Principle</vt:lpstr>
      <vt:lpstr>Slide 94</vt:lpstr>
      <vt:lpstr>Extra Slides</vt:lpstr>
      <vt:lpstr>Stepwise Refinement</vt:lpstr>
      <vt:lpstr>Real-World Analogy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Sasa</dc:creator>
  <cp:lastModifiedBy>carterjl</cp:lastModifiedBy>
  <cp:revision>757</cp:revision>
  <dcterms:created xsi:type="dcterms:W3CDTF">2006-08-16T00:00:00Z</dcterms:created>
  <dcterms:modified xsi:type="dcterms:W3CDTF">2011-09-19T18:01:04Z</dcterms:modified>
</cp:coreProperties>
</file>