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6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369" r:id="rId26"/>
    <p:sldId id="36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5" r:id="rId73"/>
    <p:sldId id="324" r:id="rId74"/>
    <p:sldId id="326" r:id="rId75"/>
    <p:sldId id="327" r:id="rId76"/>
    <p:sldId id="328" r:id="rId77"/>
    <p:sldId id="329" r:id="rId78"/>
    <p:sldId id="331" r:id="rId79"/>
    <p:sldId id="330" r:id="rId80"/>
    <p:sldId id="332" r:id="rId81"/>
    <p:sldId id="334" r:id="rId82"/>
    <p:sldId id="333" r:id="rId83"/>
    <p:sldId id="335" r:id="rId84"/>
    <p:sldId id="336" r:id="rId85"/>
    <p:sldId id="337" r:id="rId86"/>
    <p:sldId id="338" r:id="rId87"/>
    <p:sldId id="339" r:id="rId88"/>
    <p:sldId id="341" r:id="rId89"/>
    <p:sldId id="340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415" r:id="rId108"/>
    <p:sldId id="416" r:id="rId109"/>
    <p:sldId id="359" r:id="rId110"/>
    <p:sldId id="360" r:id="rId111"/>
    <p:sldId id="361" r:id="rId112"/>
    <p:sldId id="362" r:id="rId113"/>
    <p:sldId id="363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7" r:id="rId138"/>
    <p:sldId id="395" r:id="rId139"/>
    <p:sldId id="396" r:id="rId140"/>
    <p:sldId id="398" r:id="rId141"/>
    <p:sldId id="399" r:id="rId142"/>
    <p:sldId id="400" r:id="rId143"/>
    <p:sldId id="401" r:id="rId144"/>
    <p:sldId id="424" r:id="rId145"/>
    <p:sldId id="423" r:id="rId146"/>
    <p:sldId id="425" r:id="rId147"/>
    <p:sldId id="421" r:id="rId148"/>
    <p:sldId id="422" r:id="rId149"/>
    <p:sldId id="402" r:id="rId150"/>
    <p:sldId id="404" r:id="rId151"/>
    <p:sldId id="405" r:id="rId152"/>
    <p:sldId id="406" r:id="rId153"/>
    <p:sldId id="407" r:id="rId154"/>
    <p:sldId id="418" r:id="rId155"/>
    <p:sldId id="419" r:id="rId156"/>
    <p:sldId id="410" r:id="rId157"/>
    <p:sldId id="411" r:id="rId158"/>
    <p:sldId id="412" r:id="rId159"/>
    <p:sldId id="414" r:id="rId160"/>
    <p:sldId id="417" r:id="rId161"/>
    <p:sldId id="420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9" autoAdjust="0"/>
    <p:restoredTop sz="94706" autoAdjust="0"/>
  </p:normalViewPr>
  <p:slideViewPr>
    <p:cSldViewPr>
      <p:cViewPr>
        <p:scale>
          <a:sx n="70" d="100"/>
          <a:sy n="70" d="100"/>
        </p:scale>
        <p:origin x="-678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smtClean="0"/>
              <a:t>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as Types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(Point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p1</a:t>
            </a:r>
            <a:r>
              <a:rPr lang="fr-FR" b="1" dirty="0" smtClean="0">
                <a:solidFill>
                  <a:schemeClr val="tx1"/>
                </a:solidFill>
              </a:rPr>
              <a:t>,  </a:t>
            </a:r>
            <a:r>
              <a:rPr lang="fr-FR" dirty="0" smtClean="0">
                <a:solidFill>
                  <a:schemeClr val="tx1"/>
                </a:solidFill>
              </a:rPr>
              <a:t>Point p2 )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mid (p1.getX(), p1.getY(), p2.getX(), p2.getY());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5" idx="0"/>
          </p:cNvCxnSpPr>
          <p:nvPr/>
        </p:nvCxnSpPr>
        <p:spPr>
          <a:xfrm rot="5400000" flipH="1" flipV="1">
            <a:off x="2145507" y="2221706"/>
            <a:ext cx="1447800" cy="96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rot="16200000" flipV="1">
            <a:off x="4088606" y="1321592"/>
            <a:ext cx="1447800" cy="2767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as Types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ACartesianPoint</a:t>
            </a:r>
            <a:r>
              <a:rPr lang="fr-FR" dirty="0" smtClean="0">
                <a:solidFill>
                  <a:schemeClr val="tx1"/>
                </a:solidFill>
              </a:rPr>
              <a:t> p1</a:t>
            </a:r>
            <a:r>
              <a:rPr lang="fr-FR" b="1" dirty="0" smtClean="0">
                <a:solidFill>
                  <a:schemeClr val="tx1"/>
                </a:solidFill>
              </a:rPr>
              <a:t>,  </a:t>
            </a:r>
            <a:r>
              <a:rPr lang="fr-FR" dirty="0" smtClean="0">
                <a:solidFill>
                  <a:schemeClr val="tx1"/>
                </a:solidFill>
              </a:rPr>
              <a:t>Point p2 )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mid (p1.getX(), p1.getY(), p2.getX(), p2.getY());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290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5" idx="0"/>
          </p:cNvCxnSpPr>
          <p:nvPr/>
        </p:nvCxnSpPr>
        <p:spPr>
          <a:xfrm rot="5400000" flipH="1" flipV="1">
            <a:off x="2145507" y="2221706"/>
            <a:ext cx="1447800" cy="9667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rot="16200000" flipV="1">
            <a:off x="4545808" y="1778794"/>
            <a:ext cx="1371600" cy="1928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/>
          <p:cNvSpPr/>
          <p:nvPr/>
        </p:nvSpPr>
        <p:spPr>
          <a:xfrm>
            <a:off x="5334000" y="2743200"/>
            <a:ext cx="4572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interface rather than class to type object variables</a:t>
            </a:r>
          </a:p>
          <a:p>
            <a:r>
              <a:rPr lang="en-US" dirty="0" smtClean="0"/>
              <a:t>=&gt; Define interfaces for all classes that include headers of all public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Programmer-defined vs. Predefined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Programmer-defined interface/class (Point/</a:t>
            </a:r>
            <a:r>
              <a:rPr lang="en-US" dirty="0" err="1" smtClean="0"/>
              <a:t>ACartesianPoint</a:t>
            </a:r>
            <a:r>
              <a:rPr lang="en-US" dirty="0" smtClean="0"/>
              <a:t>) is programmer-defined type</a:t>
            </a:r>
          </a:p>
          <a:p>
            <a:r>
              <a:rPr lang="en-US" dirty="0" smtClean="0"/>
              <a:t>Programmer-defined types in Java must be object types</a:t>
            </a:r>
          </a:p>
          <a:p>
            <a:r>
              <a:rPr lang="en-US" dirty="0" smtClean="0"/>
              <a:t>Some object types are predefined (String)</a:t>
            </a:r>
          </a:p>
          <a:p>
            <a:r>
              <a:rPr lang="en-US" dirty="0" smtClean="0"/>
              <a:t>All primitive types are predefined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Line?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1762125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Lines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43000" y="1447800"/>
            <a:ext cx="0" cy="434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43000" y="1447800"/>
            <a:ext cx="6400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038600"/>
            <a:ext cx="30765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68450"/>
            <a:ext cx="30670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1143000" y="1447800"/>
            <a:ext cx="0" cy="434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752600" y="19812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752600" y="1981200"/>
            <a:ext cx="1219200" cy="914400"/>
          </a:xfrm>
          <a:prstGeom prst="line">
            <a:avLst/>
          </a:prstGeom>
          <a:noFill/>
          <a:ln w="38100">
            <a:solidFill>
              <a:srgbClr val="00C66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254125" y="1524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/>
              <a:t>Point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981200" y="28956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w2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048000" y="22860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/>
              <a:t>h2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5400000">
            <a:off x="3238500" y="4000500"/>
            <a:ext cx="609600" cy="685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 rot="16200000">
            <a:off x="3135313" y="2852737"/>
            <a:ext cx="15621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Bounding Rectangle</a:t>
            </a:r>
            <a:endParaRPr lang="en-US" dirty="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905000" y="44196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1905000" y="4419600"/>
            <a:ext cx="1219200" cy="914400"/>
          </a:xfrm>
          <a:prstGeom prst="line">
            <a:avLst/>
          </a:prstGeom>
          <a:noFill/>
          <a:ln w="38100">
            <a:solidFill>
              <a:srgbClr val="00C663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371600" y="3962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/>
              <a:t>x2, y2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286000" y="54864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/>
              <a:t>w2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3200400" y="47244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/>
              <a:t>h2</a:t>
            </a: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rot="16200000" flipV="1">
            <a:off x="3162300" y="1835150"/>
            <a:ext cx="457200" cy="838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Interface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077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interface </a:t>
            </a:r>
            <a:r>
              <a:rPr lang="en-US" sz="1600" dirty="0" smtClean="0"/>
              <a:t>Line {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getX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setX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newX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getY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setY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newY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077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ALine</a:t>
            </a:r>
            <a:r>
              <a:rPr lang="en-US" sz="1600" dirty="0" smtClean="0"/>
              <a:t>  implements Line{</a:t>
            </a:r>
          </a:p>
          <a:p>
            <a:r>
              <a:rPr lang="en-US" sz="1600" dirty="0" smtClean="0"/>
              <a:t>	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x, y, width, height;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ALine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initX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initY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		x = </a:t>
            </a:r>
            <a:r>
              <a:rPr lang="en-US" sz="1600" dirty="0" err="1" smtClean="0"/>
              <a:t>initX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y = </a:t>
            </a:r>
            <a:r>
              <a:rPr lang="en-US" sz="1600" dirty="0" err="1" smtClean="0"/>
              <a:t>initY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width =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height =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;	</a:t>
            </a:r>
          </a:p>
          <a:p>
            <a:r>
              <a:rPr lang="en-US" sz="1600" dirty="0" smtClean="0"/>
              <a:t>	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getX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x;}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setX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newX</a:t>
            </a:r>
            <a:r>
              <a:rPr lang="en-US" sz="1600" dirty="0" smtClean="0"/>
              <a:t>) {x = </a:t>
            </a:r>
            <a:r>
              <a:rPr lang="en-US" sz="1600" dirty="0" err="1" smtClean="0"/>
              <a:t>newX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getY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y;}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setY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newY</a:t>
            </a:r>
            <a:r>
              <a:rPr lang="en-US" sz="1600" dirty="0" smtClean="0"/>
              <a:t>) {y = </a:t>
            </a:r>
            <a:r>
              <a:rPr lang="en-US" sz="1600" dirty="0" err="1" smtClean="0"/>
              <a:t>newY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width;}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{width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height;}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 {height =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;}	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AnotherLine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077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interface </a:t>
            </a:r>
            <a:r>
              <a:rPr lang="en-US" sz="1600" dirty="0" err="1" smtClean="0"/>
              <a:t>AnotherLine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Point </a:t>
            </a:r>
            <a:r>
              <a:rPr lang="en-US" sz="1600" dirty="0" err="1" smtClean="0"/>
              <a:t>getLocation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setLocation</a:t>
            </a:r>
            <a:r>
              <a:rPr lang="en-US" sz="1600" dirty="0" smtClean="0"/>
              <a:t>(Point </a:t>
            </a:r>
            <a:r>
              <a:rPr lang="en-US" sz="1600" dirty="0" err="1" smtClean="0"/>
              <a:t>newLocation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Alternative Implementation with Two Different Kinds of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 class </a:t>
            </a:r>
            <a:r>
              <a:rPr lang="en-US" sz="1600" dirty="0" err="1" smtClean="0"/>
              <a:t>AnAnotherLine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</a:t>
            </a:r>
            <a:r>
              <a:rPr lang="en-US" sz="1600" dirty="0" err="1" smtClean="0"/>
              <a:t>AnotherLine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	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width, height;</a:t>
            </a:r>
          </a:p>
          <a:p>
            <a:r>
              <a:rPr lang="en-US" sz="1600" dirty="0" smtClean="0"/>
              <a:t>	Point location;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AnAnotherLine</a:t>
            </a:r>
            <a:r>
              <a:rPr lang="en-US" sz="1600" dirty="0" smtClean="0"/>
              <a:t> (Point </a:t>
            </a:r>
            <a:r>
              <a:rPr lang="en-US" sz="1600" dirty="0" err="1" smtClean="0"/>
              <a:t>initLocation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		location = </a:t>
            </a:r>
            <a:r>
              <a:rPr lang="en-US" sz="1600" dirty="0" err="1" smtClean="0"/>
              <a:t>initLocation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width =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height =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;	</a:t>
            </a:r>
          </a:p>
          <a:p>
            <a:r>
              <a:rPr lang="en-US" sz="1600" dirty="0" smtClean="0"/>
              <a:t>	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Point </a:t>
            </a:r>
            <a:r>
              <a:rPr lang="en-US" sz="1600" dirty="0" err="1" smtClean="0"/>
              <a:t>getLocation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location;}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setLocation</a:t>
            </a:r>
            <a:r>
              <a:rPr lang="en-US" sz="1600" dirty="0" smtClean="0"/>
              <a:t>(Point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{location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 </a:t>
            </a:r>
            <a:r>
              <a:rPr lang="en-US" sz="1600" dirty="0" smtClean="0"/>
              <a:t>width;}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{width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 {return height;}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 {height =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;}	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133600" y="3810000"/>
            <a:ext cx="6096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4267200"/>
            <a:ext cx="3810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</a:t>
            </a:r>
            <a:r>
              <a:rPr lang="en-US" dirty="0" smtClean="0">
                <a:solidFill>
                  <a:schemeClr val="tx1"/>
                </a:solidFill>
              </a:rPr>
              <a:t> = new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theHeight,theWeight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double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bmiS.betBMI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…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Predefined, Primitive vs. Programmer-Defined, Object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2438400"/>
            <a:ext cx="762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4191000"/>
            <a:ext cx="7620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419600" y="2438400"/>
            <a:ext cx="2438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Programmer-defined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4200" y="2438400"/>
            <a:ext cx="1206388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4191000"/>
            <a:ext cx="2438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Predefined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4200" y="4191000"/>
            <a:ext cx="1219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23814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19200" y="2514600"/>
            <a:ext cx="1981200" cy="17526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4367" y="4325923"/>
            <a:ext cx="1066800" cy="32227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4" idx="1"/>
            <a:endCxn id="10" idx="3"/>
          </p:cNvCxnSpPr>
          <p:nvPr/>
        </p:nvCxnSpPr>
        <p:spPr>
          <a:xfrm rot="10800000" flipV="1">
            <a:off x="3200400" y="2667000"/>
            <a:ext cx="3810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1"/>
            <a:endCxn id="11" idx="3"/>
          </p:cNvCxnSpPr>
          <p:nvPr/>
        </p:nvCxnSpPr>
        <p:spPr>
          <a:xfrm rot="10800000" flipV="1">
            <a:off x="2311168" y="4419600"/>
            <a:ext cx="1270233" cy="6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Programmer-defined vs. Predefined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Programmer-defined interface/class (Point/</a:t>
            </a:r>
            <a:r>
              <a:rPr lang="en-US" dirty="0" err="1" smtClean="0"/>
              <a:t>ACartesianPoint</a:t>
            </a:r>
            <a:r>
              <a:rPr lang="en-US" dirty="0" smtClean="0"/>
              <a:t>) is programmer-defined type</a:t>
            </a:r>
          </a:p>
          <a:p>
            <a:r>
              <a:rPr lang="en-US" dirty="0" smtClean="0"/>
              <a:t>Programmer-defined types in Java must be object types</a:t>
            </a:r>
          </a:p>
          <a:p>
            <a:r>
              <a:rPr lang="en-US" dirty="0" smtClean="0"/>
              <a:t>Some object types are predefined (String)</a:t>
            </a:r>
          </a:p>
          <a:p>
            <a:r>
              <a:rPr lang="en-US" dirty="0" smtClean="0"/>
              <a:t>All primitive types are predefined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vs. Atomic Properties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23814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2590800"/>
            <a:ext cx="1981200" cy="17526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8767" y="4402123"/>
            <a:ext cx="1066800" cy="32227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6670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32004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37338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 flipV="1">
            <a:off x="4114800" y="289560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8" idx="1"/>
          </p:cNvCxnSpPr>
          <p:nvPr/>
        </p:nvCxnSpPr>
        <p:spPr>
          <a:xfrm flipV="1">
            <a:off x="4114800" y="3429000"/>
            <a:ext cx="1143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9" idx="1"/>
          </p:cNvCxnSpPr>
          <p:nvPr/>
        </p:nvCxnSpPr>
        <p:spPr>
          <a:xfrm>
            <a:off x="4114800" y="3467100"/>
            <a:ext cx="1143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vs. Atomic Types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14400"/>
            <a:ext cx="8458200" cy="487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1295400"/>
            <a:ext cx="50292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2133600"/>
            <a:ext cx="46482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2590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2971800" cy="18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2438400"/>
            <a:ext cx="2590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 types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6200" y="1371600"/>
            <a:ext cx="259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Structured Types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1143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double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828800" y="3352800"/>
            <a:ext cx="1143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743200"/>
            <a:ext cx="2057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743200"/>
            <a:ext cx="2209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ABMISpreadsheet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48200" y="3352800"/>
            <a:ext cx="3124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AnotherBMISpreadsheet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6200" y="4267200"/>
            <a:ext cx="4648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38600" y="4953000"/>
            <a:ext cx="2667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BMISpreadsheet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22098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38600" y="43434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90600" y="6019800"/>
            <a:ext cx="6553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Instances of structure type decomposed into one or more smaller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4953000"/>
            <a:ext cx="1600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</a:t>
            </a:r>
            <a:r>
              <a:rPr lang="en-US" dirty="0" err="1" smtClean="0"/>
              <a:t>AnAnotherLine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0772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 class </a:t>
            </a:r>
            <a:r>
              <a:rPr lang="en-US" sz="1600" dirty="0" err="1" smtClean="0"/>
              <a:t>AnAnotherLine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</a:t>
            </a:r>
            <a:r>
              <a:rPr lang="en-US" sz="1600" dirty="0" err="1" smtClean="0"/>
              <a:t>AnotherLine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	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width, height;</a:t>
            </a:r>
          </a:p>
          <a:p>
            <a:r>
              <a:rPr lang="en-US" sz="1600" dirty="0" smtClean="0"/>
              <a:t>	Point location;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AnAnotherLine</a:t>
            </a:r>
            <a:r>
              <a:rPr lang="en-US" sz="1600" dirty="0" smtClean="0"/>
              <a:t> (Point </a:t>
            </a:r>
            <a:r>
              <a:rPr lang="en-US" sz="1600" dirty="0" err="1" smtClean="0"/>
              <a:t>intLocation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		location = </a:t>
            </a:r>
            <a:r>
              <a:rPr lang="en-US" sz="1600" dirty="0" err="1" smtClean="0"/>
              <a:t>initLocation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width =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		height =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;	</a:t>
            </a:r>
          </a:p>
          <a:p>
            <a:r>
              <a:rPr lang="en-US" sz="1600" dirty="0" smtClean="0"/>
              <a:t>	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</a:t>
            </a:r>
            <a:r>
              <a:rPr lang="en-US" sz="1600" dirty="0" smtClean="0"/>
              <a:t> Point </a:t>
            </a:r>
            <a:r>
              <a:rPr lang="en-US" sz="1600" dirty="0" err="1" smtClean="0"/>
              <a:t>getLocation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location;}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setLocation</a:t>
            </a:r>
            <a:r>
              <a:rPr lang="en-US" sz="1600" dirty="0" smtClean="0"/>
              <a:t>(Point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{location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 </a:t>
            </a:r>
            <a:r>
              <a:rPr lang="en-US" sz="1600" dirty="0" smtClean="0"/>
              <a:t>width;}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{width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 {return height;}</a:t>
            </a:r>
          </a:p>
          <a:p>
            <a:r>
              <a:rPr lang="en-US" sz="1600" dirty="0" smtClean="0"/>
              <a:t>	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 {height =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;}	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AnAnotherLine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 (10, 10), 20, 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0960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AnAnotherLine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 (10, 10), 20, 20)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447800"/>
            <a:ext cx="67818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429000"/>
            <a:ext cx="1905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AnAnotherLine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25908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34290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43434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 flipV="1">
            <a:off x="2057400" y="2819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2057400" y="3657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>
            <a:stCxn id="6" idx="3"/>
            <a:endCxn id="10" idx="1"/>
          </p:cNvCxnSpPr>
          <p:nvPr/>
        </p:nvCxnSpPr>
        <p:spPr>
          <a:xfrm>
            <a:off x="2057400" y="36576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0" name="Rectangle 19"/>
          <p:cNvSpPr/>
          <p:nvPr/>
        </p:nvSpPr>
        <p:spPr>
          <a:xfrm rot="19374650">
            <a:off x="1782551" y="2772575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2483024">
            <a:off x="1810863" y="4047851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133600" y="32766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43600" y="16002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3"/>
          </p:cNvCxnSpPr>
          <p:nvPr/>
        </p:nvCxnSpPr>
        <p:spPr>
          <a:xfrm flipV="1">
            <a:off x="4876800" y="18288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7" idx="3"/>
          </p:cNvCxnSpPr>
          <p:nvPr/>
        </p:nvCxnSpPr>
        <p:spPr>
          <a:xfrm flipV="1">
            <a:off x="4876800" y="2438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4800600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181600" y="2590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943600" y="22098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934200" y="25908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name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1"/>
            <a:endCxn id="27" idx="3"/>
          </p:cNvCxnSpPr>
          <p:nvPr/>
        </p:nvCxnSpPr>
        <p:spPr>
          <a:xfrm rot="10800000">
            <a:off x="5181600" y="23622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1"/>
            <a:endCxn id="33" idx="3"/>
          </p:cNvCxnSpPr>
          <p:nvPr/>
        </p:nvCxnSpPr>
        <p:spPr>
          <a:xfrm rot="10800000">
            <a:off x="5562600" y="28194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934200" y="3733800"/>
            <a:ext cx="182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or primitive type of value stored in variable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3" idx="1"/>
            <a:endCxn id="7" idx="2"/>
          </p:cNvCxnSpPr>
          <p:nvPr/>
        </p:nvCxnSpPr>
        <p:spPr>
          <a:xfrm rot="10800000">
            <a:off x="3886200" y="3048000"/>
            <a:ext cx="30480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8" idx="2"/>
          </p:cNvCxnSpPr>
          <p:nvPr/>
        </p:nvCxnSpPr>
        <p:spPr>
          <a:xfrm rot="10800000">
            <a:off x="3886200" y="3886200"/>
            <a:ext cx="3048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33" grpId="0"/>
      <p:bldP spid="34" grpId="0" animBg="1"/>
      <p:bldP spid="36" grpId="0" animBg="1"/>
      <p:bldP spid="4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60960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AnAnotherLine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 (10, 10), 20, 20)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1447800"/>
            <a:ext cx="67818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429000"/>
            <a:ext cx="1905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AnAnotherLine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600" y="25908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5600" y="34290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43434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 rot="5400000" flipH="1" flipV="1">
            <a:off x="2057400" y="28194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>
            <a:off x="2057400" y="3657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>
            <a:stCxn id="6" idx="3"/>
            <a:endCxn id="10" idx="1"/>
          </p:cNvCxnSpPr>
          <p:nvPr/>
        </p:nvCxnSpPr>
        <p:spPr>
          <a:xfrm>
            <a:off x="2057400" y="36576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0" name="Rectangle 19"/>
          <p:cNvSpPr/>
          <p:nvPr/>
        </p:nvSpPr>
        <p:spPr>
          <a:xfrm rot="19374650">
            <a:off x="1770850" y="2737694"/>
            <a:ext cx="118248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2483024">
            <a:off x="1810863" y="4047851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057400" y="32766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257800" y="15240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3"/>
            <a:endCxn id="23" idx="1"/>
          </p:cNvCxnSpPr>
          <p:nvPr/>
        </p:nvCxnSpPr>
        <p:spPr>
          <a:xfrm flipV="1">
            <a:off x="4876800" y="1752600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7" idx="3"/>
            <a:endCxn id="34" idx="1"/>
          </p:cNvCxnSpPr>
          <p:nvPr/>
        </p:nvCxnSpPr>
        <p:spPr>
          <a:xfrm flipV="1">
            <a:off x="4876800" y="18288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4724400" y="19812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181600" y="22860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19800" y="16002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934200" y="18288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Property name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1"/>
            <a:endCxn id="27" idx="3"/>
          </p:cNvCxnSpPr>
          <p:nvPr/>
        </p:nvCxnSpPr>
        <p:spPr>
          <a:xfrm rot="10800000" flipV="1">
            <a:off x="5105400" y="21336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1"/>
            <a:endCxn id="33" idx="3"/>
          </p:cNvCxnSpPr>
          <p:nvPr/>
        </p:nvCxnSpPr>
        <p:spPr>
          <a:xfrm rot="10800000" flipV="1">
            <a:off x="5562600" y="21336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934200" y="3810000"/>
            <a:ext cx="182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or primitive type of property value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3" idx="1"/>
            <a:endCxn id="7" idx="2"/>
          </p:cNvCxnSpPr>
          <p:nvPr/>
        </p:nvCxnSpPr>
        <p:spPr>
          <a:xfrm rot="10800000">
            <a:off x="3886200" y="3048000"/>
            <a:ext cx="304800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1"/>
            <a:endCxn id="8" idx="2"/>
          </p:cNvCxnSpPr>
          <p:nvPr/>
        </p:nvCxnSpPr>
        <p:spPr>
          <a:xfrm rot="10800000">
            <a:off x="3886200" y="3886200"/>
            <a:ext cx="3048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</p:cNvCxnSpPr>
          <p:nvPr/>
        </p:nvCxnSpPr>
        <p:spPr>
          <a:xfrm>
            <a:off x="4876800" y="28194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29" name="Rectangle 28"/>
          <p:cNvSpPr/>
          <p:nvPr/>
        </p:nvSpPr>
        <p:spPr>
          <a:xfrm>
            <a:off x="5867400" y="26670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105400" y="2819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7400" y="35814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7" idx="3"/>
            <a:endCxn id="35" idx="1"/>
          </p:cNvCxnSpPr>
          <p:nvPr/>
        </p:nvCxnSpPr>
        <p:spPr>
          <a:xfrm>
            <a:off x="4876800" y="2819400"/>
            <a:ext cx="990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45" name="Rectangle 44"/>
          <p:cNvSpPr/>
          <p:nvPr/>
        </p:nvSpPr>
        <p:spPr>
          <a:xfrm>
            <a:off x="4953000" y="3352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33" grpId="0"/>
      <p:bldP spid="34" grpId="0" animBg="1"/>
      <p:bldP spid="36" grpId="0" animBg="1"/>
      <p:bldP spid="43" grpId="0" animBg="1"/>
      <p:bldP spid="29" grpId="0" animBg="1"/>
      <p:bldP spid="32" grpId="0"/>
      <p:bldP spid="35" grpId="0" animBg="1"/>
      <p:bldP spid="4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Shown by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23814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2590800"/>
            <a:ext cx="1981200" cy="17526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8767" y="4402123"/>
            <a:ext cx="1066800" cy="322277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6670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32004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37338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4114800" y="289560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 flipV="1">
            <a:off x="4114800" y="3429000"/>
            <a:ext cx="1143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>
            <a:off x="4114800" y="3467100"/>
            <a:ext cx="1143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66800" y="60960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ObjectEditor</a:t>
            </a:r>
            <a:r>
              <a:rPr lang="en-US" dirty="0" smtClean="0"/>
              <a:t> cannot see instance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Shown by Debugger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430790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Decompose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Decomposition</a:t>
            </a:r>
          </a:p>
          <a:p>
            <a:pPr lvl="1"/>
            <a:r>
              <a:rPr lang="en-US" sz="2000" dirty="0" smtClean="0"/>
              <a:t>components of objects are its instance variables</a:t>
            </a:r>
          </a:p>
          <a:p>
            <a:pPr lvl="2"/>
            <a:r>
              <a:rPr lang="en-US" dirty="0" smtClean="0"/>
              <a:t>x, y, location, width, size</a:t>
            </a:r>
          </a:p>
          <a:p>
            <a:pPr lvl="1"/>
            <a:r>
              <a:rPr lang="en-US" sz="2000" dirty="0" smtClean="0"/>
              <a:t>the component can be further decomposed</a:t>
            </a:r>
          </a:p>
          <a:p>
            <a:pPr lvl="2"/>
            <a:r>
              <a:rPr lang="en-US" dirty="0" smtClean="0"/>
              <a:t>location into x, y</a:t>
            </a:r>
          </a:p>
          <a:p>
            <a:pPr lvl="1"/>
            <a:r>
              <a:rPr lang="en-US" sz="2000" dirty="0" smtClean="0"/>
              <a:t>difference instances of same class may have different physical structure</a:t>
            </a:r>
          </a:p>
          <a:p>
            <a:r>
              <a:rPr lang="en-US" dirty="0" smtClean="0"/>
              <a:t>Logical Decomposition</a:t>
            </a:r>
          </a:p>
          <a:p>
            <a:pPr lvl="1"/>
            <a:r>
              <a:rPr lang="en-US" sz="2000" dirty="0" smtClean="0"/>
              <a:t>components of object are its properties</a:t>
            </a:r>
          </a:p>
          <a:p>
            <a:pPr lvl="2"/>
            <a:r>
              <a:rPr lang="en-US" dirty="0" smtClean="0"/>
              <a:t>Location, X, Y, Radius, Angle, Width, Height</a:t>
            </a:r>
          </a:p>
          <a:p>
            <a:pPr lvl="1"/>
            <a:r>
              <a:rPr lang="en-US" sz="2000" dirty="0" smtClean="0"/>
              <a:t>each of these can be further decomposed</a:t>
            </a:r>
          </a:p>
          <a:p>
            <a:pPr lvl="2"/>
            <a:r>
              <a:rPr lang="en-US" dirty="0" smtClean="0"/>
              <a:t>Location can be decomposed into X, Y, Angle, Radius</a:t>
            </a:r>
          </a:p>
          <a:p>
            <a:pPr lvl="1"/>
            <a:r>
              <a:rPr lang="en-US" sz="2000" dirty="0" smtClean="0"/>
              <a:t>all instances of class have same logical structure</a:t>
            </a:r>
          </a:p>
          <a:p>
            <a:pPr lvl="1"/>
            <a:r>
              <a:rPr lang="en-US" sz="2000" dirty="0" smtClean="0"/>
              <a:t>class properties not considered part of instance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</a:t>
            </a:r>
            <a:r>
              <a:rPr lang="en-US" dirty="0" smtClean="0">
                <a:solidFill>
                  <a:schemeClr val="tx1"/>
                </a:solidFill>
              </a:rPr>
              <a:t> = new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bmiS.setHeight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bmiS.setWeight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theWieght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double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bmiS.betBMI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…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Drawing the Physical Structure of a Value of Some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 with the name of the type of value</a:t>
            </a:r>
          </a:p>
          <a:p>
            <a:pPr lvl="1"/>
            <a:r>
              <a:rPr lang="en-US" sz="2400" dirty="0" smtClean="0"/>
              <a:t>type can be class or primitive type</a:t>
            </a:r>
          </a:p>
          <a:p>
            <a:pPr lvl="1"/>
            <a:r>
              <a:rPr lang="en-US" sz="2400" dirty="0" smtClean="0"/>
              <a:t>cannot be interface because no associated physical representation</a:t>
            </a:r>
          </a:p>
          <a:p>
            <a:r>
              <a:rPr lang="en-US" dirty="0" smtClean="0"/>
              <a:t>For each instance variable of the value</a:t>
            </a:r>
          </a:p>
          <a:p>
            <a:pPr lvl="1"/>
            <a:r>
              <a:rPr lang="en-US" sz="2400" dirty="0" smtClean="0"/>
              <a:t>draw an edge</a:t>
            </a:r>
          </a:p>
          <a:p>
            <a:pPr lvl="1"/>
            <a:r>
              <a:rPr lang="en-US" sz="2400" dirty="0" smtClean="0"/>
              <a:t>end point of edge is  primitive type/class of value assigned to variable if value is non-null and null otherwise</a:t>
            </a:r>
          </a:p>
          <a:p>
            <a:pPr lvl="1"/>
            <a:r>
              <a:rPr lang="en-US" sz="2400" dirty="0" smtClean="0"/>
              <a:t>label of edge is variable name</a:t>
            </a:r>
          </a:p>
          <a:p>
            <a:r>
              <a:rPr lang="en-US" dirty="0" smtClean="0"/>
              <a:t> Follow the same algorithm to physically decompose value of each instance variable</a:t>
            </a:r>
          </a:p>
          <a:p>
            <a:r>
              <a:rPr lang="en-US" dirty="0" smtClean="0"/>
              <a:t>Stop at atomic type or a type already drawn in the figure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Drawing the Logical Structure of a Value of Some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Start with the name of the class/primitive type of value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For each  property defined by the type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draw an edge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end point of edge is primitive type/class  of property value if not null and null otherwise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label of edge is property name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 Follow the same algorithm to logically decompose value of each property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Stop at atomic type or a type already drawn in the figure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Instance-Specific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54864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AnAnotherLine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APolarPoint</a:t>
            </a:r>
            <a:r>
              <a:rPr lang="en-US" dirty="0" smtClean="0"/>
              <a:t> (14.01, 0.78), 20, 20)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0104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429000"/>
            <a:ext cx="1905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AnAnotherLine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25908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APolarPoint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34290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43434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2819400" y="2819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>
            <a:off x="2819400" y="3657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6" idx="3"/>
            <a:endCxn id="9" idx="1"/>
          </p:cNvCxnSpPr>
          <p:nvPr/>
        </p:nvCxnSpPr>
        <p:spPr>
          <a:xfrm>
            <a:off x="2819400" y="3657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 rot="19374650">
            <a:off x="2620751" y="2772575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483024">
            <a:off x="2649063" y="4047851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71800" y="32766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0" y="16002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7" idx="3"/>
            <a:endCxn id="16" idx="1"/>
          </p:cNvCxnSpPr>
          <p:nvPr/>
        </p:nvCxnSpPr>
        <p:spPr>
          <a:xfrm flipV="1">
            <a:off x="5715000" y="18288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>
            <a:stCxn id="7" idx="3"/>
            <a:endCxn id="21" idx="1"/>
          </p:cNvCxnSpPr>
          <p:nvPr/>
        </p:nvCxnSpPr>
        <p:spPr>
          <a:xfrm flipV="1">
            <a:off x="5715000" y="24384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9" name="Rectangle 18"/>
          <p:cNvSpPr/>
          <p:nvPr/>
        </p:nvSpPr>
        <p:spPr>
          <a:xfrm>
            <a:off x="5638800" y="18288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867400" y="26670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58000" y="2209800"/>
            <a:ext cx="914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66800" y="60960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Structures of instances of same class can be different!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Instance-Specific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70104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429000"/>
            <a:ext cx="1905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AnAnotherLine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2590800"/>
            <a:ext cx="1981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3800" y="34290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4343400"/>
            <a:ext cx="1981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 flipV="1">
            <a:off x="2819400" y="28194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2819400" y="3657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>
            <a:off x="2819400" y="3657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2" name="Rectangle 11"/>
          <p:cNvSpPr/>
          <p:nvPr/>
        </p:nvSpPr>
        <p:spPr>
          <a:xfrm rot="19374650">
            <a:off x="2620751" y="2772575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483024">
            <a:off x="2649063" y="4047851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71800" y="32766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34200" y="16002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3"/>
            <a:endCxn id="15" idx="1"/>
          </p:cNvCxnSpPr>
          <p:nvPr/>
        </p:nvCxnSpPr>
        <p:spPr>
          <a:xfrm flipV="1">
            <a:off x="5715000" y="18288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17" name="Straight Arrow Connector 16"/>
          <p:cNvCxnSpPr>
            <a:stCxn id="6" idx="3"/>
            <a:endCxn id="20" idx="1"/>
          </p:cNvCxnSpPr>
          <p:nvPr/>
        </p:nvCxnSpPr>
        <p:spPr>
          <a:xfrm flipV="1">
            <a:off x="5715000" y="2438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8" name="Rectangle 17"/>
          <p:cNvSpPr/>
          <p:nvPr/>
        </p:nvSpPr>
        <p:spPr>
          <a:xfrm>
            <a:off x="5638800" y="21336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19800" y="2590800"/>
            <a:ext cx="381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34200" y="2209800"/>
            <a:ext cx="533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66800" y="5486400"/>
            <a:ext cx="685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AnAnotherLine</a:t>
            </a:r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 (10, 10), 20, 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vs. Structure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primitive types are atomic</a:t>
            </a:r>
          </a:p>
          <a:p>
            <a:r>
              <a:rPr lang="en-US" dirty="0" smtClean="0"/>
              <a:t>Object types with &gt;= 1 properties are logically structured</a:t>
            </a:r>
          </a:p>
          <a:p>
            <a:r>
              <a:rPr lang="en-US" dirty="0" smtClean="0"/>
              <a:t>Object types with &gt;= 1 instance variables are physically structured</a:t>
            </a:r>
          </a:p>
          <a:p>
            <a:r>
              <a:rPr lang="en-US" dirty="0" smtClean="0"/>
              <a:t>Some object types may be physically or logically atomic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Shape Rules</a:t>
            </a:r>
            <a:endParaRPr lang="en-US" dirty="0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2" cstate="print"/>
          <a:srcRect t="15176" r="29350" b="37128"/>
          <a:stretch>
            <a:fillRect/>
          </a:stretch>
        </p:blipFill>
        <p:spPr bwMode="auto">
          <a:xfrm>
            <a:off x="2514600" y="1676400"/>
            <a:ext cx="3352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 cstate="print"/>
          <a:srcRect t="9143" r="13846" b="47429"/>
          <a:stretch>
            <a:fillRect/>
          </a:stretch>
        </p:blipFill>
        <p:spPr bwMode="auto">
          <a:xfrm>
            <a:off x="2514600" y="4114800"/>
            <a:ext cx="33528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ObjectEditor Shape Rules</a:t>
            </a:r>
          </a:p>
        </p:txBody>
      </p:sp>
      <p:sp>
        <p:nvSpPr>
          <p:cNvPr id="281603" name="Line 3"/>
          <p:cNvSpPr>
            <a:spLocks noChangeShapeType="1"/>
          </p:cNvSpPr>
          <p:nvPr/>
        </p:nvSpPr>
        <p:spPr bwMode="auto">
          <a:xfrm>
            <a:off x="381000" y="1219200"/>
            <a:ext cx="0" cy="502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04" name="Line 4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169988" y="21336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1295400" y="42672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1607" name="Oval 7"/>
          <p:cNvSpPr>
            <a:spLocks noChangeArrowheads="1"/>
          </p:cNvSpPr>
          <p:nvPr/>
        </p:nvSpPr>
        <p:spPr bwMode="auto">
          <a:xfrm>
            <a:off x="1295400" y="4267200"/>
            <a:ext cx="1219200" cy="914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C66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3962400" y="20574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1609" name="Line 9"/>
          <p:cNvSpPr>
            <a:spLocks noChangeShapeType="1"/>
          </p:cNvSpPr>
          <p:nvPr/>
        </p:nvSpPr>
        <p:spPr bwMode="auto">
          <a:xfrm>
            <a:off x="3962400" y="2057400"/>
            <a:ext cx="1219200" cy="914400"/>
          </a:xfrm>
          <a:prstGeom prst="line">
            <a:avLst/>
          </a:prstGeom>
          <a:noFill/>
          <a:ln w="38100">
            <a:solidFill>
              <a:srgbClr val="00C663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636588" y="1676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 dirty="0"/>
              <a:t>X, Y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771525" y="38100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/>
              <a:t>X, Y</a:t>
            </a: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3514725" y="16002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X, Y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1247775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2441575" y="24384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/>
              <a:t>Height</a:t>
            </a: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1373188" y="51816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2347913" y="4495800"/>
            <a:ext cx="1273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/>
              <a:t>Height</a:t>
            </a:r>
            <a:endParaRPr lang="en-US" sz="2400" b="1" dirty="0"/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4006850" y="2971800"/>
            <a:ext cx="1148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/>
              <a:t>Width</a:t>
            </a:r>
            <a:endParaRPr lang="en-US" sz="2400" b="1" dirty="0"/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5300663" y="23622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Height</a:t>
            </a:r>
          </a:p>
        </p:txBody>
      </p:sp>
      <p:sp>
        <p:nvSpPr>
          <p:cNvPr id="281622" name="Text Box 22"/>
          <p:cNvSpPr txBox="1">
            <a:spLocks noChangeArrowheads="1"/>
          </p:cNvSpPr>
          <p:nvPr/>
        </p:nvSpPr>
        <p:spPr bwMode="auto">
          <a:xfrm>
            <a:off x="4191000" y="4572000"/>
            <a:ext cx="7921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hello</a:t>
            </a:r>
          </a:p>
        </p:txBody>
      </p:sp>
      <p:sp>
        <p:nvSpPr>
          <p:cNvPr id="281625" name="Text Box 25"/>
          <p:cNvSpPr txBox="1">
            <a:spLocks noChangeArrowheads="1"/>
          </p:cNvSpPr>
          <p:nvPr/>
        </p:nvSpPr>
        <p:spPr bwMode="auto">
          <a:xfrm>
            <a:off x="3740150" y="39624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/>
              <a:t>X, Y</a:t>
            </a:r>
          </a:p>
        </p:txBody>
      </p:sp>
      <p:sp>
        <p:nvSpPr>
          <p:cNvPr id="281626" name="Text Box 26"/>
          <p:cNvSpPr txBox="1">
            <a:spLocks noChangeArrowheads="1"/>
          </p:cNvSpPr>
          <p:nvPr/>
        </p:nvSpPr>
        <p:spPr bwMode="auto">
          <a:xfrm>
            <a:off x="4192588" y="5105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81627" name="Text Box 27"/>
          <p:cNvSpPr txBox="1">
            <a:spLocks noChangeArrowheads="1"/>
          </p:cNvSpPr>
          <p:nvPr/>
        </p:nvSpPr>
        <p:spPr bwMode="auto">
          <a:xfrm>
            <a:off x="5108575" y="45720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/>
              <a:t>Height</a:t>
            </a:r>
          </a:p>
        </p:txBody>
      </p:sp>
      <p:sp>
        <p:nvSpPr>
          <p:cNvPr id="281628" name="Rectangle 28"/>
          <p:cNvSpPr>
            <a:spLocks noChangeArrowheads="1"/>
          </p:cNvSpPr>
          <p:nvPr/>
        </p:nvSpPr>
        <p:spPr bwMode="auto">
          <a:xfrm>
            <a:off x="4191000" y="4572000"/>
            <a:ext cx="838200" cy="4572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29" name="Text Box 29"/>
          <p:cNvSpPr txBox="1">
            <a:spLocks noChangeArrowheads="1"/>
          </p:cNvSpPr>
          <p:nvPr/>
        </p:nvSpPr>
        <p:spPr bwMode="auto">
          <a:xfrm>
            <a:off x="990600" y="121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/>
              <a:t>Rectangle</a:t>
            </a:r>
          </a:p>
        </p:txBody>
      </p:sp>
      <p:sp>
        <p:nvSpPr>
          <p:cNvPr id="281630" name="Text Box 30"/>
          <p:cNvSpPr txBox="1">
            <a:spLocks noChangeArrowheads="1"/>
          </p:cNvSpPr>
          <p:nvPr/>
        </p:nvSpPr>
        <p:spPr bwMode="auto">
          <a:xfrm>
            <a:off x="4114800" y="1219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Line</a:t>
            </a:r>
          </a:p>
        </p:txBody>
      </p:sp>
      <p:sp>
        <p:nvSpPr>
          <p:cNvPr id="281631" name="Text Box 31"/>
          <p:cNvSpPr txBox="1">
            <a:spLocks noChangeArrowheads="1"/>
          </p:cNvSpPr>
          <p:nvPr/>
        </p:nvSpPr>
        <p:spPr bwMode="auto">
          <a:xfrm>
            <a:off x="1143000" y="3429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Oval</a:t>
            </a:r>
          </a:p>
        </p:txBody>
      </p:sp>
      <p:sp>
        <p:nvSpPr>
          <p:cNvPr id="281632" name="Text Box 32"/>
          <p:cNvSpPr txBox="1">
            <a:spLocks noChangeArrowheads="1"/>
          </p:cNvSpPr>
          <p:nvPr/>
        </p:nvSpPr>
        <p:spPr bwMode="auto">
          <a:xfrm>
            <a:off x="4114800" y="3505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TextBox</a:t>
            </a:r>
            <a:endParaRPr lang="en-US" sz="2400" dirty="0"/>
          </a:p>
        </p:txBody>
      </p:sp>
      <p:sp>
        <p:nvSpPr>
          <p:cNvPr id="281633" name="Text Box 33"/>
          <p:cNvSpPr txBox="1">
            <a:spLocks noChangeArrowheads="1"/>
          </p:cNvSpPr>
          <p:nvPr/>
        </p:nvSpPr>
        <p:spPr bwMode="auto">
          <a:xfrm>
            <a:off x="7165975" y="4343400"/>
            <a:ext cx="987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Eiffel</a:t>
            </a:r>
          </a:p>
        </p:txBody>
      </p:sp>
      <p:sp>
        <p:nvSpPr>
          <p:cNvPr id="281636" name="Text Box 36"/>
          <p:cNvSpPr txBox="1">
            <a:spLocks noChangeArrowheads="1"/>
          </p:cNvSpPr>
          <p:nvPr/>
        </p:nvSpPr>
        <p:spPr bwMode="auto">
          <a:xfrm>
            <a:off x="5943600" y="3733800"/>
            <a:ext cx="77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X, Y</a:t>
            </a:r>
          </a:p>
        </p:txBody>
      </p:sp>
      <p:sp>
        <p:nvSpPr>
          <p:cNvPr id="281637" name="Text Box 37"/>
          <p:cNvSpPr txBox="1">
            <a:spLocks noChangeArrowheads="1"/>
          </p:cNvSpPr>
          <p:nvPr/>
        </p:nvSpPr>
        <p:spPr bwMode="auto">
          <a:xfrm>
            <a:off x="6632575" y="51054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81638" name="Text Box 38"/>
          <p:cNvSpPr txBox="1">
            <a:spLocks noChangeArrowheads="1"/>
          </p:cNvSpPr>
          <p:nvPr/>
        </p:nvSpPr>
        <p:spPr bwMode="auto">
          <a:xfrm>
            <a:off x="8080375" y="44196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Height</a:t>
            </a:r>
          </a:p>
        </p:txBody>
      </p:sp>
      <p:sp>
        <p:nvSpPr>
          <p:cNvPr id="281639" name="Rectangle 39"/>
          <p:cNvSpPr>
            <a:spLocks noChangeArrowheads="1"/>
          </p:cNvSpPr>
          <p:nvPr/>
        </p:nvSpPr>
        <p:spPr bwMode="auto">
          <a:xfrm>
            <a:off x="6446838" y="4279900"/>
            <a:ext cx="1563687" cy="7477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1640" name="Text Box 40"/>
          <p:cNvSpPr txBox="1">
            <a:spLocks noChangeArrowheads="1"/>
          </p:cNvSpPr>
          <p:nvPr/>
        </p:nvSpPr>
        <p:spPr bwMode="auto">
          <a:xfrm>
            <a:off x="7089775" y="3657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Label</a:t>
            </a:r>
          </a:p>
        </p:txBody>
      </p:sp>
      <p:pic>
        <p:nvPicPr>
          <p:cNvPr id="281642" name="Picture 42" descr="j0157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2" y="4267200"/>
            <a:ext cx="738188" cy="74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/>
      <p:bldP spid="281606" grpId="0" animBg="1"/>
      <p:bldP spid="281607" grpId="0" animBg="1"/>
      <p:bldP spid="281610" grpId="0"/>
      <p:bldP spid="281611" grpId="0"/>
      <p:bldP spid="281613" grpId="0"/>
      <p:bldP spid="281614" grpId="0"/>
      <p:bldP spid="281615" grpId="0"/>
      <p:bldP spid="281616" grpId="0"/>
      <p:bldP spid="281622" grpId="0"/>
      <p:bldP spid="281625" grpId="0"/>
      <p:bldP spid="281626" grpId="0"/>
      <p:bldP spid="281627" grpId="0"/>
      <p:bldP spid="281628" grpId="0" animBg="1"/>
      <p:bldP spid="281629" grpId="0"/>
      <p:bldP spid="281631" grpId="0"/>
      <p:bldP spid="281632" grpId="0"/>
      <p:bldP spid="281633" grpId="0"/>
      <p:bldP spid="281636" grpId="0"/>
      <p:bldP spid="281637" grpId="0"/>
      <p:bldP spid="281638" grpId="0"/>
      <p:bldP spid="281639" grpId="0" animBg="1"/>
      <p:bldP spid="28164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ObjectEditor Shape Rules</a:t>
            </a:r>
          </a:p>
        </p:txBody>
      </p:sp>
      <p:sp>
        <p:nvSpPr>
          <p:cNvPr id="293891" name="Line 3"/>
          <p:cNvSpPr>
            <a:spLocks noChangeShapeType="1"/>
          </p:cNvSpPr>
          <p:nvPr/>
        </p:nvSpPr>
        <p:spPr bwMode="auto">
          <a:xfrm>
            <a:off x="381000" y="1219200"/>
            <a:ext cx="0" cy="502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892" name="Line 4"/>
          <p:cNvSpPr>
            <a:spLocks noChangeShapeType="1"/>
          </p:cNvSpPr>
          <p:nvPr/>
        </p:nvSpPr>
        <p:spPr bwMode="auto">
          <a:xfrm>
            <a:off x="381000" y="12192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1169988" y="21336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1295400" y="42672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1295400" y="4267200"/>
            <a:ext cx="1219200" cy="914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C663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3962400" y="2057400"/>
            <a:ext cx="1219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62400" y="2057400"/>
            <a:ext cx="1219200" cy="914400"/>
          </a:xfrm>
          <a:prstGeom prst="line">
            <a:avLst/>
          </a:prstGeom>
          <a:noFill/>
          <a:ln w="38100">
            <a:solidFill>
              <a:srgbClr val="00C663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636588" y="1676400"/>
            <a:ext cx="1725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/>
              <a:t>Location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495300" y="38100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Location</a:t>
            </a:r>
          </a:p>
        </p:txBody>
      </p:sp>
      <p:sp>
        <p:nvSpPr>
          <p:cNvPr id="293900" name="Text Box 12"/>
          <p:cNvSpPr txBox="1">
            <a:spLocks noChangeArrowheads="1"/>
          </p:cNvSpPr>
          <p:nvPr/>
        </p:nvSpPr>
        <p:spPr bwMode="auto">
          <a:xfrm>
            <a:off x="3352800" y="16002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Location</a:t>
            </a:r>
          </a:p>
        </p:txBody>
      </p:sp>
      <p:sp>
        <p:nvSpPr>
          <p:cNvPr id="293901" name="Text Box 13"/>
          <p:cNvSpPr txBox="1">
            <a:spLocks noChangeArrowheads="1"/>
          </p:cNvSpPr>
          <p:nvPr/>
        </p:nvSpPr>
        <p:spPr bwMode="auto">
          <a:xfrm>
            <a:off x="1247775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2322513" y="24384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Height</a:t>
            </a:r>
          </a:p>
        </p:txBody>
      </p:sp>
      <p:sp>
        <p:nvSpPr>
          <p:cNvPr id="293903" name="Text Box 15"/>
          <p:cNvSpPr txBox="1">
            <a:spLocks noChangeArrowheads="1"/>
          </p:cNvSpPr>
          <p:nvPr/>
        </p:nvSpPr>
        <p:spPr bwMode="auto">
          <a:xfrm>
            <a:off x="1373188" y="51816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2347913" y="4495800"/>
            <a:ext cx="1273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/>
              <a:t>Height</a:t>
            </a:r>
            <a:endParaRPr lang="en-US" sz="2400" b="1" dirty="0"/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4006850" y="2971800"/>
            <a:ext cx="1148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/>
              <a:t>Width</a:t>
            </a:r>
            <a:endParaRPr lang="en-US" sz="2400" b="1" dirty="0"/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5300663" y="23622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Height</a:t>
            </a: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4191000" y="4572000"/>
            <a:ext cx="7921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hello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3463925" y="39624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Location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4192588" y="5105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93912" name="Text Box 24"/>
          <p:cNvSpPr txBox="1">
            <a:spLocks noChangeArrowheads="1"/>
          </p:cNvSpPr>
          <p:nvPr/>
        </p:nvSpPr>
        <p:spPr bwMode="auto">
          <a:xfrm>
            <a:off x="5108575" y="45720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/>
              <a:t>Height</a:t>
            </a:r>
          </a:p>
        </p:txBody>
      </p:sp>
      <p:sp>
        <p:nvSpPr>
          <p:cNvPr id="293913" name="Rectangle 25"/>
          <p:cNvSpPr>
            <a:spLocks noChangeArrowheads="1"/>
          </p:cNvSpPr>
          <p:nvPr/>
        </p:nvSpPr>
        <p:spPr bwMode="auto">
          <a:xfrm>
            <a:off x="4191000" y="4572000"/>
            <a:ext cx="838200" cy="4572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914" name="Text Box 26"/>
          <p:cNvSpPr txBox="1">
            <a:spLocks noChangeArrowheads="1"/>
          </p:cNvSpPr>
          <p:nvPr/>
        </p:nvSpPr>
        <p:spPr bwMode="auto">
          <a:xfrm>
            <a:off x="990600" y="1219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dirty="0"/>
              <a:t>Rectangle</a:t>
            </a:r>
          </a:p>
        </p:txBody>
      </p:sp>
      <p:sp>
        <p:nvSpPr>
          <p:cNvPr id="293915" name="Text Box 27"/>
          <p:cNvSpPr txBox="1">
            <a:spLocks noChangeArrowheads="1"/>
          </p:cNvSpPr>
          <p:nvPr/>
        </p:nvSpPr>
        <p:spPr bwMode="auto">
          <a:xfrm>
            <a:off x="4114800" y="1219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Line</a:t>
            </a:r>
          </a:p>
        </p:txBody>
      </p:sp>
      <p:sp>
        <p:nvSpPr>
          <p:cNvPr id="293916" name="Text Box 28"/>
          <p:cNvSpPr txBox="1">
            <a:spLocks noChangeArrowheads="1"/>
          </p:cNvSpPr>
          <p:nvPr/>
        </p:nvSpPr>
        <p:spPr bwMode="auto">
          <a:xfrm>
            <a:off x="1143000" y="3429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Oval</a:t>
            </a:r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4114800" y="3505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TextBox</a:t>
            </a:r>
          </a:p>
        </p:txBody>
      </p: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7165975" y="4419600"/>
            <a:ext cx="9874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Eiffel</a:t>
            </a:r>
          </a:p>
        </p:txBody>
      </p:sp>
      <p:sp>
        <p:nvSpPr>
          <p:cNvPr id="293919" name="Text Box 31"/>
          <p:cNvSpPr txBox="1">
            <a:spLocks noChangeArrowheads="1"/>
          </p:cNvSpPr>
          <p:nvPr/>
        </p:nvSpPr>
        <p:spPr bwMode="auto">
          <a:xfrm>
            <a:off x="5667375" y="37338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Location</a:t>
            </a:r>
          </a:p>
        </p:txBody>
      </p:sp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6632575" y="510540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Width</a:t>
            </a: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8080375" y="44196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b="1"/>
              <a:t>Height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6446838" y="4279900"/>
            <a:ext cx="1563687" cy="7477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3923" name="Text Box 35"/>
          <p:cNvSpPr txBox="1">
            <a:spLocks noChangeArrowheads="1"/>
          </p:cNvSpPr>
          <p:nvPr/>
        </p:nvSpPr>
        <p:spPr bwMode="auto">
          <a:xfrm>
            <a:off x="7089775" y="3657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Label</a:t>
            </a:r>
          </a:p>
        </p:txBody>
      </p:sp>
      <p:pic>
        <p:nvPicPr>
          <p:cNvPr id="293924" name="Picture 36" descr="j0157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2" y="4267200"/>
            <a:ext cx="738188" cy="744538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990600" y="594360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The type of Location is any type following point rules given earlier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3" grpId="0" animBg="1"/>
      <p:bldP spid="293894" grpId="0" animBg="1"/>
      <p:bldP spid="293895" grpId="0" animBg="1"/>
      <p:bldP spid="293896" grpId="0" animBg="1"/>
      <p:bldP spid="293897" grpId="0" animBg="1"/>
      <p:bldP spid="293898" grpId="0"/>
      <p:bldP spid="293899" grpId="0"/>
      <p:bldP spid="293900" grpId="0"/>
      <p:bldP spid="293901" grpId="0"/>
      <p:bldP spid="293902" grpId="0"/>
      <p:bldP spid="293903" grpId="0"/>
      <p:bldP spid="293904" grpId="0"/>
      <p:bldP spid="293905" grpId="0"/>
      <p:bldP spid="293906" grpId="0"/>
      <p:bldP spid="293907" grpId="0"/>
      <p:bldP spid="293910" grpId="0"/>
      <p:bldP spid="293911" grpId="0"/>
      <p:bldP spid="293912" grpId="0"/>
      <p:bldP spid="293913" grpId="0" animBg="1"/>
      <p:bldP spid="293914" grpId="0"/>
      <p:bldP spid="293915" grpId="0"/>
      <p:bldP spid="293916" grpId="0"/>
      <p:bldP spid="293917" grpId="0"/>
      <p:bldP spid="293918" grpId="0"/>
      <p:bldP spid="293919" grpId="0"/>
      <p:bldP spid="293920" grpId="0"/>
      <p:bldP spid="293921" grpId="0"/>
      <p:bldP spid="293922" grpId="0" animBg="1"/>
      <p:bldP spid="293923" grpId="0"/>
      <p:bldP spid="4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Bounding Box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object describes the bounding box of a shape if it:</a:t>
            </a:r>
          </a:p>
          <a:p>
            <a:pPr lvl="1"/>
            <a:r>
              <a:rPr lang="en-US" sz="2400" dirty="0" smtClean="0"/>
              <a:t>represents the size of the bounding box using </a:t>
            </a:r>
            <a:r>
              <a:rPr lang="en-US" sz="2400" dirty="0" err="1" smtClean="0"/>
              <a:t>int</a:t>
            </a:r>
            <a:r>
              <a:rPr lang="en-US" sz="2400" dirty="0" smtClean="0"/>
              <a:t> (read-only or editable) properties, Height, and Width </a:t>
            </a:r>
          </a:p>
          <a:p>
            <a:pPr lvl="1"/>
            <a:r>
              <a:rPr lang="en-US" sz="2400" dirty="0" smtClean="0"/>
              <a:t>describes the location of the upper left corner of the bounding box using either:</a:t>
            </a:r>
          </a:p>
          <a:p>
            <a:pPr lvl="2"/>
            <a:r>
              <a:rPr lang="en-US" sz="2000" dirty="0" smtClean="0"/>
              <a:t>X, Y properties of type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pPr lvl="2"/>
            <a:r>
              <a:rPr lang="en-US" sz="2000" dirty="0" smtClean="0"/>
              <a:t>A Location (read-only or editable) property whose type follows the </a:t>
            </a:r>
            <a:r>
              <a:rPr lang="en-US" sz="2000" dirty="0" err="1" smtClean="0"/>
              <a:t>ObjectEditor</a:t>
            </a:r>
            <a:r>
              <a:rPr lang="en-US" sz="2000" dirty="0" smtClean="0"/>
              <a:t> rules for a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Shape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924800" cy="2438400"/>
          </a:xfrm>
        </p:spPr>
        <p:txBody>
          <a:bodyPr/>
          <a:lstStyle/>
          <a:p>
            <a:r>
              <a:rPr lang="en-US" dirty="0" smtClean="0"/>
              <a:t>An object is recognized as a rectangle/line/oval if:</a:t>
            </a:r>
          </a:p>
          <a:p>
            <a:pPr lvl="1"/>
            <a:r>
              <a:rPr lang="en-US" dirty="0" smtClean="0"/>
              <a:t>Its interface or class has the string “Rectangle”/”Oval”/”Line” in its name</a:t>
            </a:r>
          </a:p>
          <a:p>
            <a:pPr lvl="1"/>
            <a:r>
              <a:rPr lang="en-US" dirty="0" smtClean="0"/>
              <a:t>It has properties describing the bounding box of the shape</a:t>
            </a:r>
          </a:p>
          <a:p>
            <a:pPr lvl="1"/>
            <a:r>
              <a:rPr lang="en-US" dirty="0" smtClean="0"/>
              <a:t>Can have additional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3505200"/>
            <a:ext cx="4267200" cy="327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  <a:r>
              <a:rPr lang="en-US" dirty="0" smtClean="0"/>
              <a:t> Line {	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getX</a:t>
            </a:r>
            <a:r>
              <a:rPr lang="en-US" dirty="0" smtClean="0"/>
              <a:t>(); 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setX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getY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setY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getWidth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setWidth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getHeight</a:t>
            </a:r>
            <a:r>
              <a:rPr lang="en-US" dirty="0" smtClean="0"/>
              <a:t>() 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setHeight</a:t>
            </a:r>
            <a:r>
              <a:rPr lang="en-US" dirty="0" smtClean="0"/>
              <a:t>(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3505200"/>
            <a:ext cx="46482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  <a:r>
              <a:rPr lang="en-US" dirty="0" smtClean="0"/>
              <a:t> </a:t>
            </a:r>
            <a:r>
              <a:rPr lang="en-US" dirty="0" err="1" smtClean="0"/>
              <a:t>AnotherLine</a:t>
            </a:r>
            <a:r>
              <a:rPr lang="en-US" dirty="0" smtClean="0"/>
              <a:t> {	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Point </a:t>
            </a:r>
            <a:r>
              <a:rPr lang="en-US" dirty="0" err="1" smtClean="0"/>
              <a:t>getLocation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setLocation</a:t>
            </a:r>
            <a:r>
              <a:rPr lang="en-US" dirty="0" smtClean="0"/>
              <a:t>(</a:t>
            </a:r>
          </a:p>
          <a:p>
            <a:r>
              <a:rPr lang="en-US" dirty="0" smtClean="0"/>
              <a:t>        Point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getWidth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setWidth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getHeight</a:t>
            </a:r>
            <a:r>
              <a:rPr lang="en-US" dirty="0" smtClean="0"/>
              <a:t>() ;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setHeight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Multiple Values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22" t="35310" r="53137" b="11581"/>
          <a:stretch>
            <a:fillRect/>
          </a:stretch>
        </p:blipFill>
        <p:spPr bwMode="auto">
          <a:xfrm>
            <a:off x="4743450" y="1981200"/>
            <a:ext cx="4171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34050" y="35814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48450" y="38100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096250" y="33528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</a:t>
            </a:r>
            <a:r>
              <a:rPr lang="en-US" dirty="0" err="1" smtClean="0"/>
              <a:t>TextBox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991600" cy="2133600"/>
          </a:xfrm>
        </p:spPr>
        <p:txBody>
          <a:bodyPr/>
          <a:lstStyle/>
          <a:p>
            <a:r>
              <a:rPr lang="en-US" dirty="0" smtClean="0"/>
              <a:t>An object is recognized as a textbox if:</a:t>
            </a:r>
          </a:p>
          <a:p>
            <a:pPr lvl="1"/>
            <a:r>
              <a:rPr lang="en-US" dirty="0" smtClean="0"/>
              <a:t>Its interface or class has the string “Text” in its name</a:t>
            </a:r>
          </a:p>
          <a:p>
            <a:pPr lvl="1"/>
            <a:r>
              <a:rPr lang="en-US" dirty="0" smtClean="0"/>
              <a:t>It has properties described the bounding box of the text-box</a:t>
            </a:r>
          </a:p>
          <a:p>
            <a:pPr lvl="1"/>
            <a:r>
              <a:rPr lang="en-US" dirty="0" smtClean="0"/>
              <a:t>It has String property Text representing contents of the text-box</a:t>
            </a:r>
          </a:p>
          <a:p>
            <a:pPr lvl="1"/>
            <a:r>
              <a:rPr lang="en-US" dirty="0" smtClean="0"/>
              <a:t>Can have additional properties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200400"/>
            <a:ext cx="5791200" cy="342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interface</a:t>
            </a:r>
            <a:r>
              <a:rPr lang="en-US" dirty="0" smtClean="0"/>
              <a:t> </a:t>
            </a:r>
            <a:r>
              <a:rPr lang="en-US" dirty="0" err="1" smtClean="0"/>
              <a:t>TextBox</a:t>
            </a:r>
            <a:r>
              <a:rPr lang="en-US" dirty="0" smtClean="0"/>
              <a:t> {	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getX</a:t>
            </a:r>
            <a:r>
              <a:rPr lang="en-US" dirty="0" smtClean="0"/>
              <a:t>(); 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setX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getY</a:t>
            </a:r>
            <a:r>
              <a:rPr lang="en-US" dirty="0" smtClean="0"/>
              <a:t>();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setY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getWidth</a:t>
            </a:r>
            <a:r>
              <a:rPr lang="en-US" dirty="0" smtClean="0"/>
              <a:t>();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setWidth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getHeight</a:t>
            </a:r>
            <a:r>
              <a:rPr lang="en-US" dirty="0" smtClean="0"/>
              <a:t>() 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setHeight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String </a:t>
            </a:r>
            <a:r>
              <a:rPr lang="en-US" dirty="0" err="1" smtClean="0"/>
              <a:t>getText</a:t>
            </a:r>
            <a:r>
              <a:rPr lang="en-US" dirty="0" smtClean="0"/>
              <a:t>();</a:t>
            </a:r>
          </a:p>
          <a:p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void</a:t>
            </a:r>
            <a:r>
              <a:rPr lang="en-US" dirty="0" smtClean="0"/>
              <a:t> </a:t>
            </a:r>
            <a:r>
              <a:rPr lang="en-US" dirty="0" err="1" smtClean="0"/>
              <a:t>setText</a:t>
            </a:r>
            <a:r>
              <a:rPr lang="en-US" dirty="0" smtClean="0"/>
              <a:t>(</a:t>
            </a:r>
            <a:r>
              <a:rPr lang="en-US" b="1" dirty="0" smtClean="0"/>
              <a:t>String</a:t>
            </a:r>
            <a:r>
              <a:rPr lang="en-US" dirty="0" smtClean="0"/>
              <a:t> </a:t>
            </a:r>
            <a:r>
              <a:rPr lang="en-US" dirty="0" err="1" smtClean="0"/>
              <a:t>newVal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Label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87630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An object is recognized as a label if: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Its interface or class has the string “Label” or “Icon” in its name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has properties described the bounding box of the label.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 either has String property </a:t>
            </a:r>
          </a:p>
          <a:p>
            <a:pPr lvl="2">
              <a:lnSpc>
                <a:spcPct val="80000"/>
              </a:lnSpc>
            </a:pPr>
            <a:r>
              <a:rPr lang="en-US" sz="2100" dirty="0" smtClean="0"/>
              <a:t>Text giving the label text.</a:t>
            </a:r>
          </a:p>
          <a:p>
            <a:pPr lvl="2">
              <a:lnSpc>
                <a:spcPct val="80000"/>
              </a:lnSpc>
            </a:pPr>
            <a:r>
              <a:rPr lang="en-US" sz="2100" dirty="0" err="1" smtClean="0"/>
              <a:t>ImageFileName</a:t>
            </a:r>
            <a:r>
              <a:rPr lang="en-US" sz="2100" dirty="0" smtClean="0"/>
              <a:t> describing the name of a graphics file describing the label icon.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have additional properties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581400"/>
            <a:ext cx="43434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interface</a:t>
            </a:r>
            <a:r>
              <a:rPr lang="en-US" sz="1600" dirty="0" smtClean="0"/>
              <a:t> Label {	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Point </a:t>
            </a:r>
            <a:r>
              <a:rPr lang="en-US" sz="1600" dirty="0" err="1" smtClean="0"/>
              <a:t>getLocation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 void </a:t>
            </a:r>
            <a:r>
              <a:rPr lang="en-US" sz="1600" dirty="0" err="1" smtClean="0"/>
              <a:t>setLocation</a:t>
            </a:r>
            <a:r>
              <a:rPr lang="en-US" sz="1600" dirty="0" smtClean="0"/>
              <a:t>(Point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 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String </a:t>
            </a:r>
            <a:r>
              <a:rPr lang="en-US" sz="1600" dirty="0" err="1" smtClean="0"/>
              <a:t>getText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setText</a:t>
            </a:r>
            <a:r>
              <a:rPr lang="en-US" sz="1600" dirty="0" smtClean="0"/>
              <a:t>(String </a:t>
            </a:r>
            <a:r>
              <a:rPr lang="en-US" sz="1600" dirty="0" err="1" smtClean="0"/>
              <a:t>newString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String </a:t>
            </a:r>
            <a:r>
              <a:rPr lang="en-US" sz="1600" dirty="0" err="1" smtClean="0"/>
              <a:t>getImageFileName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setImageFileName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String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724400" y="3581400"/>
            <a:ext cx="4267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interface</a:t>
            </a:r>
            <a:r>
              <a:rPr lang="en-US" sz="1600" dirty="0" smtClean="0"/>
              <a:t> </a:t>
            </a:r>
            <a:r>
              <a:rPr lang="en-US" sz="1600" dirty="0" err="1" smtClean="0"/>
              <a:t>AnotherLabel</a:t>
            </a:r>
            <a:r>
              <a:rPr lang="en-US" sz="1600" dirty="0" smtClean="0"/>
              <a:t> {	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Point </a:t>
            </a:r>
            <a:r>
              <a:rPr lang="en-US" sz="1600" dirty="0" err="1" smtClean="0"/>
              <a:t>getLocation</a:t>
            </a:r>
            <a:r>
              <a:rPr lang="en-US" sz="1600" dirty="0" smtClean="0"/>
              <a:t>(); 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setLocation</a:t>
            </a:r>
            <a:r>
              <a:rPr lang="en-US" sz="1600" dirty="0" smtClean="0"/>
              <a:t>(Point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 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String </a:t>
            </a:r>
            <a:r>
              <a:rPr lang="en-US" sz="1600" dirty="0" err="1" smtClean="0"/>
              <a:t>getImageFileName</a:t>
            </a:r>
            <a:r>
              <a:rPr lang="en-US" sz="1600" dirty="0" smtClean="0"/>
              <a:t>();</a:t>
            </a:r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setImageFileName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String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79248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ALabel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Label {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width, height;</a:t>
            </a:r>
          </a:p>
          <a:p>
            <a:r>
              <a:rPr lang="en-US" sz="1600" dirty="0" smtClean="0"/>
              <a:t>    String text, </a:t>
            </a:r>
            <a:r>
              <a:rPr lang="en-US" sz="1600" dirty="0" err="1" smtClean="0"/>
              <a:t>imageFile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Point location;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ALabel</a:t>
            </a:r>
            <a:r>
              <a:rPr lang="en-US" sz="1600" dirty="0" smtClean="0"/>
              <a:t> (</a:t>
            </a:r>
          </a:p>
          <a:p>
            <a:r>
              <a:rPr lang="en-US" sz="1600" b="1" dirty="0" smtClean="0"/>
              <a:t>        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initX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initY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            String </a:t>
            </a:r>
            <a:r>
              <a:rPr lang="en-US" sz="1600" dirty="0" err="1" smtClean="0"/>
              <a:t>initText</a:t>
            </a:r>
            <a:r>
              <a:rPr lang="en-US" sz="1600" dirty="0" smtClean="0"/>
              <a:t>, String </a:t>
            </a:r>
            <a:r>
              <a:rPr lang="en-US" sz="1600" dirty="0" err="1" smtClean="0"/>
              <a:t>theImageFile</a:t>
            </a:r>
            <a:r>
              <a:rPr lang="en-US" sz="1600" dirty="0" smtClean="0"/>
              <a:t>) {		</a:t>
            </a:r>
          </a:p>
          <a:p>
            <a:r>
              <a:rPr lang="en-US" sz="1600" dirty="0" smtClean="0"/>
              <a:t>        location = 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  <a:r>
              <a:rPr lang="en-US" sz="1600" dirty="0" err="1" smtClean="0"/>
              <a:t>initX</a:t>
            </a:r>
            <a:r>
              <a:rPr lang="en-US" sz="1600" dirty="0" smtClean="0"/>
              <a:t>, </a:t>
            </a:r>
            <a:r>
              <a:rPr lang="en-US" sz="1600" dirty="0" err="1" smtClean="0"/>
              <a:t>initY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width = </a:t>
            </a:r>
            <a:r>
              <a:rPr lang="en-US" sz="1600" dirty="0" err="1" smtClean="0"/>
              <a:t>initWidth</a:t>
            </a:r>
            <a:r>
              <a:rPr lang="en-US" sz="1600" dirty="0" smtClean="0"/>
              <a:t>;    height = </a:t>
            </a:r>
            <a:r>
              <a:rPr lang="en-US" sz="1600" dirty="0" err="1" smtClean="0"/>
              <a:t>initHeight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text = </a:t>
            </a:r>
            <a:r>
              <a:rPr lang="en-US" sz="1600" dirty="0" err="1" smtClean="0"/>
              <a:t>initText</a:t>
            </a:r>
            <a:r>
              <a:rPr lang="en-US" sz="1600" dirty="0" smtClean="0"/>
              <a:t>;          </a:t>
            </a:r>
            <a:r>
              <a:rPr lang="en-US" sz="1600" dirty="0" err="1" smtClean="0"/>
              <a:t>imageFile</a:t>
            </a:r>
            <a:r>
              <a:rPr lang="en-US" sz="1600" dirty="0" smtClean="0"/>
              <a:t> = </a:t>
            </a:r>
            <a:r>
              <a:rPr lang="en-US" sz="1600" dirty="0" err="1" smtClean="0"/>
              <a:t>theImageFile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Point </a:t>
            </a:r>
            <a:r>
              <a:rPr lang="en-US" sz="1600" dirty="0" err="1" smtClean="0"/>
              <a:t>getLocation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location;}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setLocation</a:t>
            </a:r>
            <a:r>
              <a:rPr lang="en-US" sz="1600" dirty="0" smtClean="0"/>
              <a:t>(Point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{location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 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getWidth</a:t>
            </a:r>
            <a:r>
              <a:rPr lang="en-US" sz="1600" dirty="0" smtClean="0"/>
              <a:t>() { </a:t>
            </a:r>
            <a:r>
              <a:rPr lang="en-US" sz="1600" b="1" dirty="0" smtClean="0"/>
              <a:t>return</a:t>
            </a:r>
            <a:r>
              <a:rPr lang="en-US" sz="1600" dirty="0" smtClean="0"/>
              <a:t> width;}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setWidth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{width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getHeight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height;}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) {height = </a:t>
            </a:r>
            <a:r>
              <a:rPr lang="en-US" sz="1600" dirty="0" err="1" smtClean="0"/>
              <a:t>newHeight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String </a:t>
            </a:r>
            <a:r>
              <a:rPr lang="en-US" sz="1600" dirty="0" err="1" smtClean="0"/>
              <a:t>getText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text;}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 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setText</a:t>
            </a:r>
            <a:r>
              <a:rPr lang="en-US" sz="1600" dirty="0" smtClean="0"/>
              <a:t>(String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{text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String </a:t>
            </a:r>
            <a:r>
              <a:rPr lang="en-US" sz="1600" dirty="0" err="1" smtClean="0"/>
              <a:t>getImageFileName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imageFile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 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void </a:t>
            </a:r>
            <a:r>
              <a:rPr lang="en-US" sz="1600" dirty="0" err="1" smtClean="0"/>
              <a:t>setImageFileName</a:t>
            </a:r>
            <a:r>
              <a:rPr lang="en-US" sz="1600" dirty="0" smtClean="0"/>
              <a:t>(String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  <a:r>
              <a:rPr lang="en-US" sz="1600" dirty="0" err="1" smtClean="0"/>
              <a:t>imageFile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;}	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ALabel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20" y="1828800"/>
            <a:ext cx="434615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600200" y="4800600"/>
            <a:ext cx="601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label icon and image are offset 0, height/2 from upper left corner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36172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00200" y="5638800"/>
            <a:ext cx="601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follows the label in a left-to-right order.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Other Geometric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447800"/>
          </a:xfrm>
        </p:spPr>
        <p:txBody>
          <a:bodyPr/>
          <a:lstStyle/>
          <a:p>
            <a:r>
              <a:rPr lang="en-US" dirty="0" smtClean="0"/>
              <a:t>Compose the existing geometric objects</a:t>
            </a:r>
          </a:p>
          <a:p>
            <a:pPr lvl="1"/>
            <a:r>
              <a:rPr lang="en-US" dirty="0" smtClean="0"/>
              <a:t>Point, Line, Rectangle, Oval, </a:t>
            </a:r>
            <a:r>
              <a:rPr lang="en-US" dirty="0" err="1" smtClean="0"/>
              <a:t>TextBox</a:t>
            </a:r>
            <a:r>
              <a:rPr lang="en-US" dirty="0" smtClean="0"/>
              <a:t>, Icon</a:t>
            </a:r>
          </a:p>
          <a:p>
            <a:r>
              <a:rPr lang="en-US" dirty="0" smtClean="0"/>
              <a:t>Any graphical image can be created from triangles!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188" y="1590675"/>
            <a:ext cx="30956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1190625"/>
            <a:ext cx="4048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Properties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4048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05400" y="2057400"/>
            <a:ext cx="3048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Axes Length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Properties (Edit)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4048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05400" y="2057400"/>
            <a:ext cx="3048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Axes Length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Properties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4048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05400" y="2057400"/>
            <a:ext cx="3048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/>
              <a:t>Axes Length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XAxis</a:t>
            </a:r>
            <a:r>
              <a:rPr lang="en-US" dirty="0" smtClean="0"/>
              <a:t> (Line)</a:t>
            </a:r>
          </a:p>
          <a:p>
            <a:endParaRPr lang="en-US" dirty="0" smtClean="0"/>
          </a:p>
          <a:p>
            <a:r>
              <a:rPr lang="en-US" dirty="0" err="1" smtClean="0"/>
              <a:t>YAxis</a:t>
            </a:r>
            <a:r>
              <a:rPr lang="en-US" dirty="0" smtClean="0"/>
              <a:t> (Line)</a:t>
            </a:r>
          </a:p>
          <a:p>
            <a:endParaRPr lang="en-US" dirty="0" smtClean="0"/>
          </a:p>
          <a:p>
            <a:r>
              <a:rPr lang="en-US" dirty="0" err="1" smtClean="0"/>
              <a:t>XLabel</a:t>
            </a:r>
            <a:r>
              <a:rPr lang="en-US" dirty="0" smtClean="0"/>
              <a:t> (Label)</a:t>
            </a:r>
          </a:p>
          <a:p>
            <a:endParaRPr lang="en-US" dirty="0" smtClean="0"/>
          </a:p>
          <a:p>
            <a:r>
              <a:rPr lang="en-US" dirty="0" err="1" smtClean="0"/>
              <a:t>YLabel</a:t>
            </a:r>
            <a:r>
              <a:rPr lang="en-US" dirty="0" smtClean="0"/>
              <a:t> (Label)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BMI Spreadsheet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62200"/>
            <a:ext cx="5181600" cy="23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79248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 {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;</a:t>
            </a:r>
          </a:p>
          <a:p>
            <a:r>
              <a:rPr lang="en-US" sz="1600" dirty="0" smtClean="0"/>
              <a:t>    Line </a:t>
            </a:r>
            <a:r>
              <a:rPr lang="en-US" sz="1600" dirty="0" err="1" smtClean="0"/>
              <a:t>xAxis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Line </a:t>
            </a:r>
            <a:r>
              <a:rPr lang="en-US" sz="1600" dirty="0" err="1" smtClean="0"/>
              <a:t>yAxis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Label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Label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</a:t>
            </a:r>
          </a:p>
          <a:p>
            <a:r>
              <a:rPr lang="en-US" sz="1600" b="1" dirty="0" smtClean="0"/>
              <a:t>    final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LABEL_BOUNDS_SIDE_LENGTH = 10;	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, </a:t>
            </a:r>
          </a:p>
          <a:p>
            <a:r>
              <a:rPr lang="en-US" sz="1600" b="1" dirty="0" smtClean="0"/>
              <a:t>        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 ) {</a:t>
            </a:r>
          </a:p>
          <a:p>
            <a:r>
              <a:rPr lang="en-US" sz="1600" dirty="0" smtClean="0"/>
              <a:t>        		</a:t>
            </a:r>
          </a:p>
          <a:p>
            <a:r>
              <a:rPr lang="en-US" sz="1600" dirty="0" smtClean="0"/>
              <a:t>    } 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getXAxis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getYAxis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getAxesLength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getXLabel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getYLabel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Implementation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79248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 {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;</a:t>
            </a:r>
          </a:p>
          <a:p>
            <a:r>
              <a:rPr lang="en-US" sz="1600" dirty="0" smtClean="0"/>
              <a:t>    Line </a:t>
            </a:r>
            <a:r>
              <a:rPr lang="en-US" sz="1600" dirty="0" err="1" smtClean="0"/>
              <a:t>xAxis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Line </a:t>
            </a:r>
            <a:r>
              <a:rPr lang="en-US" sz="1600" dirty="0" err="1" smtClean="0"/>
              <a:t>yAxis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Label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Label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</a:t>
            </a:r>
          </a:p>
          <a:p>
            <a:r>
              <a:rPr lang="en-US" sz="1600" b="1" dirty="0" smtClean="0"/>
              <a:t>    final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LABEL_BOUNDS_SIDE_LENGTH = 10;	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, </a:t>
            </a:r>
          </a:p>
          <a:p>
            <a:r>
              <a:rPr lang="en-US" sz="1600" b="1" dirty="0" smtClean="0"/>
              <a:t>        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 ) {</a:t>
            </a:r>
          </a:p>
          <a:p>
            <a:r>
              <a:rPr lang="en-US" sz="1600" dirty="0" smtClean="0"/>
              <a:t>        		</a:t>
            </a:r>
          </a:p>
          <a:p>
            <a:r>
              <a:rPr lang="en-US" sz="1600" dirty="0" smtClean="0"/>
              <a:t>    } 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getXAxis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getYAxis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getAxesLength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getXLabel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getYLabel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	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 {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;</a:t>
            </a:r>
          </a:p>
          <a:p>
            <a:r>
              <a:rPr lang="en-US" sz="1600" dirty="0" smtClean="0"/>
              <a:t>    Line </a:t>
            </a:r>
            <a:r>
              <a:rPr lang="en-US" sz="1600" dirty="0" err="1" smtClean="0"/>
              <a:t>xAxis</a:t>
            </a:r>
            <a:r>
              <a:rPr lang="en-US" sz="1600" dirty="0" smtClean="0"/>
              <a:t>, </a:t>
            </a:r>
            <a:r>
              <a:rPr lang="en-US" sz="1600" dirty="0" err="1" smtClean="0"/>
              <a:t>yAxis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Label </a:t>
            </a:r>
            <a:r>
              <a:rPr lang="en-US" sz="1600" dirty="0" err="1" smtClean="0"/>
              <a:t>xLabel</a:t>
            </a:r>
            <a:r>
              <a:rPr lang="en-US" sz="1600" dirty="0" smtClean="0"/>
              <a:t>,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</a:t>
            </a:r>
          </a:p>
          <a:p>
            <a:r>
              <a:rPr lang="en-US" sz="1600" b="1" dirty="0" smtClean="0"/>
              <a:t>    final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LABEL_BOUNDS_SIDE_LENGTH = 10;	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 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=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</a:t>
            </a:r>
            <a:r>
              <a:rPr lang="en-US" sz="1600" dirty="0" smtClean="0"/>
              <a:t> = 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ALine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 -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/2,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,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, 0);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</a:t>
            </a:r>
            <a:r>
              <a:rPr lang="en-US" sz="1600" dirty="0" smtClean="0"/>
              <a:t> = 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ALine</a:t>
            </a:r>
            <a:r>
              <a:rPr lang="en-US" sz="1600" dirty="0" smtClean="0"/>
              <a:t>(</a:t>
            </a:r>
            <a:r>
              <a:rPr lang="en-US" sz="1600" b="1" dirty="0" smtClean="0"/>
              <a:t> 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,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 -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/2, 0,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xLabel</a:t>
            </a:r>
            <a:r>
              <a:rPr lang="en-US" sz="1600" dirty="0" smtClean="0"/>
              <a:t> = 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ALabel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 +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/2, 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 - LABEL_BOUNDS_SIDE_LENGTH/2,</a:t>
            </a:r>
          </a:p>
          <a:p>
            <a:r>
              <a:rPr lang="en-US" sz="1600" dirty="0" smtClean="0"/>
              <a:t>            LABEL_BOUNDS_SIDE_LENGTH, </a:t>
            </a:r>
          </a:p>
          <a:p>
            <a:r>
              <a:rPr lang="en-US" sz="1600" dirty="0" smtClean="0"/>
              <a:t>            LABEL_BOUNDS_SIDE_LENGTH, "X", </a:t>
            </a:r>
            <a:r>
              <a:rPr lang="en-US" sz="1600" b="1" dirty="0" smtClean="0"/>
              <a:t>null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yLabel</a:t>
            </a:r>
            <a:r>
              <a:rPr lang="en-US" sz="1600" dirty="0" smtClean="0"/>
              <a:t> = 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ALabel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theOriginX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theOriginY</a:t>
            </a:r>
            <a:r>
              <a:rPr lang="en-US" sz="1600" dirty="0" smtClean="0"/>
              <a:t> - </a:t>
            </a:r>
            <a:r>
              <a:rPr lang="en-US" sz="1600" dirty="0" err="1" smtClean="0"/>
              <a:t>theAxesLength</a:t>
            </a:r>
            <a:r>
              <a:rPr lang="en-US" sz="1600" dirty="0" smtClean="0"/>
              <a:t>/2 - LABEL_BOUNDS_SIDE_LENGTH,</a:t>
            </a:r>
          </a:p>
          <a:p>
            <a:r>
              <a:rPr lang="en-US" sz="1600" dirty="0" smtClean="0"/>
              <a:t>            LABEL_BOUNDS_SIDE_LENGTH, </a:t>
            </a:r>
          </a:p>
          <a:p>
            <a:r>
              <a:rPr lang="en-US" sz="1600" dirty="0" smtClean="0"/>
              <a:t>            LABEL_BOUNDS_SIDE_LENGTH, "Y", </a:t>
            </a:r>
            <a:r>
              <a:rPr lang="en-US" sz="1600" b="1" dirty="0" smtClean="0"/>
              <a:t>null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getXAxis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getYAxis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getAxesLength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 -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xAxis.setX</a:t>
            </a:r>
            <a:r>
              <a:rPr lang="en-US" sz="1600" dirty="0" smtClean="0"/>
              <a:t>(</a:t>
            </a:r>
            <a:r>
              <a:rPr lang="en-US" sz="1600" dirty="0" err="1" smtClean="0"/>
              <a:t>xAxis.getX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yAxis.setY</a:t>
            </a:r>
            <a:r>
              <a:rPr lang="en-US" sz="1600" dirty="0" smtClean="0"/>
              <a:t>(</a:t>
            </a:r>
            <a:r>
              <a:rPr lang="en-US" sz="1600" dirty="0" err="1" smtClean="0"/>
              <a:t>yAxis.getY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 +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/2, 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()));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(),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xAxis.setWidth</a:t>
            </a:r>
            <a:r>
              <a:rPr lang="en-US" sz="1600" dirty="0" smtClean="0"/>
              <a:t>(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yAxis.setHeight</a:t>
            </a:r>
            <a:r>
              <a:rPr lang="en-US" sz="1600" dirty="0" smtClean="0"/>
              <a:t>(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);		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getXLabel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getYLabel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943600" y="23622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change instance of Point since Point is immutable!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36576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must create new instances of Point instead.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getXAxis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getYAxis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getAxesLength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 -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xAxis.setX</a:t>
            </a:r>
            <a:r>
              <a:rPr lang="en-US" sz="1600" dirty="0" smtClean="0"/>
              <a:t>(</a:t>
            </a:r>
            <a:r>
              <a:rPr lang="en-US" sz="1600" dirty="0" err="1" smtClean="0"/>
              <a:t>xAxis.getX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yAxis.setY</a:t>
            </a:r>
            <a:r>
              <a:rPr lang="en-US" sz="1600" dirty="0" smtClean="0"/>
              <a:t>(</a:t>
            </a:r>
            <a:r>
              <a:rPr lang="en-US" sz="1600" dirty="0" err="1" smtClean="0"/>
              <a:t>yAxis.getY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 +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/2, 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()));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(),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xAxis.setWidth</a:t>
            </a:r>
            <a:r>
              <a:rPr lang="en-US" sz="1600" dirty="0" smtClean="0"/>
              <a:t>(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yAxis.setHeight</a:t>
            </a:r>
            <a:r>
              <a:rPr lang="en-US" sz="1600" dirty="0" smtClean="0"/>
              <a:t>(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);		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getXLabel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getYLabel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33400" y="3276600"/>
            <a:ext cx="5257800" cy="2362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3886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we </a:t>
            </a:r>
            <a:r>
              <a:rPr lang="en-US" dirty="0" err="1" smtClean="0"/>
              <a:t>refactor</a:t>
            </a:r>
            <a:r>
              <a:rPr lang="en-US" dirty="0" smtClean="0"/>
              <a:t> the code?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  <a:endCxn id="7" idx="3"/>
          </p:cNvCxnSpPr>
          <p:nvPr/>
        </p:nvCxnSpPr>
        <p:spPr>
          <a:xfrm rot="10800000" flipV="1">
            <a:off x="5791200" y="4267200"/>
            <a:ext cx="5334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Label Code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getXAxis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getYAxis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getAxesLength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 -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xAxis.setX</a:t>
            </a:r>
            <a:r>
              <a:rPr lang="en-US" sz="1600" dirty="0" smtClean="0"/>
              <a:t>(</a:t>
            </a:r>
            <a:r>
              <a:rPr lang="en-US" sz="1600" dirty="0" err="1" smtClean="0"/>
              <a:t>xAxis.getX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yAxis.setY</a:t>
            </a:r>
            <a:r>
              <a:rPr lang="en-US" sz="1600" dirty="0" smtClean="0"/>
              <a:t>(</a:t>
            </a:r>
            <a:r>
              <a:rPr lang="en-US" sz="1600" dirty="0" err="1" smtClean="0"/>
              <a:t>yAxis.getY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updateXOfLabel</a:t>
            </a:r>
            <a:r>
              <a:rPr lang="en-US" sz="1600" dirty="0" smtClean="0"/>
              <a:t>(</a:t>
            </a:r>
            <a:r>
              <a:rPr lang="en-US" sz="1600" dirty="0" err="1" smtClean="0"/>
              <a:t>xLabel</a:t>
            </a:r>
            <a:r>
              <a:rPr lang="en-US" sz="1600" dirty="0" smtClean="0"/>
              <a:t>,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 +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updateYOfLabel</a:t>
            </a:r>
            <a:r>
              <a:rPr lang="en-US" sz="1600" dirty="0" smtClean="0"/>
              <a:t>(</a:t>
            </a:r>
            <a:r>
              <a:rPr lang="en-US" sz="1600" dirty="0" err="1" smtClean="0"/>
              <a:t>yLabel</a:t>
            </a:r>
            <a:r>
              <a:rPr lang="en-US" sz="1600" dirty="0" smtClean="0"/>
              <a:t>,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xAxis.setWidth</a:t>
            </a:r>
            <a:r>
              <a:rPr lang="en-US" sz="1600" dirty="0" smtClean="0"/>
              <a:t>(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yAxis.setHeight</a:t>
            </a:r>
            <a:r>
              <a:rPr lang="en-US" sz="1600" dirty="0" smtClean="0"/>
              <a:t>(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);		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getXLabel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getYLabel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85800" y="3657600"/>
            <a:ext cx="7239000" cy="685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Label Code (Edit)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getXAxis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Line </a:t>
            </a:r>
            <a:r>
              <a:rPr lang="en-US" sz="1600" dirty="0" err="1" smtClean="0"/>
              <a:t>getYAxis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yAxis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getAxesLength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axesLength</a:t>
            </a:r>
            <a:r>
              <a:rPr lang="en-US" sz="1600" dirty="0" smtClean="0"/>
              <a:t>;}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…</a:t>
            </a:r>
          </a:p>
          <a:p>
            <a:r>
              <a:rPr lang="en-US" sz="1600" dirty="0" smtClean="0"/>
              <a:t>       </a:t>
            </a:r>
            <a:r>
              <a:rPr lang="en-US" sz="1600" dirty="0" err="1" smtClean="0"/>
              <a:t>updateXOfLabel</a:t>
            </a:r>
            <a:r>
              <a:rPr lang="en-US" sz="1600" dirty="0" smtClean="0"/>
              <a:t>(</a:t>
            </a:r>
            <a:r>
              <a:rPr lang="en-US" sz="1600" dirty="0" err="1" smtClean="0"/>
              <a:t>xLabel</a:t>
            </a:r>
            <a:r>
              <a:rPr lang="en-US" sz="1600" dirty="0" smtClean="0"/>
              <a:t>,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 +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updateYOfLabel</a:t>
            </a:r>
            <a:r>
              <a:rPr lang="en-US" sz="1600" dirty="0" smtClean="0"/>
              <a:t>(</a:t>
            </a:r>
            <a:r>
              <a:rPr lang="en-US" sz="1600" dirty="0" err="1" smtClean="0"/>
              <a:t>yLabel</a:t>
            </a:r>
            <a:r>
              <a:rPr lang="en-US" sz="1600" dirty="0" smtClean="0"/>
              <a:t>,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…		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dirty="0" smtClean="0"/>
              <a:t>    // v1</a:t>
            </a:r>
          </a:p>
          <a:p>
            <a:r>
              <a:rPr lang="en-US" sz="1600" dirty="0" smtClean="0"/>
              <a:t>    /*private Label </a:t>
            </a:r>
            <a:r>
              <a:rPr lang="en-US" sz="1600" dirty="0" err="1" smtClean="0"/>
              <a:t>updateXofLabel</a:t>
            </a:r>
            <a:r>
              <a:rPr lang="en-US" sz="1600" dirty="0" smtClean="0"/>
              <a:t>(Label </a:t>
            </a:r>
            <a:r>
              <a:rPr lang="en-US" sz="1600" dirty="0" err="1" smtClean="0"/>
              <a:t>label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newX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  Label </a:t>
            </a:r>
            <a:r>
              <a:rPr lang="en-US" sz="1600" dirty="0" err="1" smtClean="0"/>
              <a:t>newLabel</a:t>
            </a:r>
            <a:r>
              <a:rPr lang="en-US" sz="1600" dirty="0" smtClean="0"/>
              <a:t> = new </a:t>
            </a:r>
            <a:r>
              <a:rPr lang="en-US" sz="1600" dirty="0" err="1" smtClean="0"/>
              <a:t>ALabel</a:t>
            </a:r>
            <a:r>
              <a:rPr lang="en-US" sz="1600" dirty="0" smtClean="0"/>
              <a:t>( </a:t>
            </a:r>
            <a:r>
              <a:rPr lang="en-US" sz="1600" dirty="0" err="1" smtClean="0"/>
              <a:t>newX</a:t>
            </a:r>
            <a:r>
              <a:rPr lang="en-US" sz="1600" dirty="0" smtClean="0"/>
              <a:t>, </a:t>
            </a:r>
            <a:r>
              <a:rPr lang="en-US" sz="1600" dirty="0" err="1" smtClean="0"/>
              <a:t>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label.getWidth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label.getHeight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label.getText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label.getImageFileName</a:t>
            </a:r>
            <a:r>
              <a:rPr lang="en-US" sz="1600" dirty="0" smtClean="0"/>
              <a:t>());</a:t>
            </a:r>
          </a:p>
          <a:p>
            <a:r>
              <a:rPr lang="en-US" sz="1600" dirty="0" smtClean="0"/>
              <a:t>        return </a:t>
            </a:r>
            <a:r>
              <a:rPr lang="en-US" sz="1600" dirty="0" err="1" smtClean="0"/>
              <a:t>newLabel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}*/</a:t>
            </a:r>
          </a:p>
          <a:p>
            <a:endParaRPr lang="en-US" sz="1600" dirty="0" smtClean="0"/>
          </a:p>
          <a:p>
            <a:r>
              <a:rPr lang="en-US" sz="1600" dirty="0" smtClean="0"/>
              <a:t>     //v2</a:t>
            </a:r>
          </a:p>
          <a:p>
            <a:r>
              <a:rPr lang="en-US" sz="1600" dirty="0" smtClean="0"/>
              <a:t>     private static void </a:t>
            </a:r>
            <a:r>
              <a:rPr lang="en-US" sz="1600" dirty="0" err="1" smtClean="0"/>
              <a:t>updateXofLabel</a:t>
            </a:r>
            <a:r>
              <a:rPr lang="en-US" sz="1600" dirty="0" smtClean="0"/>
              <a:t>(Label </a:t>
            </a:r>
            <a:r>
              <a:rPr lang="en-US" sz="1600" dirty="0" err="1" smtClean="0"/>
              <a:t>label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newX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  </a:t>
            </a:r>
            <a:r>
              <a:rPr lang="en-US" sz="1600" dirty="0" err="1" smtClean="0"/>
              <a:t>label.setLocation</a:t>
            </a:r>
            <a:r>
              <a:rPr lang="en-US" sz="1600" dirty="0" smtClean="0"/>
              <a:t>(new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  <a:r>
              <a:rPr lang="en-US" sz="1600" dirty="0" err="1" smtClean="0"/>
              <a:t>newX</a:t>
            </a:r>
            <a:r>
              <a:rPr lang="en-US" sz="1600" dirty="0" smtClean="0"/>
              <a:t>, </a:t>
            </a:r>
            <a:r>
              <a:rPr lang="en-US" sz="1600" dirty="0" err="1" smtClean="0"/>
              <a:t>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()));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getXLabel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xLabel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</a:t>
            </a:r>
            <a:r>
              <a:rPr lang="en-US" sz="1600" dirty="0" smtClean="0"/>
              <a:t> Label </a:t>
            </a:r>
            <a:r>
              <a:rPr lang="en-US" sz="1600" dirty="0" err="1" smtClean="0"/>
              <a:t>getYLabel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yLabel</a:t>
            </a:r>
            <a:r>
              <a:rPr lang="en-US" sz="1600" dirty="0" smtClean="0"/>
              <a:t>;}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Refactoring Label Code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    …</a:t>
            </a:r>
          </a:p>
          <a:p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void</a:t>
            </a:r>
            <a:r>
              <a:rPr lang="en-US" sz="1600" dirty="0" smtClean="0"/>
              <a:t> </a:t>
            </a:r>
            <a:r>
              <a:rPr lang="en-US" sz="1600" dirty="0" err="1" smtClean="0"/>
              <a:t>setAxesLength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…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updateXOfLabel</a:t>
            </a:r>
            <a:r>
              <a:rPr lang="en-US" sz="1600" dirty="0" smtClean="0"/>
              <a:t>(</a:t>
            </a:r>
            <a:r>
              <a:rPr lang="en-US" sz="1600" dirty="0" err="1" smtClean="0"/>
              <a:t>xLabel</a:t>
            </a:r>
            <a:r>
              <a:rPr lang="en-US" sz="1600" dirty="0" smtClean="0"/>
              <a:t>, </a:t>
            </a:r>
            <a:r>
              <a:rPr lang="en-US" sz="1600" dirty="0" err="1" smtClean="0"/>
              <a:t>xLabel.getLocation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 +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updateYOfLabel</a:t>
            </a:r>
            <a:r>
              <a:rPr lang="en-US" sz="1600" dirty="0" smtClean="0"/>
              <a:t>(</a:t>
            </a:r>
            <a:r>
              <a:rPr lang="en-US" sz="1600" dirty="0" err="1" smtClean="0"/>
              <a:t>yLabel</a:t>
            </a:r>
            <a:r>
              <a:rPr lang="en-US" sz="1600" dirty="0" smtClean="0"/>
              <a:t>, </a:t>
            </a:r>
            <a:r>
              <a:rPr lang="en-US" sz="1600" dirty="0" err="1" smtClean="0"/>
              <a:t>yLabel.getLocation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 - </a:t>
            </a:r>
            <a:r>
              <a:rPr lang="en-US" sz="1600" dirty="0" err="1" smtClean="0"/>
              <a:t>lengthIncrease</a:t>
            </a:r>
            <a:r>
              <a:rPr lang="en-US" sz="1600" dirty="0" smtClean="0"/>
              <a:t>/2);</a:t>
            </a:r>
          </a:p>
          <a:p>
            <a:r>
              <a:rPr lang="en-US" sz="1600" dirty="0" smtClean="0"/>
              <a:t>        …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 static void </a:t>
            </a:r>
            <a:r>
              <a:rPr lang="en-US" sz="1600" dirty="0" err="1" smtClean="0"/>
              <a:t>updateXOfLabel</a:t>
            </a:r>
            <a:r>
              <a:rPr lang="en-US" sz="1600" dirty="0" smtClean="0"/>
              <a:t>(Label </a:t>
            </a:r>
            <a:r>
              <a:rPr lang="en-US" sz="1600" dirty="0" err="1" smtClean="0"/>
              <a:t>label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newX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newX</a:t>
            </a:r>
            <a:r>
              <a:rPr lang="en-US" sz="1600" dirty="0" smtClean="0"/>
              <a:t>, </a:t>
            </a:r>
            <a:r>
              <a:rPr lang="en-US" sz="1600" dirty="0" err="1" smtClean="0"/>
              <a:t>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());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dirty="0" smtClean="0"/>
              <a:t>    </a:t>
            </a:r>
            <a:r>
              <a:rPr lang="en-US" sz="1600" b="1" dirty="0" smtClean="0"/>
              <a:t>public static void </a:t>
            </a:r>
            <a:r>
              <a:rPr lang="en-US" sz="1600" dirty="0" err="1" smtClean="0"/>
              <a:t>updateYOfLabel</a:t>
            </a:r>
            <a:r>
              <a:rPr lang="en-US" sz="1600" dirty="0" smtClean="0"/>
              <a:t>(Label </a:t>
            </a:r>
            <a:r>
              <a:rPr lang="en-US" sz="1600" dirty="0" err="1" smtClean="0"/>
              <a:t>label</a:t>
            </a:r>
            <a:r>
              <a:rPr lang="en-US" sz="1600" dirty="0" smtClean="0"/>
              <a:t>, 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newY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</a:t>
            </a:r>
            <a:r>
              <a:rPr lang="en-US" sz="1600" dirty="0" smtClean="0"/>
              <a:t>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(), </a:t>
            </a:r>
            <a:r>
              <a:rPr lang="en-US" sz="1600" dirty="0" err="1" smtClean="0"/>
              <a:t>newY</a:t>
            </a:r>
            <a:r>
              <a:rPr lang="en-US" sz="1600" dirty="0" smtClean="0"/>
              <a:t>));</a:t>
            </a:r>
          </a:p>
          <a:p>
            <a:r>
              <a:rPr lang="en-US" sz="1600" dirty="0" smtClean="0"/>
              <a:t>    }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343400" y="53340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methods do not interact with instance variables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43400" y="60198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make them class methods!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ACartesianPlane</a:t>
            </a:r>
            <a:endParaRPr lang="en-US" dirty="0"/>
          </a:p>
        </p:txBody>
      </p:sp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76525"/>
            <a:ext cx="3838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95400"/>
            <a:ext cx="44862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BMI Spreadsheet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22" t="35310" r="53137" b="11581"/>
          <a:stretch>
            <a:fillRect/>
          </a:stretch>
        </p:blipFill>
        <p:spPr bwMode="auto">
          <a:xfrm>
            <a:off x="4743450" y="1981200"/>
            <a:ext cx="4171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34050" y="35814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48450" y="38100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096250" y="33528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l="14815" t="56168" r="56125"/>
          <a:stretch>
            <a:fillRect/>
          </a:stretch>
        </p:blipFill>
        <p:spPr bwMode="auto">
          <a:xfrm>
            <a:off x="304800" y="1219200"/>
            <a:ext cx="4343400" cy="49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6248400"/>
            <a:ext cx="792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Steps taken by </a:t>
            </a:r>
            <a:r>
              <a:rPr lang="en-US" sz="2400" dirty="0" err="1" smtClean="0"/>
              <a:t>ABMISpreadsheetTester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Shuttle Location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47775"/>
            <a:ext cx="4267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Shuttle Location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47775"/>
            <a:ext cx="4267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Shuttle Location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47775"/>
            <a:ext cx="4267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ShuttleLocation</a:t>
            </a:r>
            <a:r>
              <a:rPr lang="en-US" dirty="0" smtClean="0"/>
              <a:t> Properties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057400"/>
            <a:ext cx="3048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/>
              <a:t>ShuttleX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7775"/>
            <a:ext cx="4267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ShuttleLocation</a:t>
            </a:r>
            <a:r>
              <a:rPr lang="en-US" dirty="0" smtClean="0"/>
              <a:t> Properties (edit)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057400"/>
            <a:ext cx="3048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/>
              <a:t>ShuttleX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7775"/>
            <a:ext cx="4267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ShuttleLocation</a:t>
            </a:r>
            <a:r>
              <a:rPr lang="en-US" dirty="0" smtClean="0"/>
              <a:t> Properties (edit)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5400" y="2057400"/>
            <a:ext cx="3048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err="1" smtClean="0"/>
              <a:t>ShuttleX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ShuttleY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ShuttleLabel</a:t>
            </a:r>
            <a:r>
              <a:rPr lang="en-US" dirty="0" smtClean="0"/>
              <a:t> (Label)</a:t>
            </a:r>
          </a:p>
          <a:p>
            <a:endParaRPr lang="en-US" dirty="0" smtClean="0"/>
          </a:p>
          <a:p>
            <a:r>
              <a:rPr lang="en-US" dirty="0" err="1" smtClean="0"/>
              <a:t>CartesianPlane</a:t>
            </a:r>
            <a:r>
              <a:rPr lang="en-US" dirty="0" smtClean="0"/>
              <a:t>     </a:t>
            </a:r>
          </a:p>
          <a:p>
            <a:r>
              <a:rPr lang="en-US" dirty="0" smtClean="0"/>
              <a:t>     (</a:t>
            </a:r>
            <a:r>
              <a:rPr lang="en-US" dirty="0" err="1" smtClean="0"/>
              <a:t>CartesianPlane</a:t>
            </a:r>
            <a:r>
              <a:rPr lang="en-US" dirty="0" smtClean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47775"/>
            <a:ext cx="4267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AShuttleLocation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/>
              <a:t>public</a:t>
            </a:r>
            <a:r>
              <a:rPr lang="en-US" sz="1600" dirty="0" smtClean="0"/>
              <a:t> </a:t>
            </a:r>
            <a:r>
              <a:rPr lang="en-US" sz="1600" b="1" dirty="0" smtClean="0"/>
              <a:t>class</a:t>
            </a:r>
            <a:r>
              <a:rPr lang="en-US" sz="1600" dirty="0" smtClean="0"/>
              <a:t> </a:t>
            </a:r>
            <a:r>
              <a:rPr lang="en-US" sz="1600" dirty="0" err="1" smtClean="0"/>
              <a:t>AShuttleLocation</a:t>
            </a:r>
            <a:r>
              <a:rPr lang="en-US" sz="1600" dirty="0" smtClean="0"/>
              <a:t> </a:t>
            </a:r>
            <a:r>
              <a:rPr lang="en-US" sz="1600" b="1" dirty="0" smtClean="0"/>
              <a:t>implements</a:t>
            </a:r>
            <a:r>
              <a:rPr lang="en-US" sz="1600" dirty="0" smtClean="0"/>
              <a:t> </a:t>
            </a:r>
            <a:r>
              <a:rPr lang="en-US" sz="1600" dirty="0" err="1" smtClean="0"/>
              <a:t>ShuttleLocation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	public final </a:t>
            </a:r>
            <a:r>
              <a:rPr lang="en-US" sz="1600" dirty="0" err="1" smtClean="0"/>
              <a:t>int</a:t>
            </a:r>
            <a:r>
              <a:rPr lang="en-US" sz="1600" dirty="0" smtClean="0"/>
              <a:t> SHUTTLE_WIDTH = 80;</a:t>
            </a:r>
          </a:p>
          <a:p>
            <a:r>
              <a:rPr lang="en-US" sz="1600" dirty="0" smtClean="0"/>
              <a:t>                public final </a:t>
            </a:r>
            <a:r>
              <a:rPr lang="en-US" sz="1600" dirty="0" err="1" smtClean="0"/>
              <a:t>int</a:t>
            </a:r>
            <a:r>
              <a:rPr lang="en-US" sz="1600" dirty="0" smtClean="0"/>
              <a:t> SHUTTLE_HEIGHT = 30;</a:t>
            </a:r>
          </a:p>
          <a:p>
            <a:r>
              <a:rPr lang="en-US" sz="1600" dirty="0" smtClean="0"/>
              <a:t>                public final </a:t>
            </a:r>
            <a:r>
              <a:rPr lang="en-US" sz="1600" dirty="0" err="1" smtClean="0"/>
              <a:t>int</a:t>
            </a:r>
            <a:r>
              <a:rPr lang="en-US" sz="1600" dirty="0" smtClean="0"/>
              <a:t> CP_ORIGIN_X = 200;</a:t>
            </a:r>
          </a:p>
          <a:p>
            <a:r>
              <a:rPr lang="en-US" sz="1600" dirty="0" smtClean="0"/>
              <a:t>                public final </a:t>
            </a:r>
            <a:r>
              <a:rPr lang="en-US" sz="1600" dirty="0" err="1" smtClean="0"/>
              <a:t>int</a:t>
            </a:r>
            <a:r>
              <a:rPr lang="en-US" sz="1600" dirty="0" smtClean="0"/>
              <a:t> CP_ORIGIN_Y = 200;</a:t>
            </a:r>
          </a:p>
          <a:p>
            <a:r>
              <a:rPr lang="en-US" sz="1600" dirty="0" smtClean="0"/>
              <a:t>                public final </a:t>
            </a:r>
            <a:r>
              <a:rPr lang="en-US" sz="1600" dirty="0" err="1" smtClean="0"/>
              <a:t>int</a:t>
            </a:r>
            <a:r>
              <a:rPr lang="en-US" sz="1600" dirty="0" smtClean="0"/>
              <a:t> CP_INIT_AXES_LENGTH = 300;</a:t>
            </a:r>
          </a:p>
          <a:p>
            <a:r>
              <a:rPr lang="en-US" sz="1600" dirty="0" smtClean="0"/>
              <a:t>                public final String SHUTTLE_IMAGE = “shuttle2.jpg”;</a:t>
            </a:r>
          </a:p>
          <a:p>
            <a:r>
              <a:rPr lang="en-US" sz="1600" dirty="0" smtClean="0"/>
              <a:t>                public final String SHUTTLE_TEXT = “”;</a:t>
            </a:r>
          </a:p>
          <a:p>
            <a:r>
              <a:rPr lang="en-US" sz="1600" dirty="0" smtClean="0"/>
              <a:t>            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,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       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 plane = new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(CP_ORIGIN_X, CP_ORIGIN_Y, CP_INIT_AXES_LENGTH);</a:t>
            </a:r>
          </a:p>
          <a:p>
            <a:r>
              <a:rPr lang="en-US" sz="1600" dirty="0" smtClean="0"/>
              <a:t>                Label </a:t>
            </a:r>
            <a:r>
              <a:rPr lang="en-US" sz="1600" dirty="0" err="1" smtClean="0"/>
              <a:t>shuttleLabel</a:t>
            </a:r>
            <a:r>
              <a:rPr lang="en-US" sz="1600" dirty="0" smtClean="0"/>
              <a:t>  = new </a:t>
            </a:r>
            <a:r>
              <a:rPr lang="en-US" sz="1600" dirty="0" err="1" smtClean="0"/>
              <a:t>ALabel</a:t>
            </a:r>
            <a:r>
              <a:rPr lang="en-US" sz="1600" dirty="0" smtClean="0"/>
              <a:t>(</a:t>
            </a:r>
            <a:r>
              <a:rPr lang="en-US" sz="1600" dirty="0" err="1" smtClean="0"/>
              <a:t>getShuttleX</a:t>
            </a:r>
            <a:r>
              <a:rPr lang="en-US" sz="1600" dirty="0" smtClean="0"/>
              <a:t>(), </a:t>
            </a:r>
            <a:r>
              <a:rPr lang="en-US" sz="1600" dirty="0" err="1" smtClean="0"/>
              <a:t>getShuttleY</a:t>
            </a:r>
            <a:r>
              <a:rPr lang="en-US" sz="1600" dirty="0" smtClean="0"/>
              <a:t>(), SHUTTLE_WIDHT, SHUTLTE_HEIGHT, SHUTTLE_TEXT, SHUTTLE_IMAGE);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private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getShuttleX</a:t>
            </a:r>
            <a:r>
              <a:rPr lang="en-US" sz="1600" dirty="0" smtClean="0"/>
              <a:t>(){</a:t>
            </a:r>
          </a:p>
          <a:p>
            <a:r>
              <a:rPr lang="en-US" sz="1600" dirty="0" smtClean="0"/>
              <a:t>                        return CP_ORIGIN_X +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        }</a:t>
            </a:r>
          </a:p>
          <a:p>
            <a:r>
              <a:rPr lang="en-US" sz="1600" dirty="0" smtClean="0"/>
              <a:t>                private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getShuttleY</a:t>
            </a:r>
            <a:r>
              <a:rPr lang="en-US" sz="1600" dirty="0" smtClean="0"/>
              <a:t>() {</a:t>
            </a:r>
          </a:p>
          <a:p>
            <a:r>
              <a:rPr lang="en-US" sz="1600" dirty="0" smtClean="0"/>
              <a:t>                        return CP _ORIGIN_Y–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 – SHUTTLE_HEIGHT;</a:t>
            </a:r>
          </a:p>
          <a:p>
            <a:r>
              <a:rPr lang="en-US" sz="1600" dirty="0" smtClean="0"/>
              <a:t>                }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AShuttleLocation</a:t>
            </a:r>
            <a:r>
              <a:rPr lang="en-US" dirty="0" smtClean="0"/>
              <a:t> Implementation (Edit)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sz="1600" dirty="0" smtClean="0"/>
          </a:p>
          <a:p>
            <a:r>
              <a:rPr lang="en-US" sz="1600" dirty="0" smtClean="0"/>
              <a:t>	</a:t>
            </a:r>
          </a:p>
          <a:p>
            <a:r>
              <a:rPr lang="en-US" sz="1600" dirty="0" smtClean="0"/>
              <a:t>         public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() {</a:t>
            </a:r>
          </a:p>
          <a:p>
            <a:r>
              <a:rPr lang="en-US" sz="1600" dirty="0" smtClean="0"/>
              <a:t>                 return plane;</a:t>
            </a:r>
          </a:p>
          <a:p>
            <a:r>
              <a:rPr lang="en-US" sz="1600" dirty="0" smtClean="0"/>
              <a:t>         }</a:t>
            </a:r>
          </a:p>
          <a:p>
            <a:r>
              <a:rPr lang="en-US" sz="1600" dirty="0" smtClean="0"/>
              <a:t>         public Label </a:t>
            </a:r>
            <a:r>
              <a:rPr lang="en-US" sz="1600" dirty="0" err="1" smtClean="0"/>
              <a:t>shuttleLabel</a:t>
            </a:r>
            <a:r>
              <a:rPr lang="en-US" sz="1600" dirty="0" smtClean="0"/>
              <a:t>() {</a:t>
            </a:r>
          </a:p>
          <a:p>
            <a:r>
              <a:rPr lang="en-US" sz="1600" dirty="0" smtClean="0"/>
              <a:t>              return </a:t>
            </a:r>
            <a:r>
              <a:rPr lang="en-US" sz="1600" dirty="0" err="1" smtClean="0"/>
              <a:t>shuttleLabel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}</a:t>
            </a:r>
          </a:p>
          <a:p>
            <a:r>
              <a:rPr lang="en-US" sz="1600" dirty="0" smtClean="0"/>
              <a:t>        public void </a:t>
            </a:r>
            <a:r>
              <a:rPr lang="en-US" sz="1600" dirty="0" err="1" smtClean="0"/>
              <a:t>setShuttleX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newShuttleX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 = </a:t>
            </a:r>
            <a:r>
              <a:rPr lang="en-US" sz="1600" dirty="0" err="1" smtClean="0"/>
              <a:t>newShuttleX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shuttleX.setLocation</a:t>
            </a:r>
            <a:r>
              <a:rPr lang="en-US" sz="1600" dirty="0" smtClean="0"/>
              <a:t>(new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  <a:r>
              <a:rPr lang="en-US" sz="1600" dirty="0" err="1" smtClean="0"/>
              <a:t>getShuttleX</a:t>
            </a:r>
            <a:r>
              <a:rPr lang="en-US" sz="1600" dirty="0" smtClean="0"/>
              <a:t>(), </a:t>
            </a:r>
            <a:r>
              <a:rPr lang="en-US" sz="1600" dirty="0" err="1" smtClean="0"/>
              <a:t>shuttleLabel.getLocation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getY</a:t>
            </a:r>
            <a:r>
              <a:rPr lang="en-US" sz="1600" dirty="0" smtClean="0"/>
              <a:t>());</a:t>
            </a:r>
          </a:p>
          <a:p>
            <a:r>
              <a:rPr lang="en-US" sz="1600" dirty="0" smtClean="0"/>
              <a:t>       }</a:t>
            </a:r>
          </a:p>
          <a:p>
            <a:r>
              <a:rPr lang="en-US" sz="1600" dirty="0" smtClean="0"/>
              <a:t>       public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getShuttleX</a:t>
            </a:r>
            <a:r>
              <a:rPr lang="en-US" sz="1600" dirty="0" smtClean="0"/>
              <a:t>() { return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; }</a:t>
            </a:r>
          </a:p>
          <a:p>
            <a:r>
              <a:rPr lang="en-US" sz="1600" dirty="0" smtClean="0"/>
              <a:t>       public void </a:t>
            </a:r>
            <a:r>
              <a:rPr lang="en-US" sz="1600" dirty="0" err="1" smtClean="0"/>
              <a:t>setShuttleY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newShuttleY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 = </a:t>
            </a:r>
            <a:r>
              <a:rPr lang="en-US" sz="1600" dirty="0" err="1" smtClean="0"/>
              <a:t>newShuttleY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shuttleLabel.setLocation</a:t>
            </a:r>
            <a:r>
              <a:rPr lang="en-US" sz="1600" dirty="0" smtClean="0"/>
              <a:t>(new </a:t>
            </a:r>
            <a:r>
              <a:rPr lang="en-US" sz="1600" dirty="0" err="1" smtClean="0"/>
              <a:t>ACartesinaPoint</a:t>
            </a:r>
            <a:r>
              <a:rPr lang="en-US" sz="1600" dirty="0" smtClean="0"/>
              <a:t>(</a:t>
            </a:r>
            <a:r>
              <a:rPr lang="en-US" sz="1600" dirty="0" err="1" smtClean="0"/>
              <a:t>shuttleLabel.getLocation</a:t>
            </a:r>
            <a:r>
              <a:rPr lang="en-US" sz="1600" dirty="0" smtClean="0"/>
              <a:t>().</a:t>
            </a:r>
            <a:r>
              <a:rPr lang="en-US" sz="1600" dirty="0" err="1" smtClean="0"/>
              <a:t>getX</a:t>
            </a:r>
            <a:r>
              <a:rPr lang="en-US" sz="1600" dirty="0" smtClean="0"/>
              <a:t>(), </a:t>
            </a:r>
            <a:r>
              <a:rPr lang="en-US" sz="1600" dirty="0" err="1" smtClean="0"/>
              <a:t>getSHuttleY</a:t>
            </a:r>
            <a:r>
              <a:rPr lang="en-US" sz="1600" dirty="0" smtClean="0"/>
              <a:t>());</a:t>
            </a:r>
          </a:p>
          <a:p>
            <a:r>
              <a:rPr lang="en-US" sz="1600" dirty="0" smtClean="0"/>
              <a:t>       }</a:t>
            </a:r>
          </a:p>
          <a:p>
            <a:r>
              <a:rPr lang="en-US" sz="1600" dirty="0" smtClean="0"/>
              <a:t>       public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getShuttleY</a:t>
            </a:r>
            <a:r>
              <a:rPr lang="en-US" sz="1600" dirty="0" smtClean="0"/>
              <a:t>() { return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; }</a:t>
            </a:r>
          </a:p>
          <a:p>
            <a:r>
              <a:rPr lang="en-US" sz="1600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AShuttleLocation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0772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/>
              <a:t>public class </a:t>
            </a:r>
            <a:r>
              <a:rPr lang="en-US" sz="1600" b="1" dirty="0" err="1" smtClean="0"/>
              <a:t>AShuttleLocation</a:t>
            </a:r>
            <a:r>
              <a:rPr lang="en-US" sz="1600" b="1" dirty="0" smtClean="0"/>
              <a:t> implements </a:t>
            </a:r>
            <a:r>
              <a:rPr lang="en-US" sz="1600" b="1" dirty="0" err="1" smtClean="0"/>
              <a:t>ShuttleLocation</a:t>
            </a:r>
            <a:r>
              <a:rPr lang="en-US" sz="1600" b="1" dirty="0" smtClean="0"/>
              <a:t> {</a:t>
            </a:r>
          </a:p>
          <a:p>
            <a:endParaRPr lang="en-US" sz="1600" dirty="0" smtClean="0"/>
          </a:p>
          <a:p>
            <a:r>
              <a:rPr lang="en-US" sz="1600" b="1" dirty="0" smtClean="0"/>
              <a:t>    static final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smtClean="0"/>
              <a:t>ORIGIN_X = 200, ORIGIN_Y = 200;</a:t>
            </a:r>
          </a:p>
          <a:p>
            <a:r>
              <a:rPr lang="en-US" sz="1600" b="1" dirty="0" smtClean="0"/>
              <a:t>    static final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smtClean="0"/>
              <a:t>AXES_LENGTH = 300;</a:t>
            </a:r>
          </a:p>
          <a:p>
            <a:r>
              <a:rPr lang="en-US" sz="1600" b="1" dirty="0" smtClean="0"/>
              <a:t>    static final </a:t>
            </a:r>
            <a:r>
              <a:rPr lang="en-US" sz="1600" dirty="0" smtClean="0"/>
              <a:t>String</a:t>
            </a:r>
            <a:r>
              <a:rPr lang="en-US" sz="1600" b="1" dirty="0" smtClean="0"/>
              <a:t> </a:t>
            </a:r>
            <a:r>
              <a:rPr lang="en-US" sz="1600" dirty="0" smtClean="0"/>
              <a:t>SHUTTLE_IMAGE = "shuttle2.jpg";</a:t>
            </a:r>
          </a:p>
          <a:p>
            <a:r>
              <a:rPr lang="en-US" sz="1600" b="1" dirty="0" smtClean="0"/>
              <a:t>    static final </a:t>
            </a:r>
            <a:r>
              <a:rPr lang="en-US" sz="1600" dirty="0" smtClean="0"/>
              <a:t>String SHUTTLE_TEXT = "";</a:t>
            </a:r>
          </a:p>
          <a:p>
            <a:r>
              <a:rPr lang="en-US" sz="1600" b="1" dirty="0" smtClean="0"/>
              <a:t>    static final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smtClean="0"/>
              <a:t>SHUTTLE_WIDTH = 80;</a:t>
            </a:r>
          </a:p>
          <a:p>
            <a:r>
              <a:rPr lang="en-US" sz="1600" b="1" dirty="0" smtClean="0"/>
              <a:t>    static final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smtClean="0"/>
              <a:t>SHUTTLE_HEIGHT = 25;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 = 0,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 = 0;</a:t>
            </a:r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 = 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(</a:t>
            </a:r>
          </a:p>
          <a:p>
            <a:r>
              <a:rPr lang="en-US" sz="1600" i="1" dirty="0" smtClean="0"/>
              <a:t>        </a:t>
            </a:r>
            <a:r>
              <a:rPr lang="en-US" sz="1600" dirty="0" smtClean="0"/>
              <a:t>AXES_LENGTH, ORIGIN_X, ORIGIN_Y);</a:t>
            </a:r>
          </a:p>
          <a:p>
            <a:r>
              <a:rPr lang="en-US" sz="1600" dirty="0" smtClean="0"/>
              <a:t>    </a:t>
            </a:r>
            <a:r>
              <a:rPr lang="en-US" sz="1600" dirty="0" err="1" smtClean="0"/>
              <a:t>ALabel</a:t>
            </a:r>
            <a:r>
              <a:rPr lang="en-US" sz="1600" dirty="0" smtClean="0"/>
              <a:t> </a:t>
            </a:r>
            <a:r>
              <a:rPr lang="en-US" sz="1600" dirty="0" err="1" smtClean="0"/>
              <a:t>shuttleLabel</a:t>
            </a:r>
            <a:r>
              <a:rPr lang="en-US" sz="1600" dirty="0" smtClean="0"/>
              <a:t> = 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ALabel</a:t>
            </a:r>
            <a:r>
              <a:rPr lang="en-US" sz="1600" dirty="0" smtClean="0"/>
              <a:t>(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labelX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labelY</a:t>
            </a:r>
            <a:r>
              <a:rPr lang="en-US" sz="1600" dirty="0" smtClean="0"/>
              <a:t>(), </a:t>
            </a:r>
          </a:p>
          <a:p>
            <a:r>
              <a:rPr lang="en-US" sz="1600" i="1" dirty="0" smtClean="0"/>
              <a:t>        </a:t>
            </a:r>
            <a:r>
              <a:rPr lang="en-US" sz="1600" dirty="0" smtClean="0"/>
              <a:t>SHUTTLE_WIDTH, SHUTTLE_HEIGHT, </a:t>
            </a:r>
          </a:p>
          <a:p>
            <a:r>
              <a:rPr lang="en-US" sz="1600" dirty="0" smtClean="0"/>
              <a:t>        SHUTTLE_TEXT, SHUTTLE_IMAGE); 	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AShuttleLocation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0772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/>
              <a:t>    public </a:t>
            </a:r>
            <a:r>
              <a:rPr lang="en-US" sz="1600" dirty="0" err="1" smtClean="0"/>
              <a:t>ACartesianPlane</a:t>
            </a:r>
            <a:r>
              <a:rPr lang="en-US" sz="1600" dirty="0" smtClean="0"/>
              <a:t> </a:t>
            </a:r>
            <a:r>
              <a:rPr lang="en-US" sz="1600" dirty="0" err="1" smtClean="0"/>
              <a:t>getCartesianPlane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cartesianPlane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 </a:t>
            </a:r>
            <a:r>
              <a:rPr lang="en-US" sz="1600" dirty="0" err="1" smtClean="0"/>
              <a:t>ALabel</a:t>
            </a:r>
            <a:r>
              <a:rPr lang="en-US" sz="1600" dirty="0" smtClean="0"/>
              <a:t> </a:t>
            </a:r>
            <a:r>
              <a:rPr lang="en-US" sz="1600" dirty="0" err="1" smtClean="0"/>
              <a:t>getShuttleLabel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shuttleLabel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getShuttleX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 void </a:t>
            </a:r>
            <a:r>
              <a:rPr lang="en-US" sz="1600" dirty="0" err="1" smtClean="0"/>
              <a:t>setShuttleX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shuttleLabel.setLocation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  <a:r>
              <a:rPr lang="en-US" sz="1600" dirty="0" err="1" smtClean="0"/>
              <a:t>labelX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labelY</a:t>
            </a:r>
            <a:r>
              <a:rPr lang="en-US" sz="1600" dirty="0" smtClean="0"/>
              <a:t>()));</a:t>
            </a:r>
          </a:p>
          <a:p>
            <a:r>
              <a:rPr lang="en-US" sz="1600" dirty="0" smtClean="0"/>
              <a:t>    }</a:t>
            </a:r>
          </a:p>
          <a:p>
            <a:r>
              <a:rPr lang="en-US" sz="1600" b="1" dirty="0" smtClean="0"/>
              <a:t>    public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getShuttleY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public void </a:t>
            </a:r>
            <a:r>
              <a:rPr lang="en-US" sz="1600" dirty="0" err="1" smtClean="0"/>
              <a:t>setShuttleY</a:t>
            </a:r>
            <a:r>
              <a:rPr lang="en-US" sz="1600" dirty="0" smtClean="0"/>
              <a:t>(</a:t>
            </a:r>
            <a:r>
              <a:rPr lang="en-US" sz="1600" b="1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newVal</a:t>
            </a:r>
            <a:r>
              <a:rPr lang="en-US" sz="1600" dirty="0" smtClean="0"/>
              <a:t>) {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 = </a:t>
            </a:r>
            <a:r>
              <a:rPr lang="en-US" sz="1600" dirty="0" err="1" smtClean="0"/>
              <a:t>newVal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      </a:t>
            </a:r>
            <a:r>
              <a:rPr lang="en-US" sz="1600" dirty="0" err="1" smtClean="0"/>
              <a:t>shuttleLabel.setLocation</a:t>
            </a:r>
            <a:r>
              <a:rPr lang="en-US" sz="1600" dirty="0" smtClean="0"/>
              <a:t>(</a:t>
            </a:r>
            <a:r>
              <a:rPr lang="en-US" sz="1600" b="1" dirty="0" smtClean="0"/>
              <a:t>new </a:t>
            </a:r>
            <a:r>
              <a:rPr lang="en-US" sz="1600" dirty="0" err="1" smtClean="0"/>
              <a:t>ACartesianPoint</a:t>
            </a:r>
            <a:r>
              <a:rPr lang="en-US" sz="1600" dirty="0" smtClean="0"/>
              <a:t>(</a:t>
            </a:r>
            <a:r>
              <a:rPr lang="en-US" sz="1600" dirty="0" err="1" smtClean="0"/>
              <a:t>labelX</a:t>
            </a:r>
            <a:r>
              <a:rPr lang="en-US" sz="1600" dirty="0" smtClean="0"/>
              <a:t>(), </a:t>
            </a:r>
            <a:r>
              <a:rPr lang="en-US" sz="1600" dirty="0" err="1" smtClean="0"/>
              <a:t>labelY</a:t>
            </a:r>
            <a:r>
              <a:rPr lang="en-US" sz="1600" dirty="0" smtClean="0"/>
              <a:t>()));</a:t>
            </a:r>
          </a:p>
          <a:p>
            <a:r>
              <a:rPr lang="en-US" sz="1600" dirty="0" smtClean="0"/>
              <a:t>    }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labelX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ORIGIN_X + </a:t>
            </a:r>
            <a:r>
              <a:rPr lang="en-US" sz="1600" dirty="0" err="1" smtClean="0"/>
              <a:t>shuttleX</a:t>
            </a:r>
            <a:r>
              <a:rPr lang="en-US" sz="1600" dirty="0" smtClean="0"/>
              <a:t>;}</a:t>
            </a:r>
          </a:p>
          <a:p>
            <a:r>
              <a:rPr lang="en-US" sz="1600" b="1" dirty="0" smtClean="0"/>
              <a:t>    </a:t>
            </a:r>
            <a:r>
              <a:rPr lang="en-US" sz="1600" b="1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labelY</a:t>
            </a:r>
            <a:r>
              <a:rPr lang="en-US" sz="1600" dirty="0" smtClean="0"/>
              <a:t>() {</a:t>
            </a:r>
            <a:r>
              <a:rPr lang="en-US" sz="1600" b="1" dirty="0" smtClean="0"/>
              <a:t>return</a:t>
            </a:r>
            <a:r>
              <a:rPr lang="en-US" sz="1600" dirty="0" smtClean="0"/>
              <a:t> ORIGIN_Y - </a:t>
            </a:r>
            <a:r>
              <a:rPr lang="en-US" sz="1600" dirty="0" err="1" smtClean="0"/>
              <a:t>shuttleY</a:t>
            </a:r>
            <a:r>
              <a:rPr lang="en-US" sz="1600" dirty="0" smtClean="0"/>
              <a:t> - SHUTTLE_HEIGHT;}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bmiSpreadsheet.getBMI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test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test(1.65, 60, 20);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test(1.55, 60, 25);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test(1.8, 65, 20);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Views of Logical Structure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4806983" cy="382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5181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 Logical Structure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4419600"/>
            <a:ext cx="16764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Graphical Properties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1295400"/>
            <a:ext cx="22860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Structure Without Graphical Properties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0"/>
          </p:cNvCxnSpPr>
          <p:nvPr/>
        </p:nvCxnSpPr>
        <p:spPr>
          <a:xfrm rot="5400000" flipH="1" flipV="1">
            <a:off x="1352550" y="4324350"/>
            <a:ext cx="838200" cy="876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rot="10800000">
            <a:off x="5638800" y="4343400"/>
            <a:ext cx="1066800" cy="495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 flipV="1">
            <a:off x="5867400" y="1790700"/>
            <a:ext cx="762000" cy="3429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Composition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3351213" cy="3481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29200" y="21336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Lines can be composed into triangles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35814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Triangles can be composed to create arbitrary computer graphics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 (Edit)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bmiSpreadsheet.getBMI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test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763000" cy="518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bmiSpreadsheet.getBMI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test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test(1.65, 55, 2.0);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test(1.55, 60, 25);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test(1.80, 65, 20);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58674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Parameters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58674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 Parameters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rot="16200000" flipV="1">
            <a:off x="4533900" y="4838700"/>
            <a:ext cx="609600" cy="1447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rot="16200000" flipV="1">
            <a:off x="4533900" y="2933700"/>
            <a:ext cx="4114800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Tested Code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381000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Tester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685800" y="3352800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5" idx="2"/>
            <a:endCxn id="4" idx="0"/>
          </p:cNvCxnSpPr>
          <p:nvPr/>
        </p:nvCxnSpPr>
        <p:spPr>
          <a:xfrm rot="5400000" flipH="1">
            <a:off x="-304800" y="3352800"/>
            <a:ext cx="2895600" cy="1588"/>
          </a:xfrm>
          <a:prstGeom prst="bentConnector5">
            <a:avLst>
              <a:gd name="adj1" fmla="val -7895"/>
              <a:gd name="adj2" fmla="val 57581864"/>
              <a:gd name="adj3" fmla="val 10789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09800" y="1904206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</a:t>
            </a:r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3809206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ABMISpreadsheetTester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19" idx="2"/>
            <a:endCxn id="20" idx="0"/>
          </p:cNvCxnSpPr>
          <p:nvPr/>
        </p:nvCxnSpPr>
        <p:spPr>
          <a:xfrm rot="5400000">
            <a:off x="3390900" y="3352006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20" idx="2"/>
            <a:endCxn id="19" idx="0"/>
          </p:cNvCxnSpPr>
          <p:nvPr/>
        </p:nvCxnSpPr>
        <p:spPr>
          <a:xfrm rot="5400000" flipH="1">
            <a:off x="2400300" y="3352006"/>
            <a:ext cx="2895600" cy="1588"/>
          </a:xfrm>
          <a:prstGeom prst="bentConnector5">
            <a:avLst>
              <a:gd name="adj1" fmla="val -7895"/>
              <a:gd name="adj2" fmla="val 117562972"/>
              <a:gd name="adj3" fmla="val 10789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1143000"/>
            <a:ext cx="3124200" cy="4876800"/>
          </a:xfrm>
        </p:spPr>
        <p:txBody>
          <a:bodyPr/>
          <a:lstStyle/>
          <a:p>
            <a:r>
              <a:rPr lang="en-US" dirty="0" smtClean="0"/>
              <a:t>Code the complete object to be tested</a:t>
            </a:r>
          </a:p>
          <a:p>
            <a:r>
              <a:rPr lang="en-US" dirty="0" smtClean="0"/>
              <a:t>Write and use test object</a:t>
            </a:r>
          </a:p>
          <a:p>
            <a:r>
              <a:rPr lang="en-US" dirty="0" smtClean="0"/>
              <a:t>Recode and retest if necessary</a:t>
            </a:r>
          </a:p>
          <a:p>
            <a:r>
              <a:rPr lang="en-US" dirty="0" smtClean="0"/>
              <a:t>Testing is an afterthought</a:t>
            </a:r>
          </a:p>
          <a:p>
            <a:r>
              <a:rPr lang="en-US" dirty="0" smtClean="0"/>
              <a:t>All methods tested together – hard to pinpoint bugs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More on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Testing objects and writing stubs</a:t>
            </a:r>
          </a:p>
          <a:p>
            <a:r>
              <a:rPr lang="en-US" dirty="0" smtClean="0"/>
              <a:t>Calling getters/setters from programs</a:t>
            </a:r>
          </a:p>
          <a:p>
            <a:r>
              <a:rPr lang="en-US" dirty="0" smtClean="0"/>
              <a:t>Two-way dependencies</a:t>
            </a:r>
          </a:p>
          <a:p>
            <a:r>
              <a:rPr lang="en-US" dirty="0" smtClean="0"/>
              <a:t>Representations with errors</a:t>
            </a:r>
          </a:p>
          <a:p>
            <a:r>
              <a:rPr lang="en-US" dirty="0" smtClean="0"/>
              <a:t>Default values of variables</a:t>
            </a:r>
          </a:p>
          <a:p>
            <a:r>
              <a:rPr lang="en-US" dirty="0" smtClean="0"/>
              <a:t>Null value</a:t>
            </a:r>
          </a:p>
          <a:p>
            <a:r>
              <a:rPr lang="en-US" dirty="0" smtClean="0"/>
              <a:t>Class variables/methods</a:t>
            </a:r>
          </a:p>
          <a:p>
            <a:r>
              <a:rPr lang="en-US" dirty="0" smtClean="0"/>
              <a:t>Polymorphism vs. overloading</a:t>
            </a:r>
          </a:p>
          <a:p>
            <a:r>
              <a:rPr lang="en-US" dirty="0" smtClean="0"/>
              <a:t>Structure vs. atomic types</a:t>
            </a:r>
          </a:p>
          <a:p>
            <a:r>
              <a:rPr lang="en-US" dirty="0" smtClean="0"/>
              <a:t>Physical vs. logical structure</a:t>
            </a:r>
          </a:p>
          <a:p>
            <a:r>
              <a:rPr lang="en-US" dirty="0" smtClean="0"/>
              <a:t>Graphics types</a:t>
            </a:r>
          </a:p>
          <a:p>
            <a:r>
              <a:rPr lang="en-US" dirty="0" smtClean="0"/>
              <a:t>Top-down, bottom-up, middle-out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Testing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Tested Code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3810000"/>
            <a:ext cx="137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Tester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685800" y="3352800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5" idx="2"/>
            <a:endCxn id="4" idx="0"/>
          </p:cNvCxnSpPr>
          <p:nvPr/>
        </p:nvCxnSpPr>
        <p:spPr>
          <a:xfrm rot="5400000" flipH="1">
            <a:off x="-304800" y="3352800"/>
            <a:ext cx="2895600" cy="1588"/>
          </a:xfrm>
          <a:prstGeom prst="bentConnector5">
            <a:avLst>
              <a:gd name="adj1" fmla="val -7895"/>
              <a:gd name="adj2" fmla="val 57581864"/>
              <a:gd name="adj3" fmla="val 10789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09800" y="1904206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</a:t>
            </a:r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09800" y="3809206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ABMISpreadsheetTester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19" idx="2"/>
            <a:endCxn id="20" idx="0"/>
          </p:cNvCxnSpPr>
          <p:nvPr/>
        </p:nvCxnSpPr>
        <p:spPr>
          <a:xfrm rot="5400000">
            <a:off x="3390900" y="3352006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20" idx="2"/>
            <a:endCxn id="19" idx="0"/>
          </p:cNvCxnSpPr>
          <p:nvPr/>
        </p:nvCxnSpPr>
        <p:spPr>
          <a:xfrm rot="5400000" flipH="1">
            <a:off x="2400300" y="3352006"/>
            <a:ext cx="2895600" cy="1588"/>
          </a:xfrm>
          <a:prstGeom prst="bentConnector5">
            <a:avLst>
              <a:gd name="adj1" fmla="val -7895"/>
              <a:gd name="adj2" fmla="val 117562972"/>
              <a:gd name="adj3" fmla="val 10789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2133600"/>
            <a:ext cx="3124200" cy="2590800"/>
          </a:xfrm>
        </p:spPr>
        <p:txBody>
          <a:bodyPr/>
          <a:lstStyle/>
          <a:p>
            <a:r>
              <a:rPr lang="en-US" dirty="0" smtClean="0"/>
              <a:t>Tested code and tester could evolve concurrently</a:t>
            </a:r>
          </a:p>
          <a:p>
            <a:r>
              <a:rPr lang="en-US" dirty="0" err="1" smtClean="0"/>
              <a:t>getBMI</a:t>
            </a:r>
            <a:r>
              <a:rPr lang="en-US" dirty="0" smtClean="0"/>
              <a:t>() cannot be tested until it has been written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Test-First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199606"/>
            <a:ext cx="1600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Tester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5104606"/>
            <a:ext cx="1600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Implement or change the stub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5400000">
            <a:off x="800100" y="4647406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5" idx="2"/>
            <a:endCxn id="4" idx="1"/>
          </p:cNvCxnSpPr>
          <p:nvPr/>
        </p:nvCxnSpPr>
        <p:spPr>
          <a:xfrm rot="5400000" flipH="1">
            <a:off x="-342900" y="4495006"/>
            <a:ext cx="2400300" cy="800100"/>
          </a:xfrm>
          <a:prstGeom prst="bentConnector4">
            <a:avLst>
              <a:gd name="adj1" fmla="val -9524"/>
              <a:gd name="adj2" fmla="val 12857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438400" y="3199606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ABMISpreadsheetTester</a:t>
            </a:r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438400" y="5104606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</a:t>
            </a:r>
            <a:r>
              <a:rPr lang="en-US" sz="2000" dirty="0" smtClean="0"/>
              <a:t> with a  stub (re) implemented</a:t>
            </a:r>
            <a:endParaRPr lang="en-US" sz="2000" dirty="0"/>
          </a:p>
        </p:txBody>
      </p:sp>
      <p:cxnSp>
        <p:nvCxnSpPr>
          <p:cNvPr id="21" name="Straight Arrow Connector 20"/>
          <p:cNvCxnSpPr>
            <a:stCxn id="19" idx="2"/>
            <a:endCxn id="20" idx="0"/>
          </p:cNvCxnSpPr>
          <p:nvPr/>
        </p:nvCxnSpPr>
        <p:spPr>
          <a:xfrm rot="5400000">
            <a:off x="3619500" y="4647406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20" idx="2"/>
            <a:endCxn id="19" idx="1"/>
          </p:cNvCxnSpPr>
          <p:nvPr/>
        </p:nvCxnSpPr>
        <p:spPr>
          <a:xfrm rot="5400000" flipH="1">
            <a:off x="2057400" y="4075906"/>
            <a:ext cx="2400300" cy="1638300"/>
          </a:xfrm>
          <a:prstGeom prst="bentConnector4">
            <a:avLst>
              <a:gd name="adj1" fmla="val -9524"/>
              <a:gd name="adj2" fmla="val 11395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>
            <a:spLocks noGrp="1"/>
          </p:cNvSpPr>
          <p:nvPr>
            <p:ph sz="quarter" idx="1"/>
          </p:nvPr>
        </p:nvSpPr>
        <p:spPr>
          <a:xfrm>
            <a:off x="5867400" y="1676400"/>
            <a:ext cx="3124200" cy="4038600"/>
          </a:xfrm>
        </p:spPr>
        <p:txBody>
          <a:bodyPr/>
          <a:lstStyle/>
          <a:p>
            <a:r>
              <a:rPr lang="en-US" dirty="0" smtClean="0"/>
              <a:t>Write the complete tester, defining the expected behavior of the tested object</a:t>
            </a:r>
          </a:p>
          <a:p>
            <a:r>
              <a:rPr lang="en-US" dirty="0" smtClean="0"/>
              <a:t>Code the object with only stubs</a:t>
            </a:r>
          </a:p>
          <a:p>
            <a:r>
              <a:rPr lang="en-US" dirty="0" smtClean="0"/>
              <a:t>Test, implement a stub and retest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1295400"/>
            <a:ext cx="1600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Stubs for Tested Code</a:t>
            </a:r>
            <a:endParaRPr lang="en-US" sz="2000" dirty="0"/>
          </a:p>
        </p:txBody>
      </p:sp>
      <p:cxnSp>
        <p:nvCxnSpPr>
          <p:cNvPr id="18" name="Straight Arrow Connector 17"/>
          <p:cNvCxnSpPr>
            <a:stCxn id="12" idx="2"/>
            <a:endCxn id="4" idx="0"/>
          </p:cNvCxnSpPr>
          <p:nvPr/>
        </p:nvCxnSpPr>
        <p:spPr>
          <a:xfrm rot="5400000">
            <a:off x="800497" y="2742803"/>
            <a:ext cx="91360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438400" y="1295400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ABMISpreadsheet</a:t>
            </a:r>
            <a:r>
              <a:rPr lang="en-US" sz="2000" dirty="0" smtClean="0"/>
              <a:t> with Stubs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27" idx="2"/>
            <a:endCxn id="19" idx="0"/>
          </p:cNvCxnSpPr>
          <p:nvPr/>
        </p:nvCxnSpPr>
        <p:spPr>
          <a:xfrm rot="5400000">
            <a:off x="3619897" y="2742803"/>
            <a:ext cx="91360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Creating and Testing a New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4800600"/>
          </a:xfrm>
        </p:spPr>
        <p:txBody>
          <a:bodyPr/>
          <a:lstStyle/>
          <a:p>
            <a:r>
              <a:rPr lang="en-US" dirty="0" smtClean="0"/>
              <a:t>Write the interface</a:t>
            </a:r>
          </a:p>
          <a:p>
            <a:r>
              <a:rPr lang="en-US" dirty="0" smtClean="0"/>
              <a:t>Create a class with stubs for each interface method and constructor</a:t>
            </a:r>
          </a:p>
          <a:p>
            <a:pPr lvl="1"/>
            <a:r>
              <a:rPr lang="en-US" sz="2400" dirty="0" smtClean="0"/>
              <a:t>If method is procedure method does nothing</a:t>
            </a:r>
          </a:p>
          <a:p>
            <a:pPr lvl="1"/>
            <a:r>
              <a:rPr lang="en-US" sz="2400" dirty="0" smtClean="0"/>
              <a:t>If method is function, it returns 0 or null value</a:t>
            </a:r>
          </a:p>
          <a:p>
            <a:pPr lvl="1"/>
            <a:r>
              <a:rPr lang="en-US" sz="2400" dirty="0" smtClean="0"/>
              <a:t>No variables need be declared as this point!</a:t>
            </a:r>
          </a:p>
          <a:p>
            <a:r>
              <a:rPr lang="en-US" dirty="0" smtClean="0"/>
              <a:t>Write a tester for it</a:t>
            </a:r>
          </a:p>
          <a:p>
            <a:r>
              <a:rPr lang="en-US" dirty="0" smtClean="0"/>
              <a:t>Write/rewrite in one or more stub methods</a:t>
            </a:r>
          </a:p>
          <a:p>
            <a:r>
              <a:rPr lang="en-US" dirty="0" smtClean="0"/>
              <a:t>Use tester and </a:t>
            </a:r>
            <a:r>
              <a:rPr lang="en-US" dirty="0" err="1" smtClean="0"/>
              <a:t>ObjectEditor</a:t>
            </a:r>
            <a:endParaRPr lang="en-US" dirty="0" smtClean="0"/>
          </a:p>
          <a:p>
            <a:r>
              <a:rPr lang="en-US" dirty="0" smtClean="0"/>
              <a:t>If tester results and </a:t>
            </a:r>
            <a:r>
              <a:rPr lang="en-US" dirty="0" err="1" smtClean="0"/>
              <a:t>ObjectEditor</a:t>
            </a:r>
            <a:r>
              <a:rPr lang="en-US" dirty="0" smtClean="0"/>
              <a:t> results not correct, go back to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172200"/>
            <a:ext cx="754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Steps may be combined for simple classes!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the Interface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981200"/>
            <a:ext cx="64770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interface </a:t>
            </a:r>
            <a:r>
              <a:rPr lang="en-US" b="1" dirty="0" err="1" smtClean="0">
                <a:solidFill>
                  <a:schemeClr val="tx1"/>
                </a:solidFill>
              </a:rPr>
              <a:t>BMISpreadhs</a:t>
            </a:r>
            <a:r>
              <a:rPr lang="en-US" dirty="0" err="1" smtClean="0">
                <a:solidFill>
                  <a:schemeClr val="tx1"/>
                </a:solidFill>
              </a:rPr>
              <a:t>heet</a:t>
            </a:r>
            <a:r>
              <a:rPr lang="en-US" dirty="0" smtClean="0">
                <a:solidFill>
                  <a:schemeClr val="tx1"/>
                </a:solidFill>
              </a:rPr>
              <a:t> 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7724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implements </a:t>
            </a:r>
            <a:r>
              <a:rPr lang="en-US" b="1" dirty="0" err="1" smtClean="0">
                <a:solidFill>
                  <a:schemeClr val="tx1"/>
                </a:solidFill>
              </a:rPr>
              <a:t>BMISpreadhs</a:t>
            </a:r>
            <a:r>
              <a:rPr lang="en-US" dirty="0" err="1" smtClean="0">
                <a:solidFill>
                  <a:schemeClr val="tx1"/>
                </a:solidFill>
              </a:rPr>
              <a:t>heet</a:t>
            </a:r>
            <a:r>
              <a:rPr lang="en-US" dirty="0" smtClean="0">
                <a:solidFill>
                  <a:schemeClr val="tx1"/>
                </a:solidFill>
              </a:rPr>
              <a:t>  {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theInitialHeight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theInitialWeight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() {}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638800"/>
            <a:ext cx="754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No variables!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Stubs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7724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implements </a:t>
            </a:r>
            <a:r>
              <a:rPr lang="en-US" b="1" dirty="0" err="1" smtClean="0">
                <a:solidFill>
                  <a:schemeClr val="tx1"/>
                </a:solidFill>
              </a:rPr>
              <a:t>BMISpreadhs</a:t>
            </a:r>
            <a:r>
              <a:rPr lang="en-US" dirty="0" err="1" smtClean="0">
                <a:solidFill>
                  <a:schemeClr val="tx1"/>
                </a:solidFill>
              </a:rPr>
              <a:t>heet</a:t>
            </a:r>
            <a:r>
              <a:rPr lang="en-US" dirty="0" smtClean="0">
                <a:solidFill>
                  <a:schemeClr val="tx1"/>
                </a:solidFill>
              </a:rPr>
              <a:t>  {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theInitialHeight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theInitialWeight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() {}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{return 0;}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{return 0;}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{return 0;}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638800"/>
            <a:ext cx="754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No variables!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7724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implements </a:t>
            </a:r>
            <a:r>
              <a:rPr lang="en-US" b="1" dirty="0" err="1" smtClean="0">
                <a:solidFill>
                  <a:schemeClr val="tx1"/>
                </a:solidFill>
              </a:rPr>
              <a:t>BMISpreadhs</a:t>
            </a:r>
            <a:r>
              <a:rPr lang="en-US" dirty="0" err="1" smtClean="0">
                <a:solidFill>
                  <a:schemeClr val="tx1"/>
                </a:solidFill>
              </a:rPr>
              <a:t>heet</a:t>
            </a:r>
            <a:r>
              <a:rPr lang="en-US" dirty="0" smtClean="0">
                <a:solidFill>
                  <a:schemeClr val="tx1"/>
                </a:solidFill>
              </a:rPr>
              <a:t>  {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theInitialHeight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theInitialWeight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	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() {}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  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638800"/>
            <a:ext cx="754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No variables!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Tester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667804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Tester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638800"/>
            <a:ext cx="754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We know what the correctness criteria are!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14815" t="56168" r="60115"/>
          <a:stretch>
            <a:fillRect/>
          </a:stretch>
        </p:blipFill>
        <p:spPr bwMode="auto">
          <a:xfrm>
            <a:off x="2819400" y="1085850"/>
            <a:ext cx="3352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Testing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0980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807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Experienced programmers make errors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6324600"/>
            <a:ext cx="807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Important to test programs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All Stubs are Filled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4815" t="56168" r="56125"/>
          <a:stretch>
            <a:fillRect/>
          </a:stretch>
        </p:blipFill>
        <p:spPr bwMode="auto">
          <a:xfrm>
            <a:off x="2286000" y="1447800"/>
            <a:ext cx="3886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Tester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new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bmiSpreadsheet.getBMI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test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7150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as type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57150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Calling constructor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57150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Calling getter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16200000" flipV="1">
            <a:off x="1428750" y="3829050"/>
            <a:ext cx="32004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0"/>
          </p:cNvCxnSpPr>
          <p:nvPr/>
        </p:nvCxnSpPr>
        <p:spPr>
          <a:xfrm rot="16200000" flipV="1">
            <a:off x="2990850" y="3486150"/>
            <a:ext cx="3048000" cy="1409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rot="16200000" flipV="1">
            <a:off x="5505450" y="4095750"/>
            <a:ext cx="2743200" cy="495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Calling </a:t>
            </a:r>
            <a:r>
              <a:rPr lang="en-US" dirty="0" err="1" smtClean="0"/>
              <a:t>Parameterless</a:t>
            </a:r>
            <a:r>
              <a:rPr lang="en-US" dirty="0" smtClean="0"/>
              <a:t> Constructor and Setters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bmiSpreadsheet.setHeight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bmiSpreadsheet.setWeight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bmiSpreadsheet.getBMI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3340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Parameterless</a:t>
            </a:r>
            <a:r>
              <a:rPr lang="en-US" dirty="0" smtClean="0"/>
              <a:t> constructor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8400" y="53340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Calling setter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5400000" flipH="1" flipV="1">
            <a:off x="3634540" y="2399298"/>
            <a:ext cx="2614863" cy="32545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rot="16200000" flipV="1">
            <a:off x="4514850" y="2724150"/>
            <a:ext cx="2438400" cy="2781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5800" y="6248400"/>
            <a:ext cx="754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Constructors with parameters make code more compact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Object vs. Primitive Variable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	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bmiSpreadsheet.getBMI</a:t>
            </a:r>
            <a:r>
              <a:rPr lang="en-US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943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 Variable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5943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Variable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5400000" flipH="1" flipV="1">
            <a:off x="933451" y="3829049"/>
            <a:ext cx="2667000" cy="1562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rot="16200000" flipV="1">
            <a:off x="3181350" y="3829050"/>
            <a:ext cx="3124200" cy="1104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4598" y="5943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 Variable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2762249" y="3905249"/>
            <a:ext cx="2667000" cy="14097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24600" y="5943601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Variable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rot="16200000" flipV="1">
            <a:off x="3867151" y="2609851"/>
            <a:ext cx="2895600" cy="37718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Uninitialized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ABMISpreadsheetTester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{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;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chemeClr val="tx1"/>
                </a:solidFill>
              </a:rPr>
              <a:t>		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 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("Height:" + </a:t>
            </a:r>
            <a:r>
              <a:rPr lang="en-US" dirty="0" err="1" smtClean="0">
                <a:solidFill>
                  <a:schemeClr val="tx1"/>
                </a:solidFill>
              </a:rPr>
              <a:t>theHeight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("Weight:" + </a:t>
            </a:r>
            <a:r>
              <a:rPr lang="en-US" dirty="0" err="1" smtClean="0">
                <a:solidFill>
                  <a:schemeClr val="tx1"/>
                </a:solidFill>
              </a:rPr>
              <a:t>theWeight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("Expected BMI:" + 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("Computed BMI:" +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	"Error:" + (</a:t>
            </a:r>
            <a:r>
              <a:rPr lang="en-US" dirty="0" err="1" smtClean="0">
                <a:solidFill>
                  <a:schemeClr val="tx1"/>
                </a:solidFill>
              </a:rPr>
              <a:t>theCorrectBMI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computedBMI</a:t>
            </a:r>
            <a:r>
              <a:rPr lang="en-US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	}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943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Uninitialized Primitive Variable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59436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Uninitialized Object Variable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rot="5400000" flipH="1" flipV="1">
            <a:off x="1123950" y="3409950"/>
            <a:ext cx="2895600" cy="2171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rot="5400000" flipH="1" flipV="1">
            <a:off x="3829050" y="4286250"/>
            <a:ext cx="3124200" cy="190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Values for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28956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2438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  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133600"/>
            <a:ext cx="2743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computedBMI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2743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double</a:t>
            </a:r>
            <a:r>
              <a:rPr lang="en-US" dirty="0" smtClean="0"/>
              <a:t> weight;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733800"/>
            <a:ext cx="28956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3810000"/>
            <a:ext cx="2438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Variables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648200"/>
            <a:ext cx="27432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1219200"/>
            <a:ext cx="3352800" cy="464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12954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19800" y="12954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2200" y="1752600"/>
            <a:ext cx="990600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21336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72200" y="25908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72200" y="48006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14800" y="21336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computedBMI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14800" y="25908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weight;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14800" y="48006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bmiSpreadsheet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96200" y="1981200"/>
            <a:ext cx="121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Legal double values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59436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Illegal </a:t>
            </a:r>
            <a:r>
              <a:rPr lang="en-US" dirty="0" err="1" smtClean="0"/>
              <a:t>BMISpreadsheet</a:t>
            </a:r>
            <a:r>
              <a:rPr lang="en-US" dirty="0" smtClean="0"/>
              <a:t> value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  <a:endCxn id="16" idx="3"/>
          </p:cNvCxnSpPr>
          <p:nvPr/>
        </p:nvCxnSpPr>
        <p:spPr>
          <a:xfrm rot="10800000">
            <a:off x="7162800" y="23241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1"/>
            <a:endCxn id="17" idx="3"/>
          </p:cNvCxnSpPr>
          <p:nvPr/>
        </p:nvCxnSpPr>
        <p:spPr>
          <a:xfrm rot="10800000" flipV="1">
            <a:off x="7162800" y="25527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0"/>
            <a:endCxn id="18" idx="2"/>
          </p:cNvCxnSpPr>
          <p:nvPr/>
        </p:nvCxnSpPr>
        <p:spPr>
          <a:xfrm rot="16200000" flipV="1">
            <a:off x="6400800" y="54483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Methods on null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bmiSpreadsheet.getBMI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null pointer exception</a:t>
            </a:r>
          </a:p>
          <a:p>
            <a:pPr lvl="1"/>
            <a:r>
              <a:rPr lang="en-US" dirty="0" smtClean="0"/>
              <a:t>Exception is an unexpected event (error)</a:t>
            </a:r>
          </a:p>
          <a:p>
            <a:pPr lvl="1"/>
            <a:r>
              <a:rPr lang="en-US" dirty="0" smtClean="0"/>
              <a:t>Guilty method will be terminated and exception reported</a:t>
            </a:r>
          </a:p>
          <a:p>
            <a:pPr lvl="1"/>
            <a:r>
              <a:rPr lang="en-US" dirty="0" smtClean="0"/>
              <a:t>Will see other exceptions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Point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19400" y="1733550"/>
            <a:ext cx="3175" cy="3448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819400" y="5181600"/>
            <a:ext cx="3810000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181600" y="2514600"/>
            <a:ext cx="212725" cy="239713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21088" y="2687638"/>
            <a:ext cx="16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X</a:t>
            </a:r>
            <a:endParaRPr lang="en-US" sz="18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21088" y="3054350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.</a:t>
            </a:r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22775" y="3513138"/>
            <a:ext cx="603250" cy="690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29200" y="3657600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Y</a:t>
            </a:r>
            <a:endParaRPr lang="en-US" sz="18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21038" y="3513138"/>
            <a:ext cx="801687" cy="690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86200" y="3429000"/>
            <a:ext cx="209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 R</a:t>
            </a:r>
            <a:endParaRPr lang="en-US" sz="18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422650" y="4435475"/>
            <a:ext cx="600075" cy="69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621088" y="4540250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q</a:t>
            </a:r>
            <a:endParaRPr lang="en-US" sz="180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21088" y="4919663"/>
            <a:ext cx="31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.</a:t>
            </a:r>
            <a:endParaRPr lang="en-US"/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2819400" y="2819400"/>
            <a:ext cx="2362200" cy="2360613"/>
            <a:chOff x="3247" y="1694"/>
            <a:chExt cx="883" cy="1451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309" y="1805"/>
              <a:ext cx="760" cy="123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247" y="2977"/>
              <a:ext cx="126" cy="168"/>
            </a:xfrm>
            <a:custGeom>
              <a:avLst/>
              <a:gdLst>
                <a:gd name="T0" fmla="*/ 953 w 57"/>
                <a:gd name="T1" fmla="*/ 0 h 67"/>
                <a:gd name="T2" fmla="*/ 0 w 57"/>
                <a:gd name="T3" fmla="*/ 16650 h 67"/>
                <a:gd name="T4" fmla="*/ 6665 w 57"/>
                <a:gd name="T5" fmla="*/ 8733 h 67"/>
                <a:gd name="T6" fmla="*/ 953 w 57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67"/>
                <a:gd name="T14" fmla="*/ 57 w 5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67">
                  <a:moveTo>
                    <a:pt x="8" y="0"/>
                  </a:moveTo>
                  <a:lnTo>
                    <a:pt x="0" y="67"/>
                  </a:lnTo>
                  <a:lnTo>
                    <a:pt x="57" y="3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005" y="1694"/>
              <a:ext cx="125" cy="169"/>
            </a:xfrm>
            <a:custGeom>
              <a:avLst/>
              <a:gdLst>
                <a:gd name="T0" fmla="*/ 5430 w 57"/>
                <a:gd name="T1" fmla="*/ 17256 h 67"/>
                <a:gd name="T2" fmla="*/ 6338 w 57"/>
                <a:gd name="T3" fmla="*/ 0 h 67"/>
                <a:gd name="T4" fmla="*/ 0 w 57"/>
                <a:gd name="T5" fmla="*/ 8266 h 67"/>
                <a:gd name="T6" fmla="*/ 5430 w 57"/>
                <a:gd name="T7" fmla="*/ 17256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67"/>
                <a:gd name="T14" fmla="*/ 57 w 57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67">
                  <a:moveTo>
                    <a:pt x="49" y="67"/>
                  </a:moveTo>
                  <a:lnTo>
                    <a:pt x="57" y="0"/>
                  </a:lnTo>
                  <a:lnTo>
                    <a:pt x="0" y="32"/>
                  </a:lnTo>
                  <a:lnTo>
                    <a:pt x="49" y="67"/>
                  </a:ln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181600" y="2819400"/>
            <a:ext cx="223838" cy="2303463"/>
            <a:chOff x="4223" y="1239"/>
            <a:chExt cx="64" cy="577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255" y="1294"/>
              <a:ext cx="1" cy="46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226" y="1239"/>
              <a:ext cx="61" cy="61"/>
            </a:xfrm>
            <a:custGeom>
              <a:avLst/>
              <a:gdLst>
                <a:gd name="T0" fmla="*/ 61 w 61"/>
                <a:gd name="T1" fmla="*/ 61 h 61"/>
                <a:gd name="T2" fmla="*/ 29 w 61"/>
                <a:gd name="T3" fmla="*/ 0 h 61"/>
                <a:gd name="T4" fmla="*/ 0 w 61"/>
                <a:gd name="T5" fmla="*/ 61 h 61"/>
                <a:gd name="T6" fmla="*/ 61 w 61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1"/>
                <a:gd name="T14" fmla="*/ 61 w 61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1">
                  <a:moveTo>
                    <a:pt x="61" y="61"/>
                  </a:moveTo>
                  <a:lnTo>
                    <a:pt x="29" y="0"/>
                  </a:lnTo>
                  <a:lnTo>
                    <a:pt x="0" y="61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223" y="1755"/>
              <a:ext cx="61" cy="61"/>
            </a:xfrm>
            <a:custGeom>
              <a:avLst/>
              <a:gdLst>
                <a:gd name="T0" fmla="*/ 0 w 61"/>
                <a:gd name="T1" fmla="*/ 0 h 61"/>
                <a:gd name="T2" fmla="*/ 32 w 61"/>
                <a:gd name="T3" fmla="*/ 61 h 61"/>
                <a:gd name="T4" fmla="*/ 61 w 61"/>
                <a:gd name="T5" fmla="*/ 0 h 61"/>
                <a:gd name="T6" fmla="*/ 0 w 6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1"/>
                <a:gd name="T14" fmla="*/ 61 w 61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1">
                  <a:moveTo>
                    <a:pt x="0" y="0"/>
                  </a:moveTo>
                  <a:lnTo>
                    <a:pt x="32" y="6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>
            <a:spLocks/>
          </p:cNvSpPr>
          <p:nvPr/>
        </p:nvSpPr>
        <p:spPr bwMode="auto">
          <a:xfrm>
            <a:off x="3276600" y="4724400"/>
            <a:ext cx="201613" cy="461963"/>
          </a:xfrm>
          <a:custGeom>
            <a:avLst/>
            <a:gdLst>
              <a:gd name="T0" fmla="*/ 0 w 58"/>
              <a:gd name="T1" fmla="*/ 0 h 116"/>
              <a:gd name="T2" fmla="*/ 2147483647 w 58"/>
              <a:gd name="T3" fmla="*/ 2147483647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2147483647 w 58"/>
              <a:gd name="T15" fmla="*/ 2147483647 h 1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"/>
              <a:gd name="T25" fmla="*/ 0 h 116"/>
              <a:gd name="T26" fmla="*/ 58 w 58"/>
              <a:gd name="T27" fmla="*/ 116 h 1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" h="116">
                <a:moveTo>
                  <a:pt x="0" y="0"/>
                </a:moveTo>
                <a:lnTo>
                  <a:pt x="12" y="3"/>
                </a:lnTo>
                <a:lnTo>
                  <a:pt x="23" y="9"/>
                </a:lnTo>
                <a:lnTo>
                  <a:pt x="32" y="20"/>
                </a:lnTo>
                <a:lnTo>
                  <a:pt x="40" y="35"/>
                </a:lnTo>
                <a:lnTo>
                  <a:pt x="49" y="52"/>
                </a:lnTo>
                <a:lnTo>
                  <a:pt x="52" y="72"/>
                </a:lnTo>
                <a:lnTo>
                  <a:pt x="58" y="116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>
            <a:grpSpLocks/>
          </p:cNvGrpSpPr>
          <p:nvPr/>
        </p:nvGrpSpPr>
        <p:grpSpPr bwMode="auto">
          <a:xfrm rot="-5400000">
            <a:off x="3859213" y="1474787"/>
            <a:ext cx="223838" cy="2303463"/>
            <a:chOff x="4223" y="1239"/>
            <a:chExt cx="64" cy="577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255" y="1294"/>
              <a:ext cx="1" cy="46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226" y="1239"/>
              <a:ext cx="61" cy="61"/>
            </a:xfrm>
            <a:custGeom>
              <a:avLst/>
              <a:gdLst>
                <a:gd name="T0" fmla="*/ 61 w 61"/>
                <a:gd name="T1" fmla="*/ 61 h 61"/>
                <a:gd name="T2" fmla="*/ 29 w 61"/>
                <a:gd name="T3" fmla="*/ 0 h 61"/>
                <a:gd name="T4" fmla="*/ 0 w 61"/>
                <a:gd name="T5" fmla="*/ 61 h 61"/>
                <a:gd name="T6" fmla="*/ 61 w 61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1"/>
                <a:gd name="T14" fmla="*/ 61 w 61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1">
                  <a:moveTo>
                    <a:pt x="61" y="61"/>
                  </a:moveTo>
                  <a:lnTo>
                    <a:pt x="29" y="0"/>
                  </a:lnTo>
                  <a:lnTo>
                    <a:pt x="0" y="61"/>
                  </a:lnTo>
                  <a:lnTo>
                    <a:pt x="61" y="61"/>
                  </a:ln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223" y="1755"/>
              <a:ext cx="61" cy="61"/>
            </a:xfrm>
            <a:custGeom>
              <a:avLst/>
              <a:gdLst>
                <a:gd name="T0" fmla="*/ 0 w 61"/>
                <a:gd name="T1" fmla="*/ 0 h 61"/>
                <a:gd name="T2" fmla="*/ 32 w 61"/>
                <a:gd name="T3" fmla="*/ 61 h 61"/>
                <a:gd name="T4" fmla="*/ 61 w 61"/>
                <a:gd name="T5" fmla="*/ 0 h 61"/>
                <a:gd name="T6" fmla="*/ 0 w 61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61"/>
                <a:gd name="T14" fmla="*/ 61 w 61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61">
                  <a:moveTo>
                    <a:pt x="0" y="0"/>
                  </a:moveTo>
                  <a:lnTo>
                    <a:pt x="32" y="6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Coordinate System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0" y="2057400"/>
            <a:ext cx="0" cy="3505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524000" y="2057400"/>
            <a:ext cx="5486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5400" y="571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16280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X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52600" y="2362200"/>
            <a:ext cx="4419600" cy="2362200"/>
            <a:chOff x="1104" y="1488"/>
            <a:chExt cx="2784" cy="1488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104" y="1488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04" y="2160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696" y="2160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072" y="2160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400" y="2160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728" y="2160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400" y="2784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104" y="2784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728" y="1488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400" y="1488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96" y="2784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696" y="1488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072" y="1488"/>
              <a:ext cx="192" cy="19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066800" y="1524000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(0,0)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895600" y="1143000"/>
            <a:ext cx="990600" cy="2209800"/>
            <a:chOff x="1824" y="720"/>
            <a:chExt cx="624" cy="1392"/>
          </a:xfrm>
        </p:grpSpPr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1824" y="720"/>
              <a:ext cx="4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/>
                <a:t>(3,2)</a:t>
              </a: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112" y="1008"/>
              <a:ext cx="336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248400" y="3733800"/>
            <a:ext cx="1682750" cy="685800"/>
            <a:chOff x="3936" y="2352"/>
            <a:chExt cx="1060" cy="432"/>
          </a:xfrm>
        </p:grpSpPr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4411" y="2352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>
                  <a:solidFill>
                    <a:srgbClr val="FF6600"/>
                  </a:solidFill>
                </a:rPr>
                <a:t>pixels</a:t>
              </a: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 flipV="1">
              <a:off x="3936" y="2352"/>
              <a:ext cx="48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3936" y="2544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971800" y="4953000"/>
            <a:ext cx="533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and Y coordinates must be </a:t>
            </a:r>
            <a:r>
              <a:rPr lang="en-US" dirty="0" err="1" smtClean="0"/>
              <a:t>int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971800" y="5562600"/>
            <a:ext cx="533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Radius and Angle can be double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971800" y="6172200"/>
            <a:ext cx="533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Angle is a decimal value between 0 and 2</a:t>
            </a:r>
            <a:r>
              <a:rPr lang="en-US" dirty="0" smtClean="0">
                <a:sym typeface="Symbol"/>
              </a:rPr>
              <a:t>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Interface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42672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interface</a:t>
            </a:r>
            <a:r>
              <a:rPr lang="en-US" dirty="0" smtClean="0">
                <a:solidFill>
                  <a:schemeClr val="tx1"/>
                </a:solidFill>
              </a:rPr>
              <a:t> Point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getX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getY</a:t>
            </a:r>
            <a:r>
              <a:rPr lang="en-US" dirty="0" smtClean="0">
                <a:solidFill>
                  <a:schemeClr val="tx1"/>
                </a:solidFill>
              </a:rPr>
              <a:t>();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getAngle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getRadius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438400"/>
            <a:ext cx="2667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Read-only properties defining immutable object!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BMI Spreadsheet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922" t="35310" r="53137" b="11581"/>
          <a:stretch>
            <a:fillRect/>
          </a:stretch>
        </p:blipFill>
        <p:spPr bwMode="auto">
          <a:xfrm>
            <a:off x="1981200" y="1828800"/>
            <a:ext cx="4171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X, Y (Cartesian Representation)</a:t>
            </a:r>
          </a:p>
          <a:p>
            <a:r>
              <a:rPr lang="en-US" dirty="0" smtClean="0"/>
              <a:t>Radius, Angle (Polar Representation)</a:t>
            </a:r>
          </a:p>
          <a:p>
            <a:r>
              <a:rPr lang="en-US" dirty="0" smtClean="0"/>
              <a:t>X, Radius</a:t>
            </a:r>
          </a:p>
          <a:p>
            <a:r>
              <a:rPr lang="en-US" dirty="0" smtClean="0"/>
              <a:t>X, Y, Radius, Angle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Multiply 3"/>
          <p:cNvSpPr/>
          <p:nvPr/>
        </p:nvSpPr>
        <p:spPr>
          <a:xfrm>
            <a:off x="1981200" y="2209800"/>
            <a:ext cx="533400" cy="533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Stubs for </a:t>
            </a:r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553200" cy="449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ACartesianPoint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implements</a:t>
            </a:r>
            <a:r>
              <a:rPr lang="en-US" dirty="0" smtClean="0">
                <a:solidFill>
                  <a:schemeClr val="tx1"/>
                </a:solidFill>
              </a:rPr>
              <a:t> Point {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ACartesianPoint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theY</a:t>
            </a:r>
            <a:r>
              <a:rPr lang="en-US" dirty="0" smtClean="0">
                <a:solidFill>
                  <a:schemeClr val="tx1"/>
                </a:solidFill>
              </a:rPr>
              <a:t>) {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getX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getY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getAngle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0;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getRadius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 0;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ACartesianPoint</a:t>
            </a:r>
            <a:r>
              <a:rPr lang="en-US" dirty="0" smtClean="0"/>
              <a:t> Tester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2296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ACartesianPointTester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test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theX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theY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			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theCorrectRadius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theCorrectAngle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Point </a:t>
            </a:r>
            <a:r>
              <a:rPr lang="en-US" sz="1600" dirty="0" err="1" smtClean="0">
                <a:solidFill>
                  <a:schemeClr val="tx1"/>
                </a:solidFill>
              </a:rPr>
              <a:t>point</a:t>
            </a:r>
            <a:r>
              <a:rPr lang="en-US" sz="1600" dirty="0" smtClean="0">
                <a:solidFill>
                  <a:schemeClr val="tx1"/>
                </a:solidFill>
              </a:rPr>
              <a:t>= </a:t>
            </a:r>
            <a:r>
              <a:rPr lang="en-US" sz="1600" b="1" dirty="0" smtClean="0">
                <a:solidFill>
                  <a:schemeClr val="tx1"/>
                </a:solidFill>
              </a:rPr>
              <a:t>new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ACartesianPoint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</a:rPr>
              <a:t>theX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theY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computedRadius</a:t>
            </a:r>
            <a:r>
              <a:rPr lang="en-US" sz="1600" dirty="0" smtClean="0">
                <a:solidFill>
                  <a:schemeClr val="tx1"/>
                </a:solidFill>
              </a:rPr>
              <a:t> = </a:t>
            </a:r>
            <a:r>
              <a:rPr lang="en-US" sz="1600" dirty="0" err="1" smtClean="0">
                <a:solidFill>
                  <a:schemeClr val="tx1"/>
                </a:solidFill>
              </a:rPr>
              <a:t>point.getRadius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		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computedAngle</a:t>
            </a:r>
            <a:r>
              <a:rPr lang="en-US" sz="1600" dirty="0" smtClean="0">
                <a:solidFill>
                  <a:schemeClr val="tx1"/>
                </a:solidFill>
              </a:rPr>
              <a:t> = </a:t>
            </a:r>
            <a:r>
              <a:rPr lang="en-US" sz="1600" dirty="0" err="1" smtClean="0">
                <a:solidFill>
                  <a:schemeClr val="tx1"/>
                </a:solidFill>
              </a:rPr>
              <a:t>point.getAngle</a:t>
            </a:r>
            <a:r>
              <a:rPr lang="en-US" sz="1600" dirty="0" smtClean="0">
                <a:solidFill>
                  <a:schemeClr val="tx1"/>
                </a:solidFill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(“X:" + </a:t>
            </a:r>
            <a:r>
              <a:rPr lang="en-US" sz="1600" dirty="0" err="1" smtClean="0">
                <a:solidFill>
                  <a:schemeClr val="tx1"/>
                </a:solidFill>
              </a:rPr>
              <a:t>theX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(“Y:" + </a:t>
            </a:r>
            <a:r>
              <a:rPr lang="en-US" sz="1600" dirty="0" err="1" smtClean="0">
                <a:solidFill>
                  <a:schemeClr val="tx1"/>
                </a:solidFill>
              </a:rPr>
              <a:t>theY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("Expected Radius:" + </a:t>
            </a:r>
            <a:r>
              <a:rPr lang="en-US" sz="1600" dirty="0" err="1" smtClean="0">
                <a:solidFill>
                  <a:schemeClr val="tx1"/>
                </a:solidFill>
              </a:rPr>
              <a:t>theCorrectRadius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("Computed Radius:" + </a:t>
            </a:r>
            <a:r>
              <a:rPr lang="en-US" sz="1600" dirty="0" err="1" smtClean="0">
                <a:solidFill>
                  <a:schemeClr val="tx1"/>
                </a:solidFill>
              </a:rPr>
              <a:t>computedRadius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(“Radius Error:"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+ (</a:t>
            </a:r>
            <a:r>
              <a:rPr lang="en-US" sz="1600" dirty="0" err="1" smtClean="0">
                <a:solidFill>
                  <a:schemeClr val="tx1"/>
                </a:solidFill>
              </a:rPr>
              <a:t>theCorrectRadius</a:t>
            </a:r>
            <a:r>
              <a:rPr lang="en-US" sz="1600" dirty="0" smtClean="0">
                <a:solidFill>
                  <a:schemeClr val="tx1"/>
                </a:solidFill>
              </a:rPr>
              <a:t> - </a:t>
            </a:r>
            <a:r>
              <a:rPr lang="en-US" sz="1600" dirty="0" err="1" smtClean="0">
                <a:solidFill>
                  <a:schemeClr val="tx1"/>
                </a:solidFill>
              </a:rPr>
              <a:t>computedRadius</a:t>
            </a:r>
            <a:r>
              <a:rPr lang="en-US" sz="1600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("Expected Angle:" + </a:t>
            </a:r>
            <a:r>
              <a:rPr lang="en-US" sz="1600" dirty="0" err="1" smtClean="0">
                <a:solidFill>
                  <a:schemeClr val="tx1"/>
                </a:solidFill>
              </a:rPr>
              <a:t>theCorrectAngle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("Computed Angle:" + </a:t>
            </a:r>
            <a:r>
              <a:rPr lang="en-US" sz="1600" dirty="0" err="1" smtClean="0">
                <a:solidFill>
                  <a:schemeClr val="tx1"/>
                </a:solidFill>
              </a:rPr>
              <a:t>computedAngle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(“Angle Error:" +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 (</a:t>
            </a:r>
            <a:r>
              <a:rPr lang="en-US" sz="1600" dirty="0" err="1" smtClean="0">
                <a:solidFill>
                  <a:schemeClr val="tx1"/>
                </a:solidFill>
              </a:rPr>
              <a:t>theCorrectAngle</a:t>
            </a:r>
            <a:r>
              <a:rPr lang="en-US" sz="1600" dirty="0" smtClean="0">
                <a:solidFill>
                  <a:schemeClr val="tx1"/>
                </a:solidFill>
              </a:rPr>
              <a:t> - </a:t>
            </a:r>
            <a:r>
              <a:rPr lang="en-US" sz="1600" dirty="0" err="1" smtClean="0">
                <a:solidFill>
                  <a:schemeClr val="tx1"/>
                </a:solidFill>
              </a:rPr>
              <a:t>computedAngle</a:t>
            </a:r>
            <a:r>
              <a:rPr lang="en-US" sz="1600" dirty="0" smtClean="0">
                <a:solidFill>
                  <a:schemeClr val="tx1"/>
                </a:solidFill>
              </a:rPr>
              <a:t>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("------------");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test 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test (10, 0, 10.0, 0); // 0 degree angle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test (0, 10, 10.0, </a:t>
            </a:r>
            <a:r>
              <a:rPr lang="en-US" sz="1600" dirty="0" err="1" smtClean="0">
                <a:solidFill>
                  <a:schemeClr val="tx1"/>
                </a:solidFill>
              </a:rPr>
              <a:t>Math.PI</a:t>
            </a:r>
            <a:r>
              <a:rPr lang="en-US" sz="1600" smtClean="0">
                <a:solidFill>
                  <a:schemeClr val="tx1"/>
                </a:solidFill>
              </a:rPr>
              <a:t> / 2); </a:t>
            </a:r>
            <a:r>
              <a:rPr lang="en-US" sz="1600" dirty="0" smtClean="0">
                <a:solidFill>
                  <a:schemeClr val="tx1"/>
                </a:solidFill>
              </a:rPr>
              <a:t>// 90 degree angle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200" y="1676400"/>
            <a:ext cx="3810000" cy="3452813"/>
            <a:chOff x="2819400" y="1733550"/>
            <a:chExt cx="3810000" cy="3452813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2819400" y="1733550"/>
              <a:ext cx="3175" cy="34480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19400" y="5181600"/>
              <a:ext cx="3810000" cy="476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181600" y="2514600"/>
              <a:ext cx="212725" cy="23971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621088" y="2687638"/>
              <a:ext cx="165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X</a:t>
              </a:r>
              <a:endParaRPr lang="en-US" sz="18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621088" y="3054350"/>
              <a:ext cx="317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22775" y="3513138"/>
              <a:ext cx="603250" cy="6905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29200" y="3657600"/>
              <a:ext cx="165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Y</a:t>
              </a:r>
              <a:endParaRPr lang="en-US" sz="1800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221038" y="3513138"/>
              <a:ext cx="801687" cy="6905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86200" y="3429000"/>
              <a:ext cx="209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 R</a:t>
              </a:r>
              <a:endParaRPr lang="en-US" sz="1800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422650" y="4435475"/>
              <a:ext cx="600075" cy="690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21088" y="4540250"/>
              <a:ext cx="11906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sz="180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621088" y="4919663"/>
              <a:ext cx="317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819400" y="2819400"/>
              <a:ext cx="2362200" cy="2360613"/>
              <a:chOff x="3247" y="1694"/>
              <a:chExt cx="883" cy="1451"/>
            </a:xfrm>
          </p:grpSpPr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 flipV="1">
                <a:off x="3309" y="1805"/>
                <a:ext cx="760" cy="123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3247" y="2977"/>
                <a:ext cx="126" cy="168"/>
              </a:xfrm>
              <a:custGeom>
                <a:avLst/>
                <a:gdLst>
                  <a:gd name="T0" fmla="*/ 953 w 57"/>
                  <a:gd name="T1" fmla="*/ 0 h 67"/>
                  <a:gd name="T2" fmla="*/ 0 w 57"/>
                  <a:gd name="T3" fmla="*/ 16650 h 67"/>
                  <a:gd name="T4" fmla="*/ 6665 w 57"/>
                  <a:gd name="T5" fmla="*/ 8733 h 67"/>
                  <a:gd name="T6" fmla="*/ 953 w 57"/>
                  <a:gd name="T7" fmla="*/ 0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67"/>
                  <a:gd name="T14" fmla="*/ 57 w 5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67">
                    <a:moveTo>
                      <a:pt x="8" y="0"/>
                    </a:moveTo>
                    <a:lnTo>
                      <a:pt x="0" y="67"/>
                    </a:lnTo>
                    <a:lnTo>
                      <a:pt x="57" y="3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3300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4005" y="1694"/>
                <a:ext cx="125" cy="169"/>
              </a:xfrm>
              <a:custGeom>
                <a:avLst/>
                <a:gdLst>
                  <a:gd name="T0" fmla="*/ 5430 w 57"/>
                  <a:gd name="T1" fmla="*/ 17256 h 67"/>
                  <a:gd name="T2" fmla="*/ 6338 w 57"/>
                  <a:gd name="T3" fmla="*/ 0 h 67"/>
                  <a:gd name="T4" fmla="*/ 0 w 57"/>
                  <a:gd name="T5" fmla="*/ 8266 h 67"/>
                  <a:gd name="T6" fmla="*/ 5430 w 57"/>
                  <a:gd name="T7" fmla="*/ 17256 h 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67"/>
                  <a:gd name="T14" fmla="*/ 57 w 57"/>
                  <a:gd name="T15" fmla="*/ 67 h 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67">
                    <a:moveTo>
                      <a:pt x="49" y="67"/>
                    </a:moveTo>
                    <a:lnTo>
                      <a:pt x="57" y="0"/>
                    </a:lnTo>
                    <a:lnTo>
                      <a:pt x="0" y="32"/>
                    </a:lnTo>
                    <a:lnTo>
                      <a:pt x="49" y="67"/>
                    </a:lnTo>
                    <a:close/>
                  </a:path>
                </a:pathLst>
              </a:custGeom>
              <a:solidFill>
                <a:srgbClr val="CC3300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5181600" y="2819400"/>
              <a:ext cx="223838" cy="2303463"/>
              <a:chOff x="4223" y="1239"/>
              <a:chExt cx="64" cy="577"/>
            </a:xfrm>
          </p:grpSpPr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4255" y="1294"/>
                <a:ext cx="1" cy="46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4226" y="1239"/>
                <a:ext cx="61" cy="61"/>
              </a:xfrm>
              <a:custGeom>
                <a:avLst/>
                <a:gdLst>
                  <a:gd name="T0" fmla="*/ 61 w 61"/>
                  <a:gd name="T1" fmla="*/ 61 h 61"/>
                  <a:gd name="T2" fmla="*/ 29 w 61"/>
                  <a:gd name="T3" fmla="*/ 0 h 61"/>
                  <a:gd name="T4" fmla="*/ 0 w 61"/>
                  <a:gd name="T5" fmla="*/ 61 h 61"/>
                  <a:gd name="T6" fmla="*/ 61 w 61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1"/>
                  <a:gd name="T14" fmla="*/ 61 w 6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1">
                    <a:moveTo>
                      <a:pt x="61" y="61"/>
                    </a:moveTo>
                    <a:lnTo>
                      <a:pt x="29" y="0"/>
                    </a:lnTo>
                    <a:lnTo>
                      <a:pt x="0" y="61"/>
                    </a:lnTo>
                    <a:lnTo>
                      <a:pt x="61" y="61"/>
                    </a:lnTo>
                    <a:close/>
                  </a:path>
                </a:pathLst>
              </a:custGeom>
              <a:solidFill>
                <a:srgbClr val="CC3300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4223" y="1755"/>
                <a:ext cx="61" cy="61"/>
              </a:xfrm>
              <a:custGeom>
                <a:avLst/>
                <a:gdLst>
                  <a:gd name="T0" fmla="*/ 0 w 61"/>
                  <a:gd name="T1" fmla="*/ 0 h 61"/>
                  <a:gd name="T2" fmla="*/ 32 w 61"/>
                  <a:gd name="T3" fmla="*/ 61 h 61"/>
                  <a:gd name="T4" fmla="*/ 61 w 61"/>
                  <a:gd name="T5" fmla="*/ 0 h 61"/>
                  <a:gd name="T6" fmla="*/ 0 w 61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1"/>
                  <a:gd name="T14" fmla="*/ 61 w 6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1">
                    <a:moveTo>
                      <a:pt x="0" y="0"/>
                    </a:moveTo>
                    <a:lnTo>
                      <a:pt x="32" y="61"/>
                    </a:lnTo>
                    <a:lnTo>
                      <a:pt x="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276600" y="4724400"/>
              <a:ext cx="201613" cy="461963"/>
            </a:xfrm>
            <a:custGeom>
              <a:avLst/>
              <a:gdLst>
                <a:gd name="T0" fmla="*/ 0 w 58"/>
                <a:gd name="T1" fmla="*/ 0 h 116"/>
                <a:gd name="T2" fmla="*/ 2147483647 w 58"/>
                <a:gd name="T3" fmla="*/ 2147483647 h 116"/>
                <a:gd name="T4" fmla="*/ 2147483647 w 58"/>
                <a:gd name="T5" fmla="*/ 2147483647 h 116"/>
                <a:gd name="T6" fmla="*/ 2147483647 w 58"/>
                <a:gd name="T7" fmla="*/ 2147483647 h 116"/>
                <a:gd name="T8" fmla="*/ 2147483647 w 58"/>
                <a:gd name="T9" fmla="*/ 2147483647 h 116"/>
                <a:gd name="T10" fmla="*/ 2147483647 w 58"/>
                <a:gd name="T11" fmla="*/ 2147483647 h 116"/>
                <a:gd name="T12" fmla="*/ 2147483647 w 58"/>
                <a:gd name="T13" fmla="*/ 2147483647 h 116"/>
                <a:gd name="T14" fmla="*/ 2147483647 w 58"/>
                <a:gd name="T15" fmla="*/ 2147483647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16"/>
                <a:gd name="T26" fmla="*/ 58 w 58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16">
                  <a:moveTo>
                    <a:pt x="0" y="0"/>
                  </a:moveTo>
                  <a:lnTo>
                    <a:pt x="12" y="3"/>
                  </a:lnTo>
                  <a:lnTo>
                    <a:pt x="23" y="9"/>
                  </a:lnTo>
                  <a:lnTo>
                    <a:pt x="32" y="20"/>
                  </a:lnTo>
                  <a:lnTo>
                    <a:pt x="40" y="35"/>
                  </a:lnTo>
                  <a:lnTo>
                    <a:pt x="49" y="52"/>
                  </a:lnTo>
                  <a:lnTo>
                    <a:pt x="52" y="72"/>
                  </a:lnTo>
                  <a:lnTo>
                    <a:pt x="58" y="116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 rot="-5400000">
              <a:off x="3859213" y="1474787"/>
              <a:ext cx="223838" cy="2303463"/>
              <a:chOff x="4223" y="1239"/>
              <a:chExt cx="64" cy="577"/>
            </a:xfrm>
          </p:grpSpPr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4255" y="1294"/>
                <a:ext cx="1" cy="46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226" y="1239"/>
                <a:ext cx="61" cy="61"/>
              </a:xfrm>
              <a:custGeom>
                <a:avLst/>
                <a:gdLst>
                  <a:gd name="T0" fmla="*/ 61 w 61"/>
                  <a:gd name="T1" fmla="*/ 61 h 61"/>
                  <a:gd name="T2" fmla="*/ 29 w 61"/>
                  <a:gd name="T3" fmla="*/ 0 h 61"/>
                  <a:gd name="T4" fmla="*/ 0 w 61"/>
                  <a:gd name="T5" fmla="*/ 61 h 61"/>
                  <a:gd name="T6" fmla="*/ 61 w 61"/>
                  <a:gd name="T7" fmla="*/ 61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1"/>
                  <a:gd name="T14" fmla="*/ 61 w 6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1">
                    <a:moveTo>
                      <a:pt x="61" y="61"/>
                    </a:moveTo>
                    <a:lnTo>
                      <a:pt x="29" y="0"/>
                    </a:lnTo>
                    <a:lnTo>
                      <a:pt x="0" y="61"/>
                    </a:lnTo>
                    <a:lnTo>
                      <a:pt x="61" y="61"/>
                    </a:lnTo>
                    <a:close/>
                  </a:path>
                </a:pathLst>
              </a:custGeom>
              <a:solidFill>
                <a:srgbClr val="CC3300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223" y="1755"/>
                <a:ext cx="61" cy="61"/>
              </a:xfrm>
              <a:custGeom>
                <a:avLst/>
                <a:gdLst>
                  <a:gd name="T0" fmla="*/ 0 w 61"/>
                  <a:gd name="T1" fmla="*/ 0 h 61"/>
                  <a:gd name="T2" fmla="*/ 32 w 61"/>
                  <a:gd name="T3" fmla="*/ 61 h 61"/>
                  <a:gd name="T4" fmla="*/ 61 w 61"/>
                  <a:gd name="T5" fmla="*/ 0 h 61"/>
                  <a:gd name="T6" fmla="*/ 0 w 61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"/>
                  <a:gd name="T13" fmla="*/ 0 h 61"/>
                  <a:gd name="T14" fmla="*/ 61 w 6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" h="61">
                    <a:moveTo>
                      <a:pt x="0" y="0"/>
                    </a:moveTo>
                    <a:lnTo>
                      <a:pt x="32" y="61"/>
                    </a:lnTo>
                    <a:lnTo>
                      <a:pt x="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00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572000" y="1371600"/>
            <a:ext cx="3733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00600" y="15240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Cartesian Representation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00600" y="2286000"/>
            <a:ext cx="3276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R = </a:t>
            </a:r>
            <a:r>
              <a:rPr lang="en-US" dirty="0" err="1" smtClean="0"/>
              <a:t>sqrt</a:t>
            </a:r>
            <a:r>
              <a:rPr lang="en-US" dirty="0" smtClean="0"/>
              <a:t> (X</a:t>
            </a:r>
            <a:r>
              <a:rPr lang="en-US" baseline="30000" dirty="0" smtClean="0"/>
              <a:t>2 </a:t>
            </a:r>
            <a:r>
              <a:rPr lang="en-US" dirty="0" smtClean="0"/>
              <a:t>* 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00600" y="2819400"/>
            <a:ext cx="3276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 = </a:t>
            </a:r>
            <a:r>
              <a:rPr lang="en-US" dirty="0" err="1" smtClean="0"/>
              <a:t>arctan</a:t>
            </a:r>
            <a:r>
              <a:rPr lang="en-US" dirty="0" smtClean="0"/>
              <a:t> (Y/X)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572000" y="3810000"/>
            <a:ext cx="37338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00600" y="3962400"/>
            <a:ext cx="312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 Representation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00600" y="4724400"/>
            <a:ext cx="3276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X = R*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00600" y="5257800"/>
            <a:ext cx="3276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Y = R*sin(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</a:t>
            </a:r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2296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ACartesianPoint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implements</a:t>
            </a:r>
            <a:r>
              <a:rPr lang="en-US" dirty="0" smtClean="0">
                <a:solidFill>
                  <a:schemeClr val="tx1"/>
                </a:solidFill>
              </a:rPr>
              <a:t> Point {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x, 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ACartesianPoint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theX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theY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x = </a:t>
            </a:r>
            <a:r>
              <a:rPr lang="en-US" dirty="0" err="1" smtClean="0">
                <a:solidFill>
                  <a:schemeClr val="tx1"/>
                </a:solidFill>
              </a:rPr>
              <a:t>theX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y = </a:t>
            </a:r>
            <a:r>
              <a:rPr lang="en-US" dirty="0" err="1" smtClean="0">
                <a:solidFill>
                  <a:schemeClr val="tx1"/>
                </a:solidFill>
              </a:rPr>
              <a:t>theY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getX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x;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getY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getAngle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Math.atan</a:t>
            </a:r>
            <a:r>
              <a:rPr lang="en-US" dirty="0" smtClean="0">
                <a:solidFill>
                  <a:schemeClr val="tx1"/>
                </a:solidFill>
              </a:rPr>
              <a:t>((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) y/x);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getRadius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Math.sqrt</a:t>
            </a:r>
            <a:r>
              <a:rPr lang="en-US" dirty="0" smtClean="0">
                <a:solidFill>
                  <a:schemeClr val="tx1"/>
                </a:solidFill>
              </a:rPr>
              <a:t>(x*x + y*y);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Class: </a:t>
            </a:r>
            <a:r>
              <a:rPr lang="en-US" dirty="0" err="1" smtClean="0"/>
              <a:t>APolarPoint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2296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APolarPoint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implements</a:t>
            </a:r>
            <a:r>
              <a:rPr lang="en-US" dirty="0" smtClean="0">
                <a:solidFill>
                  <a:schemeClr val="tx1"/>
                </a:solidFill>
              </a:rPr>
              <a:t> Point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radius, angle;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APolarPoint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 </a:t>
            </a:r>
            <a:r>
              <a:rPr lang="en-US" dirty="0" err="1" smtClean="0">
                <a:solidFill>
                  <a:schemeClr val="tx1"/>
                </a:solidFill>
              </a:rPr>
              <a:t>theRadius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theAngle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radius = </a:t>
            </a:r>
            <a:r>
              <a:rPr lang="en-US" dirty="0" err="1" smtClean="0">
                <a:solidFill>
                  <a:schemeClr val="tx1"/>
                </a:solidFill>
              </a:rPr>
              <a:t>theRadius</a:t>
            </a:r>
            <a:r>
              <a:rPr lang="en-US" dirty="0" smtClean="0">
                <a:solidFill>
                  <a:schemeClr val="tx1"/>
                </a:solidFill>
              </a:rPr>
              <a:t> 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angle = </a:t>
            </a:r>
            <a:r>
              <a:rPr lang="en-US" dirty="0" err="1" smtClean="0">
                <a:solidFill>
                  <a:schemeClr val="tx1"/>
                </a:solidFill>
              </a:rPr>
              <a:t>theAngle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getX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) (radius*</a:t>
            </a:r>
            <a:r>
              <a:rPr lang="en-US" dirty="0" err="1" smtClean="0">
                <a:solidFill>
                  <a:schemeClr val="tx1"/>
                </a:solidFill>
              </a:rPr>
              <a:t>Math.cos</a:t>
            </a:r>
            <a:r>
              <a:rPr lang="en-US" dirty="0" smtClean="0">
                <a:solidFill>
                  <a:schemeClr val="tx1"/>
                </a:solidFill>
              </a:rPr>
              <a:t>(angle));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getY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) (radius*</a:t>
            </a:r>
            <a:r>
              <a:rPr lang="en-US" dirty="0" err="1" smtClean="0">
                <a:solidFill>
                  <a:schemeClr val="tx1"/>
                </a:solidFill>
              </a:rPr>
              <a:t>Math.sin</a:t>
            </a:r>
            <a:r>
              <a:rPr lang="en-US" dirty="0" smtClean="0">
                <a:solidFill>
                  <a:schemeClr val="tx1"/>
                </a:solidFill>
              </a:rPr>
              <a:t>(angle));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getAngle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angle;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getRadius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 radius;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}	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the Interface and </a:t>
            </a:r>
            <a:r>
              <a:rPr lang="en-US" smtClean="0"/>
              <a:t>Its Implementations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752600"/>
            <a:ext cx="7086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Point point1 =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ACartesianPoint</a:t>
            </a:r>
            <a:r>
              <a:rPr lang="en-US" dirty="0" smtClean="0">
                <a:solidFill>
                  <a:schemeClr val="tx1"/>
                </a:solidFill>
              </a:rPr>
              <a:t> (50, 50);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362200"/>
            <a:ext cx="7086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Point point2 =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APolarPoint</a:t>
            </a:r>
            <a:r>
              <a:rPr lang="en-US" dirty="0" smtClean="0">
                <a:solidFill>
                  <a:schemeClr val="tx1"/>
                </a:solidFill>
              </a:rPr>
              <a:t> (70.5, </a:t>
            </a:r>
            <a:r>
              <a:rPr lang="en-US" dirty="0" err="1" smtClean="0">
                <a:solidFill>
                  <a:schemeClr val="tx1"/>
                </a:solidFill>
              </a:rPr>
              <a:t>Math.pi</a:t>
            </a:r>
            <a:r>
              <a:rPr lang="en-US" dirty="0" smtClean="0">
                <a:solidFill>
                  <a:schemeClr val="tx1"/>
                </a:solidFill>
              </a:rPr>
              <a:t>()/4);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971800"/>
            <a:ext cx="7086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point1 = point2;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886200"/>
            <a:ext cx="502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Constructor chooses implementation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rot="16200000" flipV="1">
            <a:off x="3429000" y="2743200"/>
            <a:ext cx="1752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</p:cNvCxnSpPr>
          <p:nvPr/>
        </p:nvCxnSpPr>
        <p:spPr>
          <a:xfrm rot="16200000" flipV="1">
            <a:off x="3657600" y="29718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57400" y="4572000"/>
            <a:ext cx="502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Constructor cannot be in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Geometric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Geometric example to show multiple useful implementations of an interface</a:t>
            </a:r>
          </a:p>
          <a:p>
            <a:r>
              <a:rPr lang="en-US" dirty="0" smtClean="0"/>
              <a:t>Most geometric objects have multiple representations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3809999" cy="259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3434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BMI Spreadsheet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2362200"/>
            <a:ext cx="5176838" cy="232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Graphics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752600"/>
            <a:ext cx="4953001" cy="36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676400"/>
            <a:ext cx="2805112" cy="379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>
            <a:off x="5805488" y="4267200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920582" y="3618706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643688" y="34290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957888" y="4343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Tree 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Graphics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Tree-only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975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automatically display objects representing points, rectangles, ovals, and lines as corresponding graphics</a:t>
            </a:r>
          </a:p>
          <a:p>
            <a:pPr lvl="1"/>
            <a:r>
              <a:rPr lang="en-US" dirty="0" smtClean="0"/>
              <a:t>Java provides libraries to manually display graphics</a:t>
            </a:r>
          </a:p>
          <a:p>
            <a:r>
              <a:rPr lang="en-US" dirty="0" smtClean="0"/>
              <a:t>Has rules for recognizing these objects</a:t>
            </a:r>
          </a:p>
          <a:p>
            <a:r>
              <a:rPr lang="en-US" dirty="0" smtClean="0"/>
              <a:t>Rules based on Java graphics standards</a:t>
            </a:r>
          </a:p>
          <a:p>
            <a:pPr lvl="1"/>
            <a:r>
              <a:rPr lang="en-US" dirty="0" smtClean="0"/>
              <a:t>Inverted coordinate system</a:t>
            </a:r>
          </a:p>
          <a:p>
            <a:pPr lvl="1"/>
            <a:r>
              <a:rPr lang="en-US" dirty="0" smtClean="0"/>
              <a:t>Cartesian coordinates for points</a:t>
            </a:r>
          </a:p>
          <a:p>
            <a:pPr lvl="1"/>
            <a:r>
              <a:rPr lang="en-US" dirty="0" smtClean="0"/>
              <a:t>Bounding rectangles for lines, rectangles, ovals</a:t>
            </a:r>
          </a:p>
          <a:p>
            <a:r>
              <a:rPr lang="en-US" dirty="0" smtClean="0"/>
              <a:t>Plus naming conventions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ObjectEditor</a:t>
            </a:r>
            <a:r>
              <a:rPr lang="en-US" dirty="0" smtClean="0"/>
              <a:t> Point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438400"/>
          </a:xfrm>
        </p:spPr>
        <p:txBody>
          <a:bodyPr/>
          <a:lstStyle/>
          <a:p>
            <a:r>
              <a:rPr lang="en-US" dirty="0" smtClean="0"/>
              <a:t>An object is recognized as a point representation if:</a:t>
            </a:r>
          </a:p>
          <a:p>
            <a:pPr lvl="1"/>
            <a:r>
              <a:rPr lang="en-US" dirty="0" smtClean="0"/>
              <a:t>Its interface or class name has the string “Point” in its name</a:t>
            </a:r>
          </a:p>
          <a:p>
            <a:pPr lvl="1"/>
            <a:r>
              <a:rPr lang="en-US" dirty="0" smtClean="0"/>
              <a:t>It has readable </a:t>
            </a:r>
            <a:r>
              <a:rPr lang="en-US" dirty="0" err="1" smtClean="0"/>
              <a:t>int</a:t>
            </a:r>
            <a:r>
              <a:rPr lang="en-US" dirty="0" smtClean="0"/>
              <a:t> properties, x and y, representing Cartesian coordinates</a:t>
            </a:r>
          </a:p>
          <a:p>
            <a:pPr lvl="1"/>
            <a:r>
              <a:rPr lang="en-US" dirty="0" smtClean="0"/>
              <a:t>Can have additional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3810000"/>
            <a:ext cx="42672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interface</a:t>
            </a:r>
            <a:r>
              <a:rPr lang="en-US" dirty="0" smtClean="0">
                <a:solidFill>
                  <a:schemeClr val="tx1"/>
                </a:solidFill>
              </a:rPr>
              <a:t> Point 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getX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getY</a:t>
            </a:r>
            <a:r>
              <a:rPr lang="en-US" dirty="0" smtClean="0">
                <a:solidFill>
                  <a:schemeClr val="tx1"/>
                </a:solidFill>
              </a:rPr>
              <a:t>(); 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getAngle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getRadius</a:t>
            </a:r>
            <a:r>
              <a:rPr lang="en-US" dirty="0" smtClean="0">
                <a:solidFill>
                  <a:schemeClr val="tx1"/>
                </a:solidFill>
              </a:rPr>
              <a:t>();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Representations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28194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75" y="13716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28194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971800" y="1676400"/>
            <a:ext cx="609600" cy="762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62800" y="1676400"/>
            <a:ext cx="609600" cy="762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3505200"/>
            <a:ext cx="990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3930032"/>
            <a:ext cx="990600" cy="3810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3918568"/>
            <a:ext cx="990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5000" y="3505200"/>
            <a:ext cx="990600" cy="38100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505200"/>
            <a:ext cx="1066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Stored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39624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Computed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419600" y="3505200"/>
            <a:ext cx="1066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Computed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4419600" y="3962400"/>
            <a:ext cx="1066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Stored</a:t>
            </a:r>
            <a:endParaRPr lang="en-US" sz="1400" dirty="0"/>
          </a:p>
        </p:txBody>
      </p:sp>
      <p:sp>
        <p:nvSpPr>
          <p:cNvPr id="19" name="Curved Left Arrow 18"/>
          <p:cNvSpPr/>
          <p:nvPr/>
        </p:nvSpPr>
        <p:spPr>
          <a:xfrm>
            <a:off x="2514600" y="3581400"/>
            <a:ext cx="3048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0800000">
            <a:off x="4038600" y="3581400"/>
            <a:ext cx="304800" cy="609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191000"/>
            <a:ext cx="7924800" cy="2282952"/>
          </a:xfrm>
        </p:spPr>
        <p:txBody>
          <a:bodyPr/>
          <a:lstStyle/>
          <a:p>
            <a:r>
              <a:rPr lang="en-US" dirty="0" smtClean="0"/>
              <a:t>Calculated X and Y values are truncated when converted to </a:t>
            </a:r>
            <a:r>
              <a:rPr lang="en-US" dirty="0" err="1" smtClean="0"/>
              <a:t>int</a:t>
            </a:r>
            <a:endParaRPr lang="en-US" dirty="0" smtClean="0"/>
          </a:p>
          <a:p>
            <a:r>
              <a:rPr lang="en-US" dirty="0" smtClean="0"/>
              <a:t>Conversion back to Radius and Angle yields different values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447800"/>
            <a:ext cx="5486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getX</a:t>
            </a:r>
            <a:r>
              <a:rPr lang="en-US" dirty="0" smtClean="0"/>
              <a:t>() {</a:t>
            </a:r>
          </a:p>
          <a:p>
            <a:pPr indent="457200"/>
            <a:r>
              <a:rPr lang="en-US" dirty="0" smtClean="0"/>
              <a:t>	</a:t>
            </a:r>
            <a:r>
              <a:rPr lang="en-US" b="1" dirty="0" smtClean="0"/>
              <a:t>return</a:t>
            </a:r>
            <a:r>
              <a:rPr lang="en-US" dirty="0" smtClean="0"/>
              <a:t> (</a:t>
            </a:r>
            <a:r>
              <a:rPr lang="en-US" b="1" dirty="0" err="1" smtClean="0"/>
              <a:t>int</a:t>
            </a:r>
            <a:r>
              <a:rPr lang="en-US" dirty="0" smtClean="0"/>
              <a:t>) (radius*</a:t>
            </a:r>
            <a:r>
              <a:rPr lang="en-US" dirty="0" err="1" smtClean="0"/>
              <a:t>Math.cos</a:t>
            </a:r>
            <a:r>
              <a:rPr lang="en-US" dirty="0" smtClean="0"/>
              <a:t>(angle));</a:t>
            </a:r>
          </a:p>
          <a:p>
            <a:pPr indent="457200"/>
            <a:r>
              <a:rPr lang="en-US" dirty="0" smtClean="0"/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Representation determines</a:t>
            </a:r>
          </a:p>
          <a:p>
            <a:pPr lvl="1"/>
            <a:r>
              <a:rPr lang="en-US" dirty="0" smtClean="0"/>
              <a:t>Space efficiency</a:t>
            </a:r>
          </a:p>
          <a:p>
            <a:pPr lvl="1"/>
            <a:r>
              <a:rPr lang="en-US" dirty="0" smtClean="0"/>
              <a:t>Time efficiency</a:t>
            </a:r>
          </a:p>
          <a:p>
            <a:pPr lvl="1"/>
            <a:r>
              <a:rPr lang="en-US" dirty="0" smtClean="0"/>
              <a:t>Precision of various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BMI Spreadsheet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922" t="35310" r="53137" b="11581"/>
          <a:stretch>
            <a:fillRect/>
          </a:stretch>
        </p:blipFill>
        <p:spPr bwMode="auto">
          <a:xfrm>
            <a:off x="4743450" y="1981200"/>
            <a:ext cx="4171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715000" y="35814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600575" cy="19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572000" cy="23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Instances of </a:t>
            </a:r>
            <a:r>
              <a:rPr lang="en-US" dirty="0" err="1" smtClean="0"/>
              <a:t>ACartesianPoint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4972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3886200"/>
            <a:ext cx="1828800" cy="22860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Incremented Number of Instances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4972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3886200"/>
            <a:ext cx="1828800" cy="22860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 err="1" smtClean="0"/>
              <a:t>MidPoint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8" y="1766888"/>
            <a:ext cx="4276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38400" y="2455877"/>
            <a:ext cx="1828800" cy="22860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Two End Points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3219450"/>
            <a:ext cx="4819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19200"/>
            <a:ext cx="3838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Difference between method returning number of instances and other methods seen so far?</a:t>
            </a:r>
          </a:p>
          <a:p>
            <a:r>
              <a:rPr lang="en-US" dirty="0" smtClean="0"/>
              <a:t>Difference between mid and other methods seen so far?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Analogy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153400" cy="556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57400"/>
            <a:ext cx="1447800" cy="827314"/>
          </a:xfrm>
          <a:prstGeom prst="rect">
            <a:avLst/>
          </a:prstGeom>
        </p:spPr>
      </p:pic>
      <p:graphicFrame>
        <p:nvGraphicFramePr>
          <p:cNvPr id="6" name="Object 21"/>
          <p:cNvGraphicFramePr>
            <a:graphicFrameLocks noChangeAspect="1"/>
          </p:cNvGraphicFramePr>
          <p:nvPr/>
        </p:nvGraphicFramePr>
        <p:xfrm>
          <a:off x="1752600" y="2133600"/>
          <a:ext cx="1703725" cy="1066800"/>
        </p:xfrm>
        <a:graphic>
          <a:graphicData uri="http://schemas.openxmlformats.org/presentationml/2006/ole">
            <p:oleObj spid="_x0000_s10242" name="Clip" r:id="rId4" imgW="5905440" imgH="3697560" progId="">
              <p:embed/>
            </p:oleObj>
          </a:graphicData>
        </a:graphic>
      </p:graphicFrame>
      <p:pic>
        <p:nvPicPr>
          <p:cNvPr id="7" name="Picture 6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1447800" cy="82731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3505200" y="2438400"/>
            <a:ext cx="2514600" cy="3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3124200" y="3124200"/>
            <a:ext cx="2209800" cy="32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52800" y="2133600"/>
            <a:ext cx="2057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</a:t>
            </a:r>
            <a:r>
              <a:rPr lang="en-US" sz="1400" dirty="0" err="1" smtClean="0"/>
              <a:t>ACorvette</a:t>
            </a:r>
            <a:r>
              <a:rPr lang="en-US" sz="1400" dirty="0" smtClean="0"/>
              <a:t>(silver)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124200" y="3200400"/>
            <a:ext cx="2057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new </a:t>
            </a:r>
            <a:r>
              <a:rPr lang="en-US" sz="1400" dirty="0" err="1" smtClean="0"/>
              <a:t>ACorvette</a:t>
            </a:r>
            <a:r>
              <a:rPr lang="en-US" sz="1400" dirty="0" smtClean="0"/>
              <a:t>(red)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5562600" y="4038600"/>
            <a:ext cx="1219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getMileage</a:t>
            </a:r>
            <a:r>
              <a:rPr lang="en-US" sz="1400" dirty="0" smtClean="0"/>
              <a:t>()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858000" y="4038600"/>
            <a:ext cx="1219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64000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7" idx="3"/>
            <a:endCxn id="18" idx="0"/>
          </p:cNvCxnSpPr>
          <p:nvPr/>
        </p:nvCxnSpPr>
        <p:spPr>
          <a:xfrm>
            <a:off x="6781800" y="3156857"/>
            <a:ext cx="685800" cy="881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572000"/>
            <a:ext cx="1447800" cy="827314"/>
          </a:xfrm>
          <a:prstGeom prst="rect">
            <a:avLst/>
          </a:prstGeom>
        </p:spPr>
      </p:pic>
      <p:pic>
        <p:nvPicPr>
          <p:cNvPr id="23" name="Picture 22" descr="2007-chevrolet-corvette-z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257800"/>
            <a:ext cx="1447800" cy="82731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400300" y="34671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1790700" y="38481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4800600"/>
            <a:ext cx="25908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blend(</a:t>
            </a:r>
            <a:r>
              <a:rPr lang="en-US" sz="1400" dirty="0" err="1" smtClean="0"/>
              <a:t>silverCar</a:t>
            </a:r>
            <a:r>
              <a:rPr lang="en-US" sz="1400" dirty="0" smtClean="0"/>
              <a:t>, </a:t>
            </a:r>
            <a:r>
              <a:rPr lang="en-US" sz="1400" dirty="0" err="1" smtClean="0"/>
              <a:t>redCar</a:t>
            </a:r>
            <a:r>
              <a:rPr lang="en-US" sz="1400" dirty="0" smtClean="0"/>
              <a:t>);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stCxn id="17" idx="0"/>
          </p:cNvCxnSpPr>
          <p:nvPr/>
        </p:nvCxnSpPr>
        <p:spPr>
          <a:xfrm rot="5400000" flipH="1" flipV="1">
            <a:off x="6019800" y="3733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</p:cNvCxnSpPr>
          <p:nvPr/>
        </p:nvCxnSpPr>
        <p:spPr>
          <a:xfrm rot="5400000" flipH="1" flipV="1">
            <a:off x="1219200" y="37338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62000" y="1447800"/>
            <a:ext cx="25908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numCarsProduced</a:t>
            </a:r>
            <a:r>
              <a:rPr lang="en-US" sz="1400" dirty="0" smtClean="0"/>
              <a:t>();</a:t>
            </a:r>
            <a:endParaRPr lang="en-US" sz="1400" dirty="0"/>
          </a:p>
        </p:txBody>
      </p:sp>
      <p:cxnSp>
        <p:nvCxnSpPr>
          <p:cNvPr id="36" name="Straight Arrow Connector 35"/>
          <p:cNvCxnSpPr>
            <a:stCxn id="35" idx="2"/>
          </p:cNvCxnSpPr>
          <p:nvPr/>
        </p:nvCxnSpPr>
        <p:spPr>
          <a:xfrm rot="16200000" flipH="1">
            <a:off x="1638300" y="20955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371600" y="22860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85800" y="1981200"/>
            <a:ext cx="12192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101234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35" grpId="0" animBg="1"/>
      <p:bldP spid="4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O-O World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153400" cy="556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3200400"/>
            <a:ext cx="20574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0200" y="2209800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2743200"/>
            <a:ext cx="20574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Point2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 flipV="1">
            <a:off x="3048000" y="2438400"/>
            <a:ext cx="2362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3048000" y="2971800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67000" y="2514600"/>
            <a:ext cx="20574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new </a:t>
            </a:r>
            <a:r>
              <a:rPr lang="en-US" sz="1400" dirty="0" err="1" smtClean="0">
                <a:solidFill>
                  <a:schemeClr val="tx1"/>
                </a:solidFill>
              </a:rPr>
              <a:t>ACartesianPoint</a:t>
            </a:r>
            <a:r>
              <a:rPr lang="en-US" sz="1400" dirty="0" smtClean="0">
                <a:solidFill>
                  <a:schemeClr val="tx1"/>
                </a:solidFill>
              </a:rPr>
              <a:t>( 25, 50)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3276600"/>
            <a:ext cx="2362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new </a:t>
            </a:r>
            <a:r>
              <a:rPr lang="en-US" sz="1400" dirty="0" err="1" smtClean="0">
                <a:solidFill>
                  <a:schemeClr val="tx1"/>
                </a:solidFill>
              </a:rPr>
              <a:t>ACartesianPoint</a:t>
            </a:r>
            <a:r>
              <a:rPr lang="en-US" sz="1400" dirty="0" smtClean="0">
                <a:solidFill>
                  <a:schemeClr val="tx1"/>
                </a:solidFill>
              </a:rPr>
              <a:t>( 125, 150)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3886200"/>
            <a:ext cx="13716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 err="1" smtClean="0">
                <a:solidFill>
                  <a:schemeClr val="tx1"/>
                </a:solidFill>
              </a:rPr>
              <a:t>getRadius</a:t>
            </a:r>
            <a:r>
              <a:rPr lang="en-US" sz="1400" dirty="0" smtClean="0">
                <a:solidFill>
                  <a:schemeClr val="tx1"/>
                </a:solidFill>
              </a:rPr>
              <a:t>()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5200" y="3505200"/>
            <a:ext cx="533400" cy="228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59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7" idx="2"/>
            <a:endCxn id="18" idx="1"/>
          </p:cNvCxnSpPr>
          <p:nvPr/>
        </p:nvCxnSpPr>
        <p:spPr>
          <a:xfrm rot="16200000" flipH="1">
            <a:off x="6515100" y="2819400"/>
            <a:ext cx="4191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  <a:endCxn id="7" idx="2"/>
          </p:cNvCxnSpPr>
          <p:nvPr/>
        </p:nvCxnSpPr>
        <p:spPr>
          <a:xfrm rot="16200000" flipV="1">
            <a:off x="6038850" y="3295650"/>
            <a:ext cx="685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33800" y="4876800"/>
            <a:ext cx="2057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mid(25,50, 125,150);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2"/>
            <a:endCxn id="25" idx="0"/>
          </p:cNvCxnSpPr>
          <p:nvPr/>
        </p:nvCxnSpPr>
        <p:spPr>
          <a:xfrm rot="16200000" flipH="1">
            <a:off x="2857500" y="2971800"/>
            <a:ext cx="10668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7200" y="5181600"/>
            <a:ext cx="2895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mid(point1x,point1y,</a:t>
            </a:r>
          </a:p>
          <a:p>
            <a:pPr algn="ctr"/>
            <a:r>
              <a:rPr lang="en-US" dirty="0" smtClean="0"/>
              <a:t>point2x,point2y);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0"/>
            <a:endCxn id="5" idx="2"/>
          </p:cNvCxnSpPr>
          <p:nvPr/>
        </p:nvCxnSpPr>
        <p:spPr>
          <a:xfrm rot="5400000" flipH="1" flipV="1">
            <a:off x="1276350" y="4438650"/>
            <a:ext cx="1371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81000" y="1981200"/>
            <a:ext cx="1905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numInstances</a:t>
            </a:r>
            <a:r>
              <a:rPr lang="en-US" dirty="0" smtClean="0"/>
              <a:t>()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7" idx="2"/>
            <a:endCxn id="5" idx="0"/>
          </p:cNvCxnSpPr>
          <p:nvPr/>
        </p:nvCxnSpPr>
        <p:spPr>
          <a:xfrm rot="16200000" flipH="1">
            <a:off x="1257300" y="2438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90800" y="1676400"/>
            <a:ext cx="457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5" idx="0"/>
            <a:endCxn id="42" idx="2"/>
          </p:cNvCxnSpPr>
          <p:nvPr/>
        </p:nvCxnSpPr>
        <p:spPr>
          <a:xfrm rot="5400000" flipH="1" flipV="1">
            <a:off x="1847850" y="2228850"/>
            <a:ext cx="1143000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30" grpId="0" animBg="1"/>
      <p:bldP spid="37" grpId="0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Methods can be invoked on class itself</a:t>
            </a:r>
          </a:p>
          <a:p>
            <a:r>
              <a:rPr lang="en-US" dirty="0" smtClean="0"/>
              <a:t>Called class or static methods</a:t>
            </a:r>
          </a:p>
          <a:p>
            <a:r>
              <a:rPr lang="en-US" dirty="0" smtClean="0"/>
              <a:t>Declared in class on which they are invoked</a:t>
            </a:r>
          </a:p>
          <a:p>
            <a:r>
              <a:rPr lang="en-US" dirty="0" smtClean="0"/>
              <a:t>Keyword </a:t>
            </a:r>
            <a:r>
              <a:rPr lang="en-US" b="1" dirty="0" smtClean="0"/>
              <a:t>static </a:t>
            </a:r>
            <a:r>
              <a:rPr lang="en-US" dirty="0" smtClean="0"/>
              <a:t>in header</a:t>
            </a:r>
          </a:p>
          <a:p>
            <a:r>
              <a:rPr lang="en-US" dirty="0" smtClean="0"/>
              <a:t>Accesses no instance variable</a:t>
            </a:r>
          </a:p>
          <a:p>
            <a:r>
              <a:rPr lang="en-US" dirty="0" smtClean="0"/>
              <a:t>Header cannot appear in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Programmer-Defined Mid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44958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getRadius</a:t>
            </a:r>
            <a:r>
              <a:rPr lang="en-US" dirty="0" smtClean="0">
                <a:solidFill>
                  <a:schemeClr val="tx1"/>
                </a:solidFill>
              </a:rPr>
              <a:t> (){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</a:rPr>
              <a:t>return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Math.sqrt</a:t>
            </a:r>
            <a:r>
              <a:rPr lang="en-US" dirty="0" smtClean="0">
                <a:solidFill>
                  <a:schemeClr val="tx1"/>
                </a:solidFill>
              </a:rPr>
              <a:t>(x*x + y*y);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77724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x2,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ACartesianPoint</a:t>
            </a:r>
            <a:r>
              <a:rPr lang="es-ES" dirty="0" smtClean="0">
                <a:solidFill>
                  <a:schemeClr val="tx1"/>
                </a:solidFill>
              </a:rPr>
              <a:t>(x1 + (x2 - x1)/2, y1 + (y2 - y1)/2);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4114800"/>
            <a:ext cx="762000" cy="381000"/>
          </a:xfrm>
          <a:prstGeom prst="rect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13716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 Method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0400" y="35052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Method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818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instance variables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1400" y="5486400"/>
            <a:ext cx="1828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no instance variable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5181600" y="1866900"/>
            <a:ext cx="16002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rot="10800000" flipV="1">
            <a:off x="5715000" y="1866900"/>
            <a:ext cx="10668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rot="16200000" flipV="1">
            <a:off x="4000500" y="49911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Call of Class Method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2209800"/>
            <a:ext cx="4038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ACartesianPoint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mid(x1, y1, x2, y2)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4343400"/>
            <a:ext cx="4038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Math.sqrt</a:t>
            </a:r>
            <a:r>
              <a:rPr lang="en-US" dirty="0" smtClean="0">
                <a:solidFill>
                  <a:schemeClr val="tx1"/>
                </a:solidFill>
              </a:rPr>
              <a:t>(x*x + y*y);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2004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as target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2381250" y="2381250"/>
            <a:ext cx="6096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rot="16200000" flipH="1">
            <a:off x="2457450" y="3600450"/>
            <a:ext cx="6096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Corvette vs. BMI Spreadsheet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10000" cy="3657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Test new Corvette for mileage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Get car from Corvette factory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Drive car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Compare actual and advertised mileage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5800" y="1295400"/>
            <a:ext cx="38100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schemeClr val="tx1"/>
                </a:solidFill>
              </a:rPr>
              <a:t>Test </a:t>
            </a:r>
            <a:r>
              <a:rPr lang="en-US" sz="2400" dirty="0" err="1" smtClean="0">
                <a:solidFill>
                  <a:schemeClr val="tx1"/>
                </a:solidFill>
              </a:rPr>
              <a:t>BMISpreadsheet</a:t>
            </a:r>
            <a:r>
              <a:rPr lang="en-US" sz="2400" dirty="0" smtClean="0">
                <a:solidFill>
                  <a:schemeClr val="tx1"/>
                </a:solidFill>
              </a:rPr>
              <a:t> for correctness 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schemeClr val="tx1"/>
                </a:solidFill>
              </a:rPr>
              <a:t>Instantiate class </a:t>
            </a:r>
            <a:r>
              <a:rPr lang="en-US" sz="2400" dirty="0" err="1" smtClean="0">
                <a:solidFill>
                  <a:schemeClr val="tx1"/>
                </a:solidFill>
              </a:rPr>
              <a:t>ABMISpreadsheet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schemeClr val="tx1"/>
                </a:solidFill>
              </a:rPr>
              <a:t>Give values to height and weight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>
                <a:solidFill>
                  <a:schemeClr val="tx1"/>
                </a:solidFill>
              </a:rPr>
              <a:t>Compare actual and computed BMI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5334000"/>
            <a:ext cx="3810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How to do this in a programmed method such as test ?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rot="16200000" flipV="1">
            <a:off x="5486400" y="4419600"/>
            <a:ext cx="16002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numInstances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600200"/>
            <a:ext cx="4572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Declare variable,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 initialized to zero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276600"/>
            <a:ext cx="4572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Increment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 each time a new instance is created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5029200"/>
            <a:ext cx="4572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getNumInstances</a:t>
            </a:r>
            <a:r>
              <a:rPr lang="en-US" dirty="0" smtClean="0">
                <a:solidFill>
                  <a:schemeClr val="tx1"/>
                </a:solidFill>
              </a:rPr>
              <a:t>() returns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5400000">
            <a:off x="3924300" y="27813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 rot="5400000">
            <a:off x="3886200" y="4495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</a:t>
            </a:r>
            <a:r>
              <a:rPr lang="en-US" dirty="0" err="1" smtClean="0"/>
              <a:t>numInstances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44958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getNumInstances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029200"/>
            <a:ext cx="4495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() returns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0"/>
            <a:endCxn id="4" idx="2"/>
          </p:cNvCxnSpPr>
          <p:nvPr/>
        </p:nvCxnSpPr>
        <p:spPr>
          <a:xfrm rot="5400000" flipH="1" flipV="1">
            <a:off x="3429000" y="40767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0" y="38862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property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4" idx="3"/>
          </p:cNvCxnSpPr>
          <p:nvPr/>
        </p:nvCxnSpPr>
        <p:spPr>
          <a:xfrm rot="16200000" flipV="1">
            <a:off x="6381750" y="2686050"/>
            <a:ext cx="14478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Incrementing </a:t>
            </a:r>
            <a:r>
              <a:rPr lang="en-US" dirty="0" err="1" smtClean="0"/>
              <a:t>numInstances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44958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029200"/>
            <a:ext cx="4495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Increment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 each time a new instance is created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0"/>
            <a:endCxn id="4" idx="2"/>
          </p:cNvCxnSpPr>
          <p:nvPr/>
        </p:nvCxnSpPr>
        <p:spPr>
          <a:xfrm rot="5400000" flipH="1" flipV="1">
            <a:off x="3429000" y="40767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Incrementing </a:t>
            </a:r>
            <a:r>
              <a:rPr lang="en-US" dirty="0" err="1" smtClean="0"/>
              <a:t>numInstances</a:t>
            </a:r>
            <a:r>
              <a:rPr lang="en-US" dirty="0" smtClean="0"/>
              <a:t>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752600"/>
            <a:ext cx="44958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5029200"/>
            <a:ext cx="4495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Increment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 each time a new instance is created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0"/>
            <a:endCxn id="4" idx="2"/>
          </p:cNvCxnSpPr>
          <p:nvPr/>
        </p:nvCxnSpPr>
        <p:spPr>
          <a:xfrm rot="5400000" flipH="1" flipV="1">
            <a:off x="3429000" y="4076700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Incrementing </a:t>
            </a:r>
            <a:r>
              <a:rPr lang="en-US" dirty="0" err="1" smtClean="0"/>
              <a:t>numInstances</a:t>
            </a:r>
            <a:r>
              <a:rPr lang="en-US" dirty="0" smtClean="0"/>
              <a:t> (Solution)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1752600"/>
            <a:ext cx="5410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theX</a:t>
            </a:r>
            <a:r>
              <a:rPr lang="en-US" dirty="0" smtClean="0"/>
              <a:t>,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theY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x = </a:t>
            </a:r>
            <a:r>
              <a:rPr lang="en-US" dirty="0" err="1" smtClean="0"/>
              <a:t>theX</a:t>
            </a:r>
            <a:r>
              <a:rPr lang="en-US" dirty="0" smtClean="0"/>
              <a:t>;</a:t>
            </a:r>
          </a:p>
          <a:p>
            <a:r>
              <a:rPr lang="en-US" dirty="0" smtClean="0"/>
              <a:t>	y = </a:t>
            </a:r>
            <a:r>
              <a:rPr lang="en-US" dirty="0" err="1" smtClean="0"/>
              <a:t>theY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numInstances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5029200"/>
            <a:ext cx="4495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Increment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 each time a new instance is created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</a:t>
            </a:r>
            <a:r>
              <a:rPr lang="en-US" dirty="0" err="1" smtClean="0"/>
              <a:t>numInstances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3200400"/>
            <a:ext cx="5791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static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err="1" smtClean="0"/>
              <a:t>numInstances</a:t>
            </a:r>
            <a:r>
              <a:rPr lang="en-US" dirty="0" smtClean="0"/>
              <a:t> = 0;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133600"/>
            <a:ext cx="4495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Declare variable, </a:t>
            </a:r>
            <a:r>
              <a:rPr lang="en-US" dirty="0" err="1" smtClean="0">
                <a:solidFill>
                  <a:schemeClr val="tx1"/>
                </a:solidFill>
              </a:rPr>
              <a:t>numInstances</a:t>
            </a:r>
            <a:r>
              <a:rPr lang="en-US" dirty="0" smtClean="0">
                <a:solidFill>
                  <a:schemeClr val="tx1"/>
                </a:solidFill>
              </a:rPr>
              <a:t> initialized to zero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810000"/>
            <a:ext cx="2209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// class variable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Execution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19200"/>
            <a:ext cx="2667000" cy="9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219200"/>
            <a:ext cx="2667000" cy="9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638801" y="1447800"/>
            <a:ext cx="3352800" cy="464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1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1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72401" y="1981200"/>
            <a:ext cx="990600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1" y="23622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72401" y="28194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5001" y="23622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numInstances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15001" y="28194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x;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4648200"/>
            <a:ext cx="5029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dirty="0" err="1" smtClean="0"/>
              <a:t>ACartesianPoint</a:t>
            </a:r>
            <a:r>
              <a:rPr lang="en-US" dirty="0" smtClean="0"/>
              <a:t>(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theX</a:t>
            </a:r>
            <a:r>
              <a:rPr lang="en-US" dirty="0" smtClean="0"/>
              <a:t>,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theY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x = </a:t>
            </a:r>
            <a:r>
              <a:rPr lang="en-US" dirty="0" err="1" smtClean="0"/>
              <a:t>theX</a:t>
            </a:r>
            <a:r>
              <a:rPr lang="en-US" dirty="0" smtClean="0"/>
              <a:t>;</a:t>
            </a:r>
          </a:p>
          <a:p>
            <a:r>
              <a:rPr lang="en-US" dirty="0" smtClean="0"/>
              <a:t>	y = </a:t>
            </a:r>
            <a:r>
              <a:rPr lang="en-US" dirty="0" err="1" smtClean="0"/>
              <a:t>theY</a:t>
            </a:r>
            <a:r>
              <a:rPr lang="en-US" dirty="0" smtClean="0"/>
              <a:t>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numInstances</a:t>
            </a:r>
            <a:r>
              <a:rPr lang="en-US" dirty="0" smtClean="0"/>
              <a:t>++;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72400" y="32766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15000" y="32766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y;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6200" y="4876800"/>
            <a:ext cx="381000" cy="228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72400" y="28194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772400" y="32766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72400" y="23622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76200" y="4876800"/>
            <a:ext cx="381000" cy="2286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72401" y="39624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15001" y="39624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x;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772400" y="44196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15000" y="44196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y;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772400" y="39624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772400" y="44196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772400" y="23622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2209800"/>
            <a:ext cx="2667000" cy="20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1" y="2209800"/>
            <a:ext cx="2667000" cy="20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1" y="2209800"/>
            <a:ext cx="2667000" cy="20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34 " pathEditMode="relative" ptsTypes="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4434 " pathEditMode="relative" ptsTypes="AA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1" grpId="0" animBg="1"/>
      <p:bldP spid="22" grpId="0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vs. Class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10000" cy="5178552"/>
          </a:xfrm>
        </p:spPr>
        <p:txBody>
          <a:bodyPr/>
          <a:lstStyle/>
          <a:p>
            <a:r>
              <a:rPr lang="en-US" dirty="0" smtClean="0"/>
              <a:t>Class Members</a:t>
            </a:r>
          </a:p>
          <a:p>
            <a:pPr lvl="1"/>
            <a:r>
              <a:rPr lang="en-US" dirty="0" smtClean="0"/>
              <a:t>Class method</a:t>
            </a:r>
          </a:p>
          <a:p>
            <a:pPr lvl="1"/>
            <a:r>
              <a:rPr lang="en-US" dirty="0" smtClean="0"/>
              <a:t>Class variables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295400"/>
            <a:ext cx="38100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Instance Members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Instance methods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Instance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Class and Instance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10000" cy="5178552"/>
          </a:xfrm>
        </p:spPr>
        <p:txBody>
          <a:bodyPr/>
          <a:lstStyle/>
          <a:p>
            <a:r>
              <a:rPr lang="en-US" dirty="0" smtClean="0"/>
              <a:t>Class Members</a:t>
            </a:r>
          </a:p>
          <a:p>
            <a:pPr lvl="1"/>
            <a:r>
              <a:rPr lang="en-US" dirty="0" smtClean="0"/>
              <a:t>visible to other class members </a:t>
            </a:r>
          </a:p>
          <a:p>
            <a:pPr lvl="1"/>
            <a:r>
              <a:rPr lang="en-US" dirty="0" smtClean="0"/>
              <a:t>visible to all instance members</a:t>
            </a:r>
          </a:p>
          <a:p>
            <a:pPr lvl="2"/>
            <a:r>
              <a:rPr lang="en-US" dirty="0" smtClean="0"/>
              <a:t>class &amp; instance methods can access class variables</a:t>
            </a:r>
          </a:p>
          <a:p>
            <a:pPr lvl="2"/>
            <a:r>
              <a:rPr lang="en-US" dirty="0" smtClean="0"/>
              <a:t>class and instance methods can call class methods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1295400"/>
            <a:ext cx="38100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Instance Members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visible to other instance members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not visible to class members </a:t>
            </a:r>
          </a:p>
          <a:p>
            <a:pPr marL="1188720" lvl="2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dirty="0" smtClean="0"/>
              <a:t>which of (zero to many) copies of an instance variable should a class member refer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&amp; Illegal Access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981200"/>
            <a:ext cx="3962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getNumInstances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(x);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numInstances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667000"/>
            <a:ext cx="46482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 </a:t>
            </a:r>
            <a:r>
              <a:rPr lang="en-US" sz="1600" dirty="0" err="1" smtClean="0">
                <a:solidFill>
                  <a:schemeClr val="tx1"/>
                </a:solidFill>
              </a:rPr>
              <a:t>ACartesianPoint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theX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theY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x = </a:t>
            </a:r>
            <a:r>
              <a:rPr lang="en-US" sz="1600" dirty="0" err="1" smtClean="0">
                <a:solidFill>
                  <a:schemeClr val="tx1"/>
                </a:solidFill>
              </a:rPr>
              <a:t>theX</a:t>
            </a:r>
            <a:r>
              <a:rPr lang="en-US" sz="1600" dirty="0" smtClean="0">
                <a:solidFill>
                  <a:schemeClr val="tx1"/>
                </a:solidFill>
              </a:rPr>
              <a:t>; y = </a:t>
            </a:r>
            <a:r>
              <a:rPr lang="en-US" sz="1600" dirty="0" err="1" smtClean="0">
                <a:solidFill>
                  <a:schemeClr val="tx1"/>
                </a:solidFill>
              </a:rPr>
              <a:t>theY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</a:t>
            </a:r>
            <a:r>
              <a:rPr lang="en-US" sz="1600" dirty="0" err="1" smtClean="0">
                <a:solidFill>
                  <a:schemeClr val="tx1"/>
                </a:solidFill>
              </a:rPr>
              <a:t>numInstances</a:t>
            </a:r>
            <a:r>
              <a:rPr lang="en-US" sz="1600" dirty="0" smtClean="0">
                <a:solidFill>
                  <a:schemeClr val="tx1"/>
                </a:solidFill>
              </a:rPr>
              <a:t> = </a:t>
            </a:r>
            <a:r>
              <a:rPr lang="en-US" sz="1600" dirty="0" err="1" smtClean="0">
                <a:solidFill>
                  <a:schemeClr val="tx1"/>
                </a:solidFill>
              </a:rPr>
              <a:t>numInstances</a:t>
            </a:r>
            <a:r>
              <a:rPr lang="en-US" sz="1600" dirty="0" smtClean="0">
                <a:solidFill>
                  <a:schemeClr val="tx1"/>
                </a:solidFill>
              </a:rPr>
              <a:t> + 1;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getNumInstances</a:t>
            </a:r>
            <a:r>
              <a:rPr lang="en-US" sz="1600" dirty="0" smtClean="0">
                <a:solidFill>
                  <a:schemeClr val="tx1"/>
                </a:solidFill>
              </a:rPr>
              <a:t>());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95400"/>
            <a:ext cx="3962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static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numInstances</a:t>
            </a:r>
            <a:r>
              <a:rPr lang="en-US" sz="1600" dirty="0" smtClean="0">
                <a:solidFill>
                  <a:schemeClr val="tx1"/>
                </a:solidFill>
              </a:rPr>
              <a:t> = 0;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981200"/>
            <a:ext cx="4648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x, y;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4648200"/>
            <a:ext cx="46482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getRadius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Math.sqrt</a:t>
            </a:r>
            <a:r>
              <a:rPr lang="en-US" sz="1600" dirty="0" smtClean="0">
                <a:solidFill>
                  <a:schemeClr val="tx1"/>
                </a:solidFill>
              </a:rPr>
              <a:t>(x*x + y*y);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019300" y="17907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838700" y="3848100"/>
            <a:ext cx="1676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762500" y="2552700"/>
            <a:ext cx="2819400" cy="2438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514600" y="2438400"/>
            <a:ext cx="42672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209800" y="1752600"/>
            <a:ext cx="4343400" cy="175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7" idx="1"/>
          </p:cNvCxnSpPr>
          <p:nvPr/>
        </p:nvCxnSpPr>
        <p:spPr>
          <a:xfrm flipV="1">
            <a:off x="2667000" y="2247900"/>
            <a:ext cx="1676400" cy="800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ultiply 28"/>
          <p:cNvSpPr/>
          <p:nvPr/>
        </p:nvSpPr>
        <p:spPr>
          <a:xfrm>
            <a:off x="2667000" y="2667000"/>
            <a:ext cx="533400" cy="4572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vs. Programmed Setter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495800" cy="25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4267200"/>
            <a:ext cx="7543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bmiSpreadsheet.setHeight</a:t>
            </a:r>
            <a:r>
              <a:rPr lang="en-US" sz="2400" dirty="0" smtClean="0">
                <a:solidFill>
                  <a:schemeClr val="tx1"/>
                </a:solidFill>
              </a:rPr>
              <a:t>(1.77);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vs. Class Named Constant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1" y="1447800"/>
            <a:ext cx="3352800" cy="464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1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1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1" y="1981200"/>
            <a:ext cx="990600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1" y="23622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5001" y="23622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LBS_IN_KGS;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1447800"/>
            <a:ext cx="54864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AnotherBMISpreadsheet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implements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BMISpreadsheet</a:t>
            </a:r>
            <a:r>
              <a:rPr lang="en-US" sz="1600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height, weight, </a:t>
            </a:r>
            <a:r>
              <a:rPr lang="en-US" sz="1600" dirty="0" err="1" smtClean="0">
                <a:solidFill>
                  <a:schemeClr val="tx1"/>
                </a:solidFill>
              </a:rPr>
              <a:t>bmi</a:t>
            </a:r>
            <a:r>
              <a:rPr lang="en-US" sz="1600" dirty="0" smtClean="0">
                <a:solidFill>
                  <a:schemeClr val="tx1"/>
                </a:solidFill>
              </a:rPr>
              <a:t>;	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...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 static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final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	double</a:t>
            </a:r>
            <a:r>
              <a:rPr lang="en-US" sz="1600" dirty="0" smtClean="0">
                <a:solidFill>
                  <a:schemeClr val="tx1"/>
                </a:solidFill>
              </a:rPr>
              <a:t> LBS_IN_KG = 2.2;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public static final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	double</a:t>
            </a:r>
            <a:r>
              <a:rPr lang="en-US" sz="1600" dirty="0" smtClean="0">
                <a:solidFill>
                  <a:schemeClr val="tx1"/>
                </a:solidFill>
              </a:rPr>
              <a:t> CMS_IN_INCH = 2.54;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calculateBMI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(weight/LBS_IN_KG) / (height*CMS_IN_INCH/100*height*CMS_IN_INCH/100);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5334000"/>
            <a:ext cx="487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AnotherBMISpreadsheet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04800" y="5715000"/>
            <a:ext cx="487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AnotherBMISpreadsheet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04800" y="6096000"/>
            <a:ext cx="4876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AnotherBMISpreadsheet.LBS_IN_KGS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vs. Class Named Constant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1" y="1447800"/>
            <a:ext cx="3352800" cy="464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1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1" y="1524000"/>
            <a:ext cx="12954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1" y="1981200"/>
            <a:ext cx="990600" cy="403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1" y="23622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15001" y="23622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LBS_IN_KGS;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1447800"/>
            <a:ext cx="54864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AnotherBMISpreadsheet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implements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BMISpreadsheet</a:t>
            </a:r>
            <a:r>
              <a:rPr lang="en-US" sz="1600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height, weight, </a:t>
            </a:r>
            <a:r>
              <a:rPr lang="en-US" sz="1600" dirty="0" err="1" smtClean="0">
                <a:solidFill>
                  <a:schemeClr val="tx1"/>
                </a:solidFill>
              </a:rPr>
              <a:t>bmi</a:t>
            </a:r>
            <a:r>
              <a:rPr lang="en-US" sz="1600" dirty="0" smtClean="0">
                <a:solidFill>
                  <a:schemeClr val="tx1"/>
                </a:solidFill>
              </a:rPr>
              <a:t>;	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...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final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	double</a:t>
            </a:r>
            <a:r>
              <a:rPr lang="en-US" sz="1600" dirty="0" smtClean="0">
                <a:solidFill>
                  <a:schemeClr val="tx1"/>
                </a:solidFill>
              </a:rPr>
              <a:t> LBS_IN_KG = 2.2;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public static final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	double</a:t>
            </a:r>
            <a:r>
              <a:rPr lang="en-US" sz="1600" dirty="0" smtClean="0">
                <a:solidFill>
                  <a:schemeClr val="tx1"/>
                </a:solidFill>
              </a:rPr>
              <a:t> CMS_IN_INCH = 2.54;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	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calculateBMI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(weight/LBS_IN_KG) / (height*CMS_IN_INCH/100*height*CMS_IN_INCH/100);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5334000"/>
            <a:ext cx="533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AnotherBMISpreadsheet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2400" y="5715000"/>
            <a:ext cx="533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AnotherBMISpreadsheet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2400" y="6096000"/>
            <a:ext cx="53340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(new </a:t>
            </a:r>
            <a:r>
              <a:rPr lang="en-US" dirty="0" err="1" smtClean="0"/>
              <a:t>AnotherBMISpreadsheet</a:t>
            </a:r>
            <a:r>
              <a:rPr lang="en-US" dirty="0" smtClean="0"/>
              <a:t>()).LBS_IN_KGS;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25146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public final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7772400" y="3505200"/>
            <a:ext cx="9906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15000" y="3505200"/>
            <a:ext cx="1981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LBS_IN_KGS;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7" grpId="0" animBg="1"/>
      <p:bldP spid="30" grpId="0" animBg="1"/>
      <p:bldP spid="31" grpId="0" animBg="1"/>
      <p:bldP spid="13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vs. Instance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Should be class constant</a:t>
            </a:r>
          </a:p>
          <a:p>
            <a:pPr lvl="1"/>
            <a:r>
              <a:rPr lang="en-US" dirty="0" smtClean="0"/>
              <a:t>one copy</a:t>
            </a:r>
          </a:p>
          <a:p>
            <a:pPr lvl="1"/>
            <a:r>
              <a:rPr lang="en-US" dirty="0" smtClean="0"/>
              <a:t>easy to refer (require no instance creation)</a:t>
            </a:r>
          </a:p>
          <a:p>
            <a:r>
              <a:rPr lang="en-US" dirty="0" smtClean="0"/>
              <a:t>Unless some good reason for hiding named constants from static methods</a:t>
            </a:r>
          </a:p>
          <a:p>
            <a:r>
              <a:rPr lang="en-US" dirty="0" smtClean="0"/>
              <a:t>See inheritance-based exception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vs. Instance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x2,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ACartesianPoint</a:t>
            </a:r>
            <a:r>
              <a:rPr lang="es-ES" dirty="0" smtClean="0">
                <a:solidFill>
                  <a:schemeClr val="tx1"/>
                </a:solidFill>
              </a:rPr>
              <a:t>(x1 + (x2 - x1)/2, y1 + (y2 - y1)/2);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4196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</a:t>
            </a:r>
            <a:r>
              <a:rPr lang="en-US" dirty="0" smtClean="0">
                <a:solidFill>
                  <a:schemeClr val="tx1"/>
                </a:solidFill>
              </a:rPr>
              <a:t>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x2,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ACartesianPoint</a:t>
            </a:r>
            <a:r>
              <a:rPr lang="es-ES" dirty="0" smtClean="0">
                <a:solidFill>
                  <a:schemeClr val="tx1"/>
                </a:solidFill>
              </a:rPr>
              <a:t>(x1 + (x2 - x1)/2, y1 + (y2 - y1)/2);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743200"/>
            <a:ext cx="480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ACartesianPoint.mid(25, 50, 125, 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3276600"/>
            <a:ext cx="4800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err="1" smtClean="0"/>
              <a:t>Math.round</a:t>
            </a:r>
            <a:r>
              <a:rPr lang="en-US" dirty="0" smtClean="0"/>
              <a:t>(5.7)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5638800"/>
            <a:ext cx="5715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(new </a:t>
            </a:r>
            <a:r>
              <a:rPr lang="en-US" dirty="0" err="1" smtClean="0"/>
              <a:t>ACartesianPoint</a:t>
            </a:r>
            <a:r>
              <a:rPr lang="en-US" dirty="0" smtClean="0"/>
              <a:t>(25, 50)).mid(25, 50, 125, 150)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5715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(new Math()).round(5.7)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1066800"/>
            <a:ext cx="480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Class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962400"/>
            <a:ext cx="480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Instance Method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200400"/>
            <a:ext cx="2438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Accesses no instance variable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3"/>
            <a:endCxn id="11" idx="0"/>
          </p:cNvCxnSpPr>
          <p:nvPr/>
        </p:nvCxnSpPr>
        <p:spPr>
          <a:xfrm>
            <a:off x="2743200" y="3543300"/>
            <a:ext cx="17145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vs. Instance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Instance method has all the privileges of  a class method</a:t>
            </a:r>
          </a:p>
          <a:p>
            <a:r>
              <a:rPr lang="en-US" dirty="0" smtClean="0"/>
              <a:t>Any class method can be made an instance method</a:t>
            </a:r>
          </a:p>
          <a:p>
            <a:r>
              <a:rPr lang="en-US" dirty="0" smtClean="0"/>
              <a:t>Bad style to have instance method that does not access any instance variable</a:t>
            </a:r>
          </a:p>
          <a:p>
            <a:pPr lvl="1"/>
            <a:r>
              <a:rPr lang="en-US" dirty="0" smtClean="0"/>
              <a:t>They belong to the class</a:t>
            </a:r>
          </a:p>
          <a:p>
            <a:pPr lvl="1"/>
            <a:r>
              <a:rPr lang="en-US" dirty="0" smtClean="0"/>
              <a:t>Violate least privilege principle</a:t>
            </a:r>
          </a:p>
          <a:p>
            <a:pPr lvl="1"/>
            <a:r>
              <a:rPr lang="en-US" dirty="0" smtClean="0"/>
              <a:t>Require needless instantiation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vs. Instance Constant/Method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Named constants should be static </a:t>
            </a:r>
          </a:p>
          <a:p>
            <a:pPr lvl="1"/>
            <a:r>
              <a:rPr lang="en-US" dirty="0" smtClean="0"/>
              <a:t>Unless some good reason for hiding named constants from static methods</a:t>
            </a:r>
          </a:p>
          <a:p>
            <a:pPr lvl="1"/>
            <a:r>
              <a:rPr lang="en-US" dirty="0" smtClean="0"/>
              <a:t>See inheritance-based exception later</a:t>
            </a:r>
          </a:p>
          <a:p>
            <a:r>
              <a:rPr lang="en-US" dirty="0" smtClean="0"/>
              <a:t>Methods not accessing instance variables should be static</a:t>
            </a:r>
          </a:p>
          <a:p>
            <a:pPr lvl="1"/>
            <a:r>
              <a:rPr lang="en-US" dirty="0" smtClean="0"/>
              <a:t>Unless need to be listed in interface</a:t>
            </a:r>
          </a:p>
          <a:p>
            <a:pPr lvl="1"/>
            <a:r>
              <a:rPr lang="en-US" dirty="0" smtClean="0"/>
              <a:t>See inheritance-based exception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with Point Arguments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x2,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ACartesianPoint</a:t>
            </a:r>
            <a:r>
              <a:rPr lang="es-ES" dirty="0" smtClean="0">
                <a:solidFill>
                  <a:schemeClr val="tx1"/>
                </a:solidFill>
              </a:rPr>
              <a:t>(x1 + (x2 - x1)/2, y1 + (y2 - y1)/2);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0"/>
            <a:ext cx="83820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(Point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p1</a:t>
            </a:r>
            <a:r>
              <a:rPr lang="fr-FR" b="1" dirty="0" smtClean="0">
                <a:solidFill>
                  <a:schemeClr val="tx1"/>
                </a:solidFill>
              </a:rPr>
              <a:t>,  </a:t>
            </a:r>
            <a:r>
              <a:rPr lang="fr-FR" dirty="0" smtClean="0">
                <a:solidFill>
                  <a:schemeClr val="tx1"/>
                </a:solidFill>
              </a:rPr>
              <a:t>Point p2 )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with Point Arguments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x2,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ACartesianPoint</a:t>
            </a:r>
            <a:r>
              <a:rPr lang="es-ES" dirty="0" smtClean="0">
                <a:solidFill>
                  <a:schemeClr val="tx1"/>
                </a:solidFill>
              </a:rPr>
              <a:t>(x1 + (x2 - x1)/2, y1 + (y2 - y1)/2);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0"/>
            <a:ext cx="83820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(Point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p1</a:t>
            </a:r>
            <a:r>
              <a:rPr lang="fr-FR" b="1" dirty="0" smtClean="0">
                <a:solidFill>
                  <a:schemeClr val="tx1"/>
                </a:solidFill>
              </a:rPr>
              <a:t>,  </a:t>
            </a:r>
            <a:r>
              <a:rPr lang="fr-FR" dirty="0" smtClean="0">
                <a:solidFill>
                  <a:schemeClr val="tx1"/>
                </a:solidFill>
              </a:rPr>
              <a:t>Point p2 )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with Point Arguments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3820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y1,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x2, </a:t>
            </a:r>
            <a:r>
              <a:rPr lang="fr-FR" b="1" dirty="0" err="1" smtClean="0">
                <a:solidFill>
                  <a:schemeClr val="tx1"/>
                </a:solidFill>
              </a:rPr>
              <a:t>int</a:t>
            </a:r>
            <a:r>
              <a:rPr lang="fr-FR" dirty="0" smtClean="0">
                <a:solidFill>
                  <a:schemeClr val="tx1"/>
                </a:solidFill>
              </a:rPr>
              <a:t> y2 )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ACartesianPoint</a:t>
            </a:r>
            <a:r>
              <a:rPr lang="es-ES" dirty="0" smtClean="0">
                <a:solidFill>
                  <a:schemeClr val="tx1"/>
                </a:solidFill>
              </a:rPr>
              <a:t>(x1 + (x2 - x1)/2, y1 + (y2 - y1)/2);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0"/>
            <a:ext cx="83820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 static</a:t>
            </a:r>
            <a:r>
              <a:rPr lang="en-US" dirty="0" smtClean="0">
                <a:solidFill>
                  <a:schemeClr val="tx1"/>
                </a:solidFill>
              </a:rPr>
              <a:t> Point mid </a:t>
            </a:r>
            <a:r>
              <a:rPr lang="fr-FR" dirty="0" smtClean="0">
                <a:solidFill>
                  <a:schemeClr val="tx1"/>
                </a:solidFill>
              </a:rPr>
              <a:t>(Point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p1</a:t>
            </a:r>
            <a:r>
              <a:rPr lang="fr-FR" b="1" dirty="0" smtClean="0">
                <a:solidFill>
                  <a:schemeClr val="tx1"/>
                </a:solidFill>
              </a:rPr>
              <a:t>,  </a:t>
            </a:r>
            <a:r>
              <a:rPr lang="fr-FR" dirty="0" smtClean="0">
                <a:solidFill>
                  <a:schemeClr val="tx1"/>
                </a:solidFill>
              </a:rPr>
              <a:t>Point p2 )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mid (p1.getX(), p1.getY(), p2.getX(), p2.getY());	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124200"/>
            <a:ext cx="838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Polymorphic operation – one or more formal parameters can be assigned actual parameters of different types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60960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Polymorphic vs. overloaded operations?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Parameters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4577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vs. Programmed Getter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243" y="1371600"/>
            <a:ext cx="44903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4267200"/>
            <a:ext cx="75438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double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computedBMI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bmiSpreadsheet.getBMI</a:t>
            </a:r>
            <a:r>
              <a:rPr lang="en-US" sz="2400" dirty="0" smtClean="0">
                <a:solidFill>
                  <a:schemeClr val="tx1"/>
                </a:solidFill>
              </a:rPr>
              <a:t>();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Parameters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Parameters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828800" y="4343400"/>
            <a:ext cx="518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instantiate interface!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5105400"/>
            <a:ext cx="518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does not know all implementations of an interface!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Parameter Class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35814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interface name and hit return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35814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Constructor of specified class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  <a:endCxn id="18435" idx="2"/>
          </p:cNvCxnSpPr>
          <p:nvPr/>
        </p:nvCxnSpPr>
        <p:spPr>
          <a:xfrm rot="16200000" flipV="1">
            <a:off x="6112669" y="3407569"/>
            <a:ext cx="323850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Parameter Class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004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172200" y="48006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Constructed object displayed  and can be edited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  <a:endCxn id="19459" idx="3"/>
          </p:cNvCxnSpPr>
          <p:nvPr/>
        </p:nvCxnSpPr>
        <p:spPr>
          <a:xfrm rot="10800000">
            <a:off x="5915026" y="4867276"/>
            <a:ext cx="257175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72200" y="2667000"/>
            <a:ext cx="2667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Constructed object becomes value of first mid parameter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  <a:endCxn id="19458" idx="3"/>
          </p:cNvCxnSpPr>
          <p:nvPr/>
        </p:nvCxnSpPr>
        <p:spPr>
          <a:xfrm rot="16200000" flipV="1">
            <a:off x="6505576" y="1666875"/>
            <a:ext cx="847725" cy="1152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05200" y="25908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Object address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4514850" y="1619250"/>
            <a:ext cx="7620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Second Parameter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800600" y="35814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Constructor of specified class with its parameters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  <a:endCxn id="20483" idx="2"/>
          </p:cNvCxnSpPr>
          <p:nvPr/>
        </p:nvCxnSpPr>
        <p:spPr>
          <a:xfrm rot="5400000" flipH="1" flipV="1">
            <a:off x="6074569" y="3240881"/>
            <a:ext cx="552450" cy="128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Parameter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906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4325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10200" y="25146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Object address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rot="5400000" flipH="1" flipV="1">
            <a:off x="6419850" y="1695450"/>
            <a:ext cx="6096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Executing Mid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248400" y="23622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Object returned by mid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Code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" y="1828800"/>
            <a:ext cx="4724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point1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ACartesianPoint</a:t>
            </a:r>
            <a:r>
              <a:rPr lang="en-US" dirty="0" smtClean="0"/>
              <a:t> (25, 50);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3200400"/>
            <a:ext cx="4724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point2 =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APolarPoint</a:t>
            </a:r>
            <a:r>
              <a:rPr lang="en-US" dirty="0" smtClean="0"/>
              <a:t> (195.25, 087);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4648200"/>
            <a:ext cx="4724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 mid = mid (point1, point2);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066800"/>
            <a:ext cx="8077200" cy="563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3505200" cy="457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1447800"/>
            <a:ext cx="3505200" cy="457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Objects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095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14400" y="51816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ACartesianPoint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APolarPoint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6172200"/>
            <a:ext cx="2895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458200" cy="487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1295400"/>
            <a:ext cx="5029200" cy="441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133600"/>
            <a:ext cx="4648200" cy="182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Types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25908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362200"/>
            <a:ext cx="2971800" cy="1828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2438400"/>
            <a:ext cx="25908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Primitive types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1371600"/>
            <a:ext cx="259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types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3200400"/>
            <a:ext cx="1143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double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828800" y="3352800"/>
            <a:ext cx="1143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int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038600" y="2743200"/>
            <a:ext cx="2057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ABMICalculator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743200"/>
            <a:ext cx="2209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ABMISpreadsheet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48200" y="3352800"/>
            <a:ext cx="3124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AnotherBMISpreadsheet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886200" y="4267200"/>
            <a:ext cx="4648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4953000"/>
            <a:ext cx="2667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BMISpreadsheet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38600" y="22098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038600" y="434340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90600" y="6019800"/>
            <a:ext cx="6553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= set of operations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781800" y="4953000"/>
            <a:ext cx="1600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6866</TotalTime>
  <Words>4197</Words>
  <Application>Microsoft Office PowerPoint</Application>
  <PresentationFormat>On-screen Show (4:3)</PresentationFormat>
  <Paragraphs>1482</Paragraphs>
  <Slides>161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3" baseType="lpstr">
      <vt:lpstr>Oriel</vt:lpstr>
      <vt:lpstr>Clip</vt:lpstr>
      <vt:lpstr>Comp 110 Representation</vt:lpstr>
      <vt:lpstr>More on Objects</vt:lpstr>
      <vt:lpstr>Importance of Testing</vt:lpstr>
      <vt:lpstr>Testing BMI Spreadsheet</vt:lpstr>
      <vt:lpstr>Testing BMI Spreadsheet</vt:lpstr>
      <vt:lpstr>Testing BMI Spreadsheet</vt:lpstr>
      <vt:lpstr>Corvette vs. BMI Spreadsheet Usage</vt:lpstr>
      <vt:lpstr>Interactive vs. Programmed Setter</vt:lpstr>
      <vt:lpstr>Interactive vs. Programmed Getter</vt:lpstr>
      <vt:lpstr>BMI Tester</vt:lpstr>
      <vt:lpstr>BMI Tester (Edit)</vt:lpstr>
      <vt:lpstr>BMI Tester (Edit)</vt:lpstr>
      <vt:lpstr>Testing Multiple Values</vt:lpstr>
      <vt:lpstr>Testing BMI Spreadsheet</vt:lpstr>
      <vt:lpstr>Testing BMI Spreadsheet</vt:lpstr>
      <vt:lpstr>BMI Tester</vt:lpstr>
      <vt:lpstr>BMI Tester (Edit)</vt:lpstr>
      <vt:lpstr>BMI Tester</vt:lpstr>
      <vt:lpstr>Traditional Approach</vt:lpstr>
      <vt:lpstr>Incremental Testing</vt:lpstr>
      <vt:lpstr>Test-First</vt:lpstr>
      <vt:lpstr>Steps in Creating and Testing a New Class</vt:lpstr>
      <vt:lpstr>Writing the Interface</vt:lpstr>
      <vt:lpstr>Stubs</vt:lpstr>
      <vt:lpstr>Stubs (Edit)</vt:lpstr>
      <vt:lpstr>Stubs</vt:lpstr>
      <vt:lpstr>Using ObjectEditor</vt:lpstr>
      <vt:lpstr>Using Tester</vt:lpstr>
      <vt:lpstr>Using Tester</vt:lpstr>
      <vt:lpstr>After All Stubs are Filled</vt:lpstr>
      <vt:lpstr>BMI Tester</vt:lpstr>
      <vt:lpstr>Calling Parameterless Constructor and Setters</vt:lpstr>
      <vt:lpstr>Object vs. Primitive Variable</vt:lpstr>
      <vt:lpstr>Uninitialized Variables</vt:lpstr>
      <vt:lpstr>Default Values for Variables</vt:lpstr>
      <vt:lpstr>Invoking Methods on null</vt:lpstr>
      <vt:lpstr>Mathematical Point</vt:lpstr>
      <vt:lpstr>Java Coordinate System</vt:lpstr>
      <vt:lpstr>Point Interface</vt:lpstr>
      <vt:lpstr>Point Representations</vt:lpstr>
      <vt:lpstr>Stubs for ACartesianPoint</vt:lpstr>
      <vt:lpstr>ACartesianPoint Tester</vt:lpstr>
      <vt:lpstr>Algorithms</vt:lpstr>
      <vt:lpstr>Class: ACartesianPoint</vt:lpstr>
      <vt:lpstr>Class: APolarPoint</vt:lpstr>
      <vt:lpstr>Using the Interface and Its Implementations</vt:lpstr>
      <vt:lpstr>Representing Geometric Objects</vt:lpstr>
      <vt:lpstr>Using ObjectEditor</vt:lpstr>
      <vt:lpstr>Using ObjectEditor</vt:lpstr>
      <vt:lpstr>Java Graphics</vt:lpstr>
      <vt:lpstr>Adding Tree View</vt:lpstr>
      <vt:lpstr>Tree View</vt:lpstr>
      <vt:lpstr>Removing Graphics View</vt:lpstr>
      <vt:lpstr>Tree-only View</vt:lpstr>
      <vt:lpstr>ObjectEditor Graphics</vt:lpstr>
      <vt:lpstr>ObjectEditor Point Rules</vt:lpstr>
      <vt:lpstr>Equivalent Representations</vt:lpstr>
      <vt:lpstr>Reason for Error</vt:lpstr>
      <vt:lpstr>What is in a Representation?</vt:lpstr>
      <vt:lpstr>Counting Instances of ACartesianPoint</vt:lpstr>
      <vt:lpstr>Incremented Number of Instances</vt:lpstr>
      <vt:lpstr>Creating MidPoint</vt:lpstr>
      <vt:lpstr>Specifying Two End Points</vt:lpstr>
      <vt:lpstr>Type of Methods</vt:lpstr>
      <vt:lpstr>Real-World Analogy</vt:lpstr>
      <vt:lpstr>O-O World</vt:lpstr>
      <vt:lpstr>Class Methods</vt:lpstr>
      <vt:lpstr>Programmer-Defined Mid</vt:lpstr>
      <vt:lpstr>External Call of Class Method</vt:lpstr>
      <vt:lpstr>numInstances Algorithm</vt:lpstr>
      <vt:lpstr>Returning numInstances</vt:lpstr>
      <vt:lpstr>Incrementing numInstances</vt:lpstr>
      <vt:lpstr>Incrementing numInstances (edit)</vt:lpstr>
      <vt:lpstr>Incrementing numInstances (Solution)</vt:lpstr>
      <vt:lpstr>Declaring numInstances</vt:lpstr>
      <vt:lpstr>Tracing Execution</vt:lpstr>
      <vt:lpstr>Instance vs. Class Members</vt:lpstr>
      <vt:lpstr>Scope of Class and Instance Members</vt:lpstr>
      <vt:lpstr>Legal &amp; Illegal Access</vt:lpstr>
      <vt:lpstr>Instance vs. Class Named Constant</vt:lpstr>
      <vt:lpstr>Instance vs. Class Named Constant</vt:lpstr>
      <vt:lpstr>Class vs. Instance Constant</vt:lpstr>
      <vt:lpstr>Class vs. Instance Methods</vt:lpstr>
      <vt:lpstr>Class vs. Instance Method</vt:lpstr>
      <vt:lpstr>Class vs. Instance Constant/Method</vt:lpstr>
      <vt:lpstr>Mid with Point Arguments</vt:lpstr>
      <vt:lpstr>Mid with Point Arguments (Edit)</vt:lpstr>
      <vt:lpstr>Mid with Point Arguments</vt:lpstr>
      <vt:lpstr>Object Parameters</vt:lpstr>
      <vt:lpstr>Object Parameters</vt:lpstr>
      <vt:lpstr>Object Parameters</vt:lpstr>
      <vt:lpstr>Specifying Parameter Class</vt:lpstr>
      <vt:lpstr>Specifying Parameter Class</vt:lpstr>
      <vt:lpstr>Specifying Second Parameter</vt:lpstr>
      <vt:lpstr>Second Parameter</vt:lpstr>
      <vt:lpstr>Result of Executing Mid</vt:lpstr>
      <vt:lpstr>Equivalent Code</vt:lpstr>
      <vt:lpstr>Typing Objects</vt:lpstr>
      <vt:lpstr>Kinds of Types</vt:lpstr>
      <vt:lpstr>Interfaces as Types</vt:lpstr>
      <vt:lpstr>Classes as Types</vt:lpstr>
      <vt:lpstr>Typing an Object</vt:lpstr>
      <vt:lpstr>Programmer-defined vs. Predefined Types</vt:lpstr>
      <vt:lpstr>Line?</vt:lpstr>
      <vt:lpstr>Describing Lines</vt:lpstr>
      <vt:lpstr>Line Interface</vt:lpstr>
      <vt:lpstr>Line Implementation</vt:lpstr>
      <vt:lpstr>AnotherLine Interface</vt:lpstr>
      <vt:lpstr>Alternative Implementation with Two Different Kinds of Properties</vt:lpstr>
      <vt:lpstr>Predefined, Primitive vs. Programmer-Defined, Object</vt:lpstr>
      <vt:lpstr>Programmer-defined vs. Predefined Types</vt:lpstr>
      <vt:lpstr>Structured vs. Atomic Properties</vt:lpstr>
      <vt:lpstr>Structure vs. Atomic Types</vt:lpstr>
      <vt:lpstr>Decomposing AnAnotherLine Instance</vt:lpstr>
      <vt:lpstr>Physical Structure</vt:lpstr>
      <vt:lpstr>Logical Structure</vt:lpstr>
      <vt:lpstr>Structure Shown by ObjectEditor</vt:lpstr>
      <vt:lpstr>Structure Shown by Debugger</vt:lpstr>
      <vt:lpstr>Two Ways to Decompose Objects</vt:lpstr>
      <vt:lpstr>Drawing the Physical Structure of a Value of Some Type</vt:lpstr>
      <vt:lpstr>Drawing the Logical Structure of a Value of Some Type</vt:lpstr>
      <vt:lpstr>Instance-Specific Structure</vt:lpstr>
      <vt:lpstr>Instance-Specific Structure</vt:lpstr>
      <vt:lpstr>Atomic vs. Structure Types</vt:lpstr>
      <vt:lpstr>ObjectEditor Shape Rules</vt:lpstr>
      <vt:lpstr>ObjectEditor Shape Rules</vt:lpstr>
      <vt:lpstr>ObjectEditor Shape Rules</vt:lpstr>
      <vt:lpstr>ObjectEditor Bounding Box Rules</vt:lpstr>
      <vt:lpstr>ObjectEditor Shape Rules</vt:lpstr>
      <vt:lpstr>ObjectEditor TextBox Rules</vt:lpstr>
      <vt:lpstr>ObjectEditor Label Rules</vt:lpstr>
      <vt:lpstr>Label Implementation</vt:lpstr>
      <vt:lpstr>Using ALabel</vt:lpstr>
      <vt:lpstr>Creating Other Geometric Objects</vt:lpstr>
      <vt:lpstr>ACartesianPlane</vt:lpstr>
      <vt:lpstr>ACartesianPlane</vt:lpstr>
      <vt:lpstr>ACartesianPlane Properties</vt:lpstr>
      <vt:lpstr>ACartesianPlane Properties (Edit)</vt:lpstr>
      <vt:lpstr>ACartesianPlane Properties</vt:lpstr>
      <vt:lpstr>ACartesianPlane Implementation</vt:lpstr>
      <vt:lpstr>ACartesianPlane Implementation (Edit)</vt:lpstr>
      <vt:lpstr>ACartesianPlane Implementation</vt:lpstr>
      <vt:lpstr>ACartesianPlane Implementation</vt:lpstr>
      <vt:lpstr>ACartesianPlane Implementation</vt:lpstr>
      <vt:lpstr>Refactoring Label Code</vt:lpstr>
      <vt:lpstr>Refactoring Label Code (Edit)</vt:lpstr>
      <vt:lpstr>Refactoring Label Code</vt:lpstr>
      <vt:lpstr>Slide 148</vt:lpstr>
      <vt:lpstr>ACartesianPlane</vt:lpstr>
      <vt:lpstr>Shuttle Location</vt:lpstr>
      <vt:lpstr>Shuttle Location</vt:lpstr>
      <vt:lpstr>Shuttle Location</vt:lpstr>
      <vt:lpstr>ShuttleLocation Properties</vt:lpstr>
      <vt:lpstr>ShuttleLocation Properties (edit)</vt:lpstr>
      <vt:lpstr>ShuttleLocation Properties (edit)</vt:lpstr>
      <vt:lpstr>AShuttleLocation Implementation</vt:lpstr>
      <vt:lpstr>AShuttleLocation Implementation (Edit)</vt:lpstr>
      <vt:lpstr>AShuttleLocation Implementation</vt:lpstr>
      <vt:lpstr>AShuttleLocation Implementation</vt:lpstr>
      <vt:lpstr>Alternate Views of Logical Structure</vt:lpstr>
      <vt:lpstr>Lines of Composition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carterjl</cp:lastModifiedBy>
  <cp:revision>893</cp:revision>
  <dcterms:created xsi:type="dcterms:W3CDTF">2006-08-16T00:00:00Z</dcterms:created>
  <dcterms:modified xsi:type="dcterms:W3CDTF">2011-10-05T18:04:39Z</dcterms:modified>
</cp:coreProperties>
</file>