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8"/>
  </p:notesMasterIdLst>
  <p:sldIdLst>
    <p:sldId id="256" r:id="rId2"/>
    <p:sldId id="460" r:id="rId3"/>
    <p:sldId id="443" r:id="rId4"/>
    <p:sldId id="442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1" r:id="rId21"/>
    <p:sldId id="462" r:id="rId22"/>
    <p:sldId id="463" r:id="rId23"/>
    <p:sldId id="464" r:id="rId24"/>
    <p:sldId id="465" r:id="rId25"/>
    <p:sldId id="466" r:id="rId26"/>
    <p:sldId id="467" r:id="rId27"/>
    <p:sldId id="468" r:id="rId28"/>
    <p:sldId id="469" r:id="rId29"/>
    <p:sldId id="471" r:id="rId30"/>
    <p:sldId id="473" r:id="rId31"/>
    <p:sldId id="474" r:id="rId32"/>
    <p:sldId id="477" r:id="rId33"/>
    <p:sldId id="479" r:id="rId34"/>
    <p:sldId id="480" r:id="rId35"/>
    <p:sldId id="482" r:id="rId36"/>
    <p:sldId id="485" r:id="rId37"/>
    <p:sldId id="484" r:id="rId38"/>
    <p:sldId id="486" r:id="rId39"/>
    <p:sldId id="487" r:id="rId40"/>
    <p:sldId id="488" r:id="rId41"/>
    <p:sldId id="490" r:id="rId42"/>
    <p:sldId id="491" r:id="rId43"/>
    <p:sldId id="492" r:id="rId44"/>
    <p:sldId id="493" r:id="rId45"/>
    <p:sldId id="494" r:id="rId46"/>
    <p:sldId id="495" r:id="rId47"/>
    <p:sldId id="496" r:id="rId48"/>
    <p:sldId id="497" r:id="rId49"/>
    <p:sldId id="498" r:id="rId50"/>
    <p:sldId id="499" r:id="rId51"/>
    <p:sldId id="500" r:id="rId52"/>
    <p:sldId id="501" r:id="rId53"/>
    <p:sldId id="507" r:id="rId54"/>
    <p:sldId id="505" r:id="rId55"/>
    <p:sldId id="526" r:id="rId56"/>
    <p:sldId id="527" r:id="rId57"/>
    <p:sldId id="528" r:id="rId58"/>
    <p:sldId id="531" r:id="rId59"/>
    <p:sldId id="533" r:id="rId60"/>
    <p:sldId id="534" r:id="rId61"/>
    <p:sldId id="535" r:id="rId62"/>
    <p:sldId id="532" r:id="rId63"/>
    <p:sldId id="536" r:id="rId64"/>
    <p:sldId id="537" r:id="rId65"/>
    <p:sldId id="538" r:id="rId66"/>
    <p:sldId id="539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110" d="100"/>
          <a:sy n="110" d="100"/>
        </p:scale>
        <p:origin x="-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Loan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Interface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2362200"/>
            <a:ext cx="61722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interface</a:t>
            </a:r>
            <a:r>
              <a:rPr lang="en-US" sz="1600" noProof="1" smtClean="0">
                <a:solidFill>
                  <a:schemeClr val="tx1"/>
                </a:solidFill>
              </a:rPr>
              <a:t> Loan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getPrincipal();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setPrincipal(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newValue);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getYearlyInterest();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setYearlyInterest(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getMonthlyInterest();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setMonthlyInterest(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ALoan</a:t>
            </a:r>
            <a:r>
              <a:rPr lang="en-US" dirty="0" smtClean="0"/>
              <a:t> Representation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3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3" idx="3"/>
          </p:cNvCxnSpPr>
          <p:nvPr/>
        </p:nvCxnSpPr>
        <p:spPr>
          <a:xfrm rot="10800000">
            <a:off x="5029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3" idx="1"/>
          </p:cNvCxnSpPr>
          <p:nvPr/>
        </p:nvCxnSpPr>
        <p:spPr>
          <a:xfrm flipV="1">
            <a:off x="2743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143000" y="5867400"/>
            <a:ext cx="6400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Representation = set of instance variables that stores object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 animBg="1"/>
      <p:bldP spid="15" grpId="0" animBg="1"/>
      <p:bldP spid="16" grpId="0" animBg="1"/>
      <p:bldP spid="17" grpId="0" animBg="1"/>
      <p:bldP spid="23" grpId="0" animBg="1"/>
      <p:bldP spid="38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Object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096000" y="32766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Editable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4495800" y="35052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rot="10800000" flipV="1">
            <a:off x="4495800" y="3505200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1"/>
          </p:cNvCxnSpPr>
          <p:nvPr/>
        </p:nvCxnSpPr>
        <p:spPr>
          <a:xfrm rot="10800000" flipV="1">
            <a:off x="4495800" y="35052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96000" y="37338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 dependent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6000" y="24384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rot="10800000" flipV="1">
            <a:off x="3581400" y="2667000"/>
            <a:ext cx="2514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96000" y="4952999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Computed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rot="10800000">
            <a:off x="3200400" y="3962401"/>
            <a:ext cx="2895600" cy="1219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1"/>
          </p:cNvCxnSpPr>
          <p:nvPr/>
        </p:nvCxnSpPr>
        <p:spPr>
          <a:xfrm rot="10800000">
            <a:off x="3352800" y="3733801"/>
            <a:ext cx="2743200" cy="1447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ALoan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3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3" idx="3"/>
          </p:cNvCxnSpPr>
          <p:nvPr/>
        </p:nvCxnSpPr>
        <p:spPr>
          <a:xfrm rot="10800000">
            <a:off x="5029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3" idx="1"/>
          </p:cNvCxnSpPr>
          <p:nvPr/>
        </p:nvCxnSpPr>
        <p:spPr>
          <a:xfrm flipV="1">
            <a:off x="2743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848600" y="1752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48600" y="4267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8600" y="4267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28" name="Rectangle 27"/>
          <p:cNvSpPr/>
          <p:nvPr/>
        </p:nvSpPr>
        <p:spPr>
          <a:xfrm>
            <a:off x="228600" y="1752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the Stored Property (edit)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void </a:t>
            </a:r>
            <a:r>
              <a:rPr lang="en-US" sz="1600" noProof="1" smtClean="0">
                <a:solidFill>
                  <a:schemeClr val="tx1"/>
                </a:solidFill>
              </a:rPr>
              <a:t>setPrincipal(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newPrincipal)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getPrincipal()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the Stored Property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void </a:t>
            </a:r>
            <a:r>
              <a:rPr lang="en-US" sz="1600" noProof="1" smtClean="0">
                <a:solidFill>
                  <a:schemeClr val="tx1"/>
                </a:solidFill>
              </a:rPr>
              <a:t>setPrincipal(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newPrincipal)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principal = newPrincipal;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getPrincipal()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  <a:r>
              <a:rPr lang="en-US" sz="1600" b="1" noProof="1" smtClean="0">
                <a:solidFill>
                  <a:schemeClr val="tx1"/>
                </a:solidFill>
              </a:rPr>
              <a:t>return</a:t>
            </a:r>
            <a:r>
              <a:rPr lang="en-US" sz="1600" noProof="1" smtClean="0">
                <a:solidFill>
                  <a:schemeClr val="tx1"/>
                </a:solidFill>
              </a:rPr>
              <a:t> principal;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Computed Property (edit)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void </a:t>
            </a:r>
            <a:r>
              <a:rPr lang="en-US" sz="1600" noProof="1" smtClean="0">
                <a:solidFill>
                  <a:schemeClr val="tx1"/>
                </a:solidFill>
              </a:rPr>
              <a:t>setYearlyInterest(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newInterest)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principal = (newInterest /INTEREST_RATE )*100;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getYearlyInterest()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return principal*INTEREST_RATE/100;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48600" y="3886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2895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Computed Property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void </a:t>
            </a:r>
            <a:r>
              <a:rPr lang="en-US" sz="1600" noProof="1" smtClean="0">
                <a:solidFill>
                  <a:schemeClr val="tx1"/>
                </a:solidFill>
              </a:rPr>
              <a:t>setYearlyInterest(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newInterest)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principal = </a:t>
            </a:r>
            <a:r>
              <a:rPr lang="en-US" sz="1600" dirty="0" err="1" smtClean="0">
                <a:solidFill>
                  <a:schemeClr val="tx1"/>
                </a:solidFill>
              </a:rPr>
              <a:t>newInterest</a:t>
            </a:r>
            <a:r>
              <a:rPr lang="en-US" sz="1600" dirty="0" smtClean="0">
                <a:solidFill>
                  <a:schemeClr val="tx1"/>
                </a:solidFill>
              </a:rPr>
              <a:t>/INTEREST_RATE*100;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getYearlyInterest()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  <a:r>
              <a:rPr lang="en-US" sz="1600" b="1" noProof="1" smtClean="0">
                <a:solidFill>
                  <a:schemeClr val="tx1"/>
                </a:solidFill>
              </a:rPr>
              <a:t>return</a:t>
            </a:r>
            <a:r>
              <a:rPr lang="en-US" sz="1600" noProof="1" smtClean="0">
                <a:solidFill>
                  <a:schemeClr val="tx1"/>
                </a:solidFill>
              </a:rPr>
              <a:t> principal*INTEREST_RATE/100;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48600" y="3886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2895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F1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Computed Property (edit)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setMonthlyInterest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newVal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    principal = 12*newVal/INTEREST_RATE*100;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getMonthlyInterest()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return getYearlyInterest()/ 12;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48600" y="3886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2895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and Getting Computed Property (edit)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1295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setMonthlyInterest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newVal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</a:rPr>
              <a:t>setYearlyInterest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newVal</a:t>
            </a:r>
            <a:r>
              <a:rPr lang="en-US" sz="1600" dirty="0" smtClean="0">
                <a:solidFill>
                  <a:schemeClr val="tx1"/>
                </a:solidFill>
              </a:rPr>
              <a:t>*12);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4343400"/>
            <a:ext cx="61722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 </a:t>
            </a:r>
            <a:r>
              <a:rPr lang="en-US" sz="1600" noProof="1" smtClean="0">
                <a:solidFill>
                  <a:schemeClr val="tx1"/>
                </a:solidFill>
              </a:rPr>
              <a:t>getMonthlyInterest()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getYearlyInterest</a:t>
            </a:r>
            <a:r>
              <a:rPr lang="en-US" sz="1600" dirty="0" smtClean="0">
                <a:solidFill>
                  <a:schemeClr val="tx1"/>
                </a:solidFill>
              </a:rPr>
              <a:t>()/12;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48600" y="38862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2895600"/>
            <a:ext cx="9144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F2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Revisit, through non-graphical objects, concepts illustrated in previous sections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Loan Interface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2362200"/>
            <a:ext cx="6172200" cy="289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interface</a:t>
            </a:r>
            <a:r>
              <a:rPr lang="en-US" sz="1600" noProof="1" smtClean="0">
                <a:solidFill>
                  <a:schemeClr val="tx1"/>
                </a:solidFill>
              </a:rPr>
              <a:t> Loan {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                </a:t>
            </a:r>
            <a:r>
              <a:rPr lang="en-US" sz="1600" b="1" noProof="1" smtClean="0">
                <a:solidFill>
                  <a:schemeClr val="tx1"/>
                </a:solidFill>
              </a:rPr>
              <a:t>public final int </a:t>
            </a:r>
            <a:r>
              <a:rPr lang="en-US" sz="1600" noProof="1" smtClean="0">
                <a:solidFill>
                  <a:schemeClr val="tx1"/>
                </a:solidFill>
              </a:rPr>
              <a:t>INTEREST_RATE = 6;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getPrincipal();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setPrincipal(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newValue);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getYearlyInterest();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setYearlyInterest(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getMonthlyInterest();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setMonthlyInterest(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Middle-Out Programming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76600" y="1676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28956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4114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5334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114800" y="2514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115594" y="3733006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115594" y="4952206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590800" y="5562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762000" y="3733800"/>
            <a:ext cx="3657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90800" y="1905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AnotherLoan</a:t>
            </a:r>
            <a:r>
              <a:rPr lang="en-US" dirty="0" smtClean="0"/>
              <a:t> Representation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0" y="32004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err="1" smtClean="0"/>
              <a:t>yearlyInterest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181600" y="35814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3" idx="1"/>
          </p:cNvCxnSpPr>
          <p:nvPr/>
        </p:nvCxnSpPr>
        <p:spPr>
          <a:xfrm>
            <a:off x="2743200" y="35814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181600" y="2438400"/>
            <a:ext cx="6858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3" idx="3"/>
          </p:cNvCxnSpPr>
          <p:nvPr/>
        </p:nvCxnSpPr>
        <p:spPr>
          <a:xfrm rot="10800000">
            <a:off x="5181600" y="3581400"/>
            <a:ext cx="6858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6858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3" idx="1"/>
          </p:cNvCxnSpPr>
          <p:nvPr/>
        </p:nvCxnSpPr>
        <p:spPr>
          <a:xfrm flipV="1">
            <a:off x="2743200" y="3581400"/>
            <a:ext cx="6858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Conversion Errors with Principal Representation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001398" cy="192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733800"/>
            <a:ext cx="5001393" cy="192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 Conversion Errors with Yearly Interest Representation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0104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399" y="3733800"/>
            <a:ext cx="501041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0668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6324600" y="1066800"/>
            <a:ext cx="2743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Car Loan Principal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Car Loan Yearly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Car Loan Monthly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House Loan Principal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…</a:t>
            </a:r>
            <a:endParaRPr lang="en-US" sz="1600" noProof="1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953000" y="1219200"/>
            <a:ext cx="1447800" cy="990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953000" y="1752600"/>
            <a:ext cx="144780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53000" y="2209800"/>
            <a:ext cx="14478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53000" y="2667000"/>
            <a:ext cx="144780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38800" y="4419600"/>
            <a:ext cx="13716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Car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House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Total Loan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39000" y="3810000"/>
            <a:ext cx="18288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Principal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Yearly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Monthly Interest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1752600"/>
            <a:ext cx="45720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8600" y="2971800"/>
            <a:ext cx="4572000" cy="1066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8600" y="4114800"/>
            <a:ext cx="45720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22" idx="3"/>
          </p:cNvCxnSpPr>
          <p:nvPr/>
        </p:nvCxnSpPr>
        <p:spPr>
          <a:xfrm>
            <a:off x="4800600" y="2324100"/>
            <a:ext cx="914400" cy="2247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3"/>
          </p:cNvCxnSpPr>
          <p:nvPr/>
        </p:nvCxnSpPr>
        <p:spPr>
          <a:xfrm>
            <a:off x="4800600" y="3505200"/>
            <a:ext cx="91440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3"/>
          </p:cNvCxnSpPr>
          <p:nvPr/>
        </p:nvCxnSpPr>
        <p:spPr>
          <a:xfrm>
            <a:off x="4800600" y="4686300"/>
            <a:ext cx="914400" cy="8763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629400" y="4038600"/>
            <a:ext cx="6858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629400" y="4419600"/>
            <a:ext cx="6858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629400" y="4648200"/>
            <a:ext cx="685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6" grpId="0" animBg="1"/>
      <p:bldP spid="17" grpId="0" animBg="1"/>
      <p:bldP spid="22" grpId="0" animBg="1"/>
      <p:bldP spid="23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vs. Object Properties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1371600"/>
            <a:ext cx="2743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Car Loan Principal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Car Loan Yearly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Car Loan Monthly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House Loan Principal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…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4572000"/>
            <a:ext cx="13716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Car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House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Total Loan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3886200"/>
            <a:ext cx="18288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Principal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Yearly Interest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Monthly Interest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676400" y="4114800"/>
            <a:ext cx="6858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676400" y="4495800"/>
            <a:ext cx="6858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76400" y="4724400"/>
            <a:ext cx="6858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1000" y="1143000"/>
            <a:ext cx="8001000" cy="2514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0"/>
            <a:ext cx="8001000" cy="2514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19800" y="1219200"/>
            <a:ext cx="228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Properties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19800" y="3886200"/>
            <a:ext cx="228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</a:p>
          <a:p>
            <a:pPr algn="ctr"/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19800" y="5562600"/>
            <a:ext cx="228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Reusing Loan!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r>
              <a:rPr lang="en-US" dirty="0" smtClean="0"/>
              <a:t> Interface (edit)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105400" y="1752600"/>
            <a:ext cx="3962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public interface LoanPair {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r>
              <a:rPr lang="en-US" dirty="0" smtClean="0"/>
              <a:t> Interface (edit)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105400" y="1752600"/>
            <a:ext cx="3962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public interface LoanPair {</a:t>
            </a:r>
          </a:p>
          <a:p>
            <a:r>
              <a:rPr lang="en-US" sz="1600" b="1" dirty="0" smtClean="0"/>
              <a:t>     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90600"/>
            <a:ext cx="8077200" cy="579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1066800"/>
            <a:ext cx="7315200" cy="2514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3733800"/>
            <a:ext cx="7315200" cy="2514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Typing Objects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19400" y="3124200"/>
            <a:ext cx="2895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19400" y="5791200"/>
            <a:ext cx="2895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19400" y="6324600"/>
            <a:ext cx="2895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0"/>
            <a:ext cx="501041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143000"/>
            <a:ext cx="5001393" cy="192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Object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3716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0480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7244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105400" y="1752600"/>
            <a:ext cx="3962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public interface LoanPair {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getCarLoan</a:t>
            </a:r>
            <a:r>
              <a:rPr lang="en-US" sz="1600" dirty="0" smtClean="0"/>
              <a:t>();</a:t>
            </a: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    public void </a:t>
            </a:r>
            <a:r>
              <a:rPr lang="en-US" sz="1600" dirty="0" err="1" smtClean="0"/>
              <a:t>setCarLoan</a:t>
            </a:r>
            <a:r>
              <a:rPr lang="en-US" sz="1600" dirty="0" smtClean="0"/>
              <a:t>(</a:t>
            </a:r>
          </a:p>
          <a:p>
            <a:r>
              <a:rPr lang="en-US" sz="1600" dirty="0" smtClean="0"/>
              <a:t>        Loan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</a:t>
            </a: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getHouseLoan</a:t>
            </a:r>
            <a:r>
              <a:rPr lang="en-US" sz="1600" dirty="0" smtClean="0"/>
              <a:t>(); </a:t>
            </a:r>
          </a:p>
          <a:p>
            <a:r>
              <a:rPr lang="en-US" sz="1600" b="1" dirty="0" smtClean="0"/>
              <a:t>    public void </a:t>
            </a:r>
            <a:r>
              <a:rPr lang="en-US" sz="1600" dirty="0" err="1" smtClean="0"/>
              <a:t>setHouseLoan</a:t>
            </a:r>
            <a:r>
              <a:rPr lang="en-US" sz="1600" dirty="0" smtClean="0"/>
              <a:t>(</a:t>
            </a:r>
          </a:p>
          <a:p>
            <a:r>
              <a:rPr lang="en-US" sz="1600" dirty="0" smtClean="0"/>
              <a:t>        Loan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 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getTotalLoan</a:t>
            </a:r>
            <a:r>
              <a:rPr lang="en-US" sz="1600" dirty="0" smtClean="0"/>
              <a:t>();</a:t>
            </a:r>
            <a:r>
              <a:rPr lang="en-US" sz="1600" b="1" dirty="0" smtClean="0"/>
              <a:t> 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5400" y="5334000"/>
            <a:ext cx="32766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5410200"/>
            <a:ext cx="3124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Parameters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5867400"/>
            <a:ext cx="1295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6172200"/>
            <a:ext cx="1752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rot="5400000" flipH="1" flipV="1">
            <a:off x="4705350" y="4629150"/>
            <a:ext cx="2362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</p:cNvCxnSpPr>
          <p:nvPr/>
        </p:nvCxnSpPr>
        <p:spPr>
          <a:xfrm rot="16200000" flipV="1">
            <a:off x="5391150" y="4133850"/>
            <a:ext cx="2667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rot="16200000" flipV="1">
            <a:off x="5010150" y="3752850"/>
            <a:ext cx="3429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rot="16200000" flipV="1">
            <a:off x="4248150" y="4286250"/>
            <a:ext cx="30480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r>
              <a:rPr lang="en-US" dirty="0" smtClean="0"/>
              <a:t> Interface: Restricted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105400" y="1752600"/>
            <a:ext cx="3962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public interface LoanPair {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getCarLoan</a:t>
            </a:r>
            <a:r>
              <a:rPr lang="en-US" sz="1600" dirty="0" smtClean="0"/>
              <a:t>();</a:t>
            </a: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    public void </a:t>
            </a:r>
            <a:r>
              <a:rPr lang="en-US" sz="1600" dirty="0" err="1" smtClean="0"/>
              <a:t>setCarLoan</a:t>
            </a:r>
            <a:r>
              <a:rPr lang="en-US" sz="1600" dirty="0" smtClean="0"/>
              <a:t>(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ALoan</a:t>
            </a:r>
            <a:r>
              <a:rPr lang="en-US" sz="1600" dirty="0" smtClean="0"/>
              <a:t>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</a:t>
            </a: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getHouseLoan</a:t>
            </a:r>
            <a:r>
              <a:rPr lang="en-US" sz="1600" dirty="0" smtClean="0"/>
              <a:t>(); </a:t>
            </a:r>
          </a:p>
          <a:p>
            <a:r>
              <a:rPr lang="en-US" sz="1600" b="1" dirty="0" smtClean="0"/>
              <a:t>    public void </a:t>
            </a:r>
            <a:r>
              <a:rPr lang="en-US" sz="1600" dirty="0" err="1" smtClean="0"/>
              <a:t>setHouseLoan</a:t>
            </a:r>
            <a:r>
              <a:rPr lang="en-US" sz="1600" dirty="0" smtClean="0"/>
              <a:t>(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ALoan</a:t>
            </a:r>
            <a:r>
              <a:rPr lang="en-US" sz="1600" dirty="0" smtClean="0"/>
              <a:t>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 </a:t>
            </a:r>
          </a:p>
          <a:p>
            <a:r>
              <a:rPr lang="en-US" sz="1600" b="1" dirty="0" smtClean="0"/>
              <a:t>    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getTotalLoan</a:t>
            </a:r>
            <a:r>
              <a:rPr lang="en-US" sz="1600" dirty="0" smtClean="0"/>
              <a:t>();</a:t>
            </a:r>
            <a:r>
              <a:rPr lang="en-US" sz="1600" b="1" dirty="0" smtClean="0"/>
              <a:t> 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5400" y="5334000"/>
            <a:ext cx="32766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5410200"/>
            <a:ext cx="3124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Parameters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5867400"/>
            <a:ext cx="1295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6172200"/>
            <a:ext cx="1752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rot="5400000" flipH="1" flipV="1">
            <a:off x="4705350" y="4629150"/>
            <a:ext cx="2362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</p:cNvCxnSpPr>
          <p:nvPr/>
        </p:nvCxnSpPr>
        <p:spPr>
          <a:xfrm rot="16200000" flipV="1">
            <a:off x="5391150" y="4133850"/>
            <a:ext cx="2667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rot="16200000" flipV="1">
            <a:off x="5010150" y="3752850"/>
            <a:ext cx="3429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rot="16200000" flipV="1">
            <a:off x="4248150" y="4286250"/>
            <a:ext cx="30480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&quot;No&quot; Symbol 12"/>
          <p:cNvSpPr/>
          <p:nvPr/>
        </p:nvSpPr>
        <p:spPr>
          <a:xfrm>
            <a:off x="6096000" y="3886200"/>
            <a:ext cx="1066800" cy="990600"/>
          </a:xfrm>
          <a:prstGeom prst="noSmoking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Space-efficient Implementation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489061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638800" y="4648200"/>
            <a:ext cx="13716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noProof="1" smtClean="0">
                <a:solidFill>
                  <a:schemeClr val="tx1"/>
                </a:solidFill>
              </a:rPr>
              <a:t>Car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House Loan</a:t>
            </a:r>
          </a:p>
          <a:p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Total Loan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1981200"/>
            <a:ext cx="45720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3200400"/>
            <a:ext cx="4572000" cy="1066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4343400"/>
            <a:ext cx="45720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4800600" y="2552700"/>
            <a:ext cx="914400" cy="2247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4800600" y="3733800"/>
            <a:ext cx="91440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4800600" y="4914900"/>
            <a:ext cx="914400" cy="8763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400800" y="16764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Independent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1"/>
            <a:endCxn id="6" idx="3"/>
          </p:cNvCxnSpPr>
          <p:nvPr/>
        </p:nvCxnSpPr>
        <p:spPr>
          <a:xfrm rot="10800000" flipV="1">
            <a:off x="4800600" y="1866900"/>
            <a:ext cx="1600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1"/>
            <a:endCxn id="7" idx="3"/>
          </p:cNvCxnSpPr>
          <p:nvPr/>
        </p:nvCxnSpPr>
        <p:spPr>
          <a:xfrm rot="10800000" flipV="1">
            <a:off x="4800600" y="1866900"/>
            <a:ext cx="1600200" cy="1866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400800" y="28956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Dependent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1"/>
            <a:endCxn id="8" idx="3"/>
          </p:cNvCxnSpPr>
          <p:nvPr/>
        </p:nvCxnSpPr>
        <p:spPr>
          <a:xfrm rot="10800000" flipV="1">
            <a:off x="4800600" y="3086100"/>
            <a:ext cx="1600200" cy="1828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400800" y="33528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Computed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400800" y="21336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23" grpId="0" animBg="1"/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Space-efficient Representation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5052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029200" y="3124200"/>
            <a:ext cx="8382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7338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5181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29" idx="3"/>
          </p:cNvCxnSpPr>
          <p:nvPr/>
        </p:nvCxnSpPr>
        <p:spPr>
          <a:xfrm rot="10800000">
            <a:off x="5029200" y="4419600"/>
            <a:ext cx="838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setCarLoan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29" idx="1"/>
          </p:cNvCxnSpPr>
          <p:nvPr/>
        </p:nvCxnSpPr>
        <p:spPr>
          <a:xfrm flipV="1">
            <a:off x="2743200" y="4419600"/>
            <a:ext cx="838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81400" y="40386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4" idx="1"/>
            <a:endCxn id="29" idx="3"/>
          </p:cNvCxnSpPr>
          <p:nvPr/>
        </p:nvCxnSpPr>
        <p:spPr>
          <a:xfrm rot="10800000" flipV="1">
            <a:off x="5029200" y="37338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5" grpId="0" animBg="1"/>
      <p:bldP spid="16" grpId="0" animBg="1"/>
      <p:bldP spid="17" grpId="0" animBg="1"/>
      <p:bldP spid="23" grpId="0" animBg="1"/>
      <p:bldP spid="38" grpId="0" animBg="1"/>
      <p:bldP spid="40" grpId="0" animBg="1"/>
      <p:bldP spid="2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Getter Method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95800" y="3810000"/>
            <a:ext cx="44958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</a:t>
            </a:r>
            <a:r>
              <a:rPr lang="en-US" dirty="0" err="1" smtClean="0">
                <a:solidFill>
                  <a:schemeClr val="tx1"/>
                </a:solidFill>
              </a:rPr>
              <a:t>getCarLoan</a:t>
            </a:r>
            <a:r>
              <a:rPr lang="en-US" dirty="0" smtClean="0">
                <a:solidFill>
                  <a:schemeClr val="tx1"/>
                </a:solidFill>
              </a:rPr>
              <a:t>(){ 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carLoan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5410200"/>
            <a:ext cx="350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Accessing uninitialized object variable!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2" idx="0"/>
          </p:cNvCxnSpPr>
          <p:nvPr/>
        </p:nvCxnSpPr>
        <p:spPr>
          <a:xfrm rot="5400000" flipH="1" flipV="1">
            <a:off x="6172200" y="4953000"/>
            <a:ext cx="762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Values for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19200"/>
            <a:ext cx="2895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295400"/>
            <a:ext cx="24384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 Variables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21336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computedBMI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25908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weight;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3733800"/>
            <a:ext cx="2895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3810000"/>
            <a:ext cx="24384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Variables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648200"/>
            <a:ext cx="27432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 </a:t>
            </a:r>
            <a:r>
              <a:rPr lang="en-US" dirty="0" err="1" smtClean="0">
                <a:solidFill>
                  <a:schemeClr val="tx1"/>
                </a:solidFill>
              </a:rPr>
              <a:t>loan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38600" y="1219200"/>
            <a:ext cx="3352800" cy="4648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12954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19800" y="1295400"/>
            <a:ext cx="12954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72200" y="1752600"/>
            <a:ext cx="990600" cy="4038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72200" y="2133600"/>
            <a:ext cx="990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72200" y="2590800"/>
            <a:ext cx="990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72200" y="4800600"/>
            <a:ext cx="990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14800" y="2133600"/>
            <a:ext cx="1981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computedBMI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114800" y="2590800"/>
            <a:ext cx="1981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weight;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114800" y="4800600"/>
            <a:ext cx="1981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696200" y="1981200"/>
            <a:ext cx="1219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Legal double values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62600" y="59436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Illegal Loan value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2" idx="1"/>
            <a:endCxn id="16" idx="3"/>
          </p:cNvCxnSpPr>
          <p:nvPr/>
        </p:nvCxnSpPr>
        <p:spPr>
          <a:xfrm rot="10800000">
            <a:off x="7162800" y="23241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1"/>
            <a:endCxn id="17" idx="3"/>
          </p:cNvCxnSpPr>
          <p:nvPr/>
        </p:nvCxnSpPr>
        <p:spPr>
          <a:xfrm rot="10800000" flipV="1">
            <a:off x="7162800" y="25527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  <a:endCxn id="18" idx="2"/>
          </p:cNvCxnSpPr>
          <p:nvPr/>
        </p:nvCxnSpPr>
        <p:spPr>
          <a:xfrm rot="16200000" flipV="1">
            <a:off x="6400800" y="54483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Getter Method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95800" y="3810000"/>
            <a:ext cx="44958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</a:t>
            </a:r>
            <a:r>
              <a:rPr lang="en-US" dirty="0" err="1" smtClean="0">
                <a:solidFill>
                  <a:schemeClr val="tx1"/>
                </a:solidFill>
              </a:rPr>
              <a:t>getCarLoan</a:t>
            </a:r>
            <a:r>
              <a:rPr lang="en-US" dirty="0" smtClean="0">
                <a:solidFill>
                  <a:schemeClr val="tx1"/>
                </a:solidFill>
              </a:rPr>
              <a:t>(){ 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carLoan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5410200"/>
            <a:ext cx="3505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r>
              <a:rPr lang="en-US" dirty="0" smtClean="0"/>
              <a:t> does not try to invoke methods if return value is null!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2" idx="0"/>
          </p:cNvCxnSpPr>
          <p:nvPr/>
        </p:nvCxnSpPr>
        <p:spPr>
          <a:xfrm rot="5400000" flipH="1" flipV="1">
            <a:off x="6172200" y="4953000"/>
            <a:ext cx="762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Display of null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00200"/>
            <a:ext cx="3757613" cy="40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Initialize Object Variable?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95800" y="3810000"/>
            <a:ext cx="44958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</a:t>
            </a:r>
            <a:r>
              <a:rPr lang="en-US" dirty="0" err="1" smtClean="0">
                <a:solidFill>
                  <a:schemeClr val="tx1"/>
                </a:solidFill>
              </a:rPr>
              <a:t>getCarLoan</a:t>
            </a:r>
            <a:r>
              <a:rPr lang="en-US" dirty="0" smtClean="0">
                <a:solidFill>
                  <a:schemeClr val="tx1"/>
                </a:solidFill>
              </a:rPr>
              <a:t>(){ 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carLoan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5410200"/>
            <a:ext cx="3505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instance of </a:t>
            </a:r>
            <a:r>
              <a:rPr lang="en-US" dirty="0" err="1" smtClean="0"/>
              <a:t>ALoan</a:t>
            </a:r>
            <a:r>
              <a:rPr lang="en-US" dirty="0" smtClean="0"/>
              <a:t> or </a:t>
            </a:r>
            <a:r>
              <a:rPr lang="en-US" dirty="0" err="1" smtClean="0"/>
              <a:t>AnotherLoan</a:t>
            </a:r>
            <a:r>
              <a:rPr lang="en-US" dirty="0" smtClean="0"/>
              <a:t> and assign to variable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2" idx="0"/>
            <a:endCxn id="3" idx="2"/>
          </p:cNvCxnSpPr>
          <p:nvPr/>
        </p:nvCxnSpPr>
        <p:spPr>
          <a:xfrm rot="5400000" flipH="1" flipV="1">
            <a:off x="3219450" y="4324350"/>
            <a:ext cx="19050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of Object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1752600"/>
            <a:ext cx="5410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2743200"/>
            <a:ext cx="5410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r>
              <a:rPr lang="en-US" dirty="0" smtClean="0"/>
              <a:t> = new </a:t>
            </a:r>
            <a:r>
              <a:rPr lang="en-US" dirty="0" err="1" smtClean="0"/>
              <a:t>AnotherLoan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3733800"/>
            <a:ext cx="5410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r>
              <a:rPr lang="en-US" dirty="0" smtClean="0"/>
              <a:t> = new Loan();</a:t>
            </a:r>
            <a:endParaRPr lang="en-US" dirty="0"/>
          </a:p>
        </p:txBody>
      </p:sp>
      <p:sp>
        <p:nvSpPr>
          <p:cNvPr id="6" name="&quot;No&quot; Symbol 5"/>
          <p:cNvSpPr/>
          <p:nvPr/>
        </p:nvSpPr>
        <p:spPr>
          <a:xfrm>
            <a:off x="3581400" y="3505200"/>
            <a:ext cx="1447800" cy="1066800"/>
          </a:xfrm>
          <a:prstGeom prst="noSmoking">
            <a:avLst>
              <a:gd name="adj" fmla="val 75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classification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4876800" cy="502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getHeight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    return</a:t>
            </a:r>
            <a:r>
              <a:rPr lang="en-US" sz="1600" dirty="0" smtClean="0">
                <a:solidFill>
                  <a:schemeClr val="tx1"/>
                </a:solidFill>
              </a:rPr>
              <a:t> height;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height = </a:t>
            </a:r>
            <a:r>
              <a:rPr lang="en-US" sz="1600" dirty="0" err="1" smtClean="0">
                <a:solidFill>
                  <a:schemeClr val="tx1"/>
                </a:solidFill>
              </a:rPr>
              <a:t>newHeight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double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25146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Editable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7" idx="3"/>
          </p:cNvCxnSpPr>
          <p:nvPr/>
        </p:nvCxnSpPr>
        <p:spPr>
          <a:xfrm rot="10800000">
            <a:off x="5029200" y="2590800"/>
            <a:ext cx="13716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57200" y="1828800"/>
            <a:ext cx="4572000" cy="1524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3581400"/>
            <a:ext cx="4572000" cy="1371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4" idx="1"/>
            <a:endCxn id="9" idx="3"/>
          </p:cNvCxnSpPr>
          <p:nvPr/>
        </p:nvCxnSpPr>
        <p:spPr>
          <a:xfrm rot="10800000" flipV="1">
            <a:off x="5029200" y="2705100"/>
            <a:ext cx="1371600" cy="1562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00800" y="50292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Read-only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029200"/>
            <a:ext cx="4572000" cy="685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4" idx="1"/>
            <a:endCxn id="16" idx="3"/>
          </p:cNvCxnSpPr>
          <p:nvPr/>
        </p:nvCxnSpPr>
        <p:spPr>
          <a:xfrm rot="10800000" flipV="1">
            <a:off x="5029200" y="5219700"/>
            <a:ext cx="1371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400800" y="30480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Independent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rot="10800000">
            <a:off x="5029200" y="2590800"/>
            <a:ext cx="13716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1"/>
            <a:endCxn id="9" idx="3"/>
          </p:cNvCxnSpPr>
          <p:nvPr/>
        </p:nvCxnSpPr>
        <p:spPr>
          <a:xfrm rot="10800000" flipV="1">
            <a:off x="5029200" y="3238500"/>
            <a:ext cx="1371600" cy="102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00800" y="54864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Dependent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1"/>
            <a:endCxn id="16" idx="3"/>
          </p:cNvCxnSpPr>
          <p:nvPr/>
        </p:nvCxnSpPr>
        <p:spPr>
          <a:xfrm rot="10800000">
            <a:off x="5029200" y="53721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0" grpId="0" animBg="1"/>
      <p:bldP spid="2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vs. Programmed Instantiation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95400"/>
            <a:ext cx="4714774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905000" y="5029200"/>
            <a:ext cx="4724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</a:t>
            </a:r>
            <a:r>
              <a:rPr lang="en-US" dirty="0" err="1" smtClean="0"/>
              <a:t>ALoan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ALoanPair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27432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5052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181600" y="3162300"/>
            <a:ext cx="685800" cy="571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7338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1"/>
            <a:endCxn id="4" idx="3"/>
          </p:cNvCxnSpPr>
          <p:nvPr/>
        </p:nvCxnSpPr>
        <p:spPr>
          <a:xfrm rot="10800000" flipV="1">
            <a:off x="5181600" y="2438400"/>
            <a:ext cx="685800" cy="723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74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>
            <a:off x="8305800" y="5181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0" idx="3"/>
          </p:cNvCxnSpPr>
          <p:nvPr/>
        </p:nvCxnSpPr>
        <p:spPr>
          <a:xfrm rot="10800000">
            <a:off x="5181600" y="4686300"/>
            <a:ext cx="685800" cy="495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setCarLoan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048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3"/>
            <a:endCxn id="4" idx="1"/>
          </p:cNvCxnSpPr>
          <p:nvPr/>
        </p:nvCxnSpPr>
        <p:spPr>
          <a:xfrm>
            <a:off x="2743200" y="2438400"/>
            <a:ext cx="685800" cy="723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3"/>
            <a:endCxn id="20" idx="1"/>
          </p:cNvCxnSpPr>
          <p:nvPr/>
        </p:nvCxnSpPr>
        <p:spPr>
          <a:xfrm flipV="1">
            <a:off x="2743200" y="4686300"/>
            <a:ext cx="685800" cy="495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429000" y="4038600"/>
            <a:ext cx="1752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r>
              <a:rPr lang="en-US" dirty="0" smtClean="0"/>
              <a:t> = new </a:t>
            </a:r>
            <a:r>
              <a:rPr lang="en-US" dirty="0" err="1" smtClean="0"/>
              <a:t>AnotherLoan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5" idx="1"/>
            <a:endCxn id="20" idx="3"/>
          </p:cNvCxnSpPr>
          <p:nvPr/>
        </p:nvCxnSpPr>
        <p:spPr>
          <a:xfrm rot="10800000" flipV="1">
            <a:off x="5181600" y="3733800"/>
            <a:ext cx="6858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14478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1828800"/>
            <a:ext cx="8382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1"/>
            <a:endCxn id="8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810000"/>
            <a:ext cx="4495800" cy="1295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</a:t>
            </a:r>
            <a:r>
              <a:rPr lang="en-US" dirty="0" err="1" smtClean="0">
                <a:solidFill>
                  <a:schemeClr val="tx1"/>
                </a:solidFill>
              </a:rPr>
              <a:t>getTotalLoan</a:t>
            </a:r>
            <a:r>
              <a:rPr lang="en-US" dirty="0" smtClean="0">
                <a:solidFill>
                  <a:schemeClr val="tx1"/>
                </a:solidFill>
              </a:rPr>
              <a:t>(){ 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carLoan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houseLoan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10" idx="0"/>
          </p:cNvCxnSpPr>
          <p:nvPr/>
        </p:nvCxnSpPr>
        <p:spPr>
          <a:xfrm rot="5400000">
            <a:off x="6343650" y="3067050"/>
            <a:ext cx="11430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5" name="Rectangle 14"/>
          <p:cNvSpPr/>
          <p:nvPr/>
        </p:nvSpPr>
        <p:spPr>
          <a:xfrm>
            <a:off x="5105400" y="5715000"/>
            <a:ext cx="2971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 not defined for Loan!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rot="5400000" flipH="1" flipV="1">
            <a:off x="6381750" y="4781550"/>
            <a:ext cx="1143000" cy="723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Programmer-Defined Add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public</a:t>
            </a:r>
            <a:r>
              <a:rPr lang="en-US" dirty="0" smtClean="0"/>
              <a:t> Loan add(Loan loan1, Loan loan2) {</a:t>
            </a:r>
          </a:p>
          <a:p>
            <a:pPr lvl="1"/>
            <a:r>
              <a:rPr lang="en-US" sz="2400" dirty="0" smtClean="0"/>
              <a:t>// create Loan instance</a:t>
            </a:r>
          </a:p>
          <a:p>
            <a:pPr lvl="1"/>
            <a:r>
              <a:rPr lang="en-US" sz="2400" dirty="0" smtClean="0"/>
              <a:t>// set one of its properties to sum of corresponding properties of loan 1 and loan2</a:t>
            </a:r>
          </a:p>
          <a:p>
            <a:pPr lvl="1"/>
            <a:r>
              <a:rPr lang="en-US" sz="2400" dirty="0" smtClean="0"/>
              <a:t>// other properties are dependent and will be set automatically</a:t>
            </a:r>
          </a:p>
          <a:p>
            <a:pPr lvl="1"/>
            <a:r>
              <a:rPr lang="en-US" sz="2400" dirty="0" smtClean="0"/>
              <a:t>// return Loan instance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Programmer-Defined Add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772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retVal.setPrincipal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895600"/>
            <a:ext cx="7772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retVal.setYearlyInterest</a:t>
            </a:r>
            <a:r>
              <a:rPr lang="en-US" dirty="0" smtClean="0">
                <a:solidFill>
                  <a:schemeClr val="tx1"/>
                </a:solidFill>
              </a:rPr>
              <a:t>(loan1.getYearlyInterest() +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loan2.getYearlyInterest());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724400"/>
            <a:ext cx="7772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retVal.setMonthlyInterest</a:t>
            </a:r>
            <a:r>
              <a:rPr lang="en-US" dirty="0" smtClean="0">
                <a:solidFill>
                  <a:schemeClr val="tx1"/>
                </a:solidFill>
              </a:rPr>
              <a:t>(loan1.getMonthlyInterest() +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loan2.getMonthlyInterest());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</a:t>
            </a:r>
            <a:r>
              <a:rPr lang="en-US" dirty="0" err="1" smtClean="0"/>
              <a:t>AnotherLoan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772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retVal.setPrincipal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895600"/>
            <a:ext cx="7772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retVal.setYearlyInterest</a:t>
            </a:r>
            <a:r>
              <a:rPr lang="en-US" dirty="0" smtClean="0">
                <a:solidFill>
                  <a:schemeClr val="tx1"/>
                </a:solidFill>
              </a:rPr>
              <a:t>(loan1.getYearlyInterest() +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loan2.getYearlyInterest());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724400"/>
            <a:ext cx="7772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retVal.setMonthlyInterest</a:t>
            </a:r>
            <a:r>
              <a:rPr lang="en-US" dirty="0" smtClean="0">
                <a:solidFill>
                  <a:schemeClr val="tx1"/>
                </a:solidFill>
              </a:rPr>
              <a:t>(loan1.getMonthlyInterest() +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loan2.getMonthlyInterest());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0" y="1524000"/>
            <a:ext cx="19050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124200"/>
            <a:ext cx="19050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4953000"/>
            <a:ext cx="19050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Combining Object Creation and Initialization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772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retVal.setPrincipal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loan2.getPrincipal());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retVal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1910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3124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1981200"/>
            <a:ext cx="6781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32766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Creation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0"/>
            <a:endCxn id="6" idx="2"/>
          </p:cNvCxnSpPr>
          <p:nvPr/>
        </p:nvCxnSpPr>
        <p:spPr>
          <a:xfrm rot="5400000" flipH="1" flipV="1">
            <a:off x="1981200" y="2247900"/>
            <a:ext cx="13716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62400" y="32766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Initialization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0"/>
            <a:endCxn id="7" idx="2"/>
          </p:cNvCxnSpPr>
          <p:nvPr/>
        </p:nvCxnSpPr>
        <p:spPr>
          <a:xfrm rot="16200000" flipV="1">
            <a:off x="4457700" y="2743200"/>
            <a:ext cx="9144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447800" y="4572000"/>
            <a:ext cx="4572000" cy="6096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71800" y="5791200"/>
            <a:ext cx="2667000" cy="838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Combined creation and initialization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0"/>
            <a:endCxn id="17" idx="2"/>
          </p:cNvCxnSpPr>
          <p:nvPr/>
        </p:nvCxnSpPr>
        <p:spPr>
          <a:xfrm rot="16200000" flipV="1">
            <a:off x="3714750" y="5200650"/>
            <a:ext cx="609600" cy="571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7" grpId="0" animBg="1"/>
      <p:bldP spid="1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Constructor in </a:t>
            </a:r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  <a:endCxn id="4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  <a:endCxn id="4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1"/>
            <a:endCxn id="4" idx="3"/>
          </p:cNvCxnSpPr>
          <p:nvPr/>
        </p:nvCxnSpPr>
        <p:spPr>
          <a:xfrm rot="10800000" flipV="1">
            <a:off x="5029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1"/>
            <a:endCxn id="4" idx="3"/>
          </p:cNvCxnSpPr>
          <p:nvPr/>
        </p:nvCxnSpPr>
        <p:spPr>
          <a:xfrm rot="10800000">
            <a:off x="5029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3"/>
            <a:endCxn id="4" idx="1"/>
          </p:cNvCxnSpPr>
          <p:nvPr/>
        </p:nvCxnSpPr>
        <p:spPr>
          <a:xfrm>
            <a:off x="2743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3"/>
            <a:endCxn id="4" idx="1"/>
          </p:cNvCxnSpPr>
          <p:nvPr/>
        </p:nvCxnSpPr>
        <p:spPr>
          <a:xfrm flipV="1">
            <a:off x="2743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429000" y="50292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0"/>
            <a:endCxn id="4" idx="2"/>
          </p:cNvCxnSpPr>
          <p:nvPr/>
        </p:nvCxnSpPr>
        <p:spPr>
          <a:xfrm rot="5400000" flipH="1" flipV="1">
            <a:off x="3771900" y="44958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419600" y="4191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429000" y="6248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Constructor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0"/>
            <a:endCxn id="22" idx="2"/>
          </p:cNvCxnSpPr>
          <p:nvPr/>
        </p:nvCxnSpPr>
        <p:spPr>
          <a:xfrm rot="5400000" flipH="1" flipV="1">
            <a:off x="3962400" y="59055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vs. Regular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219200"/>
            <a:ext cx="4876800" cy="510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  </a:t>
            </a:r>
            <a:r>
              <a:rPr lang="en-US" b="1" dirty="0" smtClean="0"/>
              <a:t>implements</a:t>
            </a:r>
            <a:r>
              <a:rPr lang="en-US" dirty="0" smtClean="0"/>
              <a:t> Loan{</a:t>
            </a:r>
          </a:p>
          <a:p>
            <a:pPr lvl="2"/>
            <a:r>
              <a:rPr lang="en-US" b="1" dirty="0" err="1" smtClean="0"/>
              <a:t>int</a:t>
            </a:r>
            <a:r>
              <a:rPr lang="en-US" dirty="0" smtClean="0"/>
              <a:t> principal;</a:t>
            </a:r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getPrincipal</a:t>
            </a:r>
            <a:r>
              <a:rPr lang="en-US" dirty="0" smtClean="0"/>
              <a:t>() {</a:t>
            </a:r>
          </a:p>
          <a:p>
            <a:pPr lvl="2"/>
            <a:r>
              <a:rPr lang="en-US" dirty="0" smtClean="0"/>
              <a:t>      </a:t>
            </a:r>
            <a:r>
              <a:rPr lang="en-US" b="1" dirty="0" smtClean="0"/>
              <a:t>return</a:t>
            </a:r>
            <a:r>
              <a:rPr lang="en-US" dirty="0" smtClean="0"/>
              <a:t> principal;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setPrincipal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    principal = </a:t>
            </a:r>
            <a:r>
              <a:rPr lang="en-US" dirty="0" err="1" smtClean="0"/>
              <a:t>newVal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…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286000"/>
            <a:ext cx="40386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initPrincipal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setPrincipal</a:t>
            </a:r>
            <a:r>
              <a:rPr lang="en-US" dirty="0" smtClean="0"/>
              <a:t>(</a:t>
            </a:r>
            <a:r>
              <a:rPr lang="en-US" dirty="0" err="1" smtClean="0"/>
              <a:t>initPrincipal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1143000"/>
            <a:ext cx="9144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438400"/>
            <a:ext cx="9144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0"/>
            <a:endCxn id="6" idx="2"/>
          </p:cNvCxnSpPr>
          <p:nvPr/>
        </p:nvCxnSpPr>
        <p:spPr>
          <a:xfrm rot="5400000" flipH="1" flipV="1">
            <a:off x="1524000" y="1752600"/>
            <a:ext cx="838200" cy="5334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1295400"/>
            <a:ext cx="3124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Missing return type name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V="1">
            <a:off x="2209800" y="1676400"/>
            <a:ext cx="3200400" cy="838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410200" y="2590799"/>
            <a:ext cx="3124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Combined return type and method name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rot="10800000">
            <a:off x="2209800" y="2667001"/>
            <a:ext cx="3200400" cy="304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72000" y="4343400"/>
            <a:ext cx="44196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public </a:t>
            </a:r>
            <a:r>
              <a:rPr lang="en-US" dirty="0" err="1" smtClean="0"/>
              <a:t>ALoan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initPrincipal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setPrincipal</a:t>
            </a:r>
            <a:r>
              <a:rPr lang="en-US" dirty="0" smtClean="0"/>
              <a:t>(</a:t>
            </a:r>
            <a:r>
              <a:rPr lang="en-US" dirty="0" err="1" smtClean="0"/>
              <a:t>initPrincipal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10200" y="5715000"/>
            <a:ext cx="29718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a constructor!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0"/>
          </p:cNvCxnSpPr>
          <p:nvPr/>
        </p:nvCxnSpPr>
        <p:spPr>
          <a:xfrm rot="16200000" flipV="1">
            <a:off x="6038850" y="4857750"/>
            <a:ext cx="914400" cy="800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  <p:bldP spid="16" grpId="0" animBg="1"/>
      <p:bldP spid="1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 Requires Parameters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4419600" cy="31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5867" y="1905000"/>
            <a:ext cx="446193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267200"/>
            <a:ext cx="4419600" cy="206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724400" y="5029200"/>
            <a:ext cx="4267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</a:t>
            </a:r>
            <a:r>
              <a:rPr lang="en-US" dirty="0" err="1" smtClean="0"/>
              <a:t>ALoan</a:t>
            </a:r>
            <a:r>
              <a:rPr lang="en-US" dirty="0" smtClean="0"/>
              <a:t>(10000)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24400" y="3962400"/>
            <a:ext cx="4267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</a:t>
            </a:r>
            <a:r>
              <a:rPr lang="en-US" dirty="0" err="1" smtClean="0"/>
              <a:t>ALoan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&quot;No&quot; Symbol 8"/>
          <p:cNvSpPr/>
          <p:nvPr/>
        </p:nvSpPr>
        <p:spPr>
          <a:xfrm>
            <a:off x="6629400" y="3733800"/>
            <a:ext cx="1141927" cy="1066800"/>
          </a:xfrm>
          <a:prstGeom prst="noSmoking">
            <a:avLst>
              <a:gd name="adj" fmla="val 75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Object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096000" y="32766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Editable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4495800" y="35052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rot="10800000" flipV="1">
            <a:off x="4495800" y="3505200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1"/>
          </p:cNvCxnSpPr>
          <p:nvPr/>
        </p:nvCxnSpPr>
        <p:spPr>
          <a:xfrm rot="10800000" flipV="1">
            <a:off x="4495800" y="35052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96000" y="37338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 dependent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that constructs a new object based on its parameters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ALoan</a:t>
            </a:r>
            <a:r>
              <a:rPr lang="en-US" dirty="0" smtClean="0"/>
              <a:t>(10000)</a:t>
            </a:r>
          </a:p>
          <a:p>
            <a:r>
              <a:rPr lang="en-US" dirty="0" smtClean="0"/>
              <a:t>Actually, just initializes object</a:t>
            </a:r>
          </a:p>
          <a:p>
            <a:r>
              <a:rPr lang="en-US" dirty="0" smtClean="0"/>
              <a:t>Object constructed by Java</a:t>
            </a:r>
          </a:p>
          <a:p>
            <a:r>
              <a:rPr lang="en-US" dirty="0" smtClean="0"/>
              <a:t>Front-end to object construction</a:t>
            </a:r>
          </a:p>
          <a:p>
            <a:r>
              <a:rPr lang="en-US" dirty="0" smtClean="0"/>
              <a:t>Cannot be declared in interface</a:t>
            </a:r>
          </a:p>
          <a:p>
            <a:r>
              <a:rPr lang="en-US" dirty="0" smtClean="0"/>
              <a:t>Chooses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Multi-Parameter Constructor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772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ALoanPair</a:t>
            </a:r>
            <a:r>
              <a:rPr lang="en-US" dirty="0" smtClean="0">
                <a:solidFill>
                  <a:schemeClr val="tx1"/>
                </a:solidFill>
              </a:rPr>
              <a:t> (Loan </a:t>
            </a:r>
            <a:r>
              <a:rPr lang="en-US" dirty="0" err="1" smtClean="0">
                <a:solidFill>
                  <a:schemeClr val="tx1"/>
                </a:solidFill>
              </a:rPr>
              <a:t>initCarLoan</a:t>
            </a:r>
            <a:r>
              <a:rPr lang="en-US" dirty="0" smtClean="0">
                <a:solidFill>
                  <a:schemeClr val="tx1"/>
                </a:solidFill>
              </a:rPr>
              <a:t>, Loan </a:t>
            </a:r>
            <a:r>
              <a:rPr lang="en-US" dirty="0" err="1" smtClean="0">
                <a:solidFill>
                  <a:schemeClr val="tx1"/>
                </a:solidFill>
              </a:rPr>
              <a:t>initHouseLoan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setCarLoan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initCarLoan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setHouseLoan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initHouseLoan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276600"/>
            <a:ext cx="77724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ALoanPair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(10000),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(10000))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419600"/>
            <a:ext cx="7772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Usually as many constructor parameters as are required to initialize independent instance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219200"/>
            <a:ext cx="4876800" cy="510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  </a:t>
            </a:r>
            <a:r>
              <a:rPr lang="en-US" b="1" dirty="0" smtClean="0"/>
              <a:t>implements</a:t>
            </a:r>
            <a:r>
              <a:rPr lang="en-US" dirty="0" smtClean="0"/>
              <a:t> Loan{</a:t>
            </a:r>
          </a:p>
          <a:p>
            <a:pPr lvl="2"/>
            <a:r>
              <a:rPr lang="en-US" b="1" dirty="0" err="1" smtClean="0"/>
              <a:t>int</a:t>
            </a:r>
            <a:r>
              <a:rPr lang="en-US" dirty="0" smtClean="0"/>
              <a:t> principal;</a:t>
            </a:r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getPrincipal</a:t>
            </a:r>
            <a:r>
              <a:rPr lang="en-US" dirty="0" smtClean="0"/>
              <a:t>() {</a:t>
            </a:r>
          </a:p>
          <a:p>
            <a:pPr lvl="2"/>
            <a:r>
              <a:rPr lang="en-US" dirty="0" smtClean="0"/>
              <a:t>      </a:t>
            </a:r>
            <a:r>
              <a:rPr lang="en-US" b="1" dirty="0" smtClean="0"/>
              <a:t>return</a:t>
            </a:r>
            <a:r>
              <a:rPr lang="en-US" dirty="0" smtClean="0"/>
              <a:t> principal;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setPrincipal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    principal = </a:t>
            </a:r>
            <a:r>
              <a:rPr lang="en-US" dirty="0" err="1" smtClean="0"/>
              <a:t>newVal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…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286000"/>
            <a:ext cx="32004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10200" y="1295400"/>
            <a:ext cx="3124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Default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rot="10800000" flipV="1">
            <a:off x="2362200" y="1676400"/>
            <a:ext cx="30480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10200" y="2590799"/>
            <a:ext cx="3124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Inserted in object code, not in source code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rot="10800000">
            <a:off x="3200400" y="2743201"/>
            <a:ext cx="2209800" cy="2285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91200" y="4114800"/>
            <a:ext cx="23622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62600" y="5715000"/>
            <a:ext cx="2819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Invoking the default constructor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  <a:endCxn id="13" idx="2"/>
          </p:cNvCxnSpPr>
          <p:nvPr/>
        </p:nvCxnSpPr>
        <p:spPr>
          <a:xfrm rot="5400000" flipH="1" flipV="1">
            <a:off x="6591300" y="5334000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3" grpId="0" animBg="1"/>
      <p:bldP spid="1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Programmer-Defined Add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752600"/>
            <a:ext cx="57912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Loan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getTotalLoan</a:t>
            </a:r>
            <a:r>
              <a:rPr lang="en-US" dirty="0" smtClean="0">
                <a:solidFill>
                  <a:schemeClr val="tx1"/>
                </a:solidFill>
              </a:rPr>
              <a:t>(){ 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	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houseLoan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carLoan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8862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114800"/>
            <a:ext cx="762000" cy="381000"/>
          </a:xfrm>
          <a:prstGeom prst="rect">
            <a:avLst/>
          </a:prstGeom>
          <a:noFill/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13716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Method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0400" y="35052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Method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838200"/>
            <a:ext cx="1676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Accesses instance variables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81400" y="5486400"/>
            <a:ext cx="1828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 no instance variable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1"/>
          </p:cNvCxnSpPr>
          <p:nvPr/>
        </p:nvCxnSpPr>
        <p:spPr>
          <a:xfrm rot="10800000" flipV="1">
            <a:off x="4876800" y="1333500"/>
            <a:ext cx="21336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 flipV="1">
            <a:off x="6248400" y="1333500"/>
            <a:ext cx="7620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</p:cNvCxnSpPr>
          <p:nvPr/>
        </p:nvCxnSpPr>
        <p:spPr>
          <a:xfrm rot="16200000" flipV="1">
            <a:off x="4000500" y="49911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Polymorphic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3124200"/>
            <a:ext cx="3276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Methods that take actual parameters of different 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3429000"/>
            <a:ext cx="18288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3429000"/>
            <a:ext cx="1828800" cy="99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572000"/>
            <a:ext cx="37338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parameters of different types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rot="5400000" flipH="1" flipV="1">
            <a:off x="1676400" y="1828800"/>
            <a:ext cx="1295400" cy="1905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0"/>
          </p:cNvCxnSpPr>
          <p:nvPr/>
        </p:nvCxnSpPr>
        <p:spPr>
          <a:xfrm rot="5400000" flipH="1" flipV="1">
            <a:off x="2705100" y="2705100"/>
            <a:ext cx="12954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Non-Polymorphic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loan1,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1242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loan1,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648200"/>
            <a:ext cx="7772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loan1,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6172200"/>
            <a:ext cx="502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duplication!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vs. Polymorphism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209800"/>
            <a:ext cx="7772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add(Loan loan1, Loan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429000"/>
            <a:ext cx="7772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loan1,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648200"/>
            <a:ext cx="7772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 static</a:t>
            </a:r>
            <a:r>
              <a:rPr lang="en-US" dirty="0" smtClean="0">
                <a:solidFill>
                  <a:schemeClr val="tx1"/>
                </a:solidFill>
              </a:rPr>
              <a:t> Loan add(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 loan1,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loan2)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(loan1.getPrincipal() + loan2.getPrincipal()));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9600" y="6019800"/>
            <a:ext cx="2438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9600" y="61722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Polymorphism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62400" y="6019800"/>
            <a:ext cx="2438400" cy="1588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62400" y="6172200"/>
            <a:ext cx="2438400" cy="381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Overloading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1066800"/>
            <a:ext cx="533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 (new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(10000),  new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(5000));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4600" y="1600200"/>
            <a:ext cx="5715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 (new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(10000), new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(5000));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6200000" flipH="1">
            <a:off x="2781300" y="2095500"/>
            <a:ext cx="3048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066800" y="1447800"/>
            <a:ext cx="1828800" cy="838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800100" y="1638300"/>
            <a:ext cx="2133600" cy="17526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1447800" y="3352800"/>
            <a:ext cx="2819400" cy="762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14400"/>
            <a:ext cx="8458200" cy="487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1295400"/>
            <a:ext cx="5029200" cy="441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86200" y="2133600"/>
            <a:ext cx="46482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vs. Object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2590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362200"/>
            <a:ext cx="29718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2438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13716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types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3200400"/>
            <a:ext cx="1143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1828800" y="3352800"/>
            <a:ext cx="1143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038600" y="2743200"/>
            <a:ext cx="2057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2743200"/>
            <a:ext cx="2209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191000" y="33528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86200" y="4267200"/>
            <a:ext cx="46482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4953000"/>
            <a:ext cx="2667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38600" y="2209800"/>
            <a:ext cx="2590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038600" y="4343400"/>
            <a:ext cx="2590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90600" y="6019800"/>
            <a:ext cx="6553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 = set of operations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019800" y="3352800"/>
            <a:ext cx="2209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81800" y="4953000"/>
            <a:ext cx="1600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14400"/>
            <a:ext cx="8458200" cy="487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1295400"/>
            <a:ext cx="5029200" cy="441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86200" y="2133600"/>
            <a:ext cx="46482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vs. Atomic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2590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362200"/>
            <a:ext cx="29718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2438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13716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Structured types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3200400"/>
            <a:ext cx="1143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1828800" y="3352800"/>
            <a:ext cx="1143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038600" y="2743200"/>
            <a:ext cx="2057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2743200"/>
            <a:ext cx="2209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191000" y="33528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86200" y="4267200"/>
            <a:ext cx="46482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4953000"/>
            <a:ext cx="2667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38600" y="2209800"/>
            <a:ext cx="2590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038600" y="4343400"/>
            <a:ext cx="2590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90600" y="6019800"/>
            <a:ext cx="65532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Instances of structured type decomposed into one or more smaller values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19800" y="3352800"/>
            <a:ext cx="2209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81800" y="4953000"/>
            <a:ext cx="1600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Interface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2362200"/>
            <a:ext cx="61722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interface</a:t>
            </a:r>
            <a:r>
              <a:rPr lang="en-US" sz="1600" noProof="1" smtClean="0">
                <a:solidFill>
                  <a:schemeClr val="tx1"/>
                </a:solidFill>
              </a:rPr>
              <a:t> Loan {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getPrincipal();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setPrincipal(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newValue);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getYearlyInterest();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setYearlyInterest(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getMonthlyInterest();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	</a:t>
            </a:r>
            <a:r>
              <a:rPr lang="en-US" sz="1600" b="1" noProof="1" smtClean="0">
                <a:solidFill>
                  <a:schemeClr val="tx1"/>
                </a:solidFill>
              </a:rPr>
              <a:t>public</a:t>
            </a:r>
            <a:r>
              <a:rPr lang="en-US" sz="1600" noProof="1" smtClean="0">
                <a:solidFill>
                  <a:schemeClr val="tx1"/>
                </a:solidFill>
              </a:rPr>
              <a:t> </a:t>
            </a:r>
            <a:r>
              <a:rPr lang="en-US" sz="1600" b="1" noProof="1" smtClean="0">
                <a:solidFill>
                  <a:schemeClr val="tx1"/>
                </a:solidFill>
              </a:rPr>
              <a:t>void</a:t>
            </a:r>
            <a:r>
              <a:rPr lang="en-US" sz="1600" noProof="1" smtClean="0">
                <a:solidFill>
                  <a:schemeClr val="tx1"/>
                </a:solidFill>
              </a:rPr>
              <a:t> setMonthlyInterest(</a:t>
            </a:r>
            <a:r>
              <a:rPr lang="en-US" sz="1600" b="1" noProof="1" smtClean="0">
                <a:solidFill>
                  <a:schemeClr val="tx1"/>
                </a:solidFill>
              </a:rPr>
              <a:t>int</a:t>
            </a:r>
            <a:r>
              <a:rPr lang="en-US" sz="1600" noProof="1" smtClean="0">
                <a:solidFill>
                  <a:schemeClr val="tx1"/>
                </a:solidFill>
              </a:rPr>
              <a:t> newVal); </a:t>
            </a: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1-Way vs. 2-Way Dependencies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7800" y="1143000"/>
            <a:ext cx="58674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38400" y="21336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12954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29718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86200" y="1905000"/>
            <a:ext cx="1295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86200" y="2438400"/>
            <a:ext cx="12954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447800" y="3886200"/>
            <a:ext cx="58674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8400" y="48768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00" y="40386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monthly interest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5715000"/>
            <a:ext cx="1371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yearly interest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886200" y="4648200"/>
            <a:ext cx="1219200" cy="3810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86200" y="5181600"/>
            <a:ext cx="1212011" cy="42557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4762500" y="5143500"/>
            <a:ext cx="9906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ALoan</a:t>
            </a:r>
            <a:r>
              <a:rPr lang="en-US" dirty="0" smtClean="0"/>
              <a:t> Representation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32004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029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3" idx="1"/>
          </p:cNvCxnSpPr>
          <p:nvPr/>
        </p:nvCxnSpPr>
        <p:spPr>
          <a:xfrm>
            <a:off x="2743200" y="35814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3" idx="3"/>
          </p:cNvCxnSpPr>
          <p:nvPr/>
        </p:nvCxnSpPr>
        <p:spPr>
          <a:xfrm rot="10800000">
            <a:off x="5029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3" idx="1"/>
          </p:cNvCxnSpPr>
          <p:nvPr/>
        </p:nvCxnSpPr>
        <p:spPr>
          <a:xfrm flipV="1">
            <a:off x="2743200" y="3581400"/>
            <a:ext cx="8382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6" grpId="0" animBg="1"/>
      <p:bldP spid="17" grpId="0" animBg="1"/>
      <p:bldP spid="23" grpId="0" animBg="1"/>
      <p:bldP spid="38" grpId="0" animBg="1"/>
      <p:bldP spid="4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AnotherLoan</a:t>
            </a:r>
            <a:r>
              <a:rPr lang="en-US" dirty="0" smtClean="0"/>
              <a:t> Representation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0" y="32004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 smtClean="0"/>
          </a:p>
          <a:p>
            <a:pPr algn="ctr"/>
            <a:r>
              <a:rPr lang="en-US" dirty="0" err="1" smtClean="0"/>
              <a:t>yearlyInterest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181600" y="35814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581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3352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setPrincipal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3" idx="1"/>
          </p:cNvCxnSpPr>
          <p:nvPr/>
        </p:nvCxnSpPr>
        <p:spPr>
          <a:xfrm>
            <a:off x="2743200" y="35814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getYearlyInterest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181600" y="2438400"/>
            <a:ext cx="6858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getMonthlyInterest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4953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3" idx="3"/>
          </p:cNvCxnSpPr>
          <p:nvPr/>
        </p:nvCxnSpPr>
        <p:spPr>
          <a:xfrm rot="10800000">
            <a:off x="5181600" y="3581400"/>
            <a:ext cx="6858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setYearlyInterest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7244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setMonhtlyInterest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6858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3" idx="1"/>
          </p:cNvCxnSpPr>
          <p:nvPr/>
        </p:nvCxnSpPr>
        <p:spPr>
          <a:xfrm flipV="1">
            <a:off x="2743200" y="3581400"/>
            <a:ext cx="6858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vs. Logical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67818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209800"/>
            <a:ext cx="1905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22098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7" idx="1"/>
          </p:cNvCxnSpPr>
          <p:nvPr/>
        </p:nvCxnSpPr>
        <p:spPr>
          <a:xfrm>
            <a:off x="2743200" y="2438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2971800" y="20574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principal;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838200" y="11430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62000" y="3124200"/>
            <a:ext cx="6781800" cy="3352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38200" y="4953000"/>
            <a:ext cx="1905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419600" y="49530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1" idx="3"/>
            <a:endCxn id="32" idx="1"/>
          </p:cNvCxnSpPr>
          <p:nvPr/>
        </p:nvCxnSpPr>
        <p:spPr>
          <a:xfrm>
            <a:off x="2743200" y="51816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34" name="Rectangle 33"/>
          <p:cNvSpPr/>
          <p:nvPr/>
        </p:nvSpPr>
        <p:spPr>
          <a:xfrm>
            <a:off x="2971800" y="4800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Principal;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38200" y="32004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419600" y="58674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419600" y="39624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1" idx="3"/>
            <a:endCxn id="36" idx="1"/>
          </p:cNvCxnSpPr>
          <p:nvPr/>
        </p:nvCxnSpPr>
        <p:spPr>
          <a:xfrm>
            <a:off x="2743200" y="51816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>
            <a:stCxn id="31" idx="3"/>
            <a:endCxn id="37" idx="1"/>
          </p:cNvCxnSpPr>
          <p:nvPr/>
        </p:nvCxnSpPr>
        <p:spPr>
          <a:xfrm flipV="1">
            <a:off x="2743200" y="4191000"/>
            <a:ext cx="16764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44" name="Rectangle 43"/>
          <p:cNvSpPr/>
          <p:nvPr/>
        </p:nvSpPr>
        <p:spPr>
          <a:xfrm rot="19796161">
            <a:off x="2539688" y="4229840"/>
            <a:ext cx="179822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YearlyInterest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 rot="1769001">
            <a:off x="2476509" y="5629672"/>
            <a:ext cx="202451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MonthlyInterest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4" grpId="0"/>
      <p:bldP spid="29" grpId="0" animBg="1"/>
      <p:bldP spid="30" grpId="0" animBg="1"/>
      <p:bldP spid="31" grpId="0" animBg="1"/>
      <p:bldP spid="32" grpId="0" animBg="1"/>
      <p:bldP spid="34" grpId="0"/>
      <p:bldP spid="35" grpId="0" animBg="1"/>
      <p:bldP spid="36" grpId="0" animBg="1"/>
      <p:bldP spid="37" grpId="0" animBg="1"/>
      <p:bldP spid="44" grpId="0"/>
      <p:bldP spid="4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LoanPair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438400"/>
            <a:ext cx="65532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b="1" noProof="1" smtClean="0">
                <a:solidFill>
                  <a:schemeClr val="tx1"/>
                </a:solidFill>
              </a:rPr>
              <a:t>public interface </a:t>
            </a:r>
            <a:r>
              <a:rPr lang="en-US" sz="1600" noProof="1" smtClean="0">
                <a:solidFill>
                  <a:schemeClr val="tx1"/>
                </a:solidFill>
              </a:rPr>
              <a:t>LoanPair {</a:t>
            </a:r>
          </a:p>
          <a:p>
            <a:pPr lvl="1"/>
            <a:r>
              <a:rPr lang="en-US" sz="1600" b="1" dirty="0" smtClean="0"/>
              <a:t>	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getCarLoan</a:t>
            </a:r>
            <a:r>
              <a:rPr lang="en-US" sz="1600" dirty="0" smtClean="0"/>
              <a:t>();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	public void </a:t>
            </a:r>
            <a:r>
              <a:rPr lang="en-US" sz="1600" dirty="0" err="1" smtClean="0"/>
              <a:t>setCarLoan</a:t>
            </a:r>
            <a:r>
              <a:rPr lang="en-US" sz="1600" dirty="0" smtClean="0"/>
              <a:t>(Loan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</a:t>
            </a:r>
            <a:r>
              <a:rPr lang="en-US" sz="1600" b="1" dirty="0" smtClean="0"/>
              <a:t> </a:t>
            </a:r>
          </a:p>
          <a:p>
            <a:r>
              <a:rPr lang="en-US" sz="1600" b="1" dirty="0" smtClean="0"/>
              <a:t>	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getHouseLoan</a:t>
            </a:r>
            <a:r>
              <a:rPr lang="en-US" sz="1600" dirty="0" smtClean="0"/>
              <a:t>(); </a:t>
            </a:r>
          </a:p>
          <a:p>
            <a:r>
              <a:rPr lang="en-US" sz="1600" b="1" dirty="0" smtClean="0"/>
              <a:t>	public void </a:t>
            </a:r>
            <a:r>
              <a:rPr lang="en-US" sz="1600" dirty="0" err="1" smtClean="0"/>
              <a:t>setHouseLoan</a:t>
            </a:r>
            <a:r>
              <a:rPr lang="en-US" sz="1600" dirty="0" smtClean="0"/>
              <a:t>(Loan </a:t>
            </a:r>
            <a:r>
              <a:rPr lang="en-US" sz="1600" dirty="0" err="1" smtClean="0"/>
              <a:t>newValue</a:t>
            </a:r>
            <a:r>
              <a:rPr lang="en-US" sz="1600" dirty="0" smtClean="0"/>
              <a:t>); </a:t>
            </a:r>
          </a:p>
          <a:p>
            <a:r>
              <a:rPr lang="en-US" sz="1600" b="1" dirty="0" smtClean="0"/>
              <a:t>	public </a:t>
            </a:r>
            <a:r>
              <a:rPr lang="en-US" sz="1600" dirty="0" smtClean="0"/>
              <a:t>Loan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getTotalLoan</a:t>
            </a:r>
            <a:r>
              <a:rPr lang="en-US" sz="1600" dirty="0" smtClean="0"/>
              <a:t>();</a:t>
            </a:r>
            <a:r>
              <a:rPr lang="en-US" sz="1600" b="1" dirty="0" smtClean="0"/>
              <a:t> </a:t>
            </a:r>
            <a:endParaRPr lang="en-US" sz="1600" noProof="1" smtClean="0">
              <a:solidFill>
                <a:schemeClr val="tx1"/>
              </a:solidFill>
            </a:endParaRPr>
          </a:p>
          <a:p>
            <a:r>
              <a:rPr lang="en-US" sz="1600" noProof="1" smtClean="0">
                <a:solidFill>
                  <a:schemeClr val="tx1"/>
                </a:solidFill>
              </a:rPr>
              <a:t>}</a:t>
            </a:r>
            <a:endParaRPr lang="en-US" sz="16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ALoanPair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81400" y="27432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carLoan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7400" y="35052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  <a:endCxn id="3" idx="3"/>
          </p:cNvCxnSpPr>
          <p:nvPr/>
        </p:nvCxnSpPr>
        <p:spPr>
          <a:xfrm rot="10800000">
            <a:off x="5029200" y="3124200"/>
            <a:ext cx="8382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8305800" y="37338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622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1524000"/>
            <a:ext cx="14478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getCarLoan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8305800" y="2438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1"/>
            <a:endCxn id="3" idx="3"/>
          </p:cNvCxnSpPr>
          <p:nvPr/>
        </p:nvCxnSpPr>
        <p:spPr>
          <a:xfrm rot="10800000" flipV="1">
            <a:off x="5029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8674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8305800" y="5181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1"/>
            <a:endCxn id="29" idx="3"/>
          </p:cNvCxnSpPr>
          <p:nvPr/>
        </p:nvCxnSpPr>
        <p:spPr>
          <a:xfrm rot="10800000">
            <a:off x="5029200" y="4419600"/>
            <a:ext cx="838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4800" y="22098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setCarLoan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04800" y="49530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setHouseLoan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8" idx="3"/>
            <a:endCxn id="3" idx="1"/>
          </p:cNvCxnSpPr>
          <p:nvPr/>
        </p:nvCxnSpPr>
        <p:spPr>
          <a:xfrm>
            <a:off x="2743200" y="24384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29" idx="1"/>
          </p:cNvCxnSpPr>
          <p:nvPr/>
        </p:nvCxnSpPr>
        <p:spPr>
          <a:xfrm flipV="1">
            <a:off x="2743200" y="4419600"/>
            <a:ext cx="8382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81400" y="40386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</a:t>
            </a:r>
            <a:r>
              <a:rPr lang="en-US" dirty="0" err="1" smtClean="0"/>
              <a:t>houseLoan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4" idx="1"/>
            <a:endCxn id="29" idx="3"/>
          </p:cNvCxnSpPr>
          <p:nvPr/>
        </p:nvCxnSpPr>
        <p:spPr>
          <a:xfrm rot="10800000" flipV="1">
            <a:off x="5029200" y="3733800"/>
            <a:ext cx="8382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vs. Logical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590800"/>
            <a:ext cx="82296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35814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ALoanPair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38600" y="30480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7" idx="1"/>
          </p:cNvCxnSpPr>
          <p:nvPr/>
        </p:nvCxnSpPr>
        <p:spPr>
          <a:xfrm flipV="1">
            <a:off x="2286000" y="3276600"/>
            <a:ext cx="1752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 rot="20444824">
            <a:off x="2479685" y="3160024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carLoan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1000" y="26670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239000" y="3048000"/>
            <a:ext cx="12192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27" name="Straight Arrow Connector 26"/>
          <p:cNvCxnSpPr>
            <a:endCxn id="26" idx="1"/>
          </p:cNvCxnSpPr>
          <p:nvPr/>
        </p:nvCxnSpPr>
        <p:spPr>
          <a:xfrm>
            <a:off x="5486400" y="32766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28" name="Rectangle 27"/>
          <p:cNvSpPr/>
          <p:nvPr/>
        </p:nvSpPr>
        <p:spPr>
          <a:xfrm>
            <a:off x="5715000" y="2895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principal;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038600" y="37338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239000" y="3733800"/>
            <a:ext cx="12192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43" name="Straight Arrow Connector 42"/>
          <p:cNvCxnSpPr>
            <a:endCxn id="42" idx="1"/>
          </p:cNvCxnSpPr>
          <p:nvPr/>
        </p:nvCxnSpPr>
        <p:spPr>
          <a:xfrm>
            <a:off x="5486400" y="3962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46" name="Rectangle 45"/>
          <p:cNvSpPr/>
          <p:nvPr/>
        </p:nvSpPr>
        <p:spPr>
          <a:xfrm>
            <a:off x="5715000" y="35814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principal;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5" idx="3"/>
            <a:endCxn id="40" idx="1"/>
          </p:cNvCxnSpPr>
          <p:nvPr/>
        </p:nvCxnSpPr>
        <p:spPr>
          <a:xfrm>
            <a:off x="2286000" y="38862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50" name="Rectangle 49"/>
          <p:cNvSpPr/>
          <p:nvPr/>
        </p:nvSpPr>
        <p:spPr>
          <a:xfrm rot="175685">
            <a:off x="2449139" y="3849769"/>
            <a:ext cx="1438045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houseLoan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6781800" y="18288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 name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60" idx="1"/>
          </p:cNvCxnSpPr>
          <p:nvPr/>
        </p:nvCxnSpPr>
        <p:spPr>
          <a:xfrm rot="10800000" flipV="1">
            <a:off x="6324600" y="2133600"/>
            <a:ext cx="457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0" idx="1"/>
            <a:endCxn id="28" idx="0"/>
          </p:cNvCxnSpPr>
          <p:nvPr/>
        </p:nvCxnSpPr>
        <p:spPr>
          <a:xfrm rot="10800000" flipV="1">
            <a:off x="6324600" y="2133600"/>
            <a:ext cx="457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477000" y="4800600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or primitive type of value stored in variable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3" idx="1"/>
            <a:endCxn id="7" idx="2"/>
          </p:cNvCxnSpPr>
          <p:nvPr/>
        </p:nvCxnSpPr>
        <p:spPr>
          <a:xfrm rot="10800000">
            <a:off x="4762500" y="3505200"/>
            <a:ext cx="17145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3" idx="0"/>
            <a:endCxn id="42" idx="2"/>
          </p:cNvCxnSpPr>
          <p:nvPr/>
        </p:nvCxnSpPr>
        <p:spPr>
          <a:xfrm rot="5400000" flipH="1" flipV="1">
            <a:off x="7315200" y="42672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4" grpId="0"/>
      <p:bldP spid="29" grpId="0" animBg="1"/>
      <p:bldP spid="26" grpId="0" animBg="1"/>
      <p:bldP spid="28" grpId="0"/>
      <p:bldP spid="40" grpId="0" animBg="1"/>
      <p:bldP spid="42" grpId="0" animBg="1"/>
      <p:bldP spid="46" grpId="0"/>
      <p:bldP spid="50" grpId="0"/>
      <p:bldP spid="60" grpId="0" animBg="1"/>
      <p:bldP spid="63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vs. Logical Structure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04800" y="1981200"/>
            <a:ext cx="8305800" cy="3352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81000" y="36576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ALoanPair</a:t>
            </a:r>
            <a:r>
              <a:rPr lang="en-US" dirty="0" smtClean="0"/>
              <a:t> Instance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962400" y="37338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1" idx="3"/>
            <a:endCxn id="32" idx="1"/>
          </p:cNvCxnSpPr>
          <p:nvPr/>
        </p:nvCxnSpPr>
        <p:spPr>
          <a:xfrm>
            <a:off x="2286000" y="39624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34" name="Rectangle 33"/>
          <p:cNvSpPr/>
          <p:nvPr/>
        </p:nvSpPr>
        <p:spPr>
          <a:xfrm>
            <a:off x="2667000" y="35814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CarLoan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81000" y="20574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962400" y="46482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962400" y="2819400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1" idx="3"/>
            <a:endCxn id="36" idx="1"/>
          </p:cNvCxnSpPr>
          <p:nvPr/>
        </p:nvCxnSpPr>
        <p:spPr>
          <a:xfrm>
            <a:off x="2286000" y="39624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>
            <a:stCxn id="31" idx="3"/>
            <a:endCxn id="37" idx="1"/>
          </p:cNvCxnSpPr>
          <p:nvPr/>
        </p:nvCxnSpPr>
        <p:spPr>
          <a:xfrm flipV="1">
            <a:off x="2286000" y="30480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44" name="Rectangle 43"/>
          <p:cNvSpPr/>
          <p:nvPr/>
        </p:nvSpPr>
        <p:spPr>
          <a:xfrm rot="19796161">
            <a:off x="2082488" y="3086840"/>
            <a:ext cx="179822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TotalLoan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 rot="1769001">
            <a:off x="2019309" y="4486672"/>
            <a:ext cx="202451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HouseLoan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086600" y="3736071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52" name="Straight Arrow Connector 51"/>
          <p:cNvCxnSpPr>
            <a:endCxn id="51" idx="1"/>
          </p:cNvCxnSpPr>
          <p:nvPr/>
        </p:nvCxnSpPr>
        <p:spPr>
          <a:xfrm>
            <a:off x="5410200" y="3964671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53" name="Rectangle 52"/>
          <p:cNvSpPr/>
          <p:nvPr/>
        </p:nvSpPr>
        <p:spPr>
          <a:xfrm>
            <a:off x="5638800" y="3583671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Principal;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086600" y="4650471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7086600" y="2745471"/>
            <a:ext cx="1447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56" name="Straight Arrow Connector 55"/>
          <p:cNvCxnSpPr>
            <a:endCxn id="54" idx="1"/>
          </p:cNvCxnSpPr>
          <p:nvPr/>
        </p:nvCxnSpPr>
        <p:spPr>
          <a:xfrm>
            <a:off x="5410200" y="3964671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57" name="Straight Arrow Connector 56"/>
          <p:cNvCxnSpPr>
            <a:endCxn id="55" idx="1"/>
          </p:cNvCxnSpPr>
          <p:nvPr/>
        </p:nvCxnSpPr>
        <p:spPr>
          <a:xfrm flipV="1">
            <a:off x="5410200" y="2974071"/>
            <a:ext cx="16764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58" name="Rectangle 57"/>
          <p:cNvSpPr/>
          <p:nvPr/>
        </p:nvSpPr>
        <p:spPr>
          <a:xfrm rot="19796161">
            <a:off x="5206688" y="3012911"/>
            <a:ext cx="179822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YearlyInterest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rot="1769001">
            <a:off x="5143509" y="4412743"/>
            <a:ext cx="202451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MonthlyInterest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781800" y="12954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Property name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39" idx="1"/>
            <a:endCxn id="53" idx="0"/>
          </p:cNvCxnSpPr>
          <p:nvPr/>
        </p:nvCxnSpPr>
        <p:spPr>
          <a:xfrm rot="10800000" flipV="1">
            <a:off x="6248400" y="1600199"/>
            <a:ext cx="533400" cy="1983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9" idx="1"/>
            <a:endCxn id="58" idx="0"/>
          </p:cNvCxnSpPr>
          <p:nvPr/>
        </p:nvCxnSpPr>
        <p:spPr>
          <a:xfrm rot="10800000" flipV="1">
            <a:off x="5991280" y="1600199"/>
            <a:ext cx="790520" cy="1443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019800" y="5410200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or primitive type of property value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60" idx="0"/>
            <a:endCxn id="54" idx="2"/>
          </p:cNvCxnSpPr>
          <p:nvPr/>
        </p:nvCxnSpPr>
        <p:spPr>
          <a:xfrm rot="5400000" flipH="1" flipV="1">
            <a:off x="7221086" y="4820786"/>
            <a:ext cx="302529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0" idx="1"/>
            <a:endCxn id="36" idx="2"/>
          </p:cNvCxnSpPr>
          <p:nvPr/>
        </p:nvCxnSpPr>
        <p:spPr>
          <a:xfrm rot="10800000">
            <a:off x="4686300" y="5105400"/>
            <a:ext cx="1333500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4" grpId="0"/>
      <p:bldP spid="35" grpId="0" animBg="1"/>
      <p:bldP spid="36" grpId="0" animBg="1"/>
      <p:bldP spid="37" grpId="0" animBg="1"/>
      <p:bldP spid="44" grpId="0"/>
      <p:bldP spid="45" grpId="0"/>
      <p:bldP spid="51" grpId="0" animBg="1"/>
      <p:bldP spid="53" grpId="0"/>
      <p:bldP spid="54" grpId="0" animBg="1"/>
      <p:bldP spid="55" grpId="0" animBg="1"/>
      <p:bldP spid="58" grpId="0"/>
      <p:bldP spid="59" grpId="0"/>
      <p:bldP spid="3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Programming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76600" y="1676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28956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4114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5334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114800" y="2514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115594" y="3733006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115594" y="4952206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Programming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76600" y="16764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5334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2895600" y="3733800"/>
            <a:ext cx="3048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Object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743200"/>
            <a:ext cx="363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6127</TotalTime>
  <Words>1646</Words>
  <Application>Microsoft Office PowerPoint</Application>
  <PresentationFormat>On-screen Show (4:3)</PresentationFormat>
  <Paragraphs>671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Oriel</vt:lpstr>
      <vt:lpstr>Comp 110 Loan Case Study</vt:lpstr>
      <vt:lpstr>Contents</vt:lpstr>
      <vt:lpstr>Loan Object</vt:lpstr>
      <vt:lpstr>Properties classification</vt:lpstr>
      <vt:lpstr>Loan Object</vt:lpstr>
      <vt:lpstr>1-Way vs. 2-Way Dependencies</vt:lpstr>
      <vt:lpstr>Top-Down Programming</vt:lpstr>
      <vt:lpstr>Bottom-Up Programming</vt:lpstr>
      <vt:lpstr>Loan Object</vt:lpstr>
      <vt:lpstr>Loan Interface</vt:lpstr>
      <vt:lpstr>ALoan Representation</vt:lpstr>
      <vt:lpstr>Loan Object</vt:lpstr>
      <vt:lpstr>ALoan Algorithm</vt:lpstr>
      <vt:lpstr>Setting and Getting the Stored Property (edit)</vt:lpstr>
      <vt:lpstr>Setting and Getting the Stored Property</vt:lpstr>
      <vt:lpstr>Setting and Getting Computed Property (edit)</vt:lpstr>
      <vt:lpstr>Setting and Getting Computed Property</vt:lpstr>
      <vt:lpstr>Setting and Getting Computed Property (edit)</vt:lpstr>
      <vt:lpstr>Setting and Getting Computed Property (edit)</vt:lpstr>
      <vt:lpstr>Modified Loan Interface</vt:lpstr>
      <vt:lpstr>Middle-Out Programming</vt:lpstr>
      <vt:lpstr>AnotherLoan Representation</vt:lpstr>
      <vt:lpstr>Conversion Errors with Principal Representation</vt:lpstr>
      <vt:lpstr>No Conversion Errors with Yearly Interest Representation</vt:lpstr>
      <vt:lpstr>LoanPair</vt:lpstr>
      <vt:lpstr>Primitive vs. Object Properties</vt:lpstr>
      <vt:lpstr>LoanPair Interface (edit)</vt:lpstr>
      <vt:lpstr>LoanPair Interface (edit)</vt:lpstr>
      <vt:lpstr>Typing Objects</vt:lpstr>
      <vt:lpstr>LoanPair Interface</vt:lpstr>
      <vt:lpstr>LoanPair Interface: Restricted</vt:lpstr>
      <vt:lpstr>Space-efficient Implementation</vt:lpstr>
      <vt:lpstr>Space-efficient Representation</vt:lpstr>
      <vt:lpstr>Getter Method</vt:lpstr>
      <vt:lpstr>Default Values for Variables</vt:lpstr>
      <vt:lpstr>Getter Method</vt:lpstr>
      <vt:lpstr>ObjectEditor Display of null</vt:lpstr>
      <vt:lpstr>How to Initialize Object Variable?</vt:lpstr>
      <vt:lpstr>Initialization of Object Variables</vt:lpstr>
      <vt:lpstr>Interactive vs. Programmed Instantiation</vt:lpstr>
      <vt:lpstr>ALoanPair</vt:lpstr>
      <vt:lpstr>getTotalLoan()</vt:lpstr>
      <vt:lpstr>Programmer-Defined Add Algorithm</vt:lpstr>
      <vt:lpstr>Programmer-Defined Add</vt:lpstr>
      <vt:lpstr>Returning AnotherLoan</vt:lpstr>
      <vt:lpstr>Combining Object Creation and Initialization</vt:lpstr>
      <vt:lpstr>Adding Constructor in ALoan</vt:lpstr>
      <vt:lpstr>Constructor vs. Regular Method</vt:lpstr>
      <vt:lpstr>Instantiation Requires Parameters</vt:lpstr>
      <vt:lpstr>Constructor</vt:lpstr>
      <vt:lpstr>Multi-Parameter Constructor</vt:lpstr>
      <vt:lpstr>Default Constructor</vt:lpstr>
      <vt:lpstr>Programmer-Defined Add</vt:lpstr>
      <vt:lpstr>Polymorphic Methods</vt:lpstr>
      <vt:lpstr>Non-Polymorphic Methods</vt:lpstr>
      <vt:lpstr>Overloading vs. Polymorphism</vt:lpstr>
      <vt:lpstr>Primitive vs. Object Types</vt:lpstr>
      <vt:lpstr>Structured vs. Atomic Types</vt:lpstr>
      <vt:lpstr>Loan Interface</vt:lpstr>
      <vt:lpstr>ALoan Representation</vt:lpstr>
      <vt:lpstr>AnotherLoan Representation</vt:lpstr>
      <vt:lpstr>Physical vs. Logical Structure</vt:lpstr>
      <vt:lpstr>LoanPair Interface</vt:lpstr>
      <vt:lpstr>ALoanPair</vt:lpstr>
      <vt:lpstr>Physical vs. Logical Structure</vt:lpstr>
      <vt:lpstr>Physical vs. Logical Structure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921</cp:revision>
  <dcterms:created xsi:type="dcterms:W3CDTF">2006-08-16T00:00:00Z</dcterms:created>
  <dcterms:modified xsi:type="dcterms:W3CDTF">2011-10-31T17:51:55Z</dcterms:modified>
</cp:coreProperties>
</file>