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256" r:id="rId2"/>
    <p:sldId id="264" r:id="rId3"/>
    <p:sldId id="265" r:id="rId4"/>
    <p:sldId id="280" r:id="rId5"/>
    <p:sldId id="267" r:id="rId6"/>
    <p:sldId id="278" r:id="rId7"/>
    <p:sldId id="315" r:id="rId8"/>
    <p:sldId id="281" r:id="rId9"/>
    <p:sldId id="282" r:id="rId10"/>
    <p:sldId id="316" r:id="rId11"/>
    <p:sldId id="317" r:id="rId12"/>
    <p:sldId id="318" r:id="rId13"/>
    <p:sldId id="283" r:id="rId14"/>
    <p:sldId id="319" r:id="rId15"/>
    <p:sldId id="320" r:id="rId16"/>
    <p:sldId id="321" r:id="rId17"/>
    <p:sldId id="357" r:id="rId18"/>
    <p:sldId id="322" r:id="rId19"/>
    <p:sldId id="348" r:id="rId20"/>
    <p:sldId id="324" r:id="rId21"/>
    <p:sldId id="325" r:id="rId22"/>
    <p:sldId id="378" r:id="rId23"/>
    <p:sldId id="370" r:id="rId24"/>
    <p:sldId id="373" r:id="rId25"/>
    <p:sldId id="372" r:id="rId26"/>
    <p:sldId id="377" r:id="rId27"/>
    <p:sldId id="371" r:id="rId28"/>
    <p:sldId id="374" r:id="rId29"/>
    <p:sldId id="375" r:id="rId30"/>
    <p:sldId id="376" r:id="rId31"/>
    <p:sldId id="358" r:id="rId32"/>
    <p:sldId id="359" r:id="rId33"/>
    <p:sldId id="360" r:id="rId34"/>
    <p:sldId id="361" r:id="rId35"/>
    <p:sldId id="363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49" r:id="rId46"/>
    <p:sldId id="338" r:id="rId47"/>
    <p:sldId id="339" r:id="rId48"/>
    <p:sldId id="340" r:id="rId49"/>
    <p:sldId id="350" r:id="rId50"/>
    <p:sldId id="351" r:id="rId51"/>
    <p:sldId id="352" r:id="rId52"/>
    <p:sldId id="345" r:id="rId53"/>
    <p:sldId id="346" r:id="rId54"/>
    <p:sldId id="364" r:id="rId55"/>
    <p:sldId id="365" r:id="rId56"/>
    <p:sldId id="366" r:id="rId57"/>
    <p:sldId id="362" r:id="rId58"/>
    <p:sldId id="353" r:id="rId59"/>
    <p:sldId id="347" r:id="rId60"/>
    <p:sldId id="379" r:id="rId61"/>
    <p:sldId id="301" r:id="rId62"/>
    <p:sldId id="299" r:id="rId63"/>
    <p:sldId id="300" r:id="rId64"/>
    <p:sldId id="306" r:id="rId65"/>
    <p:sldId id="307" r:id="rId66"/>
    <p:sldId id="31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0" autoAdjust="0"/>
    <p:restoredTop sz="70519" autoAdjust="0"/>
  </p:normalViewPr>
  <p:slideViewPr>
    <p:cSldViewPr>
      <p:cViewPr varScale="1">
        <p:scale>
          <a:sx n="71" d="100"/>
          <a:sy n="7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9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6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BFF19-B62F-4085-A510-0BF1E36CE719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2A88A-BCEA-4B8D-828A-386435AAC21F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Why “A” initial?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A64FCF-1403-4659-9301-26A1A407FF3B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06AF2-7B8E-47BF-BE09-A2BD03AFEA1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FA5F-D746-4AFA-838A-A3B0E2517B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FA5F-D746-4AFA-838A-A3B0E2517B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FA5F-D746-4AFA-838A-A3B0E2517B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FA5F-D746-4AFA-838A-A3B0E2517B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were making progress, but all of a sudden you find yourself having difficulty.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FA5F-D746-4AFA-838A-A3B0E2517B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FA5F-D746-4AFA-838A-A3B0E2517B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BCA872-6AE1-4441-AA8D-98E201F4724D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04800" y="6443004"/>
            <a:ext cx="8229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sz="800">
                <a:latin typeface="Calibri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1832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2674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04800" y="6443004"/>
            <a:ext cx="8229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sz="800">
                <a:latin typeface="Calibri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1832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2674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04800" y="6443004"/>
            <a:ext cx="8229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sz="800">
                <a:latin typeface="Calibri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1832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2674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04800" y="6443004"/>
            <a:ext cx="8229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sz="800">
                <a:latin typeface="Calibri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1832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2674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04800" y="6443004"/>
            <a:ext cx="8229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sz="800">
                <a:latin typeface="Calibri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1832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2674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04800" y="6443004"/>
            <a:ext cx="8229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sz="800">
                <a:latin typeface="Calibri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1832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2674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8/26/2011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unc.edu/~carterjl/teaching/downloads/Eclipse/eclipse-SDK-3.7-win32.zip" TargetMode="External"/><Relationship Id="rId2" Type="http://schemas.openxmlformats.org/officeDocument/2006/relationships/hyperlink" Target="http://www.cs.unc.edu/~sasa/teaching/fall2007/comp11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.edu/~sasa/teaching/fall2007/comp110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s.unc.edu/~sasa/teaching/fall2007/comp110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unc.edu/~carterjl/teach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cs.unc.edu/~carterjl/teaching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Recitation 1</a:t>
            </a:r>
            <a:br>
              <a:rPr lang="en-US" dirty="0" smtClean="0"/>
            </a:br>
            <a:r>
              <a:rPr lang="en-US" dirty="0" smtClean="0"/>
              <a:t>Java/Eclipse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4876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295400"/>
            <a:ext cx="5360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Press Next on the following screen</a:t>
            </a:r>
          </a:p>
        </p:txBody>
      </p:sp>
      <p:sp>
        <p:nvSpPr>
          <p:cNvPr id="6" name="Oval 5"/>
          <p:cNvSpPr/>
          <p:nvPr/>
        </p:nvSpPr>
        <p:spPr>
          <a:xfrm>
            <a:off x="4800600" y="51816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4"/>
            <a:endCxn id="6" idx="0"/>
          </p:cNvCxnSpPr>
          <p:nvPr/>
        </p:nvCxnSpPr>
        <p:spPr>
          <a:xfrm rot="16200000" flipH="1">
            <a:off x="2038350" y="1885950"/>
            <a:ext cx="3276600" cy="331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47800" y="1143000"/>
            <a:ext cx="1143000" cy="76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 Warning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49053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295400"/>
            <a:ext cx="552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Press Close Browsers and Continue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5181600"/>
            <a:ext cx="1905000" cy="609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4"/>
            <a:endCxn id="6" idx="0"/>
          </p:cNvCxnSpPr>
          <p:nvPr/>
        </p:nvCxnSpPr>
        <p:spPr>
          <a:xfrm rot="16200000" flipH="1">
            <a:off x="2019300" y="1905000"/>
            <a:ext cx="3276600" cy="3276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47800" y="1143000"/>
            <a:ext cx="1143000" cy="76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295400"/>
            <a:ext cx="1543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Wait….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8768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Click the Finish button</a:t>
            </a:r>
          </a:p>
        </p:txBody>
      </p:sp>
      <p:sp>
        <p:nvSpPr>
          <p:cNvPr id="17" name="Oval 16"/>
          <p:cNvSpPr/>
          <p:nvPr/>
        </p:nvSpPr>
        <p:spPr>
          <a:xfrm>
            <a:off x="4648200" y="5257800"/>
            <a:ext cx="1524000" cy="457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9" idx="5"/>
            <a:endCxn id="17" idx="0"/>
          </p:cNvCxnSpPr>
          <p:nvPr/>
        </p:nvCxnSpPr>
        <p:spPr>
          <a:xfrm rot="16200000" flipH="1">
            <a:off x="2483830" y="2331430"/>
            <a:ext cx="3464392" cy="23883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981200" y="1143000"/>
            <a:ext cx="1219200" cy="76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Eclipse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– One Time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Separate folder setup instructions for Windows and Mac users</a:t>
            </a:r>
          </a:p>
          <a:p>
            <a:r>
              <a:rPr lang="en-US" dirty="0" smtClean="0"/>
              <a:t>Once we get to using Eclipse, instructions are the same</a:t>
            </a:r>
          </a:p>
          <a:p>
            <a:endParaRPr lang="en-US" dirty="0" smtClean="0"/>
          </a:p>
          <a:p>
            <a:r>
              <a:rPr lang="en-US" dirty="0" smtClean="0"/>
              <a:t>If you run into a problem with any of these steps, please contact me and I will help you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Windows Users – Setting up the Workspace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“My Computer”</a:t>
            </a:r>
          </a:p>
          <a:p>
            <a:pPr lvl="1"/>
            <a:r>
              <a:rPr lang="en-US" dirty="0" smtClean="0"/>
              <a:t>Click on “Start” and then “My Computer”</a:t>
            </a:r>
          </a:p>
          <a:p>
            <a:r>
              <a:rPr lang="en-US" dirty="0" smtClean="0"/>
              <a:t>Open your “C:” drive</a:t>
            </a:r>
          </a:p>
          <a:p>
            <a:r>
              <a:rPr lang="en-US" dirty="0" smtClean="0"/>
              <a:t>Create a new folder called “comp110workspace”</a:t>
            </a:r>
          </a:p>
          <a:p>
            <a:pPr lvl="1"/>
            <a:r>
              <a:rPr lang="en-US" dirty="0" smtClean="0"/>
              <a:t>Do not include the quotes in the name</a:t>
            </a:r>
          </a:p>
          <a:p>
            <a:r>
              <a:rPr lang="en-US" dirty="0" smtClean="0"/>
              <a:t>Open the “comp110workspace” folder</a:t>
            </a:r>
          </a:p>
          <a:p>
            <a:r>
              <a:rPr lang="en-US" dirty="0" smtClean="0"/>
              <a:t>Create a new folder called “comp110”</a:t>
            </a:r>
          </a:p>
          <a:p>
            <a:pPr lvl="1"/>
            <a:r>
              <a:rPr lang="en-US" dirty="0" smtClean="0"/>
              <a:t>Do not include the quotes in the name</a:t>
            </a:r>
          </a:p>
          <a:p>
            <a:r>
              <a:rPr lang="en-US" dirty="0" smtClean="0"/>
              <a:t>Open the “comp110” folder</a:t>
            </a:r>
          </a:p>
          <a:p>
            <a:pPr lvl="1"/>
            <a:r>
              <a:rPr lang="en-US" dirty="0" smtClean="0"/>
              <a:t>Leave the window showing the folder contents </a:t>
            </a:r>
            <a:r>
              <a:rPr lang="en-US" dirty="0" smtClean="0"/>
              <a:t>open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Eclipse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“My Computer”</a:t>
            </a:r>
          </a:p>
          <a:p>
            <a:pPr lvl="1"/>
            <a:r>
              <a:rPr lang="en-US" dirty="0" smtClean="0"/>
              <a:t>Click on “Start” and then “My Computer”</a:t>
            </a:r>
          </a:p>
          <a:p>
            <a:r>
              <a:rPr lang="en-US" dirty="0" smtClean="0"/>
              <a:t>Open your “C:” drive</a:t>
            </a:r>
          </a:p>
          <a:p>
            <a:r>
              <a:rPr lang="en-US" dirty="0" smtClean="0"/>
              <a:t>Open your “Program Files” or “Program Files(x86)” Folder</a:t>
            </a:r>
          </a:p>
          <a:p>
            <a:r>
              <a:rPr lang="en-US" dirty="0" smtClean="0"/>
              <a:t>Create a new folder called “eclipse”</a:t>
            </a:r>
          </a:p>
          <a:p>
            <a:pPr lvl="1"/>
            <a:r>
              <a:rPr lang="en-US" dirty="0" smtClean="0"/>
              <a:t>Leave the window showing the folder contents open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Windows Users – Setting up the Workspace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the </a:t>
            </a:r>
            <a:r>
              <a:rPr lang="en-US" dirty="0" smtClean="0">
                <a:hlinkClick r:id="rId2"/>
              </a:rPr>
              <a:t>course website</a:t>
            </a:r>
            <a:r>
              <a:rPr lang="en-US" dirty="0" smtClean="0"/>
              <a:t>, download  Eclipse Classic 3.7 </a:t>
            </a:r>
            <a:r>
              <a:rPr lang="en-US" u="sng" dirty="0" smtClean="0">
                <a:hlinkClick r:id="rId3"/>
              </a:rPr>
              <a:t>Windows </a:t>
            </a:r>
            <a:r>
              <a:rPr lang="en-US" u="sng" dirty="0" smtClean="0">
                <a:hlinkClick r:id="rId3"/>
              </a:rPr>
              <a:t>x86</a:t>
            </a:r>
            <a:r>
              <a:rPr lang="en-US" u="sng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the </a:t>
            </a:r>
            <a:r>
              <a:rPr lang="en-US" dirty="0" err="1" smtClean="0"/>
              <a:t>ObjectEditor</a:t>
            </a:r>
            <a:r>
              <a:rPr lang="en-US" dirty="0" smtClean="0"/>
              <a:t> package onto your desktop</a:t>
            </a:r>
          </a:p>
          <a:p>
            <a:pPr lvl="1"/>
            <a:r>
              <a:rPr lang="en-US" dirty="0" smtClean="0"/>
              <a:t>For all the files, you must </a:t>
            </a:r>
            <a:r>
              <a:rPr lang="en-US" dirty="0" smtClean="0"/>
              <a:t>save them </a:t>
            </a:r>
            <a:r>
              <a:rPr lang="en-US" dirty="0" smtClean="0"/>
              <a:t>onto </a:t>
            </a:r>
            <a:r>
              <a:rPr lang="en-US" dirty="0" smtClean="0"/>
              <a:t>your desktop </a:t>
            </a:r>
            <a:r>
              <a:rPr lang="en-US" dirty="0" smtClean="0"/>
              <a:t>by choosing the </a:t>
            </a:r>
            <a:r>
              <a:rPr lang="en-US" dirty="0" smtClean="0"/>
              <a:t>“Save link as…” or “Save target as…” option</a:t>
            </a:r>
          </a:p>
          <a:p>
            <a:r>
              <a:rPr lang="en-US" dirty="0" smtClean="0"/>
              <a:t>If you are using Internet Explorer</a:t>
            </a:r>
          </a:p>
          <a:p>
            <a:pPr lvl="1"/>
            <a:r>
              <a:rPr lang="en-US" dirty="0" smtClean="0"/>
              <a:t>Save the file to the you desktop by clicking on the desktop icon on the left-hand-side of the Save window</a:t>
            </a:r>
          </a:p>
          <a:p>
            <a:r>
              <a:rPr lang="en-US" dirty="0" smtClean="0"/>
              <a:t>If you are using Mozilla Firefox</a:t>
            </a:r>
          </a:p>
          <a:p>
            <a:pPr lvl="1"/>
            <a:r>
              <a:rPr lang="en-US" dirty="0" smtClean="0"/>
              <a:t>Download the files to your desktop</a:t>
            </a:r>
          </a:p>
          <a:p>
            <a:r>
              <a:rPr lang="en-US" dirty="0" smtClean="0"/>
              <a:t>Drag the </a:t>
            </a:r>
            <a:r>
              <a:rPr lang="en-US" dirty="0" err="1" smtClean="0"/>
              <a:t>ObjectEditor</a:t>
            </a:r>
            <a:r>
              <a:rPr lang="en-US" dirty="0" smtClean="0"/>
              <a:t> file, </a:t>
            </a:r>
            <a:r>
              <a:rPr lang="en-US" dirty="0" smtClean="0"/>
              <a:t>oeall13.jar, </a:t>
            </a:r>
            <a:r>
              <a:rPr lang="en-US" dirty="0" smtClean="0"/>
              <a:t>you saved </a:t>
            </a:r>
            <a:r>
              <a:rPr lang="en-US" dirty="0" smtClean="0"/>
              <a:t>from the desktop to the “comp110” folder you opened up earlier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Windows Users – </a:t>
            </a:r>
            <a:r>
              <a:rPr lang="en-US" dirty="0" smtClean="0"/>
              <a:t>Setting up Eclipse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4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Drag the </a:t>
            </a:r>
            <a:r>
              <a:rPr lang="en-US" dirty="0" smtClean="0"/>
              <a:t>Eclipse file, eclipse-SDK-3.7-win32 </a:t>
            </a:r>
            <a:r>
              <a:rPr lang="en-US" dirty="0" smtClean="0"/>
              <a:t>zip, to the file you opened earlier, “eclipse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Unzip </a:t>
            </a:r>
            <a:r>
              <a:rPr lang="en-US" dirty="0" smtClean="0"/>
              <a:t>your </a:t>
            </a:r>
            <a:r>
              <a:rPr lang="en-US" dirty="0" smtClean="0"/>
              <a:t>Eclipse , </a:t>
            </a:r>
            <a:r>
              <a:rPr lang="en-US" dirty="0" smtClean="0"/>
              <a:t>go to its extracted folder, and create a shortcut of the file “eclipse.exe” onto your desktop</a:t>
            </a:r>
          </a:p>
          <a:p>
            <a:r>
              <a:rPr lang="en-US" dirty="0" smtClean="0"/>
              <a:t>To create a shortcut</a:t>
            </a:r>
          </a:p>
          <a:p>
            <a:pPr lvl="1"/>
            <a:r>
              <a:rPr lang="en-US" dirty="0" smtClean="0"/>
              <a:t>Open “My Computer” by clicking “Start” then “My Computer”</a:t>
            </a:r>
          </a:p>
          <a:p>
            <a:pPr lvl="1"/>
            <a:r>
              <a:rPr lang="en-US" dirty="0" smtClean="0"/>
              <a:t>Open “C:” drive</a:t>
            </a:r>
          </a:p>
          <a:p>
            <a:pPr lvl="1"/>
            <a:r>
              <a:rPr lang="en-US" dirty="0" smtClean="0"/>
              <a:t>Open “Program Files”</a:t>
            </a:r>
          </a:p>
          <a:p>
            <a:pPr lvl="1"/>
            <a:r>
              <a:rPr lang="en-US" dirty="0" smtClean="0"/>
              <a:t>Open “eclipse”</a:t>
            </a:r>
          </a:p>
          <a:p>
            <a:pPr lvl="1"/>
            <a:r>
              <a:rPr lang="en-US" dirty="0" smtClean="0"/>
              <a:t>With the right-mouse button, drag eclipse.exe onto your desktop</a:t>
            </a:r>
          </a:p>
          <a:p>
            <a:pPr lvl="1"/>
            <a:r>
              <a:rPr lang="en-US" dirty="0" smtClean="0"/>
              <a:t>When you drop, choose the “Create shortcuts here” option</a:t>
            </a:r>
          </a:p>
          <a:p>
            <a:r>
              <a:rPr lang="en-US" dirty="0" smtClean="0"/>
              <a:t>You can delete, </a:t>
            </a:r>
            <a:r>
              <a:rPr lang="en-US" dirty="0" smtClean="0"/>
              <a:t>eclipse-SDK-3.7-win32 </a:t>
            </a:r>
            <a:r>
              <a:rPr lang="en-US" dirty="0" smtClean="0"/>
              <a:t>zip</a:t>
            </a:r>
          </a:p>
          <a:p>
            <a:pPr lvl="1"/>
            <a:r>
              <a:rPr lang="en-US" dirty="0" smtClean="0"/>
              <a:t>Leave the window showing </a:t>
            </a:r>
            <a:r>
              <a:rPr lang="en-US" dirty="0" smtClean="0"/>
              <a:t>the “eclipse” </a:t>
            </a:r>
            <a:r>
              <a:rPr lang="en-US" dirty="0" smtClean="0"/>
              <a:t>folder contents open</a:t>
            </a:r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7412" name="Picture 3" descr="windows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Software Installation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Mac Users – Setting up the Workspace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your “Documents” folder</a:t>
            </a:r>
          </a:p>
          <a:p>
            <a:r>
              <a:rPr lang="en-US" dirty="0" smtClean="0"/>
              <a:t>Create a new folder called “comp110workspace”</a:t>
            </a:r>
          </a:p>
          <a:p>
            <a:pPr lvl="1"/>
            <a:r>
              <a:rPr lang="en-US" dirty="0" smtClean="0"/>
              <a:t>Do not include the quotes in the name</a:t>
            </a:r>
          </a:p>
          <a:p>
            <a:r>
              <a:rPr lang="en-US" dirty="0" smtClean="0"/>
              <a:t>Open “comp110workspace”</a:t>
            </a:r>
          </a:p>
          <a:p>
            <a:r>
              <a:rPr lang="en-US" dirty="0" smtClean="0"/>
              <a:t>Create a new folder called “comp110”</a:t>
            </a:r>
          </a:p>
          <a:p>
            <a:pPr lvl="1"/>
            <a:r>
              <a:rPr lang="en-US" dirty="0" smtClean="0"/>
              <a:t>Do not include the quotes in the name</a:t>
            </a:r>
          </a:p>
          <a:p>
            <a:r>
              <a:rPr lang="en-US" dirty="0" smtClean="0"/>
              <a:t>Open the “comp110” folder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Mac Users – Setting up the Workspace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</a:t>
            </a:r>
            <a:r>
              <a:rPr lang="en-US" dirty="0" smtClean="0">
                <a:hlinkClick r:id="rId2"/>
              </a:rPr>
              <a:t>course website</a:t>
            </a:r>
            <a:r>
              <a:rPr lang="en-US" dirty="0" smtClean="0"/>
              <a:t>, download  Eclipse Classic 3.7 </a:t>
            </a:r>
            <a:r>
              <a:rPr lang="en-US" dirty="0" smtClean="0"/>
              <a:t>MAC OS </a:t>
            </a:r>
            <a:r>
              <a:rPr lang="en-US" dirty="0" err="1" smtClean="0"/>
              <a:t>Xand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ObjectEditor</a:t>
            </a:r>
            <a:r>
              <a:rPr lang="en-US" dirty="0" smtClean="0"/>
              <a:t> package onto your desktop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all the files, you must right-click and then choose the “Save link as…” or “Save target as…” option</a:t>
            </a:r>
          </a:p>
          <a:p>
            <a:r>
              <a:rPr lang="en-US" dirty="0" smtClean="0"/>
              <a:t>If you are using Safari or Mozilla Firefox</a:t>
            </a:r>
          </a:p>
          <a:p>
            <a:pPr lvl="1"/>
            <a:r>
              <a:rPr lang="en-US" dirty="0" smtClean="0"/>
              <a:t>Download the files to your desktop</a:t>
            </a:r>
          </a:p>
          <a:p>
            <a:r>
              <a:rPr lang="en-US" dirty="0" smtClean="0"/>
              <a:t>Drag the files you save from the desktop to the “comp110” folder you opened up earlier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Eclipse </a:t>
            </a:r>
            <a:r>
              <a:rPr lang="en-US" dirty="0" smtClean="0"/>
              <a:t>Helper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23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9144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 Automatically predict when students are </a:t>
            </a:r>
          </a:p>
          <a:p>
            <a:pPr algn="ctr"/>
            <a:r>
              <a:rPr lang="en-US" dirty="0" smtClean="0"/>
              <a:t>having difficulty with some aspect of code</a:t>
            </a:r>
            <a:endParaRPr lang="en-US" dirty="0"/>
          </a:p>
        </p:txBody>
      </p:sp>
      <p:pic>
        <p:nvPicPr>
          <p:cNvPr id="1026" name="Picture 2" descr="C:\Documents and Settings\Jason\Local Settings\Temporary Internet Files\Content.IE5\QWEBBT2N\MCj043490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2286000" cy="2286000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4914900" y="4191000"/>
            <a:ext cx="1714500" cy="2057400"/>
            <a:chOff x="3581400" y="4267200"/>
            <a:chExt cx="1714500" cy="2057400"/>
          </a:xfrm>
        </p:grpSpPr>
        <p:pic>
          <p:nvPicPr>
            <p:cNvPr id="23" name="Picture 5" descr="C:\Documents and Settings\Jason\Local Settings\Temporary Internet Files\Content.IE5\E8GXLTCQ\MCj0433941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4267200"/>
              <a:ext cx="1714500" cy="17145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733800" y="6019800"/>
              <a:ext cx="12192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Student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6667500" y="4305300"/>
            <a:ext cx="1714500" cy="1943100"/>
            <a:chOff x="5219700" y="4381500"/>
            <a:chExt cx="1714500" cy="1943100"/>
          </a:xfrm>
        </p:grpSpPr>
        <p:pic>
          <p:nvPicPr>
            <p:cNvPr id="26" name="Picture 4" descr="C:\Documents and Settings\Jason\Local Settings\Temporary Internet Files\Content.IE5\FLCOW5WW\MCj043394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9700" y="4381500"/>
              <a:ext cx="1714500" cy="1714500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5410200" y="6019800"/>
              <a:ext cx="12192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Student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2000" y="1905000"/>
            <a:ext cx="7620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Notify a TA that the students are having a problem</a:t>
            </a:r>
            <a:endParaRPr lang="en-US" dirty="0"/>
          </a:p>
        </p:txBody>
      </p:sp>
      <p:grpSp>
        <p:nvGrpSpPr>
          <p:cNvPr id="7" name="Group 32"/>
          <p:cNvGrpSpPr/>
          <p:nvPr/>
        </p:nvGrpSpPr>
        <p:grpSpPr>
          <a:xfrm>
            <a:off x="4267200" y="2895600"/>
            <a:ext cx="2590800" cy="1524000"/>
            <a:chOff x="4267200" y="2895600"/>
            <a:chExt cx="2590800" cy="1524000"/>
          </a:xfrm>
        </p:grpSpPr>
        <p:sp>
          <p:nvSpPr>
            <p:cNvPr id="29" name="Rectangular Callout 28"/>
            <p:cNvSpPr/>
            <p:nvPr/>
          </p:nvSpPr>
          <p:spPr>
            <a:xfrm>
              <a:off x="4267200" y="2895600"/>
              <a:ext cx="2590800" cy="1524000"/>
            </a:xfrm>
            <a:prstGeom prst="wedge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67200" y="29718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Making slow progress.</a:t>
              </a:r>
              <a:endParaRPr lang="en-US" dirty="0"/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304800" y="2743200"/>
            <a:ext cx="2590800" cy="1524000"/>
            <a:chOff x="304800" y="2743200"/>
            <a:chExt cx="2590800" cy="1524000"/>
          </a:xfrm>
        </p:grpSpPr>
        <p:sp>
          <p:nvSpPr>
            <p:cNvPr id="31" name="Rectangular Callout 30"/>
            <p:cNvSpPr/>
            <p:nvPr/>
          </p:nvSpPr>
          <p:spPr>
            <a:xfrm>
              <a:off x="304800" y="2743200"/>
              <a:ext cx="2590800" cy="1524000"/>
            </a:xfrm>
            <a:prstGeom prst="wedge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" y="28194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should see if Student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needs help.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Eclipse Helper Does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24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3962400"/>
            <a:ext cx="1219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</a:t>
            </a:r>
            <a:endParaRPr lang="en-US" baseline="-25000" dirty="0"/>
          </a:p>
        </p:txBody>
      </p:sp>
      <p:grpSp>
        <p:nvGrpSpPr>
          <p:cNvPr id="3" name="Group 18"/>
          <p:cNvGrpSpPr/>
          <p:nvPr/>
        </p:nvGrpSpPr>
        <p:grpSpPr>
          <a:xfrm>
            <a:off x="304800" y="4343400"/>
            <a:ext cx="1828800" cy="1828800"/>
            <a:chOff x="304800" y="1828800"/>
            <a:chExt cx="1828800" cy="1828800"/>
          </a:xfrm>
        </p:grpSpPr>
        <p:grpSp>
          <p:nvGrpSpPr>
            <p:cNvPr id="6" name="Group 28"/>
            <p:cNvGrpSpPr>
              <a:grpSpLocks noChangeAspect="1"/>
            </p:cNvGrpSpPr>
            <p:nvPr/>
          </p:nvGrpSpPr>
          <p:grpSpPr>
            <a:xfrm>
              <a:off x="304800" y="1828800"/>
              <a:ext cx="1828800" cy="1828800"/>
              <a:chOff x="2514600" y="3657600"/>
              <a:chExt cx="1981200" cy="1981200"/>
            </a:xfrm>
          </p:grpSpPr>
          <p:pic>
            <p:nvPicPr>
              <p:cNvPr id="30" name="Picture 2" descr="C:\Users\Sasa\AppData\Local\Microsoft\Windows\Temporary Internet Files\Content.IE5\87189HBS\MCj0424236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4600" y="3657600"/>
                <a:ext cx="1981200" cy="1981200"/>
              </a:xfrm>
              <a:prstGeom prst="rect">
                <a:avLst/>
              </a:prstGeom>
              <a:noFill/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2667000" y="3829250"/>
                <a:ext cx="1676400" cy="1066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79700" y="3822700"/>
                <a:ext cx="1651000" cy="10731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33400" y="1981200"/>
              <a:ext cx="1219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err="1" smtClean="0"/>
                <a:t>int</a:t>
              </a:r>
              <a:r>
                <a:rPr lang="en-US" dirty="0" smtClean="0"/>
                <a:t> </a:t>
              </a:r>
              <a:r>
                <a:rPr lang="en-US" dirty="0" err="1" smtClean="0"/>
                <a:t>i</a:t>
              </a:r>
              <a:r>
                <a:rPr lang="en-US" dirty="0" smtClean="0"/>
                <a:t> = 0;</a:t>
              </a:r>
              <a:endParaRPr lang="en-US" dirty="0"/>
            </a:p>
          </p:txBody>
        </p:sp>
      </p:grpSp>
      <p:sp>
        <p:nvSpPr>
          <p:cNvPr id="60" name="Oval 59"/>
          <p:cNvSpPr/>
          <p:nvPr/>
        </p:nvSpPr>
        <p:spPr>
          <a:xfrm>
            <a:off x="5334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2"/>
          <p:cNvGrpSpPr/>
          <p:nvPr/>
        </p:nvGrpSpPr>
        <p:grpSpPr>
          <a:xfrm>
            <a:off x="2743200" y="3886200"/>
            <a:ext cx="4267200" cy="1752600"/>
            <a:chOff x="2743200" y="3886200"/>
            <a:chExt cx="4267200" cy="1752600"/>
          </a:xfrm>
        </p:grpSpPr>
        <p:grpSp>
          <p:nvGrpSpPr>
            <p:cNvPr id="8" name="Group 20"/>
            <p:cNvGrpSpPr/>
            <p:nvPr/>
          </p:nvGrpSpPr>
          <p:grpSpPr>
            <a:xfrm>
              <a:off x="2743200" y="4290646"/>
              <a:ext cx="4267200" cy="1348154"/>
              <a:chOff x="2743200" y="4343400"/>
              <a:chExt cx="4267200" cy="15240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743200" y="4343400"/>
                <a:ext cx="4267200" cy="152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48000" y="44958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Edit line of code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048000" y="4876800"/>
                <a:ext cx="2514600" cy="41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 Set breakpoint</a:t>
                </a:r>
                <a:endParaRPr lang="en-US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743200" y="3886200"/>
              <a:ext cx="4267200" cy="326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Log of Programming Actions</a:t>
              </a:r>
              <a:endParaRPr lang="en-US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2000" y="1066800"/>
            <a:ext cx="7620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your programming actions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0" y="2133600"/>
            <a:ext cx="7620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 your progress.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47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0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4638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38100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 </a:t>
            </a:r>
            <a:r>
              <a:rPr lang="en-US" dirty="0" smtClean="0"/>
              <a:t>Software predicts slow progress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 </a:t>
            </a:r>
            <a:r>
              <a:rPr lang="en-US" dirty="0" smtClean="0"/>
              <a:t>Press the slow progress button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53340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Notifies me that you need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Asking And Receiving 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143000"/>
            <a:ext cx="7620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you ask for help or if I or a TA asks if you need help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981200"/>
            <a:ext cx="3200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819400"/>
            <a:ext cx="7620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What you are trying to do?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3657600"/>
            <a:ext cx="7620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What is causing th</a:t>
            </a:r>
            <a:r>
              <a:rPr lang="en-US" dirty="0" smtClean="0"/>
              <a:t>e difficulty?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4495800"/>
            <a:ext cx="7620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What did you try to do to overcome the difficulty?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5334000"/>
            <a:ext cx="7620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Approximately how much time did you spend having the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Software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27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914400"/>
            <a:ext cx="8305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 will predict your status and give you a notification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1676400"/>
            <a:ext cx="8305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 the software by pressing the button that corresponds to your status</a:t>
            </a:r>
            <a:endParaRPr lang="en-US" dirty="0"/>
          </a:p>
        </p:txBody>
      </p:sp>
      <p:pic>
        <p:nvPicPr>
          <p:cNvPr id="12" name="Picture 11" descr="notifi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362200"/>
            <a:ext cx="5029200" cy="16118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1000"/>
            <a:ext cx="33232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28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8001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progress has decreased possibly because you are having difficulty.</a:t>
            </a:r>
            <a:endParaRPr lang="en-US" dirty="0"/>
          </a:p>
        </p:txBody>
      </p:sp>
      <p:pic>
        <p:nvPicPr>
          <p:cNvPr id="1028" name="Picture 4" descr="http://t0.gstatic.com/images?q=tbn:eDNsIMhb5Vw4FM:http://images.clipartof.com/small/20780-Clipart-Illustration-Of-A-Cute-Senior-Tortoise-Turtle-Wearing-Glasses-And-Strolling-With-A-C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2590800"/>
            <a:ext cx="1600200" cy="195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INDETERMINATE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29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066800"/>
            <a:ext cx="7620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are uncertain if you are making progress or having difficulty. This status is mostly used by the algorithm when it is uncertain.</a:t>
            </a:r>
            <a:endParaRPr lang="en-US" dirty="0"/>
          </a:p>
        </p:txBody>
      </p:sp>
      <p:pic>
        <p:nvPicPr>
          <p:cNvPr id="2052" name="Picture 4" descr="http://t3.gstatic.com/images?q=tbn:Db2_ocMyhVz1cM:http://images.clipartof.com/small/17066-Orange-Man-Carrying-A-Large-Yellow-Question-Mark-Over-His-Shoulder-Symbolizing-Curiousity-Uncertainty-Or-Confusion-Clipart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667000"/>
            <a:ext cx="1905000" cy="2419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6019800" cy="5178552"/>
          </a:xfrm>
        </p:spPr>
        <p:txBody>
          <a:bodyPr/>
          <a:lstStyle/>
          <a:p>
            <a:r>
              <a:rPr lang="en-US" dirty="0" smtClean="0"/>
              <a:t>Honor Code Pledge</a:t>
            </a:r>
          </a:p>
          <a:p>
            <a:pPr lvl="1"/>
            <a:r>
              <a:rPr lang="en-US" dirty="0" smtClean="0"/>
              <a:t>Check Assignments on Blackboard to sign </a:t>
            </a:r>
            <a:r>
              <a:rPr lang="en-US" smtClean="0"/>
              <a:t>the </a:t>
            </a:r>
            <a:r>
              <a:rPr lang="en-US" smtClean="0"/>
              <a:t>Pledge</a:t>
            </a:r>
          </a:p>
          <a:p>
            <a:pPr lvl="1">
              <a:buNone/>
            </a:pPr>
            <a:endParaRPr lang="en-US" smtClean="0"/>
          </a:p>
          <a:p>
            <a:r>
              <a:rPr lang="en-US" smtClean="0"/>
              <a:t>Office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Tues 2:00-3:00, Weds. 4:00-5:00</a:t>
            </a:r>
          </a:p>
          <a:p>
            <a:pPr lvl="1"/>
            <a:r>
              <a:rPr lang="en-US" dirty="0" smtClean="0"/>
              <a:t>Or by appointment</a:t>
            </a:r>
          </a:p>
          <a:p>
            <a:r>
              <a:rPr lang="en-US" dirty="0" smtClean="0"/>
              <a:t>Assignment </a:t>
            </a:r>
            <a:r>
              <a:rPr lang="en-US" dirty="0" smtClean="0"/>
              <a:t>1 handed out today</a:t>
            </a:r>
          </a:p>
        </p:txBody>
      </p:sp>
      <p:pic>
        <p:nvPicPr>
          <p:cNvPr id="45058" name="Picture 2" descr="C:\Users\Sasa2\AppData\Local\Microsoft\Windows\Temporary Internet Files\Content.IE5\XCQ2QMDQ\MCj008906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00150"/>
            <a:ext cx="1600200" cy="1228192"/>
          </a:xfrm>
          <a:prstGeom prst="rect">
            <a:avLst/>
          </a:prstGeom>
          <a:noFill/>
        </p:spPr>
      </p:pic>
      <p:pic>
        <p:nvPicPr>
          <p:cNvPr id="45059" name="Picture 3" descr="C:\Users\Sasa2\AppData\Local\Microsoft\Windows\Temporary Internet Files\Content.IE5\L1LEISB1\MCj04339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590800"/>
            <a:ext cx="1009650" cy="1009650"/>
          </a:xfrm>
          <a:prstGeom prst="rect">
            <a:avLst/>
          </a:prstGeom>
          <a:noFill/>
        </p:spPr>
      </p:pic>
      <p:pic>
        <p:nvPicPr>
          <p:cNvPr id="45060" name="Picture 4" descr="C:\Users\Sasa2\AppData\Local\Microsoft\Windows\Temporary Internet Files\Content.IE5\12078WI6\MCj043266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2573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30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066800"/>
            <a:ext cx="7620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are making progress.</a:t>
            </a:r>
            <a:endParaRPr lang="en-US" dirty="0"/>
          </a:p>
        </p:txBody>
      </p:sp>
      <p:pic>
        <p:nvPicPr>
          <p:cNvPr id="4098" name="Picture 2" descr="C:\Documents and Settings\Jason\Local Settings\Temporary Internet Files\Content.IE5\P9RZBZ1Q\MCBD05420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4038600" cy="396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371600"/>
          </a:xfrm>
        </p:spPr>
        <p:txBody>
          <a:bodyPr/>
          <a:lstStyle/>
          <a:p>
            <a:r>
              <a:rPr lang="en-US" dirty="0" smtClean="0"/>
              <a:t>From the </a:t>
            </a:r>
            <a:r>
              <a:rPr lang="en-US" dirty="0" smtClean="0">
                <a:hlinkClick r:id="rId2"/>
              </a:rPr>
              <a:t>course website</a:t>
            </a:r>
            <a:r>
              <a:rPr lang="en-US" dirty="0" smtClean="0"/>
              <a:t> download the file named Eclipse Helper</a:t>
            </a:r>
          </a:p>
          <a:p>
            <a:r>
              <a:rPr lang="en-US" dirty="0" smtClean="0"/>
              <a:t>Go to the folder you opened earlier called “eclipse”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21143"/>
          <a:stretch>
            <a:fillRect/>
          </a:stretch>
        </p:blipFill>
        <p:spPr bwMode="auto">
          <a:xfrm>
            <a:off x="1371600" y="2590800"/>
            <a:ext cx="5257800" cy="38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371600"/>
          </a:xfrm>
        </p:spPr>
        <p:txBody>
          <a:bodyPr/>
          <a:lstStyle/>
          <a:p>
            <a:r>
              <a:rPr lang="en-US" dirty="0" smtClean="0"/>
              <a:t>Open the </a:t>
            </a:r>
            <a:r>
              <a:rPr lang="en-US" dirty="0" err="1" smtClean="0"/>
              <a:t>plugins</a:t>
            </a:r>
            <a:r>
              <a:rPr lang="en-US" dirty="0" smtClean="0"/>
              <a:t> folder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21143"/>
          <a:stretch>
            <a:fillRect/>
          </a:stretch>
        </p:blipFill>
        <p:spPr bwMode="auto">
          <a:xfrm>
            <a:off x="1371600" y="2590800"/>
            <a:ext cx="5257800" cy="38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95300" y="1943100"/>
            <a:ext cx="2895600" cy="2362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Installation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105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1295400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Plugin</a:t>
            </a:r>
            <a:r>
              <a:rPr lang="en-US" dirty="0" smtClean="0"/>
              <a:t> Folder should look like this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914400"/>
          </a:xfrm>
        </p:spPr>
        <p:txBody>
          <a:bodyPr/>
          <a:lstStyle/>
          <a:p>
            <a:r>
              <a:rPr lang="en-US" dirty="0" smtClean="0"/>
              <a:t>Drag the </a:t>
            </a:r>
            <a:r>
              <a:rPr lang="en-US" dirty="0" smtClean="0"/>
              <a:t>file named </a:t>
            </a:r>
            <a:r>
              <a:rPr lang="en-US" dirty="0" smtClean="0"/>
              <a:t>Eclipse_Helper_1.jar into the </a:t>
            </a:r>
            <a:r>
              <a:rPr lang="en-US" dirty="0" err="1" smtClean="0"/>
              <a:t>plugin</a:t>
            </a:r>
            <a:r>
              <a:rPr lang="en-US" dirty="0" smtClean="0"/>
              <a:t> folder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61150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800100" y="2476500"/>
            <a:ext cx="3352800" cy="2667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Users </a:t>
            </a:r>
            <a:r>
              <a:rPr lang="en-US" dirty="0" smtClean="0"/>
              <a:t>–</a:t>
            </a:r>
            <a:r>
              <a:rPr lang="en-US" dirty="0" smtClean="0"/>
              <a:t> Starting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Double click on the eclipse icon on your desktop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Users – Starting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your “Applications” folder</a:t>
            </a:r>
          </a:p>
          <a:p>
            <a:r>
              <a:rPr lang="en-US" dirty="0" smtClean="0"/>
              <a:t>Open the “eclipse” folder</a:t>
            </a:r>
          </a:p>
          <a:p>
            <a:r>
              <a:rPr lang="en-US" dirty="0" smtClean="0"/>
              <a:t>Double-click on eclipse.exe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this point on, the instructions are the same for Windows and Mac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first start Eclipse, you may see the Workspace launcher screen</a:t>
            </a:r>
          </a:p>
          <a:p>
            <a:pPr lvl="1"/>
            <a:r>
              <a:rPr lang="en-US" dirty="0" smtClean="0"/>
              <a:t>If you do, click OK</a:t>
            </a:r>
          </a:p>
          <a:p>
            <a:pPr lvl="2"/>
            <a:r>
              <a:rPr lang="en-US" dirty="0" smtClean="0"/>
              <a:t>Do not work what the workspace location is right now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095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50885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When you first start Eclipse, you may see the Startup tab</a:t>
            </a:r>
          </a:p>
          <a:p>
            <a:pPr lvl="1"/>
            <a:r>
              <a:rPr lang="en-US" dirty="0" smtClean="0"/>
              <a:t>If you do, you can close it using the “x” button for the tab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057400"/>
            <a:ext cx="457200" cy="45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3924300" y="1638300"/>
            <a:ext cx="9144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Assumption: You have Windows 7</a:t>
            </a:r>
            <a:endParaRPr lang="en-US" dirty="0" smtClean="0"/>
          </a:p>
          <a:p>
            <a:r>
              <a:rPr lang="en-US" dirty="0" smtClean="0"/>
              <a:t>There are separate instructions for Mac users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You should now see something like this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568861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45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Click on “File” then “Switch Workspace” then “Other”</a:t>
            </a:r>
            <a:endParaRPr lang="en-US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681" y="1828800"/>
            <a:ext cx="51322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browse button, browse to the “comp110workspace” folder you created earlier</a:t>
            </a:r>
          </a:p>
          <a:p>
            <a:pPr lvl="1"/>
            <a:r>
              <a:rPr lang="en-US" dirty="0" smtClean="0"/>
              <a:t>Click OK once you select the “comp110workspace” folder</a:t>
            </a:r>
          </a:p>
          <a:p>
            <a:pPr lvl="1"/>
            <a:r>
              <a:rPr lang="en-US" dirty="0" smtClean="0"/>
              <a:t>You will see something like this</a:t>
            </a:r>
          </a:p>
          <a:p>
            <a:pPr lvl="2"/>
            <a:r>
              <a:rPr lang="en-US" dirty="0" smtClean="0"/>
              <a:t>For Mac users, the highlighted text will be a little different, but must also end with “comp110workspace”</a:t>
            </a:r>
          </a:p>
          <a:p>
            <a:r>
              <a:rPr lang="en-US" dirty="0" smtClean="0"/>
              <a:t>Click OK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57600"/>
            <a:ext cx="5095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Eclipse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1371600"/>
          </a:xfrm>
        </p:spPr>
        <p:txBody>
          <a:bodyPr/>
          <a:lstStyle/>
          <a:p>
            <a:r>
              <a:rPr lang="en-US" dirty="0" smtClean="0"/>
              <a:t>Eclipse will restart</a:t>
            </a:r>
          </a:p>
          <a:p>
            <a:r>
              <a:rPr lang="en-US" dirty="0" smtClean="0"/>
              <a:t>If you get the welcome screen again, close it as before</a:t>
            </a:r>
          </a:p>
          <a:p>
            <a:r>
              <a:rPr lang="en-US" dirty="0" smtClean="0"/>
              <a:t>Then you should see something like this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846" y="2743200"/>
            <a:ext cx="5251354" cy="40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Comp110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838200"/>
          </a:xfrm>
        </p:spPr>
        <p:txBody>
          <a:bodyPr/>
          <a:lstStyle/>
          <a:p>
            <a:r>
              <a:rPr lang="en-US" dirty="0" smtClean="0"/>
              <a:t>Create a new Java Project by clicking on “File” then “New” and then “Java Project”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82942"/>
            <a:ext cx="4191000" cy="45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up the Comp110 Project</a:t>
            </a:r>
            <a:endParaRPr lang="en-US" dirty="0"/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Enter the project name as “comp110”</a:t>
            </a:r>
          </a:p>
          <a:p>
            <a:pPr lvl="1"/>
            <a:r>
              <a:rPr lang="en-US" dirty="0" smtClean="0"/>
              <a:t>You should see something like this</a:t>
            </a:r>
          </a:p>
          <a:p>
            <a:r>
              <a:rPr lang="en-US" dirty="0" smtClean="0"/>
              <a:t>Click Next at the bottom of the window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3149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Comp110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Click on “Libraries”</a:t>
            </a:r>
          </a:p>
          <a:p>
            <a:pPr lvl="1"/>
            <a:r>
              <a:rPr lang="en-US" dirty="0" smtClean="0"/>
              <a:t>You should see something like this</a:t>
            </a:r>
          </a:p>
          <a:p>
            <a:pPr lvl="1"/>
            <a:r>
              <a:rPr lang="en-US" dirty="0" smtClean="0"/>
              <a:t>In particular JRE System Library should be in the list</a:t>
            </a:r>
          </a:p>
          <a:p>
            <a:r>
              <a:rPr lang="en-US" dirty="0" smtClean="0"/>
              <a:t>Click on “Add External JARs…”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429000"/>
            <a:ext cx="50863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Comp110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Browse to the “comp110” folder you created in the “comp110workspace” folder</a:t>
            </a:r>
          </a:p>
          <a:p>
            <a:r>
              <a:rPr lang="en-US" dirty="0" smtClean="0"/>
              <a:t>Double-click on oeall13.jar</a:t>
            </a:r>
          </a:p>
          <a:p>
            <a:r>
              <a:rPr lang="en-US" dirty="0" smtClean="0"/>
              <a:t>You should see something like this</a:t>
            </a:r>
          </a:p>
          <a:p>
            <a:pPr lvl="1"/>
            <a:r>
              <a:rPr lang="en-US" dirty="0" smtClean="0"/>
              <a:t>oeall13.jar should be in the list</a:t>
            </a:r>
          </a:p>
          <a:p>
            <a:r>
              <a:rPr lang="en-US" dirty="0" smtClean="0"/>
              <a:t>Click on Finish at the bottom of the window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507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Comp110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609600"/>
          </a:xfrm>
        </p:spPr>
        <p:txBody>
          <a:bodyPr/>
          <a:lstStyle/>
          <a:p>
            <a:r>
              <a:rPr lang="en-US" dirty="0" smtClean="0"/>
              <a:t>You should see something like this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810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A JAVA Package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425"/>
          </a:xfrm>
        </p:spPr>
        <p:txBody>
          <a:bodyPr/>
          <a:lstStyle/>
          <a:p>
            <a:pPr eaLnBrk="1" hangingPunct="1"/>
            <a:r>
              <a:rPr lang="en-US" dirty="0" smtClean="0"/>
              <a:t>On the tool bar,  select “File-&gt;New-&gt;Package” or click the “New Java Package” icon, create a package called </a:t>
            </a:r>
            <a:r>
              <a:rPr lang="en-US" b="1" dirty="0" smtClean="0"/>
              <a:t>comp110pkg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43466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Open the Following Website in Firefox or Internet Explorer: </a:t>
            </a:r>
            <a:r>
              <a:rPr lang="en-US" dirty="0" smtClean="0">
                <a:hlinkClick r:id="rId3"/>
              </a:rPr>
              <a:t>http://cs.unc.edu/~carterjl/teaching.html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181600"/>
            <a:ext cx="79248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 smtClean="0"/>
              <a:t>Click the Link for Windows x86.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8908" r="44928" b="19830"/>
          <a:stretch>
            <a:fillRect/>
          </a:stretch>
        </p:blipFill>
        <p:spPr bwMode="auto">
          <a:xfrm>
            <a:off x="1219200" y="29718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Adding a New Class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Right-click on “comp110pkg” then “New” and then “Class”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56578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Adding a New Class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2133600"/>
          </a:xfrm>
        </p:spPr>
        <p:txBody>
          <a:bodyPr/>
          <a:lstStyle/>
          <a:p>
            <a:r>
              <a:rPr lang="en-US" dirty="0" smtClean="0"/>
              <a:t>Call the class “</a:t>
            </a:r>
            <a:r>
              <a:rPr lang="en-US" dirty="0" err="1" smtClean="0"/>
              <a:t>ATemperatureConverter</a:t>
            </a:r>
            <a:r>
              <a:rPr lang="en-US" dirty="0" smtClean="0"/>
              <a:t>”</a:t>
            </a:r>
          </a:p>
          <a:p>
            <a:pPr lvl="1" eaLnBrk="1" hangingPunct="1"/>
            <a:r>
              <a:rPr lang="en-US" dirty="0" smtClean="0"/>
              <a:t>Do not change any other settings or enter other information</a:t>
            </a:r>
          </a:p>
          <a:p>
            <a:pPr eaLnBrk="1" hangingPunct="1"/>
            <a:r>
              <a:rPr lang="en-US" dirty="0" smtClean="0"/>
              <a:t>Click Finish at the bottom of the window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5133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7543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You should see something like this</a:t>
            </a:r>
          </a:p>
          <a:p>
            <a:r>
              <a:rPr lang="en-US" dirty="0" smtClean="0"/>
              <a:t>Eclipse has already made the class header for you</a:t>
            </a:r>
          </a:p>
          <a:p>
            <a:r>
              <a:rPr lang="en-US" dirty="0" smtClean="0"/>
              <a:t>You can now write the class body in the edit window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2209800"/>
            <a:ext cx="1828800" cy="457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5905500" y="33147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in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By default, Eclipse auto-compiles for you so you never have to </a:t>
            </a:r>
          </a:p>
          <a:p>
            <a:r>
              <a:rPr lang="en-US" dirty="0" smtClean="0"/>
              <a:t>To turn auto-compile on or off, click on “Project” and then check or uncheck the “Build Automatically” option</a:t>
            </a:r>
          </a:p>
          <a:p>
            <a:pPr lvl="1"/>
            <a:r>
              <a:rPr lang="en-US" dirty="0" smtClean="0"/>
              <a:t>If it is checked, then auto-compile is on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86200"/>
            <a:ext cx="4953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– One Time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start Eclipse Helper, Click on the “Window” Menu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6187" r="23279" b="12670"/>
          <a:stretch>
            <a:fillRect/>
          </a:stretch>
        </p:blipFill>
        <p:spPr bwMode="auto">
          <a:xfrm>
            <a:off x="2590800" y="24384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371600" y="2057400"/>
            <a:ext cx="2057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514600"/>
            <a:ext cx="2057400" cy="9906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1100" dirty="0" smtClean="0"/>
              <a:t>Go to </a:t>
            </a:r>
            <a:r>
              <a:rPr kumimoji="0" lang="en-US" sz="1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View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3048000"/>
            <a:ext cx="1752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4953000"/>
            <a:ext cx="2057400" cy="990600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1100" dirty="0" smtClean="0"/>
              <a:t>Click Other</a:t>
            </a:r>
            <a:endParaRPr kumimoji="0" lang="en-US" sz="1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5486400"/>
            <a:ext cx="2743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– One Time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 “Show View” window should pop up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297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514600"/>
            <a:ext cx="2057400" cy="1447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1100" noProof="0" dirty="0" smtClean="0"/>
              <a:t>Open the User Interface Folder</a:t>
            </a:r>
            <a:endParaRPr kumimoji="0" lang="en-US" sz="1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581400"/>
            <a:ext cx="9144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4267200"/>
            <a:ext cx="2057400" cy="1447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1100" dirty="0" smtClean="0"/>
              <a:t>Double Click Student Activity</a:t>
            </a:r>
            <a:endParaRPr kumimoji="0" lang="en-US" sz="1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00200" y="4495800"/>
            <a:ext cx="15240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 – One Time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Student Activity View should appear at the bottom of Eclipse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53079" b="8725"/>
          <a:stretch>
            <a:fillRect/>
          </a:stretch>
        </p:blipFill>
        <p:spPr bwMode="auto">
          <a:xfrm>
            <a:off x="3048000" y="16764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514600"/>
            <a:ext cx="2057400" cy="14478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11100" noProof="0" dirty="0" smtClean="0"/>
              <a:t>Click here and drag the window up until you see this view</a:t>
            </a:r>
            <a:endParaRPr kumimoji="0" lang="en-US" sz="1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286000" y="2895600"/>
            <a:ext cx="1066800" cy="342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-1006" r="42678"/>
          <a:stretch>
            <a:fillRect/>
          </a:stretch>
        </p:blipFill>
        <p:spPr bwMode="auto">
          <a:xfrm>
            <a:off x="3048000" y="4343400"/>
            <a:ext cx="4419600" cy="234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1905000" y="4953000"/>
            <a:ext cx="1143000" cy="5653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Helper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9717"/>
          <a:stretch>
            <a:fillRect/>
          </a:stretch>
        </p:blipFill>
        <p:spPr bwMode="auto">
          <a:xfrm>
            <a:off x="4114800" y="1066800"/>
            <a:ext cx="3810000" cy="234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914400"/>
            <a:ext cx="7924800" cy="1905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your: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onyen</a:t>
            </a:r>
            <a:endParaRPr lang="en-US" sz="24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name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baseline="0" dirty="0" smtClean="0"/>
              <a:t>Last name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Submit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1524000"/>
            <a:ext cx="16764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2667000"/>
            <a:ext cx="1676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1676400"/>
            <a:ext cx="16002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962400"/>
            <a:ext cx="46386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4114800"/>
            <a:ext cx="35052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see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message that says “Information sent successfully"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4648200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An Assignment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828800"/>
            <a:ext cx="6629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1444" y="2215634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http://cs.unc.edu/~carterjl/teaching.html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981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successfully setup Eclipse for all the programming we will do in our course</a:t>
            </a:r>
          </a:p>
          <a:p>
            <a:r>
              <a:rPr lang="en-US" dirty="0" smtClean="0"/>
              <a:t>Feel free to explore Eclipse and use it for your assignments from now on</a:t>
            </a:r>
          </a:p>
          <a:p>
            <a:r>
              <a:rPr lang="en-US" dirty="0" smtClean="0"/>
              <a:t>If you have any questions or problems about Eclipse, feel free to ask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9528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95400"/>
            <a:ext cx="79248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Run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9200" y="41910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21" idx="5"/>
            <a:endCxn id="19" idx="1"/>
          </p:cNvCxnSpPr>
          <p:nvPr/>
        </p:nvCxnSpPr>
        <p:spPr>
          <a:xfrm rot="16200000" flipH="1">
            <a:off x="2963349" y="2047033"/>
            <a:ext cx="2464547" cy="1957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81200" y="1143000"/>
            <a:ext cx="1447800" cy="76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Compile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990600"/>
          </a:xfrm>
        </p:spPr>
        <p:txBody>
          <a:bodyPr/>
          <a:lstStyle/>
          <a:p>
            <a:r>
              <a:rPr lang="en-US" dirty="0" smtClean="0"/>
              <a:t>If you get the following error message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javac</a:t>
            </a:r>
            <a:r>
              <a:rPr lang="en-US" dirty="0" smtClean="0"/>
              <a:t>’ is not recognized 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18" y="2209800"/>
            <a:ext cx="6883082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800"/>
            <a:ext cx="79248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Verify that the following folder exists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C:\Program Files\java\jdk1.6.0_02\bin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Windows Explorer to see if it exists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baseline="0" dirty="0" smtClean="0"/>
              <a:t>If it</a:t>
            </a:r>
            <a:r>
              <a:rPr lang="en-US" sz="2100" dirty="0" smtClean="0"/>
              <a:t> does not exist</a:t>
            </a:r>
            <a:r>
              <a:rPr lang="en-US" sz="2100" baseline="0" dirty="0" smtClean="0"/>
              <a:t>, you must</a:t>
            </a:r>
            <a:r>
              <a:rPr lang="en-US" sz="2100" dirty="0" smtClean="0"/>
              <a:t> follow the steps for installing Java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it exists, then you must follow the steps for setting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the environment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Starting Errors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47" y="1981200"/>
            <a:ext cx="868485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3886200"/>
          </a:xfrm>
        </p:spPr>
        <p:txBody>
          <a:bodyPr/>
          <a:lstStyle/>
          <a:p>
            <a:r>
              <a:rPr lang="en-US" dirty="0" smtClean="0"/>
              <a:t>If you get the following error message: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You must repeat the steps for Compiling Your First Java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Starting Errors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34461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4572000"/>
          </a:xfrm>
        </p:spPr>
        <p:txBody>
          <a:bodyPr/>
          <a:lstStyle/>
          <a:p>
            <a:r>
              <a:rPr lang="en-US" dirty="0" smtClean="0"/>
              <a:t>If you get something similar to the following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You need to re-download the </a:t>
            </a:r>
            <a:r>
              <a:rPr lang="en-US" dirty="0" err="1" smtClean="0"/>
              <a:t>ObjectEditor</a:t>
            </a:r>
            <a:r>
              <a:rPr lang="en-US" dirty="0" smtClean="0"/>
              <a:t> from the course webpage</a:t>
            </a:r>
          </a:p>
          <a:p>
            <a:pPr lvl="2"/>
            <a:r>
              <a:rPr lang="en-US" dirty="0" smtClean="0"/>
              <a:t>Make sure you download it to the “c:\comp110” directory</a:t>
            </a:r>
          </a:p>
          <a:p>
            <a:pPr lvl="2"/>
            <a:r>
              <a:rPr lang="en-US" dirty="0" smtClean="0"/>
              <a:t>You can overwrite the one already in the directory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Starting Errors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If you get the following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 the spelling of the command</a:t>
            </a:r>
          </a:p>
          <a:p>
            <a:pPr lvl="1"/>
            <a:r>
              <a:rPr lang="en-US" dirty="0" smtClean="0"/>
              <a:t>Make sure you have the correct case. Here, Objecteditorcomp110 should be ObjectEditorComp110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39" y="1828800"/>
            <a:ext cx="858994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Starting Errors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If you an error stating something about not being able to open a zip file, then please download oeall3.jar again</a:t>
            </a:r>
          </a:p>
          <a:p>
            <a:pPr lvl="1"/>
            <a:r>
              <a:rPr lang="en-US" dirty="0" smtClean="0"/>
              <a:t>You can overwrite the one you already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924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Press Next on the following screen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51816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4"/>
            <a:endCxn id="8" idx="0"/>
          </p:cNvCxnSpPr>
          <p:nvPr/>
        </p:nvCxnSpPr>
        <p:spPr>
          <a:xfrm rot="16200000" flipH="1">
            <a:off x="2038350" y="1885950"/>
            <a:ext cx="3276600" cy="331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1143000"/>
            <a:ext cx="1143000" cy="76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4876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Press Next on the following screen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51816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0" idx="4"/>
            <a:endCxn id="8" idx="0"/>
          </p:cNvCxnSpPr>
          <p:nvPr/>
        </p:nvCxnSpPr>
        <p:spPr>
          <a:xfrm rot="16200000" flipH="1">
            <a:off x="2038350" y="1885950"/>
            <a:ext cx="3276600" cy="3314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1143000"/>
            <a:ext cx="1143000" cy="7620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Installation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4905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Wait for the features to be installed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5|1.5|2.5|3|1.6|2.7|3.6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1161</TotalTime>
  <Words>1880</Words>
  <Application>Microsoft Office PowerPoint</Application>
  <PresentationFormat>On-screen Show (4:3)</PresentationFormat>
  <Paragraphs>290</Paragraphs>
  <Slides>66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Oriel</vt:lpstr>
      <vt:lpstr>Comp 110 Recitation 1 Java/Eclipse Installation</vt:lpstr>
      <vt:lpstr>Agenda</vt:lpstr>
      <vt:lpstr>Announcements</vt:lpstr>
      <vt:lpstr>Software Installation</vt:lpstr>
      <vt:lpstr>Java Installation</vt:lpstr>
      <vt:lpstr>Java Installation</vt:lpstr>
      <vt:lpstr>Java Installation</vt:lpstr>
      <vt:lpstr>Java Installation</vt:lpstr>
      <vt:lpstr>Java Installation</vt:lpstr>
      <vt:lpstr>Java Installation</vt:lpstr>
      <vt:lpstr>Java Installation Warning</vt:lpstr>
      <vt:lpstr>Java Installation</vt:lpstr>
      <vt:lpstr>Java Installation</vt:lpstr>
      <vt:lpstr>Comp 110 Eclipse Setup</vt:lpstr>
      <vt:lpstr>Eclipse – One Time Setup</vt:lpstr>
      <vt:lpstr>Windows Users – Setting up the Workspace Folders</vt:lpstr>
      <vt:lpstr>Setting Up Eclipse Folder</vt:lpstr>
      <vt:lpstr>Windows Users – Setting up the Workspace Folders</vt:lpstr>
      <vt:lpstr>Windows Users – Setting up Eclipse</vt:lpstr>
      <vt:lpstr>Mac Users – Setting up the Workspace Folders</vt:lpstr>
      <vt:lpstr>Mac Users – Setting up the Workspace Folders</vt:lpstr>
      <vt:lpstr>Comp 110 Eclipse Helper Setup</vt:lpstr>
      <vt:lpstr>Eclipse Helper</vt:lpstr>
      <vt:lpstr>What Eclipse Helper Does</vt:lpstr>
      <vt:lpstr>Getting Help</vt:lpstr>
      <vt:lpstr>Asking And Receiving Help</vt:lpstr>
      <vt:lpstr>Training the Software</vt:lpstr>
      <vt:lpstr>Slow Progress</vt:lpstr>
      <vt:lpstr>INDETERMINATE</vt:lpstr>
      <vt:lpstr>Making Progress</vt:lpstr>
      <vt:lpstr>Eclipse Helper Installation</vt:lpstr>
      <vt:lpstr>Eclipse Helper Installation</vt:lpstr>
      <vt:lpstr>Eclipse Helper Installation</vt:lpstr>
      <vt:lpstr>Eclipse helper Installation</vt:lpstr>
      <vt:lpstr>Windows Users – Starting Eclipse</vt:lpstr>
      <vt:lpstr>Mac Users – Starting Eclipse</vt:lpstr>
      <vt:lpstr>Setting up the Eclipse Workspace</vt:lpstr>
      <vt:lpstr>Setting up the Eclipse Workspace</vt:lpstr>
      <vt:lpstr>Setting up the Eclipse Workspace</vt:lpstr>
      <vt:lpstr>Setting up the Eclipse Workspace</vt:lpstr>
      <vt:lpstr>Setting up the Eclipse Workspace</vt:lpstr>
      <vt:lpstr>Setting up the Eclipse Workspace</vt:lpstr>
      <vt:lpstr>Setting up the Eclipse Workspace</vt:lpstr>
      <vt:lpstr>Setting up the Comp110 Project</vt:lpstr>
      <vt:lpstr>Setting up the Comp110 Project</vt:lpstr>
      <vt:lpstr>Setting up the Comp110 Project</vt:lpstr>
      <vt:lpstr>Setting up the Comp110 Project</vt:lpstr>
      <vt:lpstr>Setting up the Comp110 Project</vt:lpstr>
      <vt:lpstr>Create A JAVA Package</vt:lpstr>
      <vt:lpstr>Adding a New Class</vt:lpstr>
      <vt:lpstr>Adding a New Class</vt:lpstr>
      <vt:lpstr>Adding a New Class</vt:lpstr>
      <vt:lpstr>Compiling in Eclipse</vt:lpstr>
      <vt:lpstr>Eclipse helper – One Time Setup</vt:lpstr>
      <vt:lpstr>Eclipse helper – One Time Setup</vt:lpstr>
      <vt:lpstr>Eclipse Helper – One Time Setup</vt:lpstr>
      <vt:lpstr>Eclipse Helper</vt:lpstr>
      <vt:lpstr>Submitting An Assignment</vt:lpstr>
      <vt:lpstr>Eclipse and You</vt:lpstr>
      <vt:lpstr>EXTRA Slides</vt:lpstr>
      <vt:lpstr>Problems and Solutions</vt:lpstr>
      <vt:lpstr>Possible Compile Errors</vt:lpstr>
      <vt:lpstr>Possible Starting Errors</vt:lpstr>
      <vt:lpstr>Possible Starting Errors</vt:lpstr>
      <vt:lpstr>Possible Starting Errors</vt:lpstr>
      <vt:lpstr>Possible Starting Errors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carterjl</cp:lastModifiedBy>
  <cp:revision>297</cp:revision>
  <dcterms:created xsi:type="dcterms:W3CDTF">2006-08-16T00:00:00Z</dcterms:created>
  <dcterms:modified xsi:type="dcterms:W3CDTF">2011-08-26T16:59:43Z</dcterms:modified>
</cp:coreProperties>
</file>